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259" r:id="rId5"/>
    <p:sldId id="258" r:id="rId6"/>
    <p:sldId id="269" r:id="rId7"/>
    <p:sldId id="267" r:id="rId8"/>
    <p:sldId id="261" r:id="rId9"/>
    <p:sldId id="266" r:id="rId10"/>
    <p:sldId id="268" r:id="rId11"/>
    <p:sldId id="279" r:id="rId12"/>
    <p:sldId id="262" r:id="rId13"/>
    <p:sldId id="270" r:id="rId14"/>
    <p:sldId id="271" r:id="rId15"/>
    <p:sldId id="282" r:id="rId16"/>
    <p:sldId id="263" r:id="rId17"/>
    <p:sldId id="292" r:id="rId18"/>
    <p:sldId id="293" r:id="rId19"/>
    <p:sldId id="275" r:id="rId20"/>
    <p:sldId id="283" r:id="rId21"/>
    <p:sldId id="284" r:id="rId22"/>
    <p:sldId id="285" r:id="rId23"/>
    <p:sldId id="264" r:id="rId24"/>
    <p:sldId id="280" r:id="rId25"/>
    <p:sldId id="281" r:id="rId26"/>
    <p:sldId id="278" r:id="rId27"/>
    <p:sldId id="287" r:id="rId28"/>
    <p:sldId id="289" r:id="rId29"/>
    <p:sldId id="290" r:id="rId30"/>
    <p:sldId id="291" r:id="rId31"/>
    <p:sldId id="26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A4E"/>
    <a:srgbClr val="E3EBEE"/>
    <a:srgbClr val="D7DBE3"/>
    <a:srgbClr val="1B2646"/>
    <a:srgbClr val="FF3399"/>
    <a:srgbClr val="E6AA00"/>
    <a:srgbClr val="C79E37"/>
    <a:srgbClr val="202E54"/>
    <a:srgbClr val="6C1A00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5248C-EAE2-4CC1-85AF-779052FCF8CC}" v="693" dt="2018-12-18T19:06:00.596"/>
    <p1510:client id="{B280926E-ECBF-47EF-B15D-29CF95508399}" v="7" dt="2018-12-19T05:10:1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2" autoAdjust="0"/>
    <p:restoredTop sz="94660"/>
  </p:normalViewPr>
  <p:slideViewPr>
    <p:cSldViewPr>
      <p:cViewPr varScale="1">
        <p:scale>
          <a:sx n="92" d="100"/>
          <a:sy n="92" d="100"/>
        </p:scale>
        <p:origin x="642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2C898-0C53-4BF0-B2C6-FD0037FB9795}" type="doc">
      <dgm:prSet loTypeId="urn:microsoft.com/office/officeart/2016/7/layout/ChevronBlockProcess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7B4F3E-0596-46DC-AA8C-4558354A397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Supports </a:t>
          </a:r>
          <a:r>
            <a:rPr lang="en-US" dirty="0" err="1"/>
            <a:t>principaux</a:t>
          </a:r>
          <a:r>
            <a:rPr lang="en-US" dirty="0"/>
            <a:t> </a:t>
          </a:r>
          <a:r>
            <a:rPr lang="en-US" dirty="0" err="1"/>
            <a:t>utilisés</a:t>
          </a:r>
          <a:r>
            <a:rPr lang="en-US" dirty="0"/>
            <a:t> pour </a:t>
          </a:r>
          <a:r>
            <a:rPr lang="en-US" dirty="0" err="1"/>
            <a:t>l’ensemble</a:t>
          </a:r>
          <a:r>
            <a:rPr lang="en-US" dirty="0"/>
            <a:t> du </a:t>
          </a:r>
          <a:r>
            <a:rPr lang="en-US" dirty="0" err="1"/>
            <a:t>projet</a:t>
          </a:r>
          <a:r>
            <a:rPr lang="en-US" dirty="0"/>
            <a:t>:</a:t>
          </a:r>
        </a:p>
      </dgm:t>
    </dgm:pt>
    <dgm:pt modelId="{DDC55046-A934-4B73-8267-31D88D2DD4D2}" type="parTrans" cxnId="{CE29FC79-ACDC-46EA-B9D6-308155A4DB14}">
      <dgm:prSet/>
      <dgm:spPr/>
      <dgm:t>
        <a:bodyPr/>
        <a:lstStyle/>
        <a:p>
          <a:endParaRPr lang="en-US"/>
        </a:p>
      </dgm:t>
    </dgm:pt>
    <dgm:pt modelId="{29E51A44-F89E-435A-9598-ABFDC089E7E8}" type="sibTrans" cxnId="{CE29FC79-ACDC-46EA-B9D6-308155A4DB14}">
      <dgm:prSet/>
      <dgm:spPr/>
      <dgm:t>
        <a:bodyPr/>
        <a:lstStyle/>
        <a:p>
          <a:endParaRPr lang="en-US"/>
        </a:p>
      </dgm:t>
    </dgm:pt>
    <dgm:pt modelId="{BC7659A7-69DE-4BEA-8C10-184B8D8712CF}">
      <dgm:prSet custT="1"/>
      <dgm:spPr>
        <a:solidFill>
          <a:srgbClr val="D7DBE3"/>
        </a:solidFill>
      </dgm:spPr>
      <dgm:t>
        <a:bodyPr/>
        <a:lstStyle/>
        <a:p>
          <a:endParaRPr lang="en-US" sz="2000" dirty="0"/>
        </a:p>
        <a:p>
          <a:r>
            <a:rPr lang="en-US" sz="2000" dirty="0" err="1"/>
            <a:t>Jupyter</a:t>
          </a:r>
          <a:r>
            <a:rPr lang="en-US" sz="2000" dirty="0"/>
            <a:t> Notebook</a:t>
          </a:r>
        </a:p>
        <a:p>
          <a:endParaRPr lang="en-US" sz="2000" dirty="0"/>
        </a:p>
        <a:p>
          <a:r>
            <a:rPr lang="en-US" sz="2000" dirty="0"/>
            <a:t>Notebook Kaggle (Kernel)</a:t>
          </a:r>
        </a:p>
      </dgm:t>
    </dgm:pt>
    <dgm:pt modelId="{63A3B2DA-D89F-4510-9970-582C1166569B}" type="parTrans" cxnId="{6A3304C0-1DB1-4CE6-A75D-E94D2D7B9FBA}">
      <dgm:prSet/>
      <dgm:spPr/>
      <dgm:t>
        <a:bodyPr/>
        <a:lstStyle/>
        <a:p>
          <a:endParaRPr lang="en-US"/>
        </a:p>
      </dgm:t>
    </dgm:pt>
    <dgm:pt modelId="{4DBAD5AC-EADC-4E5D-9249-AB057534E53B}" type="sibTrans" cxnId="{6A3304C0-1DB1-4CE6-A75D-E94D2D7B9FBA}">
      <dgm:prSet/>
      <dgm:spPr/>
      <dgm:t>
        <a:bodyPr/>
        <a:lstStyle/>
        <a:p>
          <a:endParaRPr lang="en-US"/>
        </a:p>
      </dgm:t>
    </dgm:pt>
    <dgm:pt modelId="{6E39DA8F-81E4-4A23-B7B8-BB3C0FFBF77D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Langage</a:t>
          </a:r>
          <a:r>
            <a:rPr lang="en-US" dirty="0"/>
            <a:t> </a:t>
          </a:r>
          <a:r>
            <a:rPr lang="en-US" dirty="0" err="1"/>
            <a:t>informatique</a:t>
          </a:r>
          <a:r>
            <a:rPr lang="en-US" dirty="0"/>
            <a:t> </a:t>
          </a:r>
          <a:r>
            <a:rPr lang="en-US" dirty="0" err="1"/>
            <a:t>utilisé</a:t>
          </a:r>
          <a:r>
            <a:rPr lang="en-US" dirty="0"/>
            <a:t>:</a:t>
          </a:r>
        </a:p>
      </dgm:t>
    </dgm:pt>
    <dgm:pt modelId="{EC8F35D5-82BA-451A-8C23-4E89F13156CC}" type="parTrans" cxnId="{E04ACF4C-CB06-46F1-86F0-BF2C8CB99981}">
      <dgm:prSet/>
      <dgm:spPr/>
      <dgm:t>
        <a:bodyPr/>
        <a:lstStyle/>
        <a:p>
          <a:endParaRPr lang="en-US"/>
        </a:p>
      </dgm:t>
    </dgm:pt>
    <dgm:pt modelId="{7CDC1BB2-EE26-4D26-AC06-DF790F8CCEFD}" type="sibTrans" cxnId="{E04ACF4C-CB06-46F1-86F0-BF2C8CB99981}">
      <dgm:prSet/>
      <dgm:spPr/>
      <dgm:t>
        <a:bodyPr/>
        <a:lstStyle/>
        <a:p>
          <a:endParaRPr lang="en-US"/>
        </a:p>
      </dgm:t>
    </dgm:pt>
    <dgm:pt modelId="{80DD19DF-CB3B-4EEA-A771-E5059911C61E}">
      <dgm:prSet custT="1"/>
      <dgm:spPr>
        <a:solidFill>
          <a:srgbClr val="E3EBEE">
            <a:alpha val="90000"/>
          </a:srgbClr>
        </a:solidFill>
      </dgm:spPr>
      <dgm:t>
        <a:bodyPr/>
        <a:lstStyle/>
        <a:p>
          <a:endParaRPr lang="en-US" sz="1600" dirty="0"/>
        </a:p>
        <a:p>
          <a:endParaRPr lang="en-US" sz="1600" dirty="0"/>
        </a:p>
        <a:p>
          <a:r>
            <a:rPr lang="en-US" sz="1600" dirty="0"/>
            <a:t>        	</a:t>
          </a:r>
          <a:r>
            <a:rPr lang="en-US" sz="1800" dirty="0"/>
            <a:t>Python</a:t>
          </a:r>
        </a:p>
      </dgm:t>
    </dgm:pt>
    <dgm:pt modelId="{F60CC0C1-64F1-4CFC-9665-CA896DA9C856}" type="parTrans" cxnId="{AC98582E-C181-4AC8-9FC6-7759A041B16C}">
      <dgm:prSet/>
      <dgm:spPr/>
      <dgm:t>
        <a:bodyPr/>
        <a:lstStyle/>
        <a:p>
          <a:endParaRPr lang="en-US"/>
        </a:p>
      </dgm:t>
    </dgm:pt>
    <dgm:pt modelId="{67AEE50A-F230-4761-BB6F-328DDDD4DF20}" type="sibTrans" cxnId="{AC98582E-C181-4AC8-9FC6-7759A041B16C}">
      <dgm:prSet/>
      <dgm:spPr/>
      <dgm:t>
        <a:bodyPr/>
        <a:lstStyle/>
        <a:p>
          <a:endParaRPr lang="en-US"/>
        </a:p>
      </dgm:t>
    </dgm:pt>
    <dgm:pt modelId="{B36AB0CF-9C09-4E33-A2B1-67DD41548C76}">
      <dgm:prSet/>
      <dgm:spPr>
        <a:solidFill>
          <a:schemeClr val="accent1"/>
        </a:solidFill>
      </dgm:spPr>
      <dgm:t>
        <a:bodyPr/>
        <a:lstStyle/>
        <a:p>
          <a:r>
            <a:rPr lang="fr-FR"/>
            <a:t>Bibliothèques Big Data / ML utilisées:</a:t>
          </a:r>
          <a:endParaRPr lang="en-US"/>
        </a:p>
      </dgm:t>
    </dgm:pt>
    <dgm:pt modelId="{B1504255-CA06-4954-9397-EE37DF1DA0CF}" type="parTrans" cxnId="{F585717D-057C-416A-BBCD-AD6DA6563236}">
      <dgm:prSet/>
      <dgm:spPr/>
      <dgm:t>
        <a:bodyPr/>
        <a:lstStyle/>
        <a:p>
          <a:endParaRPr lang="en-US"/>
        </a:p>
      </dgm:t>
    </dgm:pt>
    <dgm:pt modelId="{A675181B-DAC7-458A-9507-B220B9EDD3A7}" type="sibTrans" cxnId="{F585717D-057C-416A-BBCD-AD6DA6563236}">
      <dgm:prSet/>
      <dgm:spPr/>
      <dgm:t>
        <a:bodyPr/>
        <a:lstStyle/>
        <a:p>
          <a:endParaRPr lang="en-US"/>
        </a:p>
      </dgm:t>
    </dgm:pt>
    <dgm:pt modelId="{3B30F978-78F6-406A-98B7-7FD520CDFC37}">
      <dgm:prSet/>
      <dgm:spPr>
        <a:solidFill>
          <a:srgbClr val="E3EBEE">
            <a:alpha val="90000"/>
          </a:srgbClr>
        </a:solidFill>
      </dgm:spPr>
      <dgm:t>
        <a:bodyPr/>
        <a:lstStyle/>
        <a:p>
          <a:r>
            <a:rPr lang="fr-FR" dirty="0"/>
            <a:t>- Pandas		- MLLib (Spark)	</a:t>
          </a:r>
          <a:endParaRPr lang="en-US" dirty="0"/>
        </a:p>
      </dgm:t>
    </dgm:pt>
    <dgm:pt modelId="{7DA515FF-39F7-41A3-9E77-33708A3FA0F8}" type="parTrans" cxnId="{2046D1BE-A270-4A02-B693-E6BF83CF5952}">
      <dgm:prSet/>
      <dgm:spPr/>
      <dgm:t>
        <a:bodyPr/>
        <a:lstStyle/>
        <a:p>
          <a:endParaRPr lang="en-US"/>
        </a:p>
      </dgm:t>
    </dgm:pt>
    <dgm:pt modelId="{9D1666C9-B52E-4256-88EF-BBD2EA9D0E99}" type="sibTrans" cxnId="{2046D1BE-A270-4A02-B693-E6BF83CF5952}">
      <dgm:prSet/>
      <dgm:spPr/>
      <dgm:t>
        <a:bodyPr/>
        <a:lstStyle/>
        <a:p>
          <a:endParaRPr lang="en-US"/>
        </a:p>
      </dgm:t>
    </dgm:pt>
    <dgm:pt modelId="{15C8C357-ACC4-491A-9894-EFFA09EEBB81}">
      <dgm:prSet/>
      <dgm:spPr>
        <a:solidFill>
          <a:srgbClr val="E3EBEE">
            <a:alpha val="90000"/>
          </a:srgbClr>
        </a:solidFill>
      </dgm:spPr>
      <dgm:t>
        <a:bodyPr/>
        <a:lstStyle/>
        <a:p>
          <a:r>
            <a:rPr lang="fr-FR" dirty="0"/>
            <a:t>- </a:t>
          </a:r>
          <a:r>
            <a:rPr lang="fr-FR" dirty="0" err="1"/>
            <a:t>Pyspark</a:t>
          </a:r>
          <a:r>
            <a:rPr lang="fr-FR" dirty="0"/>
            <a:t>	- </a:t>
          </a:r>
          <a:r>
            <a:rPr lang="fr-FR" dirty="0" err="1"/>
            <a:t>statistics</a:t>
          </a:r>
          <a:r>
            <a:rPr lang="fr-FR" dirty="0"/>
            <a:t>	</a:t>
          </a:r>
          <a:endParaRPr lang="en-US" dirty="0"/>
        </a:p>
      </dgm:t>
    </dgm:pt>
    <dgm:pt modelId="{9F9C14DE-FCE8-4239-A22D-304578D43BD7}" type="parTrans" cxnId="{0F9AA2EB-7269-4393-B54E-E38E7B363C79}">
      <dgm:prSet/>
      <dgm:spPr/>
      <dgm:t>
        <a:bodyPr/>
        <a:lstStyle/>
        <a:p>
          <a:endParaRPr lang="en-US"/>
        </a:p>
      </dgm:t>
    </dgm:pt>
    <dgm:pt modelId="{D9A4E901-C817-4C2C-93CF-4A0076CDD067}" type="sibTrans" cxnId="{0F9AA2EB-7269-4393-B54E-E38E7B363C79}">
      <dgm:prSet/>
      <dgm:spPr/>
      <dgm:t>
        <a:bodyPr/>
        <a:lstStyle/>
        <a:p>
          <a:endParaRPr lang="en-US"/>
        </a:p>
      </dgm:t>
    </dgm:pt>
    <dgm:pt modelId="{BCCBE9E1-5F5E-4493-A222-63CB8409291A}">
      <dgm:prSet/>
      <dgm:spPr>
        <a:solidFill>
          <a:srgbClr val="E3EBEE">
            <a:alpha val="90000"/>
          </a:srgbClr>
        </a:solidFill>
      </dgm:spPr>
      <dgm:t>
        <a:bodyPr/>
        <a:lstStyle/>
        <a:p>
          <a:r>
            <a:rPr lang="fr-FR" dirty="0"/>
            <a:t>- </a:t>
          </a:r>
          <a:r>
            <a:rPr lang="fr-FR" dirty="0" err="1"/>
            <a:t>Pymongo</a:t>
          </a:r>
          <a:r>
            <a:rPr lang="fr-FR" dirty="0"/>
            <a:t>	- </a:t>
          </a:r>
          <a:r>
            <a:rPr lang="fr-FR" dirty="0" err="1"/>
            <a:t>seaborn</a:t>
          </a:r>
          <a:endParaRPr lang="en-US" dirty="0"/>
        </a:p>
      </dgm:t>
    </dgm:pt>
    <dgm:pt modelId="{EDFB6C43-A08F-42F5-B9A8-E9AF028CE0A9}" type="parTrans" cxnId="{A4B48DA7-B983-4954-9CAA-6EB848739C3E}">
      <dgm:prSet/>
      <dgm:spPr/>
      <dgm:t>
        <a:bodyPr/>
        <a:lstStyle/>
        <a:p>
          <a:endParaRPr lang="en-US"/>
        </a:p>
      </dgm:t>
    </dgm:pt>
    <dgm:pt modelId="{8A397E65-9F1B-4028-A187-A479C6CF4580}" type="sibTrans" cxnId="{A4B48DA7-B983-4954-9CAA-6EB848739C3E}">
      <dgm:prSet/>
      <dgm:spPr/>
      <dgm:t>
        <a:bodyPr/>
        <a:lstStyle/>
        <a:p>
          <a:endParaRPr lang="en-US"/>
        </a:p>
      </dgm:t>
    </dgm:pt>
    <dgm:pt modelId="{349C6900-F438-4062-898C-13C876BD3420}">
      <dgm:prSet/>
      <dgm:spPr>
        <a:solidFill>
          <a:srgbClr val="E3EBEE">
            <a:alpha val="90000"/>
          </a:srgbClr>
        </a:solidFill>
      </dgm:spPr>
      <dgm:t>
        <a:bodyPr/>
        <a:lstStyle/>
        <a:p>
          <a:r>
            <a:rPr lang="fr-FR" dirty="0"/>
            <a:t>- </a:t>
          </a:r>
          <a:r>
            <a:rPr lang="fr-FR" dirty="0" err="1"/>
            <a:t>Sklearn</a:t>
          </a:r>
          <a:endParaRPr lang="en-US" dirty="0"/>
        </a:p>
      </dgm:t>
    </dgm:pt>
    <dgm:pt modelId="{A364344E-9D09-4F64-B002-A6160A5E1F6D}" type="parTrans" cxnId="{161C1FF0-58E4-4BD9-8B16-8FEEE88B2DBD}">
      <dgm:prSet/>
      <dgm:spPr/>
      <dgm:t>
        <a:bodyPr/>
        <a:lstStyle/>
        <a:p>
          <a:endParaRPr lang="en-US"/>
        </a:p>
      </dgm:t>
    </dgm:pt>
    <dgm:pt modelId="{438C655E-6497-49A6-BB2A-BD38ECE5A3ED}" type="sibTrans" cxnId="{161C1FF0-58E4-4BD9-8B16-8FEEE88B2DBD}">
      <dgm:prSet/>
      <dgm:spPr/>
      <dgm:t>
        <a:bodyPr/>
        <a:lstStyle/>
        <a:p>
          <a:endParaRPr lang="en-US"/>
        </a:p>
      </dgm:t>
    </dgm:pt>
    <dgm:pt modelId="{5062101E-36B4-4ACC-8E65-85466C60D434}">
      <dgm:prSet/>
      <dgm:spPr>
        <a:solidFill>
          <a:srgbClr val="E3EBEE">
            <a:alpha val="90000"/>
          </a:srgbClr>
        </a:solidFill>
      </dgm:spPr>
      <dgm:t>
        <a:bodyPr/>
        <a:lstStyle/>
        <a:p>
          <a:r>
            <a:rPr lang="fr-FR" dirty="0"/>
            <a:t>- </a:t>
          </a:r>
          <a:r>
            <a:rPr lang="fr-FR" dirty="0" err="1"/>
            <a:t>Elasticsearch</a:t>
          </a:r>
          <a:endParaRPr lang="en-US" dirty="0"/>
        </a:p>
      </dgm:t>
    </dgm:pt>
    <dgm:pt modelId="{F4639BC0-1D00-4BD3-B647-D0C10BD2D6FA}" type="parTrans" cxnId="{9872C620-FB10-429D-A08C-24AC1CE79150}">
      <dgm:prSet/>
      <dgm:spPr/>
      <dgm:t>
        <a:bodyPr/>
        <a:lstStyle/>
        <a:p>
          <a:endParaRPr lang="en-US"/>
        </a:p>
      </dgm:t>
    </dgm:pt>
    <dgm:pt modelId="{1CDF0AC3-81D0-4F76-B5BC-FE3F81BC5DFE}" type="sibTrans" cxnId="{9872C620-FB10-429D-A08C-24AC1CE79150}">
      <dgm:prSet/>
      <dgm:spPr/>
      <dgm:t>
        <a:bodyPr/>
        <a:lstStyle/>
        <a:p>
          <a:endParaRPr lang="en-US"/>
        </a:p>
      </dgm:t>
    </dgm:pt>
    <dgm:pt modelId="{2B90E2E4-3D1A-4EDE-B7AA-19069E90AD21}">
      <dgm:prSet/>
      <dgm:spPr>
        <a:solidFill>
          <a:srgbClr val="E3EBEE">
            <a:alpha val="90000"/>
          </a:srgbClr>
        </a:solidFill>
      </dgm:spPr>
      <dgm:t>
        <a:bodyPr/>
        <a:lstStyle/>
        <a:p>
          <a:r>
            <a:rPr lang="fr-FR" dirty="0"/>
            <a:t>- </a:t>
          </a:r>
          <a:r>
            <a:rPr lang="fr-FR" dirty="0" err="1"/>
            <a:t>Json</a:t>
          </a:r>
          <a:endParaRPr lang="en-US" dirty="0"/>
        </a:p>
      </dgm:t>
    </dgm:pt>
    <dgm:pt modelId="{74FD8A43-1110-4B48-9C0B-107A9C03EDAA}" type="parTrans" cxnId="{598FF0AF-E21A-49D3-8538-5DEBCE8BD55C}">
      <dgm:prSet/>
      <dgm:spPr/>
      <dgm:t>
        <a:bodyPr/>
        <a:lstStyle/>
        <a:p>
          <a:endParaRPr lang="en-US"/>
        </a:p>
      </dgm:t>
    </dgm:pt>
    <dgm:pt modelId="{5F32A0C3-D135-4DB8-951E-AD8E0742D683}" type="sibTrans" cxnId="{598FF0AF-E21A-49D3-8538-5DEBCE8BD55C}">
      <dgm:prSet/>
      <dgm:spPr/>
      <dgm:t>
        <a:bodyPr/>
        <a:lstStyle/>
        <a:p>
          <a:endParaRPr lang="en-US"/>
        </a:p>
      </dgm:t>
    </dgm:pt>
    <dgm:pt modelId="{61B5D194-0A4D-4C5E-B23A-6FD527BFD08E}">
      <dgm:prSet/>
      <dgm:spPr>
        <a:solidFill>
          <a:srgbClr val="E3EBEE">
            <a:alpha val="90000"/>
          </a:srgbClr>
        </a:solidFill>
      </dgm:spPr>
      <dgm:t>
        <a:bodyPr/>
        <a:lstStyle/>
        <a:p>
          <a:r>
            <a:rPr lang="fr-FR" dirty="0"/>
            <a:t>- </a:t>
          </a:r>
          <a:r>
            <a:rPr lang="fr-FR" dirty="0" err="1"/>
            <a:t>Hdfs</a:t>
          </a:r>
          <a:endParaRPr lang="en-US" dirty="0"/>
        </a:p>
      </dgm:t>
    </dgm:pt>
    <dgm:pt modelId="{AFB9197E-C017-411F-91E4-27F5E6283628}" type="parTrans" cxnId="{646791B7-6297-4ABD-B456-1A097EC2E219}">
      <dgm:prSet/>
      <dgm:spPr/>
      <dgm:t>
        <a:bodyPr/>
        <a:lstStyle/>
        <a:p>
          <a:endParaRPr lang="en-US"/>
        </a:p>
      </dgm:t>
    </dgm:pt>
    <dgm:pt modelId="{8DA58E12-96CD-4353-93EC-A3985AE904F3}" type="sibTrans" cxnId="{646791B7-6297-4ABD-B456-1A097EC2E219}">
      <dgm:prSet/>
      <dgm:spPr/>
      <dgm:t>
        <a:bodyPr/>
        <a:lstStyle/>
        <a:p>
          <a:endParaRPr lang="en-US"/>
        </a:p>
      </dgm:t>
    </dgm:pt>
    <dgm:pt modelId="{A1ABD048-E661-4394-8BD9-FF6DD212617B}">
      <dgm:prSet/>
      <dgm:spPr>
        <a:solidFill>
          <a:srgbClr val="E3EBEE">
            <a:alpha val="90000"/>
          </a:srgbClr>
        </a:solidFill>
      </dgm:spPr>
      <dgm:t>
        <a:bodyPr/>
        <a:lstStyle/>
        <a:p>
          <a:r>
            <a:rPr lang="fr-FR" dirty="0"/>
            <a:t>- Csv</a:t>
          </a:r>
        </a:p>
      </dgm:t>
    </dgm:pt>
    <dgm:pt modelId="{27C89AF2-29CE-4B57-B1E6-55AD2C7E492E}" type="parTrans" cxnId="{58C079E6-4894-4180-9036-7011CAF88C12}">
      <dgm:prSet/>
      <dgm:spPr/>
      <dgm:t>
        <a:bodyPr/>
        <a:lstStyle/>
        <a:p>
          <a:endParaRPr lang="en-US"/>
        </a:p>
      </dgm:t>
    </dgm:pt>
    <dgm:pt modelId="{A3B6FB52-5674-4440-894A-F6879B5ADB9F}" type="sibTrans" cxnId="{58C079E6-4894-4180-9036-7011CAF88C12}">
      <dgm:prSet/>
      <dgm:spPr/>
      <dgm:t>
        <a:bodyPr/>
        <a:lstStyle/>
        <a:p>
          <a:endParaRPr lang="en-US"/>
        </a:p>
      </dgm:t>
    </dgm:pt>
    <dgm:pt modelId="{944D9E69-C870-48AF-BAFA-28A25266E1CF}" type="pres">
      <dgm:prSet presAssocID="{9012C898-0C53-4BF0-B2C6-FD0037FB97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723BAAF-DD8D-45D9-9019-4947C839D596}" type="pres">
      <dgm:prSet presAssocID="{EC7B4F3E-0596-46DC-AA8C-4558354A3974}" presName="composite" presStyleCnt="0"/>
      <dgm:spPr/>
    </dgm:pt>
    <dgm:pt modelId="{4A0D240B-78F3-4635-BDEE-A561544E4EA6}" type="pres">
      <dgm:prSet presAssocID="{EC7B4F3E-0596-46DC-AA8C-4558354A3974}" presName="parTx" presStyleLbl="alignNode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4BD8921-B322-4D98-A82F-1D8CF2B27055}" type="pres">
      <dgm:prSet presAssocID="{EC7B4F3E-0596-46DC-AA8C-4558354A3974}" presName="desTx" presStyleLbl="alignAccFollowNode1" presStyleIdx="0" presStyleCnt="3">
        <dgm:presLayoutVars/>
      </dgm:prSet>
      <dgm:spPr/>
      <dgm:t>
        <a:bodyPr/>
        <a:lstStyle/>
        <a:p>
          <a:endParaRPr lang="fr-FR"/>
        </a:p>
      </dgm:t>
    </dgm:pt>
    <dgm:pt modelId="{C049ECC1-2647-4384-A3C3-D3854D7DC84A}" type="pres">
      <dgm:prSet presAssocID="{29E51A44-F89E-435A-9598-ABFDC089E7E8}" presName="space" presStyleCnt="0"/>
      <dgm:spPr/>
    </dgm:pt>
    <dgm:pt modelId="{6B2AC20E-2E92-4942-8BC8-2695E5854077}" type="pres">
      <dgm:prSet presAssocID="{6E39DA8F-81E4-4A23-B7B8-BB3C0FFBF77D}" presName="composite" presStyleCnt="0"/>
      <dgm:spPr/>
    </dgm:pt>
    <dgm:pt modelId="{F8798B0E-501E-467E-B8FB-7DABC344A43F}" type="pres">
      <dgm:prSet presAssocID="{6E39DA8F-81E4-4A23-B7B8-BB3C0FFBF77D}" presName="parTx" presStyleLbl="alignNode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A1BEDF2-C1DE-4942-BE46-19735B9AC9CD}" type="pres">
      <dgm:prSet presAssocID="{6E39DA8F-81E4-4A23-B7B8-BB3C0FFBF77D}" presName="desTx" presStyleLbl="alignAccFollowNode1" presStyleIdx="1" presStyleCnt="3">
        <dgm:presLayoutVars/>
      </dgm:prSet>
      <dgm:spPr/>
      <dgm:t>
        <a:bodyPr/>
        <a:lstStyle/>
        <a:p>
          <a:endParaRPr lang="fr-FR"/>
        </a:p>
      </dgm:t>
    </dgm:pt>
    <dgm:pt modelId="{44B3B2BE-DBE5-4A15-86C8-CF5CFBA239A1}" type="pres">
      <dgm:prSet presAssocID="{7CDC1BB2-EE26-4D26-AC06-DF790F8CCEFD}" presName="space" presStyleCnt="0"/>
      <dgm:spPr/>
    </dgm:pt>
    <dgm:pt modelId="{76AB3CCA-B9DA-4E6D-A02E-597F416B72B0}" type="pres">
      <dgm:prSet presAssocID="{B36AB0CF-9C09-4E33-A2B1-67DD41548C76}" presName="composite" presStyleCnt="0"/>
      <dgm:spPr/>
    </dgm:pt>
    <dgm:pt modelId="{2B156E4B-6680-4340-8827-3D69E388BE8F}" type="pres">
      <dgm:prSet presAssocID="{B36AB0CF-9C09-4E33-A2B1-67DD41548C76}" presName="parTx" presStyleLbl="alignNode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96142B1-F89A-4C99-BA40-51A449C5C0D4}" type="pres">
      <dgm:prSet presAssocID="{B36AB0CF-9C09-4E33-A2B1-67DD41548C76}" presName="desTx" presStyleLbl="alignAccFollowNode1" presStyleIdx="2" presStyleCnt="3">
        <dgm:presLayoutVars/>
      </dgm:prSet>
      <dgm:spPr/>
      <dgm:t>
        <a:bodyPr/>
        <a:lstStyle/>
        <a:p>
          <a:endParaRPr lang="fr-FR"/>
        </a:p>
      </dgm:t>
    </dgm:pt>
  </dgm:ptLst>
  <dgm:cxnLst>
    <dgm:cxn modelId="{8CD0B70A-9A30-4D5D-ADCF-F21A426B8469}" type="presOf" srcId="{BC7659A7-69DE-4BEA-8C10-184B8D8712CF}" destId="{24BD8921-B322-4D98-A82F-1D8CF2B27055}" srcOrd="0" destOrd="0" presId="urn:microsoft.com/office/officeart/2016/7/layout/ChevronBlockProcess"/>
    <dgm:cxn modelId="{E5440A22-6BEE-4E62-AD21-8C27367C8563}" type="presOf" srcId="{61B5D194-0A4D-4C5E-B23A-6FD527BFD08E}" destId="{896142B1-F89A-4C99-BA40-51A449C5C0D4}" srcOrd="0" destOrd="6" presId="urn:microsoft.com/office/officeart/2016/7/layout/ChevronBlockProcess"/>
    <dgm:cxn modelId="{AC98582E-C181-4AC8-9FC6-7759A041B16C}" srcId="{6E39DA8F-81E4-4A23-B7B8-BB3C0FFBF77D}" destId="{80DD19DF-CB3B-4EEA-A771-E5059911C61E}" srcOrd="0" destOrd="0" parTransId="{F60CC0C1-64F1-4CFC-9665-CA896DA9C856}" sibTransId="{67AEE50A-F230-4761-BB6F-328DDDD4DF20}"/>
    <dgm:cxn modelId="{58C079E6-4894-4180-9036-7011CAF88C12}" srcId="{B36AB0CF-9C09-4E33-A2B1-67DD41548C76}" destId="{A1ABD048-E661-4394-8BD9-FF6DD212617B}" srcOrd="7" destOrd="0" parTransId="{27C89AF2-29CE-4B57-B1E6-55AD2C7E492E}" sibTransId="{A3B6FB52-5674-4440-894A-F6879B5ADB9F}"/>
    <dgm:cxn modelId="{2046D1BE-A270-4A02-B693-E6BF83CF5952}" srcId="{B36AB0CF-9C09-4E33-A2B1-67DD41548C76}" destId="{3B30F978-78F6-406A-98B7-7FD520CDFC37}" srcOrd="0" destOrd="0" parTransId="{7DA515FF-39F7-41A3-9E77-33708A3FA0F8}" sibTransId="{9D1666C9-B52E-4256-88EF-BBD2EA9D0E99}"/>
    <dgm:cxn modelId="{3A576013-EAA7-4583-9DFE-586313B26F34}" type="presOf" srcId="{9012C898-0C53-4BF0-B2C6-FD0037FB9795}" destId="{944D9E69-C870-48AF-BAFA-28A25266E1CF}" srcOrd="0" destOrd="0" presId="urn:microsoft.com/office/officeart/2016/7/layout/ChevronBlockProcess"/>
    <dgm:cxn modelId="{6A3304C0-1DB1-4CE6-A75D-E94D2D7B9FBA}" srcId="{EC7B4F3E-0596-46DC-AA8C-4558354A3974}" destId="{BC7659A7-69DE-4BEA-8C10-184B8D8712CF}" srcOrd="0" destOrd="0" parTransId="{63A3B2DA-D89F-4510-9970-582C1166569B}" sibTransId="{4DBAD5AC-EADC-4E5D-9249-AB057534E53B}"/>
    <dgm:cxn modelId="{E04ACF4C-CB06-46F1-86F0-BF2C8CB99981}" srcId="{9012C898-0C53-4BF0-B2C6-FD0037FB9795}" destId="{6E39DA8F-81E4-4A23-B7B8-BB3C0FFBF77D}" srcOrd="1" destOrd="0" parTransId="{EC8F35D5-82BA-451A-8C23-4E89F13156CC}" sibTransId="{7CDC1BB2-EE26-4D26-AC06-DF790F8CCEFD}"/>
    <dgm:cxn modelId="{A13B4B0D-E402-44A4-82D1-6C963B493581}" type="presOf" srcId="{2B90E2E4-3D1A-4EDE-B7AA-19069E90AD21}" destId="{896142B1-F89A-4C99-BA40-51A449C5C0D4}" srcOrd="0" destOrd="5" presId="urn:microsoft.com/office/officeart/2016/7/layout/ChevronBlockProcess"/>
    <dgm:cxn modelId="{FF81FBC2-A823-4A40-9FA1-B7A914F76FD6}" type="presOf" srcId="{80DD19DF-CB3B-4EEA-A771-E5059911C61E}" destId="{AA1BEDF2-C1DE-4942-BE46-19735B9AC9CD}" srcOrd="0" destOrd="0" presId="urn:microsoft.com/office/officeart/2016/7/layout/ChevronBlockProcess"/>
    <dgm:cxn modelId="{F585717D-057C-416A-BBCD-AD6DA6563236}" srcId="{9012C898-0C53-4BF0-B2C6-FD0037FB9795}" destId="{B36AB0CF-9C09-4E33-A2B1-67DD41548C76}" srcOrd="2" destOrd="0" parTransId="{B1504255-CA06-4954-9397-EE37DF1DA0CF}" sibTransId="{A675181B-DAC7-458A-9507-B220B9EDD3A7}"/>
    <dgm:cxn modelId="{42C96EB3-DAAB-4B8F-A28B-81ED051B67D8}" type="presOf" srcId="{A1ABD048-E661-4394-8BD9-FF6DD212617B}" destId="{896142B1-F89A-4C99-BA40-51A449C5C0D4}" srcOrd="0" destOrd="7" presId="urn:microsoft.com/office/officeart/2016/7/layout/ChevronBlockProcess"/>
    <dgm:cxn modelId="{0F9AA2EB-7269-4393-B54E-E38E7B363C79}" srcId="{B36AB0CF-9C09-4E33-A2B1-67DD41548C76}" destId="{15C8C357-ACC4-491A-9894-EFFA09EEBB81}" srcOrd="1" destOrd="0" parTransId="{9F9C14DE-FCE8-4239-A22D-304578D43BD7}" sibTransId="{D9A4E901-C817-4C2C-93CF-4A0076CDD067}"/>
    <dgm:cxn modelId="{646791B7-6297-4ABD-B456-1A097EC2E219}" srcId="{B36AB0CF-9C09-4E33-A2B1-67DD41548C76}" destId="{61B5D194-0A4D-4C5E-B23A-6FD527BFD08E}" srcOrd="6" destOrd="0" parTransId="{AFB9197E-C017-411F-91E4-27F5E6283628}" sibTransId="{8DA58E12-96CD-4353-93EC-A3985AE904F3}"/>
    <dgm:cxn modelId="{4DD9C044-9E53-448B-AC35-15B486D36CE8}" type="presOf" srcId="{6E39DA8F-81E4-4A23-B7B8-BB3C0FFBF77D}" destId="{F8798B0E-501E-467E-B8FB-7DABC344A43F}" srcOrd="0" destOrd="0" presId="urn:microsoft.com/office/officeart/2016/7/layout/ChevronBlockProcess"/>
    <dgm:cxn modelId="{A4B48DA7-B983-4954-9CAA-6EB848739C3E}" srcId="{B36AB0CF-9C09-4E33-A2B1-67DD41548C76}" destId="{BCCBE9E1-5F5E-4493-A222-63CB8409291A}" srcOrd="2" destOrd="0" parTransId="{EDFB6C43-A08F-42F5-B9A8-E9AF028CE0A9}" sibTransId="{8A397E65-9F1B-4028-A187-A479C6CF4580}"/>
    <dgm:cxn modelId="{CE29FC79-ACDC-46EA-B9D6-308155A4DB14}" srcId="{9012C898-0C53-4BF0-B2C6-FD0037FB9795}" destId="{EC7B4F3E-0596-46DC-AA8C-4558354A3974}" srcOrd="0" destOrd="0" parTransId="{DDC55046-A934-4B73-8267-31D88D2DD4D2}" sibTransId="{29E51A44-F89E-435A-9598-ABFDC089E7E8}"/>
    <dgm:cxn modelId="{129DB11B-397A-4F8A-A916-BDBB0B3A1D1C}" type="presOf" srcId="{EC7B4F3E-0596-46DC-AA8C-4558354A3974}" destId="{4A0D240B-78F3-4635-BDEE-A561544E4EA6}" srcOrd="0" destOrd="0" presId="urn:microsoft.com/office/officeart/2016/7/layout/ChevronBlockProcess"/>
    <dgm:cxn modelId="{161C1FF0-58E4-4BD9-8B16-8FEEE88B2DBD}" srcId="{B36AB0CF-9C09-4E33-A2B1-67DD41548C76}" destId="{349C6900-F438-4062-898C-13C876BD3420}" srcOrd="3" destOrd="0" parTransId="{A364344E-9D09-4F64-B002-A6160A5E1F6D}" sibTransId="{438C655E-6497-49A6-BB2A-BD38ECE5A3ED}"/>
    <dgm:cxn modelId="{598FF0AF-E21A-49D3-8538-5DEBCE8BD55C}" srcId="{B36AB0CF-9C09-4E33-A2B1-67DD41548C76}" destId="{2B90E2E4-3D1A-4EDE-B7AA-19069E90AD21}" srcOrd="5" destOrd="0" parTransId="{74FD8A43-1110-4B48-9C0B-107A9C03EDAA}" sibTransId="{5F32A0C3-D135-4DB8-951E-AD8E0742D683}"/>
    <dgm:cxn modelId="{BD097AF5-1882-4913-A93F-585FCDAB7285}" type="presOf" srcId="{15C8C357-ACC4-491A-9894-EFFA09EEBB81}" destId="{896142B1-F89A-4C99-BA40-51A449C5C0D4}" srcOrd="0" destOrd="1" presId="urn:microsoft.com/office/officeart/2016/7/layout/ChevronBlockProcess"/>
    <dgm:cxn modelId="{1F0DA24E-BA08-408E-AE64-E21D10D1172D}" type="presOf" srcId="{349C6900-F438-4062-898C-13C876BD3420}" destId="{896142B1-F89A-4C99-BA40-51A449C5C0D4}" srcOrd="0" destOrd="3" presId="urn:microsoft.com/office/officeart/2016/7/layout/ChevronBlockProcess"/>
    <dgm:cxn modelId="{0D8A8266-0E26-417C-8658-30CFC9B74481}" type="presOf" srcId="{5062101E-36B4-4ACC-8E65-85466C60D434}" destId="{896142B1-F89A-4C99-BA40-51A449C5C0D4}" srcOrd="0" destOrd="4" presId="urn:microsoft.com/office/officeart/2016/7/layout/ChevronBlockProcess"/>
    <dgm:cxn modelId="{130F1F3B-4C57-43A1-BC24-15AAF011E746}" type="presOf" srcId="{BCCBE9E1-5F5E-4493-A222-63CB8409291A}" destId="{896142B1-F89A-4C99-BA40-51A449C5C0D4}" srcOrd="0" destOrd="2" presId="urn:microsoft.com/office/officeart/2016/7/layout/ChevronBlockProcess"/>
    <dgm:cxn modelId="{200EB7AB-27EE-4596-A1FD-0686B3301A9F}" type="presOf" srcId="{B36AB0CF-9C09-4E33-A2B1-67DD41548C76}" destId="{2B156E4B-6680-4340-8827-3D69E388BE8F}" srcOrd="0" destOrd="0" presId="urn:microsoft.com/office/officeart/2016/7/layout/ChevronBlockProcess"/>
    <dgm:cxn modelId="{9872C620-FB10-429D-A08C-24AC1CE79150}" srcId="{B36AB0CF-9C09-4E33-A2B1-67DD41548C76}" destId="{5062101E-36B4-4ACC-8E65-85466C60D434}" srcOrd="4" destOrd="0" parTransId="{F4639BC0-1D00-4BD3-B647-D0C10BD2D6FA}" sibTransId="{1CDF0AC3-81D0-4F76-B5BC-FE3F81BC5DFE}"/>
    <dgm:cxn modelId="{81F37BAE-6669-4C59-8679-7F0A5E76C95D}" type="presOf" srcId="{3B30F978-78F6-406A-98B7-7FD520CDFC37}" destId="{896142B1-F89A-4C99-BA40-51A449C5C0D4}" srcOrd="0" destOrd="0" presId="urn:microsoft.com/office/officeart/2016/7/layout/ChevronBlockProcess"/>
    <dgm:cxn modelId="{7F5134AF-7151-45B7-BC21-4B1C3D94C67D}" type="presParOf" srcId="{944D9E69-C870-48AF-BAFA-28A25266E1CF}" destId="{2723BAAF-DD8D-45D9-9019-4947C839D596}" srcOrd="0" destOrd="0" presId="urn:microsoft.com/office/officeart/2016/7/layout/ChevronBlockProcess"/>
    <dgm:cxn modelId="{DC6D5BBD-F1CB-4BD6-8EB1-2AF109F8824F}" type="presParOf" srcId="{2723BAAF-DD8D-45D9-9019-4947C839D596}" destId="{4A0D240B-78F3-4635-BDEE-A561544E4EA6}" srcOrd="0" destOrd="0" presId="urn:microsoft.com/office/officeart/2016/7/layout/ChevronBlockProcess"/>
    <dgm:cxn modelId="{25BD48AC-38E6-4F80-B2D5-75DA4343914E}" type="presParOf" srcId="{2723BAAF-DD8D-45D9-9019-4947C839D596}" destId="{24BD8921-B322-4D98-A82F-1D8CF2B27055}" srcOrd="1" destOrd="0" presId="urn:microsoft.com/office/officeart/2016/7/layout/ChevronBlockProcess"/>
    <dgm:cxn modelId="{03B83ABD-CA17-453B-84CC-E0C90EFA19D9}" type="presParOf" srcId="{944D9E69-C870-48AF-BAFA-28A25266E1CF}" destId="{C049ECC1-2647-4384-A3C3-D3854D7DC84A}" srcOrd="1" destOrd="0" presId="urn:microsoft.com/office/officeart/2016/7/layout/ChevronBlockProcess"/>
    <dgm:cxn modelId="{BC5C30B8-2DD7-42A9-B88D-335ACC51FC31}" type="presParOf" srcId="{944D9E69-C870-48AF-BAFA-28A25266E1CF}" destId="{6B2AC20E-2E92-4942-8BC8-2695E5854077}" srcOrd="2" destOrd="0" presId="urn:microsoft.com/office/officeart/2016/7/layout/ChevronBlockProcess"/>
    <dgm:cxn modelId="{FCE8CBDB-F654-45FB-AFD5-972D79BDF65F}" type="presParOf" srcId="{6B2AC20E-2E92-4942-8BC8-2695E5854077}" destId="{F8798B0E-501E-467E-B8FB-7DABC344A43F}" srcOrd="0" destOrd="0" presId="urn:microsoft.com/office/officeart/2016/7/layout/ChevronBlockProcess"/>
    <dgm:cxn modelId="{4E2693CA-16D3-4DF7-A702-C244884FF556}" type="presParOf" srcId="{6B2AC20E-2E92-4942-8BC8-2695E5854077}" destId="{AA1BEDF2-C1DE-4942-BE46-19735B9AC9CD}" srcOrd="1" destOrd="0" presId="urn:microsoft.com/office/officeart/2016/7/layout/ChevronBlockProcess"/>
    <dgm:cxn modelId="{E6CE3F28-C162-4C12-8FA6-A9E127715882}" type="presParOf" srcId="{944D9E69-C870-48AF-BAFA-28A25266E1CF}" destId="{44B3B2BE-DBE5-4A15-86C8-CF5CFBA239A1}" srcOrd="3" destOrd="0" presId="urn:microsoft.com/office/officeart/2016/7/layout/ChevronBlockProcess"/>
    <dgm:cxn modelId="{716D0174-D771-4BEA-A165-86C52BD72CA1}" type="presParOf" srcId="{944D9E69-C870-48AF-BAFA-28A25266E1CF}" destId="{76AB3CCA-B9DA-4E6D-A02E-597F416B72B0}" srcOrd="4" destOrd="0" presId="urn:microsoft.com/office/officeart/2016/7/layout/ChevronBlockProcess"/>
    <dgm:cxn modelId="{AF172ED9-0056-4660-BF9F-5C207BD63ED3}" type="presParOf" srcId="{76AB3CCA-B9DA-4E6D-A02E-597F416B72B0}" destId="{2B156E4B-6680-4340-8827-3D69E388BE8F}" srcOrd="0" destOrd="0" presId="urn:microsoft.com/office/officeart/2016/7/layout/ChevronBlockProcess"/>
    <dgm:cxn modelId="{3D3799AA-0B91-47DF-960C-E0B01DA58FF3}" type="presParOf" srcId="{76AB3CCA-B9DA-4E6D-A02E-597F416B72B0}" destId="{896142B1-F89A-4C99-BA40-51A449C5C0D4}" srcOrd="1" destOrd="0" presId="urn:microsoft.com/office/officeart/2016/7/layout/ChevronBlockProcess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05000B-65C3-4D66-B4C5-83BE368FB7B8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FEB6B3-9C12-4F1F-BD3D-E3317386999C}">
      <dgm:prSet/>
      <dgm:spPr>
        <a:solidFill>
          <a:srgbClr val="1C2A4E"/>
        </a:solidFill>
      </dgm:spPr>
      <dgm:t>
        <a:bodyPr/>
        <a:lstStyle/>
        <a:p>
          <a:r>
            <a:rPr lang="fr-FR" dirty="0"/>
            <a:t>Régression logistique</a:t>
          </a:r>
          <a:endParaRPr lang="en-US" dirty="0"/>
        </a:p>
      </dgm:t>
    </dgm:pt>
    <dgm:pt modelId="{6FA89B76-F89F-4855-BCFB-D9D4B08B4574}" type="parTrans" cxnId="{62FF7888-E366-40FA-85F8-253ACB836009}">
      <dgm:prSet/>
      <dgm:spPr/>
      <dgm:t>
        <a:bodyPr/>
        <a:lstStyle/>
        <a:p>
          <a:endParaRPr lang="en-US"/>
        </a:p>
      </dgm:t>
    </dgm:pt>
    <dgm:pt modelId="{E6D5676C-FCE2-4844-9DC3-9F090A55D59C}" type="sibTrans" cxnId="{62FF7888-E366-40FA-85F8-253ACB83600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5D5EC6C-5A5F-41BF-9E52-E0B2D77E4F40}">
      <dgm:prSet/>
      <dgm:spPr>
        <a:solidFill>
          <a:srgbClr val="1C2A4E"/>
        </a:solidFill>
      </dgm:spPr>
      <dgm:t>
        <a:bodyPr/>
        <a:lstStyle/>
        <a:p>
          <a:r>
            <a:rPr lang="fr-FR"/>
            <a:t>Forêt aléatoire</a:t>
          </a:r>
          <a:endParaRPr lang="en-US"/>
        </a:p>
      </dgm:t>
    </dgm:pt>
    <dgm:pt modelId="{99D90AA8-9D96-4309-93C9-C871B18A8920}" type="parTrans" cxnId="{359436FD-B094-4ED4-B352-B1BD22319219}">
      <dgm:prSet/>
      <dgm:spPr/>
      <dgm:t>
        <a:bodyPr/>
        <a:lstStyle/>
        <a:p>
          <a:endParaRPr lang="en-US"/>
        </a:p>
      </dgm:t>
    </dgm:pt>
    <dgm:pt modelId="{64F39263-5FB0-450D-8D9F-65A7D3868E45}" type="sibTrans" cxnId="{359436FD-B094-4ED4-B352-B1BD22319219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85C21B7D-206D-4BE5-9807-E0DC3F8B7514}">
      <dgm:prSet/>
      <dgm:spPr>
        <a:solidFill>
          <a:srgbClr val="1C2A4E"/>
        </a:solidFill>
      </dgm:spPr>
      <dgm:t>
        <a:bodyPr/>
        <a:lstStyle/>
        <a:p>
          <a:r>
            <a:rPr lang="fr-FR" dirty="0"/>
            <a:t>Analyse linéaire discriminante</a:t>
          </a:r>
          <a:endParaRPr lang="en-US" dirty="0"/>
        </a:p>
      </dgm:t>
    </dgm:pt>
    <dgm:pt modelId="{D06FDB4D-2ACB-4D97-8F62-1D95134EC203}" type="parTrans" cxnId="{F861FA3B-EE75-4587-A679-F3E66C43AF4C}">
      <dgm:prSet/>
      <dgm:spPr/>
      <dgm:t>
        <a:bodyPr/>
        <a:lstStyle/>
        <a:p>
          <a:endParaRPr lang="en-US"/>
        </a:p>
      </dgm:t>
    </dgm:pt>
    <dgm:pt modelId="{F321A00A-423B-4C45-B535-D86914477BFE}" type="sibTrans" cxnId="{F861FA3B-EE75-4587-A679-F3E66C43AF4C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FED1B863-1EA7-4B9F-A9F3-7178ABE146B3}" type="pres">
      <dgm:prSet presAssocID="{4A05000B-65C3-4D66-B4C5-83BE368FB7B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AA47563-E8AA-409E-959C-F7E83EF19D3D}" type="pres">
      <dgm:prSet presAssocID="{AFFEB6B3-9C12-4F1F-BD3D-E3317386999C}" presName="compositeNode" presStyleCnt="0">
        <dgm:presLayoutVars>
          <dgm:bulletEnabled val="1"/>
        </dgm:presLayoutVars>
      </dgm:prSet>
      <dgm:spPr/>
    </dgm:pt>
    <dgm:pt modelId="{E5B72452-4B82-4CBC-8F95-BCA32B4B3708}" type="pres">
      <dgm:prSet presAssocID="{AFFEB6B3-9C12-4F1F-BD3D-E3317386999C}" presName="bgRect" presStyleLbl="alignNode1" presStyleIdx="0" presStyleCnt="3" custLinFactNeighborX="-1106" custLinFactNeighborY="10169"/>
      <dgm:spPr/>
      <dgm:t>
        <a:bodyPr/>
        <a:lstStyle/>
        <a:p>
          <a:endParaRPr lang="fr-FR"/>
        </a:p>
      </dgm:t>
    </dgm:pt>
    <dgm:pt modelId="{7913A8AE-5442-47D3-B499-F0C873F0E652}" type="pres">
      <dgm:prSet presAssocID="{E6D5676C-FCE2-4844-9DC3-9F090A55D59C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A83B79-0A25-4F4F-BBEA-F79840A33E11}" type="pres">
      <dgm:prSet presAssocID="{AFFEB6B3-9C12-4F1F-BD3D-E3317386999C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6C4225-1E94-4D86-B05A-A54EC3E12989}" type="pres">
      <dgm:prSet presAssocID="{E6D5676C-FCE2-4844-9DC3-9F090A55D59C}" presName="sibTrans" presStyleCnt="0"/>
      <dgm:spPr/>
    </dgm:pt>
    <dgm:pt modelId="{DF5AAE1D-DCD6-45CD-86BA-EF606852C87B}" type="pres">
      <dgm:prSet presAssocID="{35D5EC6C-5A5F-41BF-9E52-E0B2D77E4F40}" presName="compositeNode" presStyleCnt="0">
        <dgm:presLayoutVars>
          <dgm:bulletEnabled val="1"/>
        </dgm:presLayoutVars>
      </dgm:prSet>
      <dgm:spPr/>
    </dgm:pt>
    <dgm:pt modelId="{BA6EA035-5D19-4093-9AAE-598F11FFB7F5}" type="pres">
      <dgm:prSet presAssocID="{35D5EC6C-5A5F-41BF-9E52-E0B2D77E4F40}" presName="bgRect" presStyleLbl="alignNode1" presStyleIdx="1" presStyleCnt="3" custLinFactNeighborY="5069"/>
      <dgm:spPr/>
      <dgm:t>
        <a:bodyPr/>
        <a:lstStyle/>
        <a:p>
          <a:endParaRPr lang="fr-FR"/>
        </a:p>
      </dgm:t>
    </dgm:pt>
    <dgm:pt modelId="{90817203-C0B0-444B-8966-87A927314321}" type="pres">
      <dgm:prSet presAssocID="{64F39263-5FB0-450D-8D9F-65A7D3868E45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05423-3CF4-4FF0-962A-3399A62700E8}" type="pres">
      <dgm:prSet presAssocID="{35D5EC6C-5A5F-41BF-9E52-E0B2D77E4F40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2AF658-D16A-4961-807D-0F6A875C909B}" type="pres">
      <dgm:prSet presAssocID="{64F39263-5FB0-450D-8D9F-65A7D3868E45}" presName="sibTrans" presStyleCnt="0"/>
      <dgm:spPr/>
    </dgm:pt>
    <dgm:pt modelId="{651F7A48-40AC-4E31-8D07-1BD481554F7F}" type="pres">
      <dgm:prSet presAssocID="{85C21B7D-206D-4BE5-9807-E0DC3F8B7514}" presName="compositeNode" presStyleCnt="0">
        <dgm:presLayoutVars>
          <dgm:bulletEnabled val="1"/>
        </dgm:presLayoutVars>
      </dgm:prSet>
      <dgm:spPr/>
    </dgm:pt>
    <dgm:pt modelId="{D3225EDA-D9C2-4605-83DA-9CF304166ED7}" type="pres">
      <dgm:prSet presAssocID="{85C21B7D-206D-4BE5-9807-E0DC3F8B7514}" presName="bgRect" presStyleLbl="alignNode1" presStyleIdx="2" presStyleCnt="3" custLinFactNeighborX="3195" custLinFactNeighborY="15268"/>
      <dgm:spPr/>
      <dgm:t>
        <a:bodyPr/>
        <a:lstStyle/>
        <a:p>
          <a:endParaRPr lang="fr-FR"/>
        </a:p>
      </dgm:t>
    </dgm:pt>
    <dgm:pt modelId="{84D295EB-1A04-4EB7-A93B-F728A49FA6F0}" type="pres">
      <dgm:prSet presAssocID="{F321A00A-423B-4C45-B535-D86914477BFE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A5D617-3273-49E2-B2FC-12FFB28D3016}" type="pres">
      <dgm:prSet presAssocID="{85C21B7D-206D-4BE5-9807-E0DC3F8B7514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FABFC6-5B7A-422C-B94F-94E12156029D}" type="presOf" srcId="{35D5EC6C-5A5F-41BF-9E52-E0B2D77E4F40}" destId="{4F105423-3CF4-4FF0-962A-3399A62700E8}" srcOrd="1" destOrd="0" presId="urn:microsoft.com/office/officeart/2016/7/layout/LinearBlockProcessNumbered"/>
    <dgm:cxn modelId="{62FF7888-E366-40FA-85F8-253ACB836009}" srcId="{4A05000B-65C3-4D66-B4C5-83BE368FB7B8}" destId="{AFFEB6B3-9C12-4F1F-BD3D-E3317386999C}" srcOrd="0" destOrd="0" parTransId="{6FA89B76-F89F-4855-BCFB-D9D4B08B4574}" sibTransId="{E6D5676C-FCE2-4844-9DC3-9F090A55D59C}"/>
    <dgm:cxn modelId="{FB057523-92EF-4A3B-825A-7AE41D7D24E8}" type="presOf" srcId="{35D5EC6C-5A5F-41BF-9E52-E0B2D77E4F40}" destId="{BA6EA035-5D19-4093-9AAE-598F11FFB7F5}" srcOrd="0" destOrd="0" presId="urn:microsoft.com/office/officeart/2016/7/layout/LinearBlockProcessNumbered"/>
    <dgm:cxn modelId="{051157C5-D5C3-4FE7-8A03-4D271FDB585F}" type="presOf" srcId="{AFFEB6B3-9C12-4F1F-BD3D-E3317386999C}" destId="{6DA83B79-0A25-4F4F-BBEA-F79840A33E11}" srcOrd="1" destOrd="0" presId="urn:microsoft.com/office/officeart/2016/7/layout/LinearBlockProcessNumbered"/>
    <dgm:cxn modelId="{359436FD-B094-4ED4-B352-B1BD22319219}" srcId="{4A05000B-65C3-4D66-B4C5-83BE368FB7B8}" destId="{35D5EC6C-5A5F-41BF-9E52-E0B2D77E4F40}" srcOrd="1" destOrd="0" parTransId="{99D90AA8-9D96-4309-93C9-C871B18A8920}" sibTransId="{64F39263-5FB0-450D-8D9F-65A7D3868E45}"/>
    <dgm:cxn modelId="{F1A3D2FC-0273-46BC-BAED-F50AA751A7EF}" type="presOf" srcId="{4A05000B-65C3-4D66-B4C5-83BE368FB7B8}" destId="{FED1B863-1EA7-4B9F-A9F3-7178ABE146B3}" srcOrd="0" destOrd="0" presId="urn:microsoft.com/office/officeart/2016/7/layout/LinearBlockProcessNumbered"/>
    <dgm:cxn modelId="{A5E952B7-151B-4ECC-9AB6-B320D02D3B8E}" type="presOf" srcId="{F321A00A-423B-4C45-B535-D86914477BFE}" destId="{84D295EB-1A04-4EB7-A93B-F728A49FA6F0}" srcOrd="0" destOrd="0" presId="urn:microsoft.com/office/officeart/2016/7/layout/LinearBlockProcessNumbered"/>
    <dgm:cxn modelId="{47FC9C94-CB19-450B-AF0F-BD8334D000E7}" type="presOf" srcId="{85C21B7D-206D-4BE5-9807-E0DC3F8B7514}" destId="{D3225EDA-D9C2-4605-83DA-9CF304166ED7}" srcOrd="0" destOrd="0" presId="urn:microsoft.com/office/officeart/2016/7/layout/LinearBlockProcessNumbered"/>
    <dgm:cxn modelId="{4C294832-31E6-4963-89FD-C76785EC4066}" type="presOf" srcId="{AFFEB6B3-9C12-4F1F-BD3D-E3317386999C}" destId="{E5B72452-4B82-4CBC-8F95-BCA32B4B3708}" srcOrd="0" destOrd="0" presId="urn:microsoft.com/office/officeart/2016/7/layout/LinearBlockProcessNumbered"/>
    <dgm:cxn modelId="{F861FA3B-EE75-4587-A679-F3E66C43AF4C}" srcId="{4A05000B-65C3-4D66-B4C5-83BE368FB7B8}" destId="{85C21B7D-206D-4BE5-9807-E0DC3F8B7514}" srcOrd="2" destOrd="0" parTransId="{D06FDB4D-2ACB-4D97-8F62-1D95134EC203}" sibTransId="{F321A00A-423B-4C45-B535-D86914477BFE}"/>
    <dgm:cxn modelId="{47F5621D-13B6-4F94-8A0E-97935941DE1D}" type="presOf" srcId="{64F39263-5FB0-450D-8D9F-65A7D3868E45}" destId="{90817203-C0B0-444B-8966-87A927314321}" srcOrd="0" destOrd="0" presId="urn:microsoft.com/office/officeart/2016/7/layout/LinearBlockProcessNumbered"/>
    <dgm:cxn modelId="{7A87C686-4964-4A0D-B447-A79C395323EE}" type="presOf" srcId="{E6D5676C-FCE2-4844-9DC3-9F090A55D59C}" destId="{7913A8AE-5442-47D3-B499-F0C873F0E652}" srcOrd="0" destOrd="0" presId="urn:microsoft.com/office/officeart/2016/7/layout/LinearBlockProcessNumbered"/>
    <dgm:cxn modelId="{004E250D-237B-4DC8-808C-EAA0A0C2CB58}" type="presOf" srcId="{85C21B7D-206D-4BE5-9807-E0DC3F8B7514}" destId="{B8A5D617-3273-49E2-B2FC-12FFB28D3016}" srcOrd="1" destOrd="0" presId="urn:microsoft.com/office/officeart/2016/7/layout/LinearBlockProcessNumbered"/>
    <dgm:cxn modelId="{FC8ACEBF-9A9F-4407-B2E9-99810610529E}" type="presParOf" srcId="{FED1B863-1EA7-4B9F-A9F3-7178ABE146B3}" destId="{5AA47563-E8AA-409E-959C-F7E83EF19D3D}" srcOrd="0" destOrd="0" presId="urn:microsoft.com/office/officeart/2016/7/layout/LinearBlockProcessNumbered"/>
    <dgm:cxn modelId="{50E58B74-38AD-424B-BD50-62A04F71775D}" type="presParOf" srcId="{5AA47563-E8AA-409E-959C-F7E83EF19D3D}" destId="{E5B72452-4B82-4CBC-8F95-BCA32B4B3708}" srcOrd="0" destOrd="0" presId="urn:microsoft.com/office/officeart/2016/7/layout/LinearBlockProcessNumbered"/>
    <dgm:cxn modelId="{2C179AEB-E026-4323-BE3C-EDECF8F4AAE1}" type="presParOf" srcId="{5AA47563-E8AA-409E-959C-F7E83EF19D3D}" destId="{7913A8AE-5442-47D3-B499-F0C873F0E652}" srcOrd="1" destOrd="0" presId="urn:microsoft.com/office/officeart/2016/7/layout/LinearBlockProcessNumbered"/>
    <dgm:cxn modelId="{D85FB036-F73C-4E1A-BE3A-B312463B9B5E}" type="presParOf" srcId="{5AA47563-E8AA-409E-959C-F7E83EF19D3D}" destId="{6DA83B79-0A25-4F4F-BBEA-F79840A33E11}" srcOrd="2" destOrd="0" presId="urn:microsoft.com/office/officeart/2016/7/layout/LinearBlockProcessNumbered"/>
    <dgm:cxn modelId="{2B747351-E908-41C1-B38D-2CA232B79B8A}" type="presParOf" srcId="{FED1B863-1EA7-4B9F-A9F3-7178ABE146B3}" destId="{DC6C4225-1E94-4D86-B05A-A54EC3E12989}" srcOrd="1" destOrd="0" presId="urn:microsoft.com/office/officeart/2016/7/layout/LinearBlockProcessNumbered"/>
    <dgm:cxn modelId="{7BB2E269-9DE0-43DC-85D2-6920822DE8C6}" type="presParOf" srcId="{FED1B863-1EA7-4B9F-A9F3-7178ABE146B3}" destId="{DF5AAE1D-DCD6-45CD-86BA-EF606852C87B}" srcOrd="2" destOrd="0" presId="urn:microsoft.com/office/officeart/2016/7/layout/LinearBlockProcessNumbered"/>
    <dgm:cxn modelId="{1AE3B005-6F9A-42C4-A5D4-CD9CF3B4DDDC}" type="presParOf" srcId="{DF5AAE1D-DCD6-45CD-86BA-EF606852C87B}" destId="{BA6EA035-5D19-4093-9AAE-598F11FFB7F5}" srcOrd="0" destOrd="0" presId="urn:microsoft.com/office/officeart/2016/7/layout/LinearBlockProcessNumbered"/>
    <dgm:cxn modelId="{A503DBEB-5291-4034-B038-F6288C8483CF}" type="presParOf" srcId="{DF5AAE1D-DCD6-45CD-86BA-EF606852C87B}" destId="{90817203-C0B0-444B-8966-87A927314321}" srcOrd="1" destOrd="0" presId="urn:microsoft.com/office/officeart/2016/7/layout/LinearBlockProcessNumbered"/>
    <dgm:cxn modelId="{D5D7F7A8-B510-44A9-8A89-CC06B42B7420}" type="presParOf" srcId="{DF5AAE1D-DCD6-45CD-86BA-EF606852C87B}" destId="{4F105423-3CF4-4FF0-962A-3399A62700E8}" srcOrd="2" destOrd="0" presId="urn:microsoft.com/office/officeart/2016/7/layout/LinearBlockProcessNumbered"/>
    <dgm:cxn modelId="{3BDD77AE-966A-4345-B94A-82FB584C61C3}" type="presParOf" srcId="{FED1B863-1EA7-4B9F-A9F3-7178ABE146B3}" destId="{AD2AF658-D16A-4961-807D-0F6A875C909B}" srcOrd="3" destOrd="0" presId="urn:microsoft.com/office/officeart/2016/7/layout/LinearBlockProcessNumbered"/>
    <dgm:cxn modelId="{A39AFDE0-9131-4ED4-85F1-36AED91C70B4}" type="presParOf" srcId="{FED1B863-1EA7-4B9F-A9F3-7178ABE146B3}" destId="{651F7A48-40AC-4E31-8D07-1BD481554F7F}" srcOrd="4" destOrd="0" presId="urn:microsoft.com/office/officeart/2016/7/layout/LinearBlockProcessNumbered"/>
    <dgm:cxn modelId="{CD9368C1-20F4-476F-A997-FB8C0E105465}" type="presParOf" srcId="{651F7A48-40AC-4E31-8D07-1BD481554F7F}" destId="{D3225EDA-D9C2-4605-83DA-9CF304166ED7}" srcOrd="0" destOrd="0" presId="urn:microsoft.com/office/officeart/2016/7/layout/LinearBlockProcessNumbered"/>
    <dgm:cxn modelId="{8ADAEC7C-1724-4803-BC9E-D5DC8B043F0B}" type="presParOf" srcId="{651F7A48-40AC-4E31-8D07-1BD481554F7F}" destId="{84D295EB-1A04-4EB7-A93B-F728A49FA6F0}" srcOrd="1" destOrd="0" presId="urn:microsoft.com/office/officeart/2016/7/layout/LinearBlockProcessNumbered"/>
    <dgm:cxn modelId="{C29482B1-9524-406E-9F13-0F6060A52694}" type="presParOf" srcId="{651F7A48-40AC-4E31-8D07-1BD481554F7F}" destId="{B8A5D617-3273-49E2-B2FC-12FFB28D301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D240B-78F3-4635-BDEE-A561544E4EA6}">
      <dsp:nvSpPr>
        <dsp:cNvPr id="0" name=""/>
        <dsp:cNvSpPr/>
      </dsp:nvSpPr>
      <dsp:spPr>
        <a:xfrm>
          <a:off x="6697" y="0"/>
          <a:ext cx="2650698" cy="795209"/>
        </a:xfrm>
        <a:prstGeom prst="chevron">
          <a:avLst>
            <a:gd name="adj" fmla="val 30000"/>
          </a:avLst>
        </a:prstGeom>
        <a:solidFill>
          <a:schemeClr val="accent1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86" tIns="98186" rIns="98186" bIns="9818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Supports </a:t>
          </a:r>
          <a:r>
            <a:rPr lang="en-US" sz="1400" kern="1200" dirty="0" err="1"/>
            <a:t>principaux</a:t>
          </a:r>
          <a:r>
            <a:rPr lang="en-US" sz="1400" kern="1200" dirty="0"/>
            <a:t> </a:t>
          </a:r>
          <a:r>
            <a:rPr lang="en-US" sz="1400" kern="1200" dirty="0" err="1"/>
            <a:t>utilisés</a:t>
          </a:r>
          <a:r>
            <a:rPr lang="en-US" sz="1400" kern="1200" dirty="0"/>
            <a:t> pour </a:t>
          </a:r>
          <a:r>
            <a:rPr lang="en-US" sz="1400" kern="1200" dirty="0" err="1"/>
            <a:t>l’ensemble</a:t>
          </a:r>
          <a:r>
            <a:rPr lang="en-US" sz="1400" kern="1200" dirty="0"/>
            <a:t> du </a:t>
          </a:r>
          <a:r>
            <a:rPr lang="en-US" sz="1400" kern="1200" dirty="0" err="1"/>
            <a:t>projet</a:t>
          </a:r>
          <a:r>
            <a:rPr lang="en-US" sz="1400" kern="1200" dirty="0"/>
            <a:t>:</a:t>
          </a:r>
        </a:p>
      </dsp:txBody>
      <dsp:txXfrm>
        <a:off x="245260" y="0"/>
        <a:ext cx="2173572" cy="795209"/>
      </dsp:txXfrm>
    </dsp:sp>
    <dsp:sp modelId="{24BD8921-B322-4D98-A82F-1D8CF2B27055}">
      <dsp:nvSpPr>
        <dsp:cNvPr id="0" name=""/>
        <dsp:cNvSpPr/>
      </dsp:nvSpPr>
      <dsp:spPr>
        <a:xfrm>
          <a:off x="6697" y="795209"/>
          <a:ext cx="2412135" cy="2265520"/>
        </a:xfrm>
        <a:prstGeom prst="rect">
          <a:avLst/>
        </a:prstGeom>
        <a:solidFill>
          <a:srgbClr val="D7DBE3"/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12" tIns="190612" rIns="190612" bIns="38122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Jupyter</a:t>
          </a:r>
          <a:r>
            <a:rPr lang="en-US" sz="2000" kern="1200" dirty="0"/>
            <a:t> Notebook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Notebook Kaggle (Kernel)</a:t>
          </a:r>
        </a:p>
      </dsp:txBody>
      <dsp:txXfrm>
        <a:off x="6697" y="795209"/>
        <a:ext cx="2412135" cy="2265520"/>
      </dsp:txXfrm>
    </dsp:sp>
    <dsp:sp modelId="{F8798B0E-501E-467E-B8FB-7DABC344A43F}">
      <dsp:nvSpPr>
        <dsp:cNvPr id="0" name=""/>
        <dsp:cNvSpPr/>
      </dsp:nvSpPr>
      <dsp:spPr>
        <a:xfrm>
          <a:off x="2618000" y="0"/>
          <a:ext cx="2650698" cy="795209"/>
        </a:xfrm>
        <a:prstGeom prst="chevron">
          <a:avLst>
            <a:gd name="adj" fmla="val 30000"/>
          </a:avLst>
        </a:prstGeom>
        <a:solidFill>
          <a:schemeClr val="accent1"/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86" tIns="98186" rIns="98186" bIns="9818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Langage</a:t>
          </a:r>
          <a:r>
            <a:rPr lang="en-US" sz="1400" kern="1200" dirty="0"/>
            <a:t> </a:t>
          </a:r>
          <a:r>
            <a:rPr lang="en-US" sz="1400" kern="1200" dirty="0" err="1"/>
            <a:t>informatique</a:t>
          </a:r>
          <a:r>
            <a:rPr lang="en-US" sz="1400" kern="1200" dirty="0"/>
            <a:t> </a:t>
          </a:r>
          <a:r>
            <a:rPr lang="en-US" sz="1400" kern="1200" dirty="0" err="1"/>
            <a:t>utilisé</a:t>
          </a:r>
          <a:r>
            <a:rPr lang="en-US" sz="1400" kern="1200" dirty="0"/>
            <a:t>:</a:t>
          </a:r>
        </a:p>
      </dsp:txBody>
      <dsp:txXfrm>
        <a:off x="2856563" y="0"/>
        <a:ext cx="2173572" cy="795209"/>
      </dsp:txXfrm>
    </dsp:sp>
    <dsp:sp modelId="{AA1BEDF2-C1DE-4942-BE46-19735B9AC9CD}">
      <dsp:nvSpPr>
        <dsp:cNvPr id="0" name=""/>
        <dsp:cNvSpPr/>
      </dsp:nvSpPr>
      <dsp:spPr>
        <a:xfrm>
          <a:off x="2618000" y="795209"/>
          <a:ext cx="2412135" cy="2265520"/>
        </a:xfrm>
        <a:prstGeom prst="rect">
          <a:avLst/>
        </a:prstGeom>
        <a:solidFill>
          <a:srgbClr val="E3EBEE">
            <a:alpha val="90000"/>
          </a:srgb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12" tIns="190612" rIns="190612" bIns="381225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       	</a:t>
          </a:r>
          <a:r>
            <a:rPr lang="en-US" sz="1800" kern="1200" dirty="0"/>
            <a:t>Python</a:t>
          </a:r>
        </a:p>
      </dsp:txBody>
      <dsp:txXfrm>
        <a:off x="2618000" y="795209"/>
        <a:ext cx="2412135" cy="2265520"/>
      </dsp:txXfrm>
    </dsp:sp>
    <dsp:sp modelId="{2B156E4B-6680-4340-8827-3D69E388BE8F}">
      <dsp:nvSpPr>
        <dsp:cNvPr id="0" name=""/>
        <dsp:cNvSpPr/>
      </dsp:nvSpPr>
      <dsp:spPr>
        <a:xfrm>
          <a:off x="5229304" y="0"/>
          <a:ext cx="2650698" cy="795209"/>
        </a:xfrm>
        <a:prstGeom prst="chevron">
          <a:avLst>
            <a:gd name="adj" fmla="val 30000"/>
          </a:avLst>
        </a:prstGeom>
        <a:solidFill>
          <a:schemeClr val="accent1"/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86" tIns="98186" rIns="98186" bIns="9818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Bibliothèques Big Data / ML utilisées:</a:t>
          </a:r>
          <a:endParaRPr lang="en-US" sz="1400" kern="1200"/>
        </a:p>
      </dsp:txBody>
      <dsp:txXfrm>
        <a:off x="5467867" y="0"/>
        <a:ext cx="2173572" cy="795209"/>
      </dsp:txXfrm>
    </dsp:sp>
    <dsp:sp modelId="{896142B1-F89A-4C99-BA40-51A449C5C0D4}">
      <dsp:nvSpPr>
        <dsp:cNvPr id="0" name=""/>
        <dsp:cNvSpPr/>
      </dsp:nvSpPr>
      <dsp:spPr>
        <a:xfrm>
          <a:off x="5229304" y="795209"/>
          <a:ext cx="2412135" cy="2265520"/>
        </a:xfrm>
        <a:prstGeom prst="rect">
          <a:avLst/>
        </a:prstGeom>
        <a:solidFill>
          <a:srgbClr val="E3EBEE">
            <a:alpha val="90000"/>
          </a:srgb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12" tIns="190612" rIns="190612" bIns="381225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- Pandas		- MLLib (Spark)	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- </a:t>
          </a:r>
          <a:r>
            <a:rPr lang="fr-FR" sz="1100" kern="1200" dirty="0" err="1"/>
            <a:t>Pyspark</a:t>
          </a:r>
          <a:r>
            <a:rPr lang="fr-FR" sz="1100" kern="1200" dirty="0"/>
            <a:t>	- </a:t>
          </a:r>
          <a:r>
            <a:rPr lang="fr-FR" sz="1100" kern="1200" dirty="0" err="1"/>
            <a:t>statistics</a:t>
          </a:r>
          <a:r>
            <a:rPr lang="fr-FR" sz="1100" kern="1200" dirty="0"/>
            <a:t>	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- </a:t>
          </a:r>
          <a:r>
            <a:rPr lang="fr-FR" sz="1100" kern="1200" dirty="0" err="1"/>
            <a:t>Pymongo</a:t>
          </a:r>
          <a:r>
            <a:rPr lang="fr-FR" sz="1100" kern="1200" dirty="0"/>
            <a:t>	- </a:t>
          </a:r>
          <a:r>
            <a:rPr lang="fr-FR" sz="1100" kern="1200" dirty="0" err="1"/>
            <a:t>seaborn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- </a:t>
          </a:r>
          <a:r>
            <a:rPr lang="fr-FR" sz="1100" kern="1200" dirty="0" err="1"/>
            <a:t>Sklearn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- </a:t>
          </a:r>
          <a:r>
            <a:rPr lang="fr-FR" sz="1100" kern="1200" dirty="0" err="1"/>
            <a:t>Elasticsearch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- </a:t>
          </a:r>
          <a:r>
            <a:rPr lang="fr-FR" sz="1100" kern="1200" dirty="0" err="1"/>
            <a:t>Json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- </a:t>
          </a:r>
          <a:r>
            <a:rPr lang="fr-FR" sz="1100" kern="1200" dirty="0" err="1"/>
            <a:t>Hdfs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- Csv</a:t>
          </a:r>
        </a:p>
      </dsp:txBody>
      <dsp:txXfrm>
        <a:off x="5229304" y="795209"/>
        <a:ext cx="2412135" cy="226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72452-4B82-4CBC-8F95-BCA32B4B3708}">
      <dsp:nvSpPr>
        <dsp:cNvPr id="0" name=""/>
        <dsp:cNvSpPr/>
      </dsp:nvSpPr>
      <dsp:spPr>
        <a:xfrm>
          <a:off x="0" y="269022"/>
          <a:ext cx="2495401" cy="2994481"/>
        </a:xfrm>
        <a:prstGeom prst="rect">
          <a:avLst/>
        </a:prstGeom>
        <a:solidFill>
          <a:srgbClr val="1C2A4E"/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Régression logistique</a:t>
          </a:r>
          <a:endParaRPr lang="en-US" sz="2600" kern="1200" dirty="0"/>
        </a:p>
      </dsp:txBody>
      <dsp:txXfrm>
        <a:off x="0" y="1466815"/>
        <a:ext cx="2495401" cy="1796688"/>
      </dsp:txXfrm>
    </dsp:sp>
    <dsp:sp modelId="{7913A8AE-5442-47D3-B499-F0C873F0E652}">
      <dsp:nvSpPr>
        <dsp:cNvPr id="0" name=""/>
        <dsp:cNvSpPr/>
      </dsp:nvSpPr>
      <dsp:spPr>
        <a:xfrm>
          <a:off x="616" y="134511"/>
          <a:ext cx="2495401" cy="119779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/>
            <a:t>01</a:t>
          </a:r>
        </a:p>
      </dsp:txBody>
      <dsp:txXfrm>
        <a:off x="616" y="134511"/>
        <a:ext cx="2495401" cy="1197792"/>
      </dsp:txXfrm>
    </dsp:sp>
    <dsp:sp modelId="{BA6EA035-5D19-4093-9AAE-598F11FFB7F5}">
      <dsp:nvSpPr>
        <dsp:cNvPr id="0" name=""/>
        <dsp:cNvSpPr/>
      </dsp:nvSpPr>
      <dsp:spPr>
        <a:xfrm>
          <a:off x="2695649" y="269022"/>
          <a:ext cx="2495401" cy="2994481"/>
        </a:xfrm>
        <a:prstGeom prst="rect">
          <a:avLst/>
        </a:prstGeom>
        <a:solidFill>
          <a:srgbClr val="1C2A4E"/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/>
            <a:t>Forêt aléatoire</a:t>
          </a:r>
          <a:endParaRPr lang="en-US" sz="2600" kern="1200"/>
        </a:p>
      </dsp:txBody>
      <dsp:txXfrm>
        <a:off x="2695649" y="1466815"/>
        <a:ext cx="2495401" cy="1796688"/>
      </dsp:txXfrm>
    </dsp:sp>
    <dsp:sp modelId="{90817203-C0B0-444B-8966-87A927314321}">
      <dsp:nvSpPr>
        <dsp:cNvPr id="0" name=""/>
        <dsp:cNvSpPr/>
      </dsp:nvSpPr>
      <dsp:spPr>
        <a:xfrm>
          <a:off x="2695649" y="134511"/>
          <a:ext cx="2495401" cy="119779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/>
            <a:t>02</a:t>
          </a:r>
          <a:endParaRPr lang="en-US" sz="6200" kern="1200" dirty="0"/>
        </a:p>
      </dsp:txBody>
      <dsp:txXfrm>
        <a:off x="2695649" y="134511"/>
        <a:ext cx="2495401" cy="1197792"/>
      </dsp:txXfrm>
    </dsp:sp>
    <dsp:sp modelId="{D3225EDA-D9C2-4605-83DA-9CF304166ED7}">
      <dsp:nvSpPr>
        <dsp:cNvPr id="0" name=""/>
        <dsp:cNvSpPr/>
      </dsp:nvSpPr>
      <dsp:spPr>
        <a:xfrm>
          <a:off x="5391298" y="269022"/>
          <a:ext cx="2495401" cy="2994481"/>
        </a:xfrm>
        <a:prstGeom prst="rect">
          <a:avLst/>
        </a:prstGeom>
        <a:solidFill>
          <a:srgbClr val="1C2A4E"/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Analyse linéaire discriminante</a:t>
          </a:r>
          <a:endParaRPr lang="en-US" sz="2600" kern="1200" dirty="0"/>
        </a:p>
      </dsp:txBody>
      <dsp:txXfrm>
        <a:off x="5391298" y="1466815"/>
        <a:ext cx="2495401" cy="1796688"/>
      </dsp:txXfrm>
    </dsp:sp>
    <dsp:sp modelId="{84D295EB-1A04-4EB7-A93B-F728A49FA6F0}">
      <dsp:nvSpPr>
        <dsp:cNvPr id="0" name=""/>
        <dsp:cNvSpPr/>
      </dsp:nvSpPr>
      <dsp:spPr>
        <a:xfrm>
          <a:off x="5390682" y="134511"/>
          <a:ext cx="2495401" cy="119779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/>
            <a:t>03</a:t>
          </a:r>
          <a:endParaRPr lang="en-US" sz="6200" kern="1200" dirty="0"/>
        </a:p>
      </dsp:txBody>
      <dsp:txXfrm>
        <a:off x="5390682" y="134511"/>
        <a:ext cx="2495401" cy="1197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E48B0143-165F-488A-8CBC-3DECE1217B3E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B14E9D95-FC4E-41C5-9CAF-181F99B4715F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E3ADBE5-EF9B-4247-94F0-5107EF993AB2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0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3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5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2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50B06-B074-48FC-8CFD-53D2CD8FB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7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50B06-B074-48FC-8CFD-53D2CD8FB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99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50B06-B074-48FC-8CFD-53D2CD8FB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27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50B06-B074-48FC-8CFD-53D2CD8FB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17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8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6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9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4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87716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774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327454"/>
            <a:ext cx="8424936" cy="559769"/>
          </a:xfrm>
        </p:spPr>
        <p:txBody>
          <a:bodyPr wrap="square" anchor="b">
            <a:spAutoFit/>
          </a:bodyPr>
          <a:lstStyle>
            <a:lvl1pPr algn="ctr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761660"/>
            <a:ext cx="4901695" cy="303843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0651" y="1923679"/>
            <a:ext cx="4343435" cy="1837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3400" y="4662397"/>
            <a:ext cx="1627773" cy="3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4"/>
          </a:xfrm>
        </p:spPr>
        <p:txBody>
          <a:bodyPr/>
          <a:lstStyle>
            <a:lvl1pPr algn="l">
              <a:defRPr sz="2800">
                <a:solidFill>
                  <a:srgbClr val="0070C0"/>
                </a:solidFill>
              </a:defRPr>
            </a:lvl1pPr>
            <a:lvl2pPr algn="l">
              <a:defRPr>
                <a:solidFill>
                  <a:srgbClr val="0070C0"/>
                </a:solidFill>
              </a:defRPr>
            </a:lvl2pPr>
            <a:lvl3pPr algn="l">
              <a:defRPr>
                <a:solidFill>
                  <a:srgbClr val="0070C0"/>
                </a:solidFill>
              </a:defRPr>
            </a:lvl3pPr>
            <a:lvl4pPr algn="l">
              <a:defRPr>
                <a:solidFill>
                  <a:srgbClr val="0070C0"/>
                </a:solidFill>
              </a:defRPr>
            </a:lvl4pPr>
            <a:lvl5pPr algn="l"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70244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702443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70C0"/>
                </a:solidFill>
              </a:defRPr>
            </a:lvl1pPr>
            <a:lvl2pPr algn="ctr">
              <a:defRPr sz="2000">
                <a:solidFill>
                  <a:srgbClr val="0070C0"/>
                </a:solidFill>
              </a:defRPr>
            </a:lvl2pPr>
            <a:lvl3pPr algn="ctr">
              <a:defRPr sz="1800">
                <a:solidFill>
                  <a:srgbClr val="0070C0"/>
                </a:solidFill>
              </a:defRPr>
            </a:lvl3pPr>
            <a:lvl4pPr algn="ctr">
              <a:defRPr sz="1600">
                <a:solidFill>
                  <a:srgbClr val="0070C0"/>
                </a:solidFill>
              </a:defRPr>
            </a:lvl4pPr>
            <a:lvl5pPr algn="ctr">
              <a:defRPr sz="1600">
                <a:solidFill>
                  <a:srgbClr val="0070C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70C0"/>
                </a:solidFill>
              </a:defRPr>
            </a:lvl1pPr>
            <a:lvl2pPr algn="ctr">
              <a:defRPr sz="2000">
                <a:solidFill>
                  <a:srgbClr val="0070C0"/>
                </a:solidFill>
              </a:defRPr>
            </a:lvl2pPr>
            <a:lvl3pPr algn="ctr">
              <a:defRPr sz="1800">
                <a:solidFill>
                  <a:srgbClr val="0070C0"/>
                </a:solidFill>
              </a:defRPr>
            </a:lvl3pPr>
            <a:lvl4pPr algn="ctr">
              <a:defRPr sz="1600">
                <a:solidFill>
                  <a:srgbClr val="0070C0"/>
                </a:solidFill>
              </a:defRPr>
            </a:lvl4pPr>
            <a:lvl5pPr algn="ctr">
              <a:defRPr sz="1600">
                <a:solidFill>
                  <a:srgbClr val="0070C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678099" y="4338401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16087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01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935" y="1266384"/>
            <a:ext cx="4123035" cy="1374345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Prédiction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survie</a:t>
            </a:r>
            <a:r>
              <a:rPr lang="en-US" sz="2800" dirty="0">
                <a:solidFill>
                  <a:schemeClr val="tx2"/>
                </a:solidFill>
              </a:rPr>
              <a:t> des </a:t>
            </a:r>
            <a:r>
              <a:rPr lang="en-US" sz="2800" dirty="0" err="1">
                <a:solidFill>
                  <a:schemeClr val="tx2"/>
                </a:solidFill>
              </a:rPr>
              <a:t>passagers</a:t>
            </a:r>
            <a:r>
              <a:rPr lang="en-US" sz="2800" dirty="0">
                <a:solidFill>
                  <a:schemeClr val="tx2"/>
                </a:solidFill>
              </a:rPr>
              <a:t> du Titanic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600" dirty="0" err="1">
                <a:solidFill>
                  <a:schemeClr val="tx2"/>
                </a:solidFill>
              </a:rPr>
              <a:t>Traitement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données</a:t>
            </a:r>
            <a:r>
              <a:rPr lang="en-US" sz="1600" dirty="0">
                <a:solidFill>
                  <a:schemeClr val="tx2"/>
                </a:solidFill>
              </a:rPr>
              <a:t> &amp;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877160"/>
            <a:ext cx="8231372" cy="13743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  AMATO 	</a:t>
            </a:r>
            <a:r>
              <a:rPr lang="en-US" dirty="0" err="1"/>
              <a:t>Virgile</a:t>
            </a:r>
            <a:endParaRPr lang="en-US" dirty="0"/>
          </a:p>
          <a:p>
            <a:r>
              <a:rPr lang="en-US" dirty="0"/>
              <a:t>      CHEVAUX   	Alexandre</a:t>
            </a:r>
          </a:p>
          <a:p>
            <a:r>
              <a:rPr lang="en-US" dirty="0"/>
              <a:t>HAJJI 	Mohamed</a:t>
            </a:r>
          </a:p>
          <a:p>
            <a:r>
              <a:rPr lang="en-US" dirty="0"/>
              <a:t>GARRIGUE       Matthieu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208814-35E8-4FF3-855F-F6C8B0BC3BFB}"/>
              </a:ext>
            </a:extLst>
          </p:cNvPr>
          <p:cNvSpPr txBox="1"/>
          <p:nvPr/>
        </p:nvSpPr>
        <p:spPr>
          <a:xfrm>
            <a:off x="4724705" y="134983"/>
            <a:ext cx="500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Projet d’architecture Big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6CD17E-D6E0-4F47-94D0-1F2B8FCD0415}"/>
              </a:ext>
            </a:extLst>
          </p:cNvPr>
          <p:cNvSpPr txBox="1"/>
          <p:nvPr/>
        </p:nvSpPr>
        <p:spPr>
          <a:xfrm>
            <a:off x="5318208" y="678482"/>
            <a:ext cx="3914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Compétition </a:t>
            </a:r>
            <a:r>
              <a:rPr lang="fr-FR" dirty="0" err="1">
                <a:solidFill>
                  <a:schemeClr val="bg1"/>
                </a:solidFill>
              </a:rPr>
              <a:t>Kaggle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Titanic: Machine Learning from Disaster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C6301F-E363-4F98-93C1-555EC671C7C1}"/>
              </a:ext>
            </a:extLst>
          </p:cNvPr>
          <p:cNvSpPr txBox="1"/>
          <p:nvPr/>
        </p:nvSpPr>
        <p:spPr>
          <a:xfrm>
            <a:off x="5950882" y="4527947"/>
            <a:ext cx="31548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Université Paris-Est Marne-la-Vallée</a:t>
            </a:r>
          </a:p>
          <a:p>
            <a:r>
              <a:rPr lang="fr-FR" dirty="0">
                <a:solidFill>
                  <a:schemeClr val="bg1"/>
                </a:solidFill>
              </a:rPr>
              <a:t>M. </a:t>
            </a:r>
            <a:r>
              <a:rPr lang="fr-FR" dirty="0" err="1">
                <a:solidFill>
                  <a:schemeClr val="bg1"/>
                </a:solidFill>
              </a:rPr>
              <a:t>Trosic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8" name="Picture 4" descr="RÃ©sultat de recherche d'images pour &quot;logo UPEM&quot;">
            <a:extLst>
              <a:ext uri="{FF2B5EF4-FFF2-40B4-BE49-F238E27FC236}">
                <a16:creationId xmlns:a16="http://schemas.microsoft.com/office/drawing/2014/main" id="{103E8803-38C4-4B06-A1BD-2C43B298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4392964"/>
            <a:ext cx="1187006" cy="6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logo Kaggle competition&quot;">
            <a:extLst>
              <a:ext uri="{FF2B5EF4-FFF2-40B4-BE49-F238E27FC236}">
                <a16:creationId xmlns:a16="http://schemas.microsoft.com/office/drawing/2014/main" id="{C019FCD2-165B-4C20-A815-F5350F89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494" y="819197"/>
            <a:ext cx="722882" cy="3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7A770-0025-4B5C-A5C5-1BF31977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819" y="128470"/>
            <a:ext cx="3801155" cy="857250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II-</a:t>
            </a: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r-FR" sz="3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Présentation des   	  outils utilisés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8CB13-B507-4278-AAC7-77C567298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sz="3200" dirty="0">
                <a:solidFill>
                  <a:prstClr val="black"/>
                </a:solidFill>
              </a:rPr>
              <a:t>Visualisation et interprétation:</a:t>
            </a:r>
          </a:p>
          <a:p>
            <a:pPr lvl="1"/>
            <a:endParaRPr lang="fr-FR" sz="2200" dirty="0">
              <a:solidFill>
                <a:prstClr val="black"/>
              </a:solidFill>
            </a:endParaRPr>
          </a:p>
          <a:p>
            <a:pPr lvl="1"/>
            <a:r>
              <a:rPr lang="fr-FR" sz="2200" dirty="0" err="1">
                <a:solidFill>
                  <a:prstClr val="black"/>
                </a:solidFill>
              </a:rPr>
              <a:t>Elasticsearch</a:t>
            </a:r>
            <a:r>
              <a:rPr lang="fr-FR" sz="2200" dirty="0">
                <a:solidFill>
                  <a:prstClr val="black"/>
                </a:solidFill>
              </a:rPr>
              <a:t>: base de donnée NoSQL que l’on peut interroger en temps réel, capable de stocker une grande quantité de documents</a:t>
            </a:r>
          </a:p>
          <a:p>
            <a:pPr marL="457200" lvl="1" indent="0">
              <a:buNone/>
            </a:pPr>
            <a:endParaRPr lang="fr-FR" sz="2200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B93A7C-2A31-4144-A956-EA1254CD9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fr-FR" dirty="0" err="1">
                <a:solidFill>
                  <a:prstClr val="black"/>
                </a:solidFill>
              </a:rPr>
              <a:t>Kibana</a:t>
            </a:r>
            <a:r>
              <a:rPr lang="fr-FR" dirty="0">
                <a:solidFill>
                  <a:prstClr val="black"/>
                </a:solidFill>
              </a:rPr>
              <a:t>: Client de </a:t>
            </a:r>
            <a:r>
              <a:rPr lang="fr-FR" dirty="0" err="1">
                <a:solidFill>
                  <a:prstClr val="black"/>
                </a:solidFill>
              </a:rPr>
              <a:t>Elasticsearch</a:t>
            </a:r>
            <a:r>
              <a:rPr lang="fr-FR" dirty="0">
                <a:solidFill>
                  <a:prstClr val="black"/>
                </a:solidFill>
              </a:rPr>
              <a:t> qui permet de visualiser les données stockées sur </a:t>
            </a:r>
            <a:r>
              <a:rPr lang="fr-FR" dirty="0" err="1">
                <a:solidFill>
                  <a:prstClr val="black"/>
                </a:solidFill>
              </a:rPr>
              <a:t>Elasticsearch</a:t>
            </a:r>
            <a:r>
              <a:rPr lang="fr-FR" dirty="0">
                <a:solidFill>
                  <a:prstClr val="black"/>
                </a:solidFill>
              </a:rPr>
              <a:t> notamment en agrégeant par des graphes, des diagrammes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fr-FR" dirty="0" err="1">
                <a:solidFill>
                  <a:prstClr val="black"/>
                </a:solidFill>
              </a:rPr>
              <a:t>Dataiku</a:t>
            </a:r>
            <a:r>
              <a:rPr lang="fr-FR" dirty="0">
                <a:solidFill>
                  <a:prstClr val="black"/>
                </a:solidFill>
              </a:rPr>
              <a:t>: Plateforme spécialisée dans l’analyse et le traitement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35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960930"/>
            <a:ext cx="7024430" cy="725349"/>
          </a:xfrm>
        </p:spPr>
        <p:txBody>
          <a:bodyPr>
            <a:normAutofit fontScale="90000"/>
          </a:bodyPr>
          <a:lstStyle/>
          <a:p>
            <a:r>
              <a:rPr lang="en-US" dirty="0"/>
              <a:t>III - Architecture, export et </a:t>
            </a:r>
            <a:r>
              <a:rPr lang="en-US" dirty="0" err="1"/>
              <a:t>traitement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8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80" y="159392"/>
            <a:ext cx="5039265" cy="763526"/>
          </a:xfrm>
        </p:spPr>
        <p:txBody>
          <a:bodyPr>
            <a:noAutofit/>
          </a:bodyPr>
          <a:lstStyle/>
          <a:p>
            <a:r>
              <a:rPr lang="en-US" sz="2000" dirty="0"/>
              <a:t>  III- Architecture, export 	</a:t>
            </a:r>
            <a:br>
              <a:rPr lang="en-US" sz="2000" dirty="0"/>
            </a:br>
            <a:r>
              <a:rPr lang="en-US" sz="2000" dirty="0"/>
              <a:t>et </a:t>
            </a:r>
            <a:r>
              <a:rPr lang="en-US" sz="2000" dirty="0" err="1"/>
              <a:t>traitement</a:t>
            </a:r>
            <a:r>
              <a:rPr lang="en-US" sz="2000" dirty="0"/>
              <a:t> des </a:t>
            </a:r>
            <a:r>
              <a:rPr lang="en-US" sz="2000" dirty="0" err="1"/>
              <a:t>données</a:t>
            </a: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3000" dirty="0">
                <a:solidFill>
                  <a:prstClr val="white"/>
                </a:solidFill>
              </a:rPr>
              <a:t>Création d’un </a:t>
            </a:r>
            <a:r>
              <a:rPr lang="fr-FR" sz="3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cluster Hadoop</a:t>
            </a:r>
            <a:endParaRPr lang="fr-FR" sz="3000" dirty="0">
              <a:solidFill>
                <a:schemeClr val="bg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F32C387-D161-4C3B-AF08-8A932E23D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62" y="1197405"/>
            <a:ext cx="5039265" cy="3817625"/>
          </a:xfr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55E5EED-5C72-4458-89C3-412A68273D4E}"/>
              </a:ext>
            </a:extLst>
          </p:cNvPr>
          <p:cNvCxnSpPr/>
          <p:nvPr/>
        </p:nvCxnSpPr>
        <p:spPr>
          <a:xfrm flipH="1" flipV="1">
            <a:off x="7167985" y="1350110"/>
            <a:ext cx="30541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CEE937E-C492-4D82-9144-97011AD8B8A4}"/>
              </a:ext>
            </a:extLst>
          </p:cNvPr>
          <p:cNvCxnSpPr/>
          <p:nvPr/>
        </p:nvCxnSpPr>
        <p:spPr>
          <a:xfrm flipV="1">
            <a:off x="5030115" y="1350110"/>
            <a:ext cx="152705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CB8C05-8AD1-4D50-894E-8842004F9AC3}"/>
              </a:ext>
            </a:extLst>
          </p:cNvPr>
          <p:cNvCxnSpPr/>
          <p:nvPr/>
        </p:nvCxnSpPr>
        <p:spPr>
          <a:xfrm flipV="1">
            <a:off x="4877410" y="1350110"/>
            <a:ext cx="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625C4D1-039B-4A9E-A423-F4FE93CBDBC0}"/>
              </a:ext>
            </a:extLst>
          </p:cNvPr>
          <p:cNvSpPr txBox="1"/>
          <p:nvPr/>
        </p:nvSpPr>
        <p:spPr>
          <a:xfrm>
            <a:off x="4056761" y="1592781"/>
            <a:ext cx="258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Navigation dans architecture </a:t>
            </a:r>
            <a:r>
              <a:rPr lang="fr-FR" sz="800" b="1" dirty="0" err="1"/>
              <a:t>hdfs</a:t>
            </a:r>
            <a:r>
              <a:rPr lang="fr-FR" sz="800" b="1" dirty="0"/>
              <a:t>, visu sur </a:t>
            </a:r>
            <a:r>
              <a:rPr lang="fr-FR" sz="800" b="1" dirty="0" err="1"/>
              <a:t>datanodes</a:t>
            </a:r>
            <a:endParaRPr lang="fr-FR" sz="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08E1E9-8DE9-4CD2-8B6A-34817C77D36B}"/>
              </a:ext>
            </a:extLst>
          </p:cNvPr>
          <p:cNvSpPr/>
          <p:nvPr/>
        </p:nvSpPr>
        <p:spPr>
          <a:xfrm>
            <a:off x="4113885" y="1624150"/>
            <a:ext cx="2290575" cy="1527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id="{66B3A3D7-FE88-41D8-9F97-FF6A9A56E321}"/>
              </a:ext>
            </a:extLst>
          </p:cNvPr>
          <p:cNvSpPr txBox="1">
            <a:spLocks/>
          </p:cNvSpPr>
          <p:nvPr/>
        </p:nvSpPr>
        <p:spPr>
          <a:xfrm>
            <a:off x="138488" y="1502815"/>
            <a:ext cx="3975390" cy="348129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Création de 3 instances EC2 sur AWS et installation + configuration de </a:t>
            </a:r>
            <a:r>
              <a:rPr lang="fr-FR" sz="1800" dirty="0" err="1"/>
              <a:t>hdfs</a:t>
            </a:r>
            <a:r>
              <a:rPr lang="fr-FR" sz="1800" dirty="0"/>
              <a:t> dessus </a:t>
            </a:r>
          </a:p>
          <a:p>
            <a:r>
              <a:rPr lang="fr-FR" sz="1800" dirty="0"/>
              <a:t>Configuration de 1 </a:t>
            </a:r>
            <a:r>
              <a:rPr lang="fr-FR" sz="1800" dirty="0" err="1"/>
              <a:t>namenode</a:t>
            </a:r>
            <a:r>
              <a:rPr lang="fr-FR" sz="1800" dirty="0"/>
              <a:t> et 2 </a:t>
            </a:r>
            <a:r>
              <a:rPr lang="fr-FR" sz="1800" dirty="0" err="1"/>
              <a:t>datanode</a:t>
            </a:r>
            <a:r>
              <a:rPr lang="fr-FR" sz="1800" dirty="0"/>
              <a:t> </a:t>
            </a:r>
          </a:p>
          <a:p>
            <a:r>
              <a:rPr lang="fr-FR" sz="1800" dirty="0"/>
              <a:t>Ouverture des ports 50070 pour l'</a:t>
            </a:r>
            <a:r>
              <a:rPr lang="fr-FR" sz="1800" dirty="0" err="1"/>
              <a:t>intérface</a:t>
            </a:r>
            <a:r>
              <a:rPr lang="fr-FR" sz="1800" dirty="0"/>
              <a:t> web graphique et 9000 pour le serveur HDFS </a:t>
            </a:r>
          </a:p>
          <a:p>
            <a:r>
              <a:rPr lang="fr-FR" sz="1800" dirty="0" err="1"/>
              <a:t>upload</a:t>
            </a:r>
            <a:r>
              <a:rPr lang="fr-FR" sz="1800" dirty="0"/>
              <a:t> des fichiers sur le </a:t>
            </a:r>
            <a:r>
              <a:rPr lang="fr-FR" sz="1800" dirty="0" err="1"/>
              <a:t>namenode</a:t>
            </a:r>
            <a:r>
              <a:rPr lang="fr-FR" sz="1800" dirty="0"/>
              <a:t> qui redistribue vers les </a:t>
            </a:r>
            <a:r>
              <a:rPr lang="fr-FR" sz="1800" dirty="0" err="1"/>
              <a:t>datanodes</a:t>
            </a:r>
            <a:endParaRPr lang="fr-FR" sz="1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64BFEB-47AB-403C-906B-EED04DBD6BF5}"/>
              </a:ext>
            </a:extLst>
          </p:cNvPr>
          <p:cNvSpPr txBox="1"/>
          <p:nvPr/>
        </p:nvSpPr>
        <p:spPr>
          <a:xfrm>
            <a:off x="6833245" y="1633677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Accès aux </a:t>
            </a:r>
            <a:r>
              <a:rPr lang="fr-FR" sz="800" b="1" dirty="0" err="1"/>
              <a:t>uploads</a:t>
            </a:r>
            <a:r>
              <a:rPr lang="fr-FR" sz="800" b="1" dirty="0"/>
              <a:t> et aux logs sur le cluster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348020-7A1B-4A88-9163-7EF58FA1BC52}"/>
              </a:ext>
            </a:extLst>
          </p:cNvPr>
          <p:cNvSpPr/>
          <p:nvPr/>
        </p:nvSpPr>
        <p:spPr>
          <a:xfrm>
            <a:off x="6902219" y="1655520"/>
            <a:ext cx="1832461" cy="1622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92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196" y="128469"/>
            <a:ext cx="4420210" cy="107168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	    III- Architecture, export 	</a:t>
            </a:r>
            <a:b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     et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traitement</a:t>
            </a: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des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données</a:t>
            </a: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Utilisation de MongoDB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5E717-1C63-4D4C-A521-9A3410368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273603" y="1200150"/>
            <a:ext cx="4621334" cy="3814879"/>
          </a:xfrm>
        </p:spPr>
        <p:txBody>
          <a:bodyPr>
            <a:normAutofit fontScale="70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700" dirty="0"/>
              <a:t>Lancement du server et connexion locale au client MongoDB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700" dirty="0"/>
              <a:t>Exportation des données depuis le Cluster Hadoop vers MongoDB avec l’appui de la bibliothèque « </a:t>
            </a:r>
            <a:r>
              <a:rPr lang="fr-FR" sz="2700" dirty="0" err="1"/>
              <a:t>pymongo</a:t>
            </a:r>
            <a:r>
              <a:rPr lang="fr-FR" sz="2700" dirty="0"/>
              <a:t> » et d’une fonction créée pour cela, comprenant notamment la conversion en format « </a:t>
            </a:r>
            <a:r>
              <a:rPr lang="fr-FR" sz="2700" dirty="0" err="1"/>
              <a:t>Json</a:t>
            </a:r>
            <a:r>
              <a:rPr lang="fr-FR" sz="2700" dirty="0"/>
              <a:t> » des données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700" dirty="0"/>
              <a:t>Importation des données via </a:t>
            </a:r>
            <a:r>
              <a:rPr lang="fr-FR" sz="2700" dirty="0" err="1"/>
              <a:t>mongoDB</a:t>
            </a:r>
            <a:r>
              <a:rPr lang="fr-FR" sz="2700" dirty="0"/>
              <a:t>, optimisation de ces dernières à l’aide de la bibliothèque « Pandas »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9FCA1A-2FD7-4881-B0AD-D918B31C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199540" cy="3662174"/>
          </a:xfrm>
        </p:spPr>
        <p:txBody>
          <a:bodyPr>
            <a:normAutofit fontScale="70000" lnSpcReduction="20000"/>
          </a:bodyPr>
          <a:lstStyle/>
          <a:p>
            <a:r>
              <a:rPr lang="fr-FR" sz="2300" dirty="0"/>
              <a:t>Observation des données avec robo3t</a:t>
            </a:r>
          </a:p>
          <a:p>
            <a:endParaRPr lang="fr-FR" sz="2700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E8B057E-570B-4345-8B94-9372A5F62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72" y="1465035"/>
            <a:ext cx="4621334" cy="3662173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EFD9251-5151-4B93-A1D0-BDD224DD1368}"/>
              </a:ext>
            </a:extLst>
          </p:cNvPr>
          <p:cNvCxnSpPr>
            <a:cxnSpLocks/>
          </p:cNvCxnSpPr>
          <p:nvPr/>
        </p:nvCxnSpPr>
        <p:spPr>
          <a:xfrm>
            <a:off x="4419295" y="1200150"/>
            <a:ext cx="0" cy="39675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1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196" y="13036"/>
            <a:ext cx="4420210" cy="107168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	    III- Architecture, export 	</a:t>
            </a:r>
            <a:b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     et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traitement</a:t>
            </a: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des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données</a:t>
            </a: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Utilisation de Spark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5E717-1C63-4D4C-A521-9A3410368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200150"/>
            <a:ext cx="4495800" cy="3814879"/>
          </a:xfrm>
        </p:spPr>
        <p:txBody>
          <a:bodyPr>
            <a:normAutofit fontScale="70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700" dirty="0"/>
              <a:t>Usage de « </a:t>
            </a:r>
            <a:r>
              <a:rPr lang="fr-FR" sz="2700" dirty="0" err="1"/>
              <a:t>pyspark</a:t>
            </a:r>
            <a:r>
              <a:rPr lang="fr-FR" sz="2700" dirty="0"/>
              <a:t> » sur </a:t>
            </a:r>
            <a:r>
              <a:rPr lang="fr-FR" sz="2700" dirty="0" err="1"/>
              <a:t>Jupyter</a:t>
            </a:r>
            <a:r>
              <a:rPr lang="fr-FR" sz="2700" dirty="0"/>
              <a:t> Notebook.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700" dirty="0"/>
              <a:t>Exécution de Spark en utilisant </a:t>
            </a:r>
            <a:r>
              <a:rPr lang="fr-FR" sz="2700" dirty="0" err="1"/>
              <a:t>pyspark.SparContext</a:t>
            </a:r>
            <a:r>
              <a:rPr lang="fr-FR" sz="2700" dirty="0"/>
              <a:t>() permettant de gérer les propriétés globales de l’application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700" dirty="0"/>
              <a:t>Importation des données exportées sur MongoDB et conversion au format RDD: type de fichier de base pour l’utilisation de Spark, se prête au calcul distribué</a:t>
            </a:r>
          </a:p>
          <a:p>
            <a:pPr marL="457200" lvl="1" indent="0">
              <a:buNone/>
            </a:pPr>
            <a:endParaRPr lang="fr-FR" sz="2700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9FCA1A-2FD7-4881-B0AD-D918B31C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199540" cy="3662174"/>
          </a:xfrm>
        </p:spPr>
        <p:txBody>
          <a:bodyPr>
            <a:normAutofit fontScale="70000" lnSpcReduction="20000"/>
          </a:bodyPr>
          <a:lstStyle/>
          <a:p>
            <a:r>
              <a:rPr lang="fr-FR" sz="2700" dirty="0"/>
              <a:t>ML avec Spark, utilisation de la bibliothèque </a:t>
            </a:r>
            <a:r>
              <a:rPr lang="fr-FR" sz="2700" dirty="0" err="1"/>
              <a:t>MLLib</a:t>
            </a:r>
            <a:endParaRPr lang="fr-FR" sz="2700" dirty="0"/>
          </a:p>
          <a:p>
            <a:r>
              <a:rPr lang="fr-FR" sz="2700" dirty="0"/>
              <a:t>Affichage de résultats avec grille de </a:t>
            </a:r>
            <a:r>
              <a:rPr lang="fr-FR" sz="2700" dirty="0" err="1"/>
              <a:t>features</a:t>
            </a:r>
            <a:r>
              <a:rPr lang="fr-FR" sz="2700" dirty="0"/>
              <a:t>, on travail sur le </a:t>
            </a:r>
            <a:r>
              <a:rPr lang="fr-FR" sz="2700" dirty="0" err="1"/>
              <a:t>dataset</a:t>
            </a:r>
            <a:r>
              <a:rPr lang="fr-FR" sz="2700" dirty="0"/>
              <a:t> test renvoie 1, si la prédiction est bonne</a:t>
            </a:r>
          </a:p>
          <a:p>
            <a:pPr marL="0" indent="0">
              <a:buNone/>
            </a:pPr>
            <a:endParaRPr lang="fr-FR" sz="2700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0F869FC-D7B1-4FD2-96B5-B3027A5D2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2571750"/>
            <a:ext cx="3359509" cy="25717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3198700-2503-4B85-A03D-42F43CB90CF2}"/>
              </a:ext>
            </a:extLst>
          </p:cNvPr>
          <p:cNvSpPr txBox="1"/>
          <p:nvPr/>
        </p:nvSpPr>
        <p:spPr>
          <a:xfrm rot="2933697">
            <a:off x="7046097" y="3967173"/>
            <a:ext cx="237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Cf. code pour d’autres méthodes modélisées avec </a:t>
            </a:r>
            <a:r>
              <a:rPr lang="fr-FR" sz="800" dirty="0" err="1"/>
              <a:t>Pyspark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23128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960930"/>
            <a:ext cx="7024430" cy="725349"/>
          </a:xfrm>
        </p:spPr>
        <p:txBody>
          <a:bodyPr>
            <a:normAutofit/>
          </a:bodyPr>
          <a:lstStyle/>
          <a:p>
            <a:r>
              <a:rPr lang="en-US" dirty="0"/>
              <a:t>IV-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Feature Engineering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Traitement des valeurs manquantes pour l’âge et le Prix</a:t>
            </a:r>
          </a:p>
          <a:p>
            <a:r>
              <a:rPr lang="fr-FR" dirty="0" smtClean="0"/>
              <a:t>Création de valeurs booléennes pour le sexe, le port et les cabines</a:t>
            </a:r>
          </a:p>
          <a:p>
            <a:r>
              <a:rPr lang="fr-FR" dirty="0" smtClean="0"/>
              <a:t>Catégorisation: âge, ticket, Prix</a:t>
            </a:r>
          </a:p>
          <a:p>
            <a:r>
              <a:rPr lang="fr-FR" dirty="0" smtClean="0"/>
              <a:t>Récupération du rang social à partir des noms</a:t>
            </a:r>
          </a:p>
          <a:p>
            <a:r>
              <a:rPr lang="fr-FR" dirty="0" smtClean="0"/>
              <a:t>Taille de la famille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85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885" y="1502815"/>
            <a:ext cx="6153150" cy="32068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965" y="1502815"/>
            <a:ext cx="1832460" cy="2748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23 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eatures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à partir des 10 valeurs d’entrée: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6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80" y="128470"/>
            <a:ext cx="7886700" cy="99417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IV- </a:t>
            </a:r>
            <a:r>
              <a:rPr lang="en-US" sz="2200" dirty="0" err="1"/>
              <a:t>Analyse</a:t>
            </a:r>
            <a:r>
              <a:rPr lang="en-US" sz="2200" dirty="0"/>
              <a:t> des </a:t>
            </a:r>
            <a:r>
              <a:rPr lang="en-US" sz="2200" dirty="0" err="1"/>
              <a:t>données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utilisées</a:t>
            </a:r>
            <a:r>
              <a:rPr lang="en-US" sz="3100" dirty="0"/>
              <a:t/>
            </a:r>
            <a:br>
              <a:rPr lang="en-US" sz="3100" dirty="0"/>
            </a:br>
            <a:endParaRPr lang="fr-FR" sz="3100" dirty="0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C5F638B3-9FF2-4675-B572-C0901565D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238906"/>
              </p:ext>
            </p:extLst>
          </p:nvPr>
        </p:nvGraphicFramePr>
        <p:xfrm>
          <a:off x="628650" y="1751526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869C2BD-7DFC-45A4-86DF-952F89CB61EA}"/>
              </a:ext>
            </a:extLst>
          </p:cNvPr>
          <p:cNvSpPr txBox="1"/>
          <p:nvPr/>
        </p:nvSpPr>
        <p:spPr>
          <a:xfrm>
            <a:off x="143555" y="1197405"/>
            <a:ext cx="885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cette partie, les méthodes ont été rédigées sur </a:t>
            </a:r>
            <a:r>
              <a:rPr lang="fr-FR" dirty="0" err="1"/>
              <a:t>Kaggle</a:t>
            </a:r>
            <a:r>
              <a:rPr lang="fr-FR" dirty="0"/>
              <a:t> Notebook pour soumettre les prédictions et sur </a:t>
            </a:r>
            <a:r>
              <a:rPr lang="fr-FR" dirty="0" err="1"/>
              <a:t>Jupyter</a:t>
            </a:r>
            <a:r>
              <a:rPr lang="fr-FR" dirty="0"/>
              <a:t> Notebook pour la continuité de notre travail d’architecture.</a:t>
            </a:r>
          </a:p>
        </p:txBody>
      </p:sp>
    </p:spTree>
    <p:extLst>
      <p:ext uri="{BB962C8B-B14F-4D97-AF65-F5344CB8AC3E}">
        <p14:creationId xmlns:p14="http://schemas.microsoft.com/office/powerpoint/2010/main" val="63100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85" y="281175"/>
            <a:ext cx="4572915" cy="8572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    IV-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Analyse</a:t>
            </a: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des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données</a:t>
            </a:r>
            <a: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Comparaison des Méthodes</a:t>
            </a:r>
            <a:r>
              <a:rPr lang="en-US" sz="29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9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fr-FR" sz="31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F642DC-C9D9-4952-8C6B-E30701142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59" y="3335275"/>
            <a:ext cx="2633285" cy="128331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459" y="1502815"/>
            <a:ext cx="2417190" cy="14100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65" y="1502815"/>
            <a:ext cx="4583355" cy="33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7824"/>
            <a:ext cx="8246070" cy="6429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5" name="Group 49">
            <a:extLst>
              <a:ext uri="{FF2B5EF4-FFF2-40B4-BE49-F238E27FC236}">
                <a16:creationId xmlns:a16="http://schemas.microsoft.com/office/drawing/2014/main" id="{A5078250-1825-4154-89C4-60625944E0C7}"/>
              </a:ext>
            </a:extLst>
          </p:cNvPr>
          <p:cNvGrpSpPr/>
          <p:nvPr/>
        </p:nvGrpSpPr>
        <p:grpSpPr>
          <a:xfrm>
            <a:off x="624912" y="1960930"/>
            <a:ext cx="1394858" cy="2567877"/>
            <a:chOff x="778009" y="2011765"/>
            <a:chExt cx="1859810" cy="3423836"/>
          </a:xfrm>
        </p:grpSpPr>
        <p:sp>
          <p:nvSpPr>
            <p:cNvPr id="26" name="Rectángulo redondeado 9">
              <a:extLst>
                <a:ext uri="{FF2B5EF4-FFF2-40B4-BE49-F238E27FC236}">
                  <a16:creationId xmlns:a16="http://schemas.microsoft.com/office/drawing/2014/main" id="{F2FFB590-2B27-4271-8827-9E052794D72E}"/>
                </a:ext>
              </a:extLst>
            </p:cNvPr>
            <p:cNvSpPr/>
            <p:nvPr/>
          </p:nvSpPr>
          <p:spPr>
            <a:xfrm>
              <a:off x="778010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rtlCol="0" anchor="ctr"/>
            <a:lstStyle/>
            <a:p>
              <a:pPr algn="ctr" defTabSz="906037"/>
              <a:endParaRPr lang="es-ES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" name="Rectángulo redondeado 13">
              <a:extLst>
                <a:ext uri="{FF2B5EF4-FFF2-40B4-BE49-F238E27FC236}">
                  <a16:creationId xmlns:a16="http://schemas.microsoft.com/office/drawing/2014/main" id="{B6C864CA-95D8-4986-A2EB-A966272B01F2}"/>
                </a:ext>
              </a:extLst>
            </p:cNvPr>
            <p:cNvSpPr/>
            <p:nvPr/>
          </p:nvSpPr>
          <p:spPr>
            <a:xfrm>
              <a:off x="778010" y="2984597"/>
              <a:ext cx="1805837" cy="680636"/>
            </a:xfrm>
            <a:prstGeom prst="roundRect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17" rIns="0" bIns="45717" rtlCol="0" anchor="ctr"/>
            <a:lstStyle/>
            <a:p>
              <a:pPr algn="ctr" defTabSz="906037"/>
              <a:r>
                <a:rPr lang="es-ES" sz="1125" b="1" cap="all" dirty="0" err="1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Présentation</a:t>
              </a:r>
              <a:r>
                <a:rPr lang="es-ES" sz="1125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du </a:t>
              </a:r>
              <a:r>
                <a:rPr lang="es-ES" sz="1125" b="1" cap="all" dirty="0" err="1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projet</a:t>
              </a:r>
              <a:endParaRPr lang="es-ES" sz="1125" b="1" cap="all" dirty="0">
                <a:solidFill>
                  <a:srgbClr val="FFFFFF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8" name="CuadroTexto 17">
              <a:extLst>
                <a:ext uri="{FF2B5EF4-FFF2-40B4-BE49-F238E27FC236}">
                  <a16:creationId xmlns:a16="http://schemas.microsoft.com/office/drawing/2014/main" id="{B7CA8693-50EF-4BDB-9595-58B89371D8E5}"/>
                </a:ext>
              </a:extLst>
            </p:cNvPr>
            <p:cNvSpPr txBox="1"/>
            <p:nvPr/>
          </p:nvSpPr>
          <p:spPr>
            <a:xfrm>
              <a:off x="831984" y="2210164"/>
              <a:ext cx="1805835" cy="677100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defTabSz="906037"/>
              <a:r>
                <a:rPr lang="es-ES" sz="2700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AE80BCDA-7C57-4756-A37A-87F42D7DD57E}"/>
                </a:ext>
              </a:extLst>
            </p:cNvPr>
            <p:cNvSpPr txBox="1">
              <a:spLocks/>
            </p:cNvSpPr>
            <p:nvPr/>
          </p:nvSpPr>
          <p:spPr>
            <a:xfrm>
              <a:off x="778009" y="3772210"/>
              <a:ext cx="1805837" cy="1222063"/>
            </a:xfrm>
            <a:prstGeom prst="rect">
              <a:avLst/>
            </a:prstGeom>
          </p:spPr>
          <p:txBody>
            <a:bodyPr vert="horz" lIns="91434" tIns="45717" rIns="91434" bIns="45717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679379">
                <a:lnSpc>
                  <a:spcPct val="120000"/>
                </a:lnSpc>
              </a:pP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Présentation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du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projet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Titanic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,</a:t>
              </a:r>
            </a:p>
            <a:p>
              <a:pPr algn="l" defTabSz="679379">
                <a:lnSpc>
                  <a:spcPct val="120000"/>
                </a:lnSpc>
              </a:pP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Visualisation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 du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dataset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utilisé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comme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support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P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roblématique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,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objectifs</a:t>
              </a:r>
              <a:endParaRPr lang="es-E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</a:endParaRPr>
            </a:p>
          </p:txBody>
        </p:sp>
      </p:grpSp>
      <p:grpSp>
        <p:nvGrpSpPr>
          <p:cNvPr id="30" name="Group 50">
            <a:extLst>
              <a:ext uri="{FF2B5EF4-FFF2-40B4-BE49-F238E27FC236}">
                <a16:creationId xmlns:a16="http://schemas.microsoft.com/office/drawing/2014/main" id="{46B2CDE2-761D-4981-9D56-9CB408706DCB}"/>
              </a:ext>
            </a:extLst>
          </p:cNvPr>
          <p:cNvGrpSpPr/>
          <p:nvPr/>
        </p:nvGrpSpPr>
        <p:grpSpPr>
          <a:xfrm>
            <a:off x="2281425" y="1960930"/>
            <a:ext cx="1354379" cy="2567877"/>
            <a:chOff x="2786877" y="2011765"/>
            <a:chExt cx="1805839" cy="3423836"/>
          </a:xfrm>
        </p:grpSpPr>
        <p:sp>
          <p:nvSpPr>
            <p:cNvPr id="31" name="Rectángulo redondeado 10">
              <a:extLst>
                <a:ext uri="{FF2B5EF4-FFF2-40B4-BE49-F238E27FC236}">
                  <a16:creationId xmlns:a16="http://schemas.microsoft.com/office/drawing/2014/main" id="{275990B1-16CD-4928-83E9-68DC186B9670}"/>
                </a:ext>
              </a:extLst>
            </p:cNvPr>
            <p:cNvSpPr/>
            <p:nvPr/>
          </p:nvSpPr>
          <p:spPr>
            <a:xfrm>
              <a:off x="2786879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rtlCol="0" anchor="ctr"/>
            <a:lstStyle/>
            <a:p>
              <a:pPr algn="ctr" defTabSz="906037"/>
              <a:endParaRPr lang="es-ES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32" name="Rectángulo redondeado 14">
              <a:extLst>
                <a:ext uri="{FF2B5EF4-FFF2-40B4-BE49-F238E27FC236}">
                  <a16:creationId xmlns:a16="http://schemas.microsoft.com/office/drawing/2014/main" id="{62BC78E0-71E6-41CE-9CB4-782161AD2E04}"/>
                </a:ext>
              </a:extLst>
            </p:cNvPr>
            <p:cNvSpPr/>
            <p:nvPr/>
          </p:nvSpPr>
          <p:spPr>
            <a:xfrm>
              <a:off x="2786879" y="2984597"/>
              <a:ext cx="1805837" cy="680636"/>
            </a:xfrm>
            <a:prstGeom prst="roundRect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17" rIns="0" bIns="45717" rtlCol="0" anchor="ctr"/>
            <a:lstStyle/>
            <a:p>
              <a:pPr algn="ctr" defTabSz="906037"/>
              <a:r>
                <a:rPr lang="es-ES" sz="1125" b="1" cap="all" dirty="0" err="1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Présentation</a:t>
              </a:r>
              <a:r>
                <a:rPr lang="es-ES" sz="1125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des </a:t>
              </a:r>
              <a:r>
                <a:rPr lang="es-ES" sz="1125" b="1" cap="all" dirty="0" err="1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outils</a:t>
              </a:r>
              <a:r>
                <a:rPr lang="es-ES" sz="1125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  <a:r>
                <a:rPr lang="es-ES" sz="1125" b="1" cap="all" dirty="0" err="1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utilisés</a:t>
              </a:r>
              <a:endParaRPr lang="es-ES" sz="1125" b="1" cap="all" dirty="0">
                <a:solidFill>
                  <a:srgbClr val="FFFFFF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3" name="CuadroTexto 18">
              <a:extLst>
                <a:ext uri="{FF2B5EF4-FFF2-40B4-BE49-F238E27FC236}">
                  <a16:creationId xmlns:a16="http://schemas.microsoft.com/office/drawing/2014/main" id="{E5C69618-8FEC-4E6B-95A9-6E25BC941F0B}"/>
                </a:ext>
              </a:extLst>
            </p:cNvPr>
            <p:cNvSpPr txBox="1"/>
            <p:nvPr/>
          </p:nvSpPr>
          <p:spPr>
            <a:xfrm>
              <a:off x="278687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defTabSz="906037"/>
              <a:r>
                <a:rPr lang="es-ES" sz="2700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II</a:t>
              </a: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E5F20F43-735E-4B8E-8DF4-1FA65639556F}"/>
                </a:ext>
              </a:extLst>
            </p:cNvPr>
            <p:cNvSpPr txBox="1">
              <a:spLocks/>
            </p:cNvSpPr>
            <p:nvPr/>
          </p:nvSpPr>
          <p:spPr>
            <a:xfrm>
              <a:off x="2786877" y="3772210"/>
              <a:ext cx="1805837" cy="1222063"/>
            </a:xfrm>
            <a:prstGeom prst="rect">
              <a:avLst/>
            </a:prstGeom>
          </p:spPr>
          <p:txBody>
            <a:bodyPr vert="horz" lIns="91434" tIns="45717" rIns="91434" bIns="45717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679379">
                <a:lnSpc>
                  <a:spcPct val="120000"/>
                </a:lnSpc>
              </a:pP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Liste des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outils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utilisés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pour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mener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à bien le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projet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et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brève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description</a:t>
              </a:r>
              <a:endParaRPr lang="es-E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</a:endParaRPr>
            </a:p>
          </p:txBody>
        </p:sp>
      </p:grpSp>
      <p:grpSp>
        <p:nvGrpSpPr>
          <p:cNvPr id="35" name="Group 51">
            <a:extLst>
              <a:ext uri="{FF2B5EF4-FFF2-40B4-BE49-F238E27FC236}">
                <a16:creationId xmlns:a16="http://schemas.microsoft.com/office/drawing/2014/main" id="{B6A83D3C-72CC-4EA3-BB77-73533BE7A5A0}"/>
              </a:ext>
            </a:extLst>
          </p:cNvPr>
          <p:cNvGrpSpPr/>
          <p:nvPr/>
        </p:nvGrpSpPr>
        <p:grpSpPr>
          <a:xfrm>
            <a:off x="3937937" y="1960930"/>
            <a:ext cx="1358748" cy="2567877"/>
            <a:chOff x="4795747" y="2011765"/>
            <a:chExt cx="1811663" cy="3423836"/>
          </a:xfrm>
        </p:grpSpPr>
        <p:sp>
          <p:nvSpPr>
            <p:cNvPr id="36" name="Rectángulo redondeado 11">
              <a:extLst>
                <a:ext uri="{FF2B5EF4-FFF2-40B4-BE49-F238E27FC236}">
                  <a16:creationId xmlns:a16="http://schemas.microsoft.com/office/drawing/2014/main" id="{2AF1B8FE-1788-4BE4-AB88-DDE463BE05A6}"/>
                </a:ext>
              </a:extLst>
            </p:cNvPr>
            <p:cNvSpPr/>
            <p:nvPr/>
          </p:nvSpPr>
          <p:spPr>
            <a:xfrm>
              <a:off x="479574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rtlCol="0" anchor="ctr"/>
            <a:lstStyle/>
            <a:p>
              <a:pPr algn="ctr" defTabSz="906037"/>
              <a:endParaRPr lang="es-ES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37" name="Rectángulo redondeado 15">
              <a:extLst>
                <a:ext uri="{FF2B5EF4-FFF2-40B4-BE49-F238E27FC236}">
                  <a16:creationId xmlns:a16="http://schemas.microsoft.com/office/drawing/2014/main" id="{C8C6FB62-6A71-455C-84A4-484D8460A560}"/>
                </a:ext>
              </a:extLst>
            </p:cNvPr>
            <p:cNvSpPr/>
            <p:nvPr/>
          </p:nvSpPr>
          <p:spPr>
            <a:xfrm>
              <a:off x="4795748" y="2984597"/>
              <a:ext cx="1805837" cy="680636"/>
            </a:xfrm>
            <a:prstGeom prst="roundRect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17" rIns="0" bIns="45717" rtlCol="0" anchor="ctr"/>
            <a:lstStyle/>
            <a:p>
              <a:pPr algn="ctr" defTabSz="906037"/>
              <a:r>
                <a:rPr lang="es-ES" sz="1125" b="1" cap="all" dirty="0" err="1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Architecture</a:t>
              </a:r>
              <a:r>
                <a:rPr lang="es-ES" sz="1125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EXPORT TRAITEMENT DES DONNEES</a:t>
              </a:r>
            </a:p>
          </p:txBody>
        </p:sp>
        <p:sp>
          <p:nvSpPr>
            <p:cNvPr id="38" name="CuadroTexto 19">
              <a:extLst>
                <a:ext uri="{FF2B5EF4-FFF2-40B4-BE49-F238E27FC236}">
                  <a16:creationId xmlns:a16="http://schemas.microsoft.com/office/drawing/2014/main" id="{FA1F19EC-4021-430F-8CAE-A036ED106354}"/>
                </a:ext>
              </a:extLst>
            </p:cNvPr>
            <p:cNvSpPr txBox="1"/>
            <p:nvPr/>
          </p:nvSpPr>
          <p:spPr>
            <a:xfrm>
              <a:off x="479574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defTabSz="906037"/>
              <a:r>
                <a:rPr lang="es-ES" sz="2700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III</a:t>
              </a: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F79B46B0-ECEB-465C-806B-919A645EF083}"/>
                </a:ext>
              </a:extLst>
            </p:cNvPr>
            <p:cNvSpPr txBox="1">
              <a:spLocks/>
            </p:cNvSpPr>
            <p:nvPr/>
          </p:nvSpPr>
          <p:spPr>
            <a:xfrm>
              <a:off x="4801573" y="3772210"/>
              <a:ext cx="1805837" cy="1222063"/>
            </a:xfrm>
            <a:prstGeom prst="rect">
              <a:avLst/>
            </a:prstGeom>
          </p:spPr>
          <p:txBody>
            <a:bodyPr vert="horz" lIns="91434" tIns="45717" rIns="91434" bIns="45717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679379">
                <a:lnSpc>
                  <a:spcPct val="120000"/>
                </a:lnSpc>
              </a:pP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Cluster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Hadoop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avec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AWS</a:t>
              </a:r>
            </a:p>
            <a:p>
              <a:pPr algn="l" defTabSz="679379">
                <a:lnSpc>
                  <a:spcPct val="120000"/>
                </a:lnSpc>
              </a:pP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NOSQL / MongoDB</a:t>
              </a:r>
            </a:p>
            <a:p>
              <a:pPr algn="l" defTabSz="679379">
                <a:lnSpc>
                  <a:spcPct val="120000"/>
                </a:lnSpc>
              </a:pP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Bibliothèque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</a:rPr>
                <a:t> Pandas</a:t>
              </a:r>
            </a:p>
            <a:p>
              <a:pPr algn="l" defTabSz="679379">
                <a:lnSpc>
                  <a:spcPct val="120000"/>
                </a:lnSpc>
              </a:pP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Spark</a:t>
              </a:r>
              <a:endParaRPr lang="es-E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</a:endParaRPr>
            </a:p>
            <a:p>
              <a:pPr algn="l" defTabSz="679379">
                <a:lnSpc>
                  <a:spcPct val="120000"/>
                </a:lnSpc>
              </a:pPr>
              <a:endParaRPr lang="es-E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</a:endParaRPr>
            </a:p>
          </p:txBody>
        </p:sp>
      </p:grpSp>
      <p:grpSp>
        <p:nvGrpSpPr>
          <p:cNvPr id="40" name="Group 43">
            <a:extLst>
              <a:ext uri="{FF2B5EF4-FFF2-40B4-BE49-F238E27FC236}">
                <a16:creationId xmlns:a16="http://schemas.microsoft.com/office/drawing/2014/main" id="{B672DFC0-0FAA-4F37-A57F-673D205D8F42}"/>
              </a:ext>
            </a:extLst>
          </p:cNvPr>
          <p:cNvGrpSpPr/>
          <p:nvPr/>
        </p:nvGrpSpPr>
        <p:grpSpPr>
          <a:xfrm>
            <a:off x="5598818" y="1960930"/>
            <a:ext cx="1358747" cy="2567877"/>
            <a:chOff x="6804617" y="2011765"/>
            <a:chExt cx="1811663" cy="3423836"/>
          </a:xfrm>
        </p:grpSpPr>
        <p:sp>
          <p:nvSpPr>
            <p:cNvPr id="41" name="Rectángulo redondeado 12">
              <a:extLst>
                <a:ext uri="{FF2B5EF4-FFF2-40B4-BE49-F238E27FC236}">
                  <a16:creationId xmlns:a16="http://schemas.microsoft.com/office/drawing/2014/main" id="{FF7FC6CB-DF2A-47D1-8AB3-FB04AE7904C5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rtlCol="0" anchor="ctr"/>
            <a:lstStyle/>
            <a:p>
              <a:pPr algn="ctr" defTabSz="906037"/>
              <a:endParaRPr lang="es-ES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Rectángulo redondeado 16">
              <a:extLst>
                <a:ext uri="{FF2B5EF4-FFF2-40B4-BE49-F238E27FC236}">
                  <a16:creationId xmlns:a16="http://schemas.microsoft.com/office/drawing/2014/main" id="{8736627E-7F6A-4F88-BBCC-75DFAD8BAB3C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17" rIns="0" bIns="45717" rtlCol="0" anchor="ctr"/>
            <a:lstStyle/>
            <a:p>
              <a:pPr algn="ctr" defTabSz="906037"/>
              <a:r>
                <a:rPr lang="es-ES" sz="1125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ANALYSE DES DONNEES</a:t>
              </a:r>
            </a:p>
          </p:txBody>
        </p:sp>
        <p:sp>
          <p:nvSpPr>
            <p:cNvPr id="43" name="CuadroTexto 20">
              <a:extLst>
                <a:ext uri="{FF2B5EF4-FFF2-40B4-BE49-F238E27FC236}">
                  <a16:creationId xmlns:a16="http://schemas.microsoft.com/office/drawing/2014/main" id="{64B6CEB3-3663-49D5-9210-826C6F6A845A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defTabSz="906037"/>
              <a:r>
                <a:rPr lang="es-ES" sz="2700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IV</a:t>
              </a: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DC3B8A1-3794-43E5-8415-C445EE05F874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91434" tIns="45717" rIns="91434" bIns="45717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679379">
                <a:lnSpc>
                  <a:spcPct val="120000"/>
                </a:lnSpc>
              </a:pP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Algorithmes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de Machine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Learning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programmés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en Python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pour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le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projet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,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interprétation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des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résultats</a:t>
              </a:r>
              <a:endParaRPr lang="es-E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</a:endParaRPr>
            </a:p>
            <a:p>
              <a:pPr algn="l" defTabSz="679379">
                <a:lnSpc>
                  <a:spcPct val="120000"/>
                </a:lnSpc>
              </a:pP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Prédictions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du Projet sur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Kaggle</a:t>
              </a:r>
              <a:endParaRPr lang="es-E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3C2E563-F24F-4109-AAB8-4ABBF0710A01}"/>
              </a:ext>
            </a:extLst>
          </p:cNvPr>
          <p:cNvGrpSpPr/>
          <p:nvPr/>
        </p:nvGrpSpPr>
        <p:grpSpPr>
          <a:xfrm>
            <a:off x="7259700" y="1960930"/>
            <a:ext cx="1358747" cy="2567877"/>
            <a:chOff x="6804617" y="2011765"/>
            <a:chExt cx="1811663" cy="3423836"/>
          </a:xfrm>
        </p:grpSpPr>
        <p:sp>
          <p:nvSpPr>
            <p:cNvPr id="46" name="Rectángulo redondeado 12">
              <a:extLst>
                <a:ext uri="{FF2B5EF4-FFF2-40B4-BE49-F238E27FC236}">
                  <a16:creationId xmlns:a16="http://schemas.microsoft.com/office/drawing/2014/main" id="{BC7A1538-9520-4B21-AA80-F7FA9CB22805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rtlCol="0" anchor="ctr"/>
            <a:lstStyle/>
            <a:p>
              <a:pPr algn="ctr" defTabSz="906037"/>
              <a:endParaRPr lang="es-ES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7" name="Rectángulo redondeado 16">
              <a:extLst>
                <a:ext uri="{FF2B5EF4-FFF2-40B4-BE49-F238E27FC236}">
                  <a16:creationId xmlns:a16="http://schemas.microsoft.com/office/drawing/2014/main" id="{A8371223-DC81-447C-B8D1-77B124BBA888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17" rIns="0" bIns="45717" rtlCol="0" anchor="ctr"/>
            <a:lstStyle/>
            <a:p>
              <a:pPr algn="ctr" defTabSz="906037"/>
              <a:r>
                <a:rPr lang="es-ES" sz="1125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VISUALISATION ET INTERPRETATION</a:t>
              </a:r>
            </a:p>
          </p:txBody>
        </p:sp>
        <p:sp>
          <p:nvSpPr>
            <p:cNvPr id="48" name="CuadroTexto 20">
              <a:extLst>
                <a:ext uri="{FF2B5EF4-FFF2-40B4-BE49-F238E27FC236}">
                  <a16:creationId xmlns:a16="http://schemas.microsoft.com/office/drawing/2014/main" id="{590C5F92-10BD-4354-AAD4-399235ABE9C9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defTabSz="906037"/>
              <a:r>
                <a:rPr lang="es-ES" sz="2700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V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0D39B692-EBBA-4EFF-B00A-12BDB25374DA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91434" tIns="45717" rIns="91434" bIns="45717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679379">
                <a:lnSpc>
                  <a:spcPct val="120000"/>
                </a:lnSpc>
              </a:pP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Utilisation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de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Elasticsearch</a:t>
              </a:r>
              <a:r>
                <a:rPr lang="es-ES" sz="9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 et de </a:t>
              </a: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Kibana</a:t>
              </a:r>
              <a:endParaRPr lang="es-E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</a:endParaRPr>
            </a:p>
            <a:p>
              <a:pPr algn="l" defTabSz="679379">
                <a:lnSpc>
                  <a:spcPct val="120000"/>
                </a:lnSpc>
              </a:pPr>
              <a:r>
                <a:rPr lang="es-ES" sz="9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Dataiku</a:t>
              </a:r>
              <a:endParaRPr lang="es-ES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015" y="128470"/>
            <a:ext cx="4572915" cy="916230"/>
          </a:xfrm>
        </p:spPr>
        <p:txBody>
          <a:bodyPr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   </a:t>
            </a:r>
            <a:b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         IV-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Analyse</a:t>
            </a: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des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donnée</a:t>
            </a:r>
            <a: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</a:t>
            </a: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Application sur  </a:t>
            </a:r>
            <a:r>
              <a:rPr lang="fr-FR" sz="32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Kaggle</a:t>
            </a:r>
            <a:r>
              <a:rPr lang="en-US" sz="29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9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fr-FR" sz="3100" dirty="0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7CEACA6D-893F-4ECA-8596-9228E690BAE4}"/>
              </a:ext>
            </a:extLst>
          </p:cNvPr>
          <p:cNvSpPr txBox="1">
            <a:spLocks/>
          </p:cNvSpPr>
          <p:nvPr/>
        </p:nvSpPr>
        <p:spPr>
          <a:xfrm>
            <a:off x="143555" y="1350111"/>
            <a:ext cx="4433512" cy="3664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/>
          </a:p>
          <a:p>
            <a:r>
              <a:rPr lang="fr-FR" dirty="0"/>
              <a:t>Adaptation des algorithmes de Machine Learning vu précédemment pour </a:t>
            </a:r>
            <a:r>
              <a:rPr lang="fr-FR" dirty="0" err="1"/>
              <a:t>Kaggle</a:t>
            </a:r>
            <a:r>
              <a:rPr lang="fr-FR" dirty="0"/>
              <a:t> et envoi des prédictions</a:t>
            </a:r>
          </a:p>
          <a:p>
            <a:endParaRPr lang="fr-FR" dirty="0"/>
          </a:p>
          <a:p>
            <a:r>
              <a:rPr lang="fr-FR" dirty="0" smtClean="0"/>
              <a:t>Amélioration du</a:t>
            </a:r>
          </a:p>
          <a:p>
            <a:pPr marL="0" indent="0">
              <a:buNone/>
            </a:pPr>
            <a:r>
              <a:rPr lang="fr-FR" dirty="0" smtClean="0"/>
              <a:t>    modèle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74" y="3533882"/>
            <a:ext cx="5335525" cy="15804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15385" r="15385"/>
          <a:stretch/>
        </p:blipFill>
        <p:spPr>
          <a:xfrm>
            <a:off x="4738037" y="1184904"/>
            <a:ext cx="4358780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015" y="128470"/>
            <a:ext cx="4572915" cy="916230"/>
          </a:xfrm>
        </p:spPr>
        <p:txBody>
          <a:bodyPr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   </a:t>
            </a:r>
            <a:b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         IV-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Analyse</a:t>
            </a: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des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donnée</a:t>
            </a:r>
            <a: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</a:t>
            </a: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Classement </a:t>
            </a:r>
            <a:r>
              <a:rPr lang="fr-FR" sz="32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Kaggle</a:t>
            </a:r>
            <a:r>
              <a:rPr lang="en-US" sz="29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9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fr-FR" sz="3100" dirty="0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7CEACA6D-893F-4ECA-8596-9228E690BAE4}"/>
              </a:ext>
            </a:extLst>
          </p:cNvPr>
          <p:cNvSpPr txBox="1">
            <a:spLocks/>
          </p:cNvSpPr>
          <p:nvPr/>
        </p:nvSpPr>
        <p:spPr>
          <a:xfrm>
            <a:off x="143555" y="1350111"/>
            <a:ext cx="4433512" cy="3664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30" y="1502815"/>
            <a:ext cx="3817625" cy="27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80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960930"/>
            <a:ext cx="7024430" cy="725349"/>
          </a:xfrm>
        </p:spPr>
        <p:txBody>
          <a:bodyPr>
            <a:normAutofit/>
          </a:bodyPr>
          <a:lstStyle/>
          <a:p>
            <a:r>
              <a:rPr lang="en-US" dirty="0"/>
              <a:t>V- </a:t>
            </a:r>
            <a:r>
              <a:rPr lang="en-US" dirty="0" err="1"/>
              <a:t>Visualisation</a:t>
            </a:r>
            <a:r>
              <a:rPr lang="en-US" dirty="0"/>
              <a:t> et </a:t>
            </a:r>
            <a:r>
              <a:rPr lang="en-US" dirty="0" err="1"/>
              <a:t>interprétation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0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243" y="281175"/>
            <a:ext cx="5031030" cy="107168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              V-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Visualisation</a:t>
            </a: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et 				  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interprétation</a:t>
            </a:r>
            <a: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Usage de </a:t>
            </a:r>
            <a:r>
              <a:rPr lang="fr-FR" sz="32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Elastic</a:t>
            </a: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r-FR" sz="32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Search</a:t>
            </a:r>
            <a:r>
              <a:rPr lang="en-US" sz="29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9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5E717-1C63-4D4C-A521-9A3410368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Utilisation des </a:t>
            </a:r>
            <a:r>
              <a:rPr lang="fr-FR" dirty="0" err="1"/>
              <a:t>bilbiothèques</a:t>
            </a:r>
            <a:r>
              <a:rPr lang="fr-FR" dirty="0"/>
              <a:t> « </a:t>
            </a:r>
            <a:r>
              <a:rPr lang="fr-FR" dirty="0" err="1"/>
              <a:t>elasticsearch</a:t>
            </a:r>
            <a:r>
              <a:rPr lang="fr-FR" dirty="0"/>
              <a:t> » et « </a:t>
            </a:r>
            <a:r>
              <a:rPr lang="fr-FR" dirty="0" err="1"/>
              <a:t>pyelasticsearch</a:t>
            </a:r>
            <a:r>
              <a:rPr lang="fr-FR" dirty="0"/>
              <a:t> » sur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  <a:p>
            <a:endParaRPr lang="fr-FR" dirty="0"/>
          </a:p>
          <a:p>
            <a:r>
              <a:rPr lang="fr-FR" dirty="0"/>
              <a:t>Connexion en local à l’adresse : </a:t>
            </a:r>
            <a:r>
              <a:rPr lang="fr-FR" dirty="0">
                <a:hlinkClick r:id="rId3"/>
              </a:rPr>
              <a:t>http://localhost:9200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Création de l’index </a:t>
            </a:r>
            <a:r>
              <a:rPr lang="fr-FR" dirty="0" err="1"/>
              <a:t>Elasticsearch</a:t>
            </a:r>
            <a:r>
              <a:rPr lang="fr-FR" dirty="0"/>
              <a:t> pour le </a:t>
            </a:r>
            <a:r>
              <a:rPr lang="fr-FR" dirty="0" err="1"/>
              <a:t>dataset</a:t>
            </a:r>
            <a:r>
              <a:rPr lang="fr-FR" dirty="0"/>
              <a:t> et pour les résultats d’estimation afin d’exporter les données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9FCA1A-2FD7-4881-B0AD-D918B31CD2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Observation des données exportées: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47C631E-7A33-451B-945D-412AC19BA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940" y="1960636"/>
            <a:ext cx="4083260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99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80" y="13036"/>
            <a:ext cx="5183735" cy="118436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      V-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Visualisation</a:t>
            </a: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et </a:t>
            </a:r>
            <a:r>
              <a:rPr lang="en-US" sz="20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interprétation</a:t>
            </a:r>
            <a: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</a:t>
            </a:r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Usage de </a:t>
            </a:r>
            <a:r>
              <a:rPr lang="fr-FR" sz="3200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Kibana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5E717-1C63-4D4C-A521-9A3410368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Connexion en local à l’adresse: </a:t>
            </a:r>
            <a:r>
              <a:rPr lang="fr-FR" dirty="0">
                <a:hlinkClick r:id="rId3"/>
              </a:rPr>
              <a:t>http://localhost:5601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crée les index-pattern dans </a:t>
            </a:r>
            <a:r>
              <a:rPr lang="fr-FR" dirty="0" err="1"/>
              <a:t>Kybana</a:t>
            </a:r>
            <a:r>
              <a:rPr lang="fr-FR" dirty="0"/>
              <a:t> (train-index-pattern, ML-index-pattern) et on définie le default-index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9FCA1A-2FD7-4881-B0AD-D918B31CD2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On génère toutes les </a:t>
            </a:r>
            <a:r>
              <a:rPr lang="fr-FR" dirty="0" err="1"/>
              <a:t>datavisualization</a:t>
            </a:r>
            <a:r>
              <a:rPr lang="fr-FR" dirty="0"/>
              <a:t> dans </a:t>
            </a:r>
            <a:r>
              <a:rPr lang="fr-FR" dirty="0" err="1"/>
              <a:t>Kibana</a:t>
            </a:r>
            <a:r>
              <a:rPr lang="fr-FR" dirty="0"/>
              <a:t> depuis </a:t>
            </a:r>
            <a:r>
              <a:rPr lang="fr-FR" dirty="0" err="1"/>
              <a:t>Juyter</a:t>
            </a:r>
            <a:r>
              <a:rPr lang="fr-F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91591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98" y="1119693"/>
            <a:ext cx="8110014" cy="83656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					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000" dirty="0"/>
              <a:t>V - </a:t>
            </a:r>
            <a:r>
              <a:rPr lang="en-US" sz="2000" dirty="0" err="1"/>
              <a:t>Visualisation</a:t>
            </a:r>
            <a:r>
              <a:rPr lang="en-US" sz="2000" dirty="0"/>
              <a:t> et interpretation</a:t>
            </a:r>
            <a:br>
              <a:rPr lang="en-US" sz="2000" dirty="0"/>
            </a:br>
            <a:r>
              <a:rPr lang="en-US" sz="3200" dirty="0"/>
              <a:t>Kibana</a:t>
            </a:r>
            <a:br>
              <a:rPr lang="en-US" sz="3200" dirty="0"/>
            </a:br>
            <a:r>
              <a:rPr lang="en-US" sz="2800" dirty="0"/>
              <a:t>Observation et </a:t>
            </a:r>
            <a:r>
              <a:rPr lang="en-US" sz="2800" dirty="0" err="1"/>
              <a:t>interprétation</a:t>
            </a:r>
            <a:r>
              <a:rPr lang="en-US" sz="2800" dirty="0"/>
              <a:t> des </a:t>
            </a:r>
            <a:r>
              <a:rPr lang="en-US" sz="2800" dirty="0" err="1"/>
              <a:t>graphes</a:t>
            </a:r>
            <a:r>
              <a:rPr lang="en-US" sz="2800" dirty="0"/>
              <a:t> </a:t>
            </a:r>
            <a:r>
              <a:rPr lang="en-US" sz="2800" dirty="0" err="1"/>
              <a:t>générés</a:t>
            </a:r>
            <a:r>
              <a:rPr lang="en-US" sz="2800" dirty="0"/>
              <a:t>      (Machine Learning)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9030F0-DA3D-4194-B741-8228049E86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05" y="1572685"/>
            <a:ext cx="2969600" cy="2609448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4F1AC2E-91C3-4AF4-92DB-AB5450519E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" y="1600176"/>
            <a:ext cx="3081737" cy="2609448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AADD00-938F-4169-9C65-9E47996693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31" y="1573548"/>
            <a:ext cx="2790069" cy="2609448"/>
          </a:xfrm>
          <a:prstGeom prst="rect">
            <a:avLst/>
          </a:prstGeom>
        </p:spPr>
      </p:pic>
      <p:cxnSp>
        <p:nvCxnSpPr>
          <p:cNvPr id="73" name="Straight Connector 67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334029"/>
            <a:ext cx="6858000" cy="0"/>
          </a:xfrm>
          <a:prstGeom prst="line">
            <a:avLst/>
          </a:prstGeom>
          <a:ln w="19050">
            <a:solidFill>
              <a:srgbClr val="6C8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7C4CD5-F75C-4AA4-8CC3-733339289633}"/>
              </a:ext>
            </a:extLst>
          </p:cNvPr>
          <p:cNvCxnSpPr>
            <a:cxnSpLocks/>
          </p:cNvCxnSpPr>
          <p:nvPr/>
        </p:nvCxnSpPr>
        <p:spPr>
          <a:xfrm>
            <a:off x="3197655" y="1197405"/>
            <a:ext cx="0" cy="3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4CF31D5-6045-4C1E-A121-3877E1B632AA}"/>
              </a:ext>
            </a:extLst>
          </p:cNvPr>
          <p:cNvCxnSpPr>
            <a:cxnSpLocks/>
          </p:cNvCxnSpPr>
          <p:nvPr/>
        </p:nvCxnSpPr>
        <p:spPr>
          <a:xfrm>
            <a:off x="6251755" y="1197405"/>
            <a:ext cx="0" cy="390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F88EDD9-19F9-49DF-99C1-9C81FA56CD8F}"/>
              </a:ext>
            </a:extLst>
          </p:cNvPr>
          <p:cNvSpPr txBox="1"/>
          <p:nvPr/>
        </p:nvSpPr>
        <p:spPr>
          <a:xfrm>
            <a:off x="3888739" y="4432991"/>
            <a:ext cx="16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Forêts Aléatoire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EFEE18-E5B4-450B-9EC6-214EF9F9C59E}"/>
              </a:ext>
            </a:extLst>
          </p:cNvPr>
          <p:cNvSpPr/>
          <p:nvPr/>
        </p:nvSpPr>
        <p:spPr>
          <a:xfrm>
            <a:off x="517820" y="4398845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Régression logistique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A2FDCD-8AE7-4B0A-9682-7A2511C8FDBA}"/>
              </a:ext>
            </a:extLst>
          </p:cNvPr>
          <p:cNvSpPr/>
          <p:nvPr/>
        </p:nvSpPr>
        <p:spPr>
          <a:xfrm>
            <a:off x="6581813" y="4422253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Régression logistique 2</a:t>
            </a:r>
          </a:p>
        </p:txBody>
      </p:sp>
    </p:spTree>
    <p:extLst>
      <p:ext uri="{BB962C8B-B14F-4D97-AF65-F5344CB8AC3E}">
        <p14:creationId xmlns:p14="http://schemas.microsoft.com/office/powerpoint/2010/main" val="1114909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8744"/>
            <a:ext cx="8110014" cy="83656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					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2400" dirty="0"/>
              <a:t>V - </a:t>
            </a:r>
            <a:r>
              <a:rPr lang="en-US" sz="2400" dirty="0" err="1"/>
              <a:t>Visualisation</a:t>
            </a:r>
            <a:r>
              <a:rPr lang="en-US" sz="2400" dirty="0"/>
              <a:t> et interpretation</a:t>
            </a:r>
            <a:br>
              <a:rPr lang="en-US" sz="2400" dirty="0"/>
            </a:br>
            <a:r>
              <a:rPr lang="en-US" dirty="0"/>
              <a:t>Kibana</a:t>
            </a:r>
            <a:br>
              <a:rPr lang="en-US" dirty="0"/>
            </a:br>
            <a:r>
              <a:rPr lang="en-US" sz="2800" dirty="0"/>
              <a:t>Observation et </a:t>
            </a:r>
            <a:r>
              <a:rPr lang="en-US" sz="2800" dirty="0" err="1"/>
              <a:t>interprétation</a:t>
            </a:r>
            <a:r>
              <a:rPr lang="en-US" sz="2800" dirty="0"/>
              <a:t> des </a:t>
            </a:r>
            <a:r>
              <a:rPr lang="en-US" sz="2800" dirty="0" err="1"/>
              <a:t>graphes</a:t>
            </a:r>
            <a:r>
              <a:rPr lang="en-US" sz="2800" dirty="0"/>
              <a:t> </a:t>
            </a:r>
            <a:r>
              <a:rPr lang="en-US" sz="2800" dirty="0" err="1"/>
              <a:t>générés</a:t>
            </a:r>
            <a:r>
              <a:rPr lang="en-US" sz="2800" dirty="0"/>
              <a:t>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cxnSp>
        <p:nvCxnSpPr>
          <p:cNvPr id="73" name="Straight Connector 67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334029"/>
            <a:ext cx="6858000" cy="0"/>
          </a:xfrm>
          <a:prstGeom prst="line">
            <a:avLst/>
          </a:prstGeom>
          <a:ln w="19050">
            <a:solidFill>
              <a:srgbClr val="6C8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78F4D15-8665-4121-BF17-EB499A35EA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0" y="1267024"/>
            <a:ext cx="7635250" cy="361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37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8744"/>
            <a:ext cx="8110014" cy="83656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					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2400" dirty="0"/>
              <a:t>V - </a:t>
            </a:r>
            <a:r>
              <a:rPr lang="en-US" sz="2400" dirty="0" err="1"/>
              <a:t>Visualisation</a:t>
            </a:r>
            <a:r>
              <a:rPr lang="en-US" sz="2400" dirty="0"/>
              <a:t> et interpretation</a:t>
            </a:r>
            <a:br>
              <a:rPr lang="en-US" sz="2400" dirty="0"/>
            </a:br>
            <a:r>
              <a:rPr lang="en-US" dirty="0" err="1"/>
              <a:t>Dataiku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Observation et </a:t>
            </a:r>
            <a:r>
              <a:rPr lang="en-US" sz="2800" dirty="0" err="1"/>
              <a:t>interprétation</a:t>
            </a:r>
            <a:r>
              <a:rPr lang="en-US" sz="2800" dirty="0"/>
              <a:t> des </a:t>
            </a:r>
            <a:r>
              <a:rPr lang="en-US" sz="2800" dirty="0" err="1"/>
              <a:t>graphes</a:t>
            </a:r>
            <a:r>
              <a:rPr lang="en-US" sz="2800" dirty="0"/>
              <a:t> </a:t>
            </a:r>
            <a:r>
              <a:rPr lang="en-US" sz="2800" dirty="0" err="1"/>
              <a:t>générés</a:t>
            </a:r>
            <a:r>
              <a:rPr lang="en-US" sz="2800" dirty="0"/>
              <a:t>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cxnSp>
        <p:nvCxnSpPr>
          <p:cNvPr id="73" name="Straight Connector 67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334029"/>
            <a:ext cx="6858000" cy="0"/>
          </a:xfrm>
          <a:prstGeom prst="line">
            <a:avLst/>
          </a:prstGeom>
          <a:ln w="19050">
            <a:solidFill>
              <a:srgbClr val="6C8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674D5880-177C-45DF-8EE9-CB332D4EBF43}"/>
              </a:ext>
            </a:extLst>
          </p:cNvPr>
          <p:cNvSpPr txBox="1"/>
          <p:nvPr/>
        </p:nvSpPr>
        <p:spPr>
          <a:xfrm>
            <a:off x="2128720" y="4556915"/>
            <a:ext cx="478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D’autres visualisations seront ajoutées en annexe</a:t>
            </a:r>
          </a:p>
        </p:txBody>
      </p:sp>
      <p:pic>
        <p:nvPicPr>
          <p:cNvPr id="1026" name="Picture 2" descr="https://scontent-cdt1-1.xx.fbcdn.net/v/t1.15752-9/s2048x2048/48390557_1968110929941767_4724020136434991104_n.png?_nc_cat=111&amp;_nc_ht=scontent-cdt1-1.xx&amp;oh=d4d46f97285d44f5740ae1e52ae41481&amp;oe=5CAC7255">
            <a:extLst>
              <a:ext uri="{FF2B5EF4-FFF2-40B4-BE49-F238E27FC236}">
                <a16:creationId xmlns:a16="http://schemas.microsoft.com/office/drawing/2014/main" id="{3694B9A7-026C-4748-BA30-85D298EB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562"/>
            <a:ext cx="4419354" cy="286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cdt1-1.xx.fbcdn.net/v/t1.15752-9/s2048x2048/48394063_1990838571215379_3373676714856022016_n.png?_nc_cat=106&amp;_nc_ht=scontent-cdt1-1.xx&amp;oh=3571bd962259d7a77c55cd4290a1cb8f&amp;oe=5C99456A">
            <a:extLst>
              <a:ext uri="{FF2B5EF4-FFF2-40B4-BE49-F238E27FC236}">
                <a16:creationId xmlns:a16="http://schemas.microsoft.com/office/drawing/2014/main" id="{D163AE6E-E2A9-4A7E-BA39-E6183185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39" y="1233617"/>
            <a:ext cx="4443490" cy="286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2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8744"/>
            <a:ext cx="8110014" cy="83656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					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2400" dirty="0"/>
              <a:t>V - </a:t>
            </a:r>
            <a:r>
              <a:rPr lang="en-US" sz="2400" dirty="0" err="1"/>
              <a:t>Visualisation</a:t>
            </a:r>
            <a:r>
              <a:rPr lang="en-US" sz="2400" dirty="0"/>
              <a:t> et interpretation</a:t>
            </a:r>
            <a:br>
              <a:rPr lang="en-US" sz="2400" dirty="0"/>
            </a:br>
            <a:r>
              <a:rPr lang="en-US" dirty="0" err="1"/>
              <a:t>Dataiku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Scores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cxnSp>
        <p:nvCxnSpPr>
          <p:cNvPr id="73" name="Straight Connector 67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334029"/>
            <a:ext cx="6858000" cy="0"/>
          </a:xfrm>
          <a:prstGeom prst="line">
            <a:avLst/>
          </a:prstGeom>
          <a:ln w="19050">
            <a:solidFill>
              <a:srgbClr val="6C8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674D5880-177C-45DF-8EE9-CB332D4EBF43}"/>
              </a:ext>
            </a:extLst>
          </p:cNvPr>
          <p:cNvSpPr txBox="1"/>
          <p:nvPr/>
        </p:nvSpPr>
        <p:spPr>
          <a:xfrm>
            <a:off x="2128720" y="4556915"/>
            <a:ext cx="478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D’autres visualisations seront ajoutées en annexe</a:t>
            </a:r>
          </a:p>
        </p:txBody>
      </p:sp>
      <p:pic>
        <p:nvPicPr>
          <p:cNvPr id="2050" name="Picture 2" descr="https://scontent-cdt1-1.xx.fbcdn.net/v/t1.15752-9/s2048x2048/48928937_2220162661566460_3593440278607822848_n.png?_nc_cat=105&amp;_nc_ht=scontent-cdt1-1.xx&amp;oh=06040bcf89fd99508f6ce931cfb9cb54&amp;oe=5C8FF51F">
            <a:extLst>
              <a:ext uri="{FF2B5EF4-FFF2-40B4-BE49-F238E27FC236}">
                <a16:creationId xmlns:a16="http://schemas.microsoft.com/office/drawing/2014/main" id="{C4854C3B-C08B-4E63-A072-694BBDA3C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1174732"/>
            <a:ext cx="5802790" cy="315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28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8744"/>
            <a:ext cx="8110014" cy="83656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					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2400" dirty="0"/>
              <a:t>V - </a:t>
            </a:r>
            <a:r>
              <a:rPr lang="en-US" sz="2400" dirty="0" err="1"/>
              <a:t>Visualisation</a:t>
            </a:r>
            <a:r>
              <a:rPr lang="en-US" sz="2400" dirty="0"/>
              <a:t> et interpretation</a:t>
            </a:r>
            <a:br>
              <a:rPr lang="en-US" sz="2400" dirty="0"/>
            </a:br>
            <a:r>
              <a:rPr lang="en-US" dirty="0" err="1"/>
              <a:t>Dataiku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score des 2 </a:t>
            </a:r>
            <a:r>
              <a:rPr lang="en-US" sz="2800" dirty="0" err="1"/>
              <a:t>modèles</a:t>
            </a:r>
            <a:r>
              <a:rPr lang="en-US" sz="2800" dirty="0"/>
              <a:t> et importance des features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4D5880-177C-45DF-8EE9-CB332D4EBF43}"/>
              </a:ext>
            </a:extLst>
          </p:cNvPr>
          <p:cNvSpPr txBox="1"/>
          <p:nvPr/>
        </p:nvSpPr>
        <p:spPr>
          <a:xfrm>
            <a:off x="2128720" y="4556915"/>
            <a:ext cx="478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D’autres visualisations seront ajoutées en annexe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CCABA2F-72FB-406D-9E59-19F916DBEA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2" y="1306523"/>
            <a:ext cx="4499957" cy="3366717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3770257-45D9-4FE4-821B-2A73F5B009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312758"/>
            <a:ext cx="4572000" cy="33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7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4157" y="1869056"/>
            <a:ext cx="4888038" cy="99417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 - </a:t>
            </a:r>
            <a:r>
              <a:rPr lang="en-US" dirty="0" err="1">
                <a:solidFill>
                  <a:schemeClr val="tx1"/>
                </a:solidFill>
              </a:rPr>
              <a:t>Présentation</a:t>
            </a:r>
            <a:r>
              <a:rPr lang="en-US" dirty="0">
                <a:solidFill>
                  <a:schemeClr val="tx1"/>
                </a:solidFill>
              </a:rPr>
              <a:t> du </a:t>
            </a:r>
            <a:r>
              <a:rPr lang="en-US" dirty="0" err="1">
                <a:solidFill>
                  <a:schemeClr val="tx1"/>
                </a:solidFill>
              </a:rPr>
              <a:t>projet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3831" y="0"/>
            <a:ext cx="3500169" cy="2709703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Ã©sultat de recherche d'images pour &quot;image titanic&quot;">
            <a:extLst>
              <a:ext uri="{FF2B5EF4-FFF2-40B4-BE49-F238E27FC236}">
                <a16:creationId xmlns:a16="http://schemas.microsoft.com/office/drawing/2014/main" id="{07524D9B-3D1D-4917-90F8-4BF0454DC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" r="5" b="5"/>
          <a:stretch/>
        </p:blipFill>
        <p:spPr bwMode="auto">
          <a:xfrm>
            <a:off x="5767371" y="10"/>
            <a:ext cx="3376630" cy="2586154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3552" y="2938538"/>
            <a:ext cx="2690448" cy="2204961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6" descr="RÃ©sultat de recherche d'images pour &quot;logo Kaggle competition&quot;">
            <a:extLst>
              <a:ext uri="{FF2B5EF4-FFF2-40B4-BE49-F238E27FC236}">
                <a16:creationId xmlns:a16="http://schemas.microsoft.com/office/drawing/2014/main" id="{BBAE9A58-787E-4C12-B1D3-6DFFDA1F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597" y="3793390"/>
            <a:ext cx="2440403" cy="11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Ã©sultat de recherche d'images pour &quot;logo Kaggle competition&quot;">
            <a:extLst>
              <a:ext uri="{FF2B5EF4-FFF2-40B4-BE49-F238E27FC236}">
                <a16:creationId xmlns:a16="http://schemas.microsoft.com/office/drawing/2014/main" id="{B192196D-EE7C-4305-86ED-FBDCE037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3487980"/>
            <a:ext cx="1795806" cy="81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77DAE09-4EDA-4B44-A2A0-8B69E9049717}"/>
              </a:ext>
            </a:extLst>
          </p:cNvPr>
          <p:cNvSpPr txBox="1"/>
          <p:nvPr/>
        </p:nvSpPr>
        <p:spPr>
          <a:xfrm>
            <a:off x="1212490" y="1044700"/>
            <a:ext cx="393357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Annexes: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Le </a:t>
            </a:r>
            <a:r>
              <a:rPr lang="fr-FR" dirty="0" err="1">
                <a:solidFill>
                  <a:schemeClr val="bg1"/>
                </a:solidFill>
              </a:rPr>
              <a:t>Jupyter</a:t>
            </a:r>
            <a:r>
              <a:rPr lang="fr-FR" dirty="0">
                <a:solidFill>
                  <a:schemeClr val="bg1"/>
                </a:solidFill>
              </a:rPr>
              <a:t> Notebook codé en python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Lien du Cluster Hadoop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Datasets</a:t>
            </a:r>
            <a:r>
              <a:rPr lang="fr-FR" dirty="0">
                <a:solidFill>
                  <a:schemeClr val="bg1"/>
                </a:solidFill>
              </a:rPr>
              <a:t> utilisés dans le projet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Documents JSON générés</a:t>
            </a:r>
          </a:p>
        </p:txBody>
      </p:sp>
    </p:spTree>
    <p:extLst>
      <p:ext uri="{BB962C8B-B14F-4D97-AF65-F5344CB8AC3E}">
        <p14:creationId xmlns:p14="http://schemas.microsoft.com/office/powerpoint/2010/main" val="416800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8551480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I- </a:t>
            </a:r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Projet via la </a:t>
            </a:r>
            <a:r>
              <a:rPr lang="en-US" sz="3000" dirty="0" err="1">
                <a:solidFill>
                  <a:schemeClr val="tx1"/>
                </a:solidFill>
              </a:rPr>
              <a:t>plateforme</a:t>
            </a:r>
            <a:r>
              <a:rPr lang="en-US" sz="3000" dirty="0">
                <a:solidFill>
                  <a:schemeClr val="tx1"/>
                </a:solidFill>
              </a:rPr>
              <a:t> Kaggle Competitions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Nom du </a:t>
            </a:r>
            <a:r>
              <a:rPr lang="en-US" sz="3000" dirty="0" err="1">
                <a:solidFill>
                  <a:schemeClr val="tx1"/>
                </a:solidFill>
              </a:rPr>
              <a:t>projet</a:t>
            </a:r>
            <a:r>
              <a:rPr lang="en-US" sz="3000" dirty="0">
                <a:solidFill>
                  <a:schemeClr val="tx1"/>
                </a:solidFill>
              </a:rPr>
              <a:t> : Titanic, Machine Learning from Disaster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Objectifs</a:t>
            </a:r>
            <a:r>
              <a:rPr lang="en-US" sz="3000" dirty="0">
                <a:solidFill>
                  <a:schemeClr val="tx1"/>
                </a:solidFill>
              </a:rPr>
              <a:t> du </a:t>
            </a:r>
            <a:r>
              <a:rPr lang="en-US" sz="3000" dirty="0" err="1">
                <a:solidFill>
                  <a:schemeClr val="tx1"/>
                </a:solidFill>
              </a:rPr>
              <a:t>projet</a:t>
            </a:r>
            <a:r>
              <a:rPr lang="en-US" sz="3000" dirty="0">
                <a:solidFill>
                  <a:schemeClr val="tx1"/>
                </a:solidFill>
              </a:rPr>
              <a:t>: </a:t>
            </a:r>
          </a:p>
          <a:p>
            <a:pPr lvl="3"/>
            <a:r>
              <a:rPr lang="en-US" sz="2200" dirty="0">
                <a:solidFill>
                  <a:schemeClr val="tx1"/>
                </a:solidFill>
              </a:rPr>
              <a:t>à partir des </a:t>
            </a:r>
            <a:r>
              <a:rPr lang="en-US" sz="2200" dirty="0" err="1">
                <a:solidFill>
                  <a:schemeClr val="tx1"/>
                </a:solidFill>
              </a:rPr>
              <a:t>données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prédire</a:t>
            </a:r>
            <a:r>
              <a:rPr lang="en-US" sz="2200" dirty="0">
                <a:solidFill>
                  <a:schemeClr val="tx1"/>
                </a:solidFill>
              </a:rPr>
              <a:t> la </a:t>
            </a:r>
            <a:r>
              <a:rPr lang="en-US" sz="2200" dirty="0" err="1">
                <a:solidFill>
                  <a:schemeClr val="tx1"/>
                </a:solidFill>
              </a:rPr>
              <a:t>survie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ou</a:t>
            </a:r>
            <a:r>
              <a:rPr lang="en-US" sz="2200" dirty="0">
                <a:solidFill>
                  <a:schemeClr val="tx1"/>
                </a:solidFill>
              </a:rPr>
              <a:t> non des </a:t>
            </a:r>
            <a:r>
              <a:rPr lang="en-US" sz="2200" dirty="0" err="1">
                <a:solidFill>
                  <a:schemeClr val="tx1"/>
                </a:solidFill>
              </a:rPr>
              <a:t>passagers</a:t>
            </a:r>
            <a:r>
              <a:rPr lang="en-US" sz="2200" dirty="0">
                <a:solidFill>
                  <a:schemeClr val="tx1"/>
                </a:solidFill>
              </a:rPr>
              <a:t> du Titanic grâce aux </a:t>
            </a:r>
            <a:r>
              <a:rPr lang="en-US" sz="2200" dirty="0" err="1">
                <a:solidFill>
                  <a:schemeClr val="tx1"/>
                </a:solidFill>
              </a:rPr>
              <a:t>informations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données</a:t>
            </a:r>
            <a:r>
              <a:rPr lang="en-US" sz="2200" dirty="0">
                <a:solidFill>
                  <a:schemeClr val="tx1"/>
                </a:solidFill>
              </a:rPr>
              <a:t> sur </a:t>
            </a:r>
            <a:r>
              <a:rPr lang="en-US" sz="2200" dirty="0" err="1">
                <a:solidFill>
                  <a:schemeClr val="tx1"/>
                </a:solidFill>
              </a:rPr>
              <a:t>ces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derniers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sz="2200" dirty="0" err="1">
                <a:solidFill>
                  <a:schemeClr val="tx1"/>
                </a:solidFill>
              </a:rPr>
              <a:t>traiter</a:t>
            </a:r>
            <a:r>
              <a:rPr lang="en-US" sz="2200" dirty="0">
                <a:solidFill>
                  <a:schemeClr val="tx1"/>
                </a:solidFill>
              </a:rPr>
              <a:t> , structurer, </a:t>
            </a:r>
            <a:r>
              <a:rPr lang="en-US" sz="2200" dirty="0" err="1">
                <a:solidFill>
                  <a:schemeClr val="tx1"/>
                </a:solidFill>
              </a:rPr>
              <a:t>visualiser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ces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données</a:t>
            </a:r>
            <a:r>
              <a:rPr lang="en-US" sz="2200" dirty="0">
                <a:solidFill>
                  <a:schemeClr val="tx1"/>
                </a:solidFill>
              </a:rPr>
              <a:t> pour </a:t>
            </a:r>
            <a:r>
              <a:rPr lang="en-US" sz="2200" dirty="0" err="1">
                <a:solidFill>
                  <a:schemeClr val="tx1"/>
                </a:solidFill>
              </a:rPr>
              <a:t>mieux</a:t>
            </a:r>
            <a:r>
              <a:rPr lang="en-US" sz="2200" dirty="0">
                <a:solidFill>
                  <a:schemeClr val="tx1"/>
                </a:solidFill>
              </a:rPr>
              <a:t> les </a:t>
            </a:r>
            <a:r>
              <a:rPr lang="en-US" sz="2200" dirty="0" err="1">
                <a:solidFill>
                  <a:schemeClr val="tx1"/>
                </a:solidFill>
              </a:rPr>
              <a:t>comprendre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utilisant</a:t>
            </a:r>
            <a:r>
              <a:rPr lang="en-US" sz="2200" dirty="0">
                <a:solidFill>
                  <a:schemeClr val="tx1"/>
                </a:solidFill>
              </a:rPr>
              <a:t> les </a:t>
            </a:r>
            <a:r>
              <a:rPr lang="en-US" sz="2200" dirty="0" err="1">
                <a:solidFill>
                  <a:schemeClr val="tx1"/>
                </a:solidFill>
              </a:rPr>
              <a:t>outils</a:t>
            </a:r>
            <a:r>
              <a:rPr lang="en-US" sz="2200" dirty="0">
                <a:solidFill>
                  <a:schemeClr val="tx1"/>
                </a:solidFill>
              </a:rPr>
              <a:t> big data </a:t>
            </a:r>
            <a:r>
              <a:rPr lang="en-US" sz="2200" dirty="0" err="1">
                <a:solidFill>
                  <a:schemeClr val="tx1"/>
                </a:solidFill>
              </a:rPr>
              <a:t>vus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cours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Support : Deux datasets au format “.csv”</a:t>
            </a:r>
          </a:p>
          <a:p>
            <a:pPr lvl="3"/>
            <a:r>
              <a:rPr lang="en-US" sz="2300" dirty="0">
                <a:solidFill>
                  <a:schemeClr val="tx1"/>
                </a:solidFill>
              </a:rPr>
              <a:t>“train.csv” : base de </a:t>
            </a:r>
            <a:r>
              <a:rPr lang="en-US" sz="2300" dirty="0" err="1">
                <a:solidFill>
                  <a:schemeClr val="tx1"/>
                </a:solidFill>
              </a:rPr>
              <a:t>donnée</a:t>
            </a:r>
            <a:r>
              <a:rPr lang="en-US" sz="2300" dirty="0">
                <a:solidFill>
                  <a:schemeClr val="tx1"/>
                </a:solidFill>
              </a:rPr>
              <a:t> de </a:t>
            </a:r>
            <a:r>
              <a:rPr lang="en-US" sz="2300" dirty="0" err="1">
                <a:solidFill>
                  <a:schemeClr val="tx1"/>
                </a:solidFill>
              </a:rPr>
              <a:t>référence</a:t>
            </a:r>
            <a:r>
              <a:rPr lang="en-US" sz="2300" dirty="0">
                <a:solidFill>
                  <a:schemeClr val="tx1"/>
                </a:solidFill>
              </a:rPr>
              <a:t> qui nous </a:t>
            </a:r>
            <a:r>
              <a:rPr lang="en-US" sz="2300" dirty="0" err="1">
                <a:solidFill>
                  <a:schemeClr val="tx1"/>
                </a:solidFill>
              </a:rPr>
              <a:t>fournit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toutes</a:t>
            </a:r>
            <a:r>
              <a:rPr lang="en-US" sz="2300" dirty="0">
                <a:solidFill>
                  <a:schemeClr val="tx1"/>
                </a:solidFill>
              </a:rPr>
              <a:t> les </a:t>
            </a:r>
            <a:r>
              <a:rPr lang="en-US" sz="2300" dirty="0" err="1">
                <a:solidFill>
                  <a:schemeClr val="tx1"/>
                </a:solidFill>
              </a:rPr>
              <a:t>informations</a:t>
            </a:r>
            <a:endParaRPr lang="en-US" sz="2300" dirty="0">
              <a:solidFill>
                <a:schemeClr val="tx1"/>
              </a:solidFill>
            </a:endParaRPr>
          </a:p>
          <a:p>
            <a:pPr lvl="3"/>
            <a:r>
              <a:rPr lang="en-US" sz="2300" dirty="0">
                <a:solidFill>
                  <a:schemeClr val="tx1"/>
                </a:solidFill>
              </a:rPr>
              <a:t>“test.csv”  :  base de </a:t>
            </a:r>
            <a:r>
              <a:rPr lang="en-US" sz="2300" dirty="0" err="1">
                <a:solidFill>
                  <a:schemeClr val="tx1"/>
                </a:solidFill>
              </a:rPr>
              <a:t>donnée</a:t>
            </a:r>
            <a:r>
              <a:rPr lang="en-US" sz="2300" dirty="0">
                <a:solidFill>
                  <a:schemeClr val="tx1"/>
                </a:solidFill>
              </a:rPr>
              <a:t> “test” sur </a:t>
            </a:r>
            <a:r>
              <a:rPr lang="en-US" sz="2300" dirty="0" err="1">
                <a:solidFill>
                  <a:schemeClr val="tx1"/>
                </a:solidFill>
              </a:rPr>
              <a:t>laquelle</a:t>
            </a:r>
            <a:r>
              <a:rPr lang="en-US" sz="2300" dirty="0">
                <a:solidFill>
                  <a:schemeClr val="tx1"/>
                </a:solidFill>
              </a:rPr>
              <a:t> nous </a:t>
            </a:r>
            <a:r>
              <a:rPr lang="en-US" sz="2300" dirty="0" err="1">
                <a:solidFill>
                  <a:schemeClr val="tx1"/>
                </a:solidFill>
              </a:rPr>
              <a:t>allons</a:t>
            </a:r>
            <a:r>
              <a:rPr lang="en-US" sz="2300" dirty="0">
                <a:solidFill>
                  <a:schemeClr val="tx1"/>
                </a:solidFill>
              </a:rPr>
              <a:t> appliquer </a:t>
            </a:r>
            <a:r>
              <a:rPr lang="en-US" sz="2300" dirty="0" err="1">
                <a:solidFill>
                  <a:schemeClr val="tx1"/>
                </a:solidFill>
              </a:rPr>
              <a:t>nos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modèles</a:t>
            </a:r>
            <a:r>
              <a:rPr lang="en-US" sz="2300" dirty="0">
                <a:solidFill>
                  <a:schemeClr val="tx1"/>
                </a:solidFill>
              </a:rPr>
              <a:t>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0055" y="739290"/>
            <a:ext cx="4280390" cy="756366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I- </a:t>
            </a:r>
            <a:r>
              <a:rPr lang="en-US" sz="2200" dirty="0" err="1"/>
              <a:t>Présentation</a:t>
            </a:r>
            <a:r>
              <a:rPr lang="en-US" sz="2200" dirty="0"/>
              <a:t> du </a:t>
            </a:r>
            <a:r>
              <a:rPr lang="en-US" sz="2200" dirty="0" err="1"/>
              <a:t>projet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err="1"/>
              <a:t>Visualisation</a:t>
            </a:r>
            <a:r>
              <a:rPr lang="en-US" sz="3100" dirty="0"/>
              <a:t> du header du dataset de support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Espace réservé du contenu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B940DC-F630-41BD-B010-AA3CD1532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3" y="1189839"/>
            <a:ext cx="8017013" cy="395366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D61CA4-06A5-455C-BE7B-9F7F4DAFE449}"/>
              </a:ext>
            </a:extLst>
          </p:cNvPr>
          <p:cNvSpPr/>
          <p:nvPr/>
        </p:nvSpPr>
        <p:spPr>
          <a:xfrm>
            <a:off x="1365195" y="1350110"/>
            <a:ext cx="610820" cy="3793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192FB8D-5B3E-4CE6-9448-F1800AED87AC}"/>
              </a:ext>
            </a:extLst>
          </p:cNvPr>
          <p:cNvCxnSpPr>
            <a:cxnSpLocks/>
          </p:cNvCxnSpPr>
          <p:nvPr/>
        </p:nvCxnSpPr>
        <p:spPr>
          <a:xfrm flipH="1">
            <a:off x="1880574" y="716580"/>
            <a:ext cx="610820" cy="60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D3B8D9D-B1BB-4676-A090-9AADBB7C50B5}"/>
              </a:ext>
            </a:extLst>
          </p:cNvPr>
          <p:cNvSpPr txBox="1"/>
          <p:nvPr/>
        </p:nvSpPr>
        <p:spPr>
          <a:xfrm>
            <a:off x="1823310" y="386323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Colonne à prédire</a:t>
            </a:r>
          </a:p>
        </p:txBody>
      </p:sp>
    </p:spTree>
    <p:extLst>
      <p:ext uri="{BB962C8B-B14F-4D97-AF65-F5344CB8AC3E}">
        <p14:creationId xmlns:p14="http://schemas.microsoft.com/office/powerpoint/2010/main" val="38441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8551480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I- </a:t>
            </a:r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Problématique</a:t>
            </a:r>
            <a:r>
              <a:rPr lang="en-US" dirty="0">
                <a:solidFill>
                  <a:schemeClr val="tx1"/>
                </a:solidFill>
              </a:rPr>
              <a:t>: Comment </a:t>
            </a:r>
            <a:r>
              <a:rPr lang="en-US" dirty="0" err="1">
                <a:solidFill>
                  <a:schemeClr val="tx1"/>
                </a:solidFill>
              </a:rPr>
              <a:t>prédire</a:t>
            </a:r>
            <a:r>
              <a:rPr lang="en-US" dirty="0">
                <a:solidFill>
                  <a:schemeClr val="tx1"/>
                </a:solidFill>
              </a:rPr>
              <a:t> au </a:t>
            </a:r>
            <a:r>
              <a:rPr lang="en-US" dirty="0" err="1">
                <a:solidFill>
                  <a:schemeClr val="tx1"/>
                </a:solidFill>
              </a:rPr>
              <a:t>mieux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survie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chaque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passagers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basant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seulement</a:t>
            </a:r>
            <a:r>
              <a:rPr lang="en-US" dirty="0">
                <a:solidFill>
                  <a:schemeClr val="tx1"/>
                </a:solidFill>
              </a:rPr>
              <a:t> sur le dataset </a:t>
            </a:r>
            <a:r>
              <a:rPr lang="en-US" dirty="0" err="1">
                <a:solidFill>
                  <a:schemeClr val="tx1"/>
                </a:solidFill>
              </a:rPr>
              <a:t>fournis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Problématique</a:t>
            </a:r>
            <a:r>
              <a:rPr lang="en-US" dirty="0">
                <a:solidFill>
                  <a:schemeClr val="tx1"/>
                </a:solidFill>
              </a:rPr>
              <a:t> 2: Comment </a:t>
            </a:r>
            <a:r>
              <a:rPr lang="en-US" dirty="0" err="1">
                <a:solidFill>
                  <a:schemeClr val="tx1"/>
                </a:solidFill>
              </a:rPr>
              <a:t>traiter</a:t>
            </a:r>
            <a:r>
              <a:rPr lang="en-US" dirty="0">
                <a:solidFill>
                  <a:schemeClr val="tx1"/>
                </a:solidFill>
              </a:rPr>
              <a:t>, structurer au </a:t>
            </a:r>
            <a:r>
              <a:rPr lang="en-US" dirty="0" err="1">
                <a:solidFill>
                  <a:schemeClr val="tx1"/>
                </a:solidFill>
              </a:rPr>
              <a:t>mieux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données</a:t>
            </a:r>
            <a:r>
              <a:rPr lang="en-US" dirty="0">
                <a:solidFill>
                  <a:schemeClr val="tx1"/>
                </a:solidFill>
              </a:rPr>
              <a:t>  et faire </a:t>
            </a:r>
            <a:r>
              <a:rPr lang="en-US" dirty="0" err="1">
                <a:solidFill>
                  <a:schemeClr val="tx1"/>
                </a:solidFill>
              </a:rPr>
              <a:t>une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datavisualization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efficace</a:t>
            </a:r>
            <a:r>
              <a:rPr lang="en-US" dirty="0">
                <a:solidFill>
                  <a:schemeClr val="tx1"/>
                </a:solidFill>
              </a:rPr>
              <a:t> avec les </a:t>
            </a:r>
            <a:r>
              <a:rPr lang="en-US" dirty="0" err="1">
                <a:solidFill>
                  <a:schemeClr val="tx1"/>
                </a:solidFill>
              </a:rPr>
              <a:t>outils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présentés</a:t>
            </a:r>
            <a:r>
              <a:rPr lang="en-US" dirty="0">
                <a:solidFill>
                  <a:schemeClr val="tx1"/>
                </a:solidFill>
              </a:rPr>
              <a:t> dans le </a:t>
            </a:r>
            <a:r>
              <a:rPr lang="en-US" dirty="0" err="1">
                <a:solidFill>
                  <a:schemeClr val="tx1"/>
                </a:solidFill>
              </a:rPr>
              <a:t>cours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Raison du </a:t>
            </a:r>
            <a:r>
              <a:rPr lang="en-US" dirty="0" err="1">
                <a:solidFill>
                  <a:schemeClr val="tx1"/>
                </a:solidFill>
              </a:rPr>
              <a:t>choix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sujet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3"/>
            <a:r>
              <a:rPr lang="en-US" dirty="0" err="1">
                <a:solidFill>
                  <a:schemeClr val="tx1"/>
                </a:solidFill>
              </a:rPr>
              <a:t>Envie</a:t>
            </a:r>
            <a:r>
              <a:rPr lang="en-US" dirty="0">
                <a:solidFill>
                  <a:schemeClr val="tx1"/>
                </a:solidFill>
              </a:rPr>
              <a:t> de se confronter à </a:t>
            </a:r>
            <a:r>
              <a:rPr lang="en-US" dirty="0" err="1">
                <a:solidFill>
                  <a:schemeClr val="tx1"/>
                </a:solidFill>
              </a:rPr>
              <a:t>une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compétition</a:t>
            </a:r>
            <a:r>
              <a:rPr lang="en-US" dirty="0">
                <a:solidFill>
                  <a:schemeClr val="tx1"/>
                </a:solidFill>
              </a:rPr>
              <a:t> Kaggle</a:t>
            </a:r>
          </a:p>
          <a:p>
            <a:pPr lvl="3"/>
            <a:r>
              <a:rPr lang="en-US" dirty="0" err="1">
                <a:solidFill>
                  <a:schemeClr val="tx1"/>
                </a:solidFill>
              </a:rPr>
              <a:t>Côté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concret</a:t>
            </a:r>
            <a:r>
              <a:rPr lang="en-US" dirty="0">
                <a:solidFill>
                  <a:schemeClr val="tx1"/>
                </a:solidFill>
              </a:rPr>
              <a:t> et </a:t>
            </a:r>
            <a:r>
              <a:rPr lang="en-US" dirty="0" err="1">
                <a:solidFill>
                  <a:schemeClr val="tx1"/>
                </a:solidFill>
              </a:rPr>
              <a:t>pratique</a:t>
            </a:r>
            <a:r>
              <a:rPr lang="en-US" dirty="0">
                <a:solidFill>
                  <a:schemeClr val="tx1"/>
                </a:solidFill>
              </a:rPr>
              <a:t> du </a:t>
            </a:r>
            <a:r>
              <a:rPr lang="en-US" dirty="0" err="1">
                <a:solidFill>
                  <a:schemeClr val="tx1"/>
                </a:solidFill>
              </a:rPr>
              <a:t>problème</a:t>
            </a:r>
            <a:endParaRPr lang="en-US" dirty="0">
              <a:solidFill>
                <a:schemeClr val="tx1"/>
              </a:solidFill>
            </a:endParaRPr>
          </a:p>
          <a:p>
            <a:pPr lvl="3"/>
            <a:r>
              <a:rPr lang="en-US" dirty="0" err="1">
                <a:solidFill>
                  <a:schemeClr val="tx1"/>
                </a:solidFill>
              </a:rPr>
              <a:t>Possibilité</a:t>
            </a:r>
            <a:r>
              <a:rPr lang="en-US" dirty="0">
                <a:solidFill>
                  <a:schemeClr val="tx1"/>
                </a:solidFill>
              </a:rPr>
              <a:t> de faire du Machine Learning et de </a:t>
            </a:r>
            <a:r>
              <a:rPr lang="en-US" dirty="0" err="1">
                <a:solidFill>
                  <a:schemeClr val="tx1"/>
                </a:solidFill>
              </a:rPr>
              <a:t>l’architecture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5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960930"/>
            <a:ext cx="7024430" cy="725349"/>
          </a:xfrm>
        </p:spPr>
        <p:txBody>
          <a:bodyPr>
            <a:normAutofit/>
          </a:bodyPr>
          <a:lstStyle/>
          <a:p>
            <a:r>
              <a:rPr lang="en-US" dirty="0"/>
              <a:t>II - </a:t>
            </a:r>
            <a:r>
              <a:rPr lang="en-US" dirty="0" err="1"/>
              <a:t>Présentation</a:t>
            </a:r>
            <a:r>
              <a:rPr lang="en-US" dirty="0"/>
              <a:t> des </a:t>
            </a:r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utilisés</a:t>
            </a:r>
            <a:endParaRPr lang="en-US" dirty="0"/>
          </a:p>
        </p:txBody>
      </p:sp>
      <p:pic>
        <p:nvPicPr>
          <p:cNvPr id="2052" name="Picture 4" descr="RÃ©sultat de recherche d'images pour &quot;hadoop logo&quot;">
            <a:extLst>
              <a:ext uri="{FF2B5EF4-FFF2-40B4-BE49-F238E27FC236}">
                <a16:creationId xmlns:a16="http://schemas.microsoft.com/office/drawing/2014/main" id="{7CEB9C76-5E40-4234-9FF2-55E30CD03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9680">
            <a:off x="483941" y="514618"/>
            <a:ext cx="2137870" cy="55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apache spark logo&quot;">
            <a:extLst>
              <a:ext uri="{FF2B5EF4-FFF2-40B4-BE49-F238E27FC236}">
                <a16:creationId xmlns:a16="http://schemas.microsoft.com/office/drawing/2014/main" id="{FF0570AD-8B52-45DB-ADAF-E4948010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60432"/>
            <a:ext cx="2114385" cy="13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 de recherche d'images pour &quot;mongoDB logo&quot;">
            <a:extLst>
              <a:ext uri="{FF2B5EF4-FFF2-40B4-BE49-F238E27FC236}">
                <a16:creationId xmlns:a16="http://schemas.microsoft.com/office/drawing/2014/main" id="{35FC3189-F617-4862-8B9E-6E1DD34E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8899">
            <a:off x="348706" y="3675230"/>
            <a:ext cx="3123356" cy="8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Ã©sultat de recherche d'images pour &quot;elasticsearch logo&quot;">
            <a:extLst>
              <a:ext uri="{FF2B5EF4-FFF2-40B4-BE49-F238E27FC236}">
                <a16:creationId xmlns:a16="http://schemas.microsoft.com/office/drawing/2014/main" id="{FE7BDB6E-834A-409F-8252-BC3BAF3A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2509">
            <a:off x="5117400" y="3884714"/>
            <a:ext cx="1416133" cy="737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62" name="Picture 14" descr="Image associÃ©e">
            <a:extLst>
              <a:ext uri="{FF2B5EF4-FFF2-40B4-BE49-F238E27FC236}">
                <a16:creationId xmlns:a16="http://schemas.microsoft.com/office/drawing/2014/main" id="{2C6307CE-1883-418E-826F-8B27D0E92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271">
            <a:off x="5192068" y="569983"/>
            <a:ext cx="28575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78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47413"/>
            <a:ext cx="5789535" cy="822248"/>
          </a:xfrm>
        </p:spPr>
        <p:txBody>
          <a:bodyPr>
            <a:normAutofit/>
          </a:bodyPr>
          <a:lstStyle/>
          <a:p>
            <a:r>
              <a:rPr lang="fr-FR" sz="3300" dirty="0"/>
              <a:t>II- Présentation des outils utilisés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6554211-C8C9-4A7B-92E2-2ED0454C6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661267"/>
              </p:ext>
            </p:extLst>
          </p:nvPr>
        </p:nvGraphicFramePr>
        <p:xfrm>
          <a:off x="143555" y="465486"/>
          <a:ext cx="7886700" cy="306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985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259E-A4D4-4340-AA14-FDF9D14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820" y="13036"/>
            <a:ext cx="3809390" cy="1071681"/>
          </a:xfrm>
        </p:spPr>
        <p:txBody>
          <a:bodyPr>
            <a:noAutofit/>
          </a:bodyPr>
          <a:lstStyle/>
          <a:p>
            <a:r>
              <a:rPr lang="fr-FR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II- Présentation des   	  outils utilisés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5E717-1C63-4D4C-A521-9A3410368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Architecture, export traitement des données</a:t>
            </a:r>
          </a:p>
          <a:p>
            <a:pPr lvl="1"/>
            <a:r>
              <a:rPr lang="fr-FR" dirty="0"/>
              <a:t>Cluster Hadoop hébergé avec AWS (Amazon Web Services)</a:t>
            </a:r>
          </a:p>
          <a:p>
            <a:pPr lvl="1"/>
            <a:r>
              <a:rPr lang="fr-FR" dirty="0"/>
              <a:t>MongoDB : Base de donnée NOSQL</a:t>
            </a:r>
          </a:p>
          <a:p>
            <a:pPr lvl="1"/>
            <a:r>
              <a:rPr lang="fr-FR" dirty="0"/>
              <a:t>Spark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9FCA1A-2FD7-4881-B0AD-D918B31CD2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Analyse des données</a:t>
            </a:r>
          </a:p>
          <a:p>
            <a:pPr lvl="1"/>
            <a:r>
              <a:rPr lang="fr-FR" dirty="0"/>
              <a:t>Usage de bibliothèque Machine-Learning Python sur </a:t>
            </a:r>
            <a:r>
              <a:rPr lang="fr-FR" dirty="0" err="1"/>
              <a:t>Jupyter</a:t>
            </a:r>
            <a:r>
              <a:rPr lang="fr-FR" dirty="0"/>
              <a:t> Notebook et sur le Notebook </a:t>
            </a:r>
            <a:r>
              <a:rPr lang="fr-FR" dirty="0" err="1"/>
              <a:t>Kaggle</a:t>
            </a:r>
            <a:r>
              <a:rPr lang="fr-FR" dirty="0"/>
              <a:t> Explication des méthodes, visualisation</a:t>
            </a:r>
          </a:p>
          <a:p>
            <a:pPr lvl="1"/>
            <a:r>
              <a:rPr lang="fr-FR" dirty="0" err="1"/>
              <a:t>Kaggle</a:t>
            </a:r>
            <a:r>
              <a:rPr lang="fr-FR" dirty="0"/>
              <a:t>: Notebook, adaptation des algorithmes à </a:t>
            </a:r>
            <a:r>
              <a:rPr lang="fr-FR" dirty="0" err="1"/>
              <a:t>Kaggle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449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S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Office PowerPoint</Application>
  <PresentationFormat>Affichage à l'écran (16:9)</PresentationFormat>
  <Paragraphs>191</Paragraphs>
  <Slides>30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Open Sans Extrabold</vt:lpstr>
      <vt:lpstr>Office Theme</vt:lpstr>
      <vt:lpstr>TITLES</vt:lpstr>
      <vt:lpstr>Prédiction de survie des passagers du Titanic Traitement de données &amp; Machine Learning</vt:lpstr>
      <vt:lpstr> Plan</vt:lpstr>
      <vt:lpstr>I - Présentation du projet</vt:lpstr>
      <vt:lpstr>I- Présentation du projet </vt:lpstr>
      <vt:lpstr>I- Présentation du projet Visualisation du header du dataset de support:  </vt:lpstr>
      <vt:lpstr>I- Présentation du projet </vt:lpstr>
      <vt:lpstr>II - Présentation des outils utilisés</vt:lpstr>
      <vt:lpstr>II- Présentation des outils utilisés</vt:lpstr>
      <vt:lpstr>II- Présentation des      outils utilisés</vt:lpstr>
      <vt:lpstr>II- Présentation des      outils utilisés</vt:lpstr>
      <vt:lpstr>III - Architecture, export et traitement des données</vt:lpstr>
      <vt:lpstr>  III- Architecture, export   et traitement des données Création d’un cluster Hadoop</vt:lpstr>
      <vt:lpstr>       III- Architecture, export         et traitement des données Utilisation de MongoDB</vt:lpstr>
      <vt:lpstr>       III- Architecture, export         et traitement des données Utilisation de Spark</vt:lpstr>
      <vt:lpstr>IV- Analyse des données</vt:lpstr>
      <vt:lpstr>Feature Engineering</vt:lpstr>
      <vt:lpstr>Présentation PowerPoint</vt:lpstr>
      <vt:lpstr>IV- Analyse des données Méthodes utilisées </vt:lpstr>
      <vt:lpstr>      IV- Analyse des données   Comparaison des Méthodes </vt:lpstr>
      <vt:lpstr>                IV- Analyse des donnée  Application sur  Kaggle </vt:lpstr>
      <vt:lpstr>                IV- Analyse des donnée  Classement Kaggle </vt:lpstr>
      <vt:lpstr>V- Visualisation et interprétation</vt:lpstr>
      <vt:lpstr>                V- Visualisation et        interprétation  Usage de Elastic Search </vt:lpstr>
      <vt:lpstr>       V- Visualisation et interprétation   Usage de Kibana</vt:lpstr>
      <vt:lpstr>       V - Visualisation et interpretation Kibana Observation et interprétation des graphes générés      (Machine Learning) </vt:lpstr>
      <vt:lpstr>        V - Visualisation et interpretation Kibana Observation et interprétation des graphes générés  </vt:lpstr>
      <vt:lpstr>        V - Visualisation et interpretation Dataiku Observation et interprétation des graphes générés  </vt:lpstr>
      <vt:lpstr>        V - Visualisation et interpretation Dataiku Scores </vt:lpstr>
      <vt:lpstr>        V - Visualisation et interpretation Dataiku score des 2 modèles et importance des features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2018-12-18T17:35:51Z</dcterms:created>
  <dcterms:modified xsi:type="dcterms:W3CDTF">2018-12-19T12:21:52Z</dcterms:modified>
</cp:coreProperties>
</file>