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0" r:id="rId4"/>
    <p:sldId id="262" r:id="rId5"/>
    <p:sldId id="265" r:id="rId6"/>
    <p:sldId id="269" r:id="rId7"/>
    <p:sldId id="268" r:id="rId8"/>
    <p:sldId id="264" r:id="rId9"/>
    <p:sldId id="271" r:id="rId10"/>
    <p:sldId id="272" r:id="rId11"/>
    <p:sldId id="273" r:id="rId12"/>
    <p:sldId id="275" r:id="rId13"/>
    <p:sldId id="279" r:id="rId14"/>
    <p:sldId id="278" r:id="rId15"/>
    <p:sldId id="280" r:id="rId16"/>
    <p:sldId id="277" r:id="rId17"/>
    <p:sldId id="276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0000"/>
    <a:srgbClr val="10AB17"/>
    <a:srgbClr val="CC00CC"/>
    <a:srgbClr val="8CB6CE"/>
    <a:srgbClr val="FFFF18"/>
    <a:srgbClr val="303030"/>
    <a:srgbClr val="F2F2F2"/>
    <a:srgbClr val="FF6B00"/>
    <a:srgbClr val="00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4FDC8-C2CC-4F55-A244-6F0B6C76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BEE8A5-D121-4480-A305-AF74D3067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9716C0-DCDA-4CDD-8EA0-599D0024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D9ACC-77BB-4C65-AB9B-4CB9BB61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27DFFA-1A7E-41B4-951D-5888F6E4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0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E0E31D-3036-42C7-9E00-F9F603AA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8D3665-1036-41A5-9B2A-D3E605D1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71628-52B8-4515-8ED9-4C6C5394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0A302-459B-434E-82CB-B20A2AE3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25CE9C-9DE3-41A7-8B77-45549B78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2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B3E660-0001-4EA4-90F8-B901980DA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BDBCBF-C73B-4CC2-8C1A-C00C6B1FA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BCB42F-90B8-438B-840D-2EF74140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D89EE9-447C-491B-8F57-8DE060B0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29445-7302-4DF8-BC6C-A40E76BD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66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547DF-1CAF-4E27-8A35-F432F187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BDDC7-BDB4-4E67-B8E8-A436DAEE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4D98B-32FC-49D2-B560-DD0F5D7E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7D5891-79F9-4CC6-9187-DE0D240F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53FED-828A-4567-AA03-4F82CC30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71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37E1-1510-45B5-96E6-C635FF54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AB5737-24C4-41F9-9439-6D7AF7E55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806BC-1B6A-4C48-91BB-5D301879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17996E-60D9-4BF4-807D-50115336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6E60B9-336B-4F53-A001-812AAEDF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0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034ED-9BA4-4840-9FEF-DAF81E2A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8462C-BA66-4D9F-B426-53515F705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22CDD8-4F96-45A1-8FCF-BFDA749DC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C71D6-76F9-4E6D-A377-6622ACA0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9E8080-2F86-417C-B14C-5D38D527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C8B14D-AFC1-49B1-9CC5-4840B4B3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01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43D2F-03EE-4369-BCAD-024862A9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B034B0-6230-43A0-877E-D79A0FA55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11610B-CD67-4ECD-BD34-5DE9C7C56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C2A0B8-68C1-4FF8-9C3F-382AE586E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4300D8-20DC-4271-B5A0-32602F3FD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6A61F4-7159-4650-9145-47B81D7F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F969442-3FEF-406B-BD4D-E8DA8113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6788A53-033B-48BB-B988-1972EC6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5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30D1A-BA31-4193-9AF0-11178AFB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0B5374-F8A9-495C-8940-9D2FA671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1FB24B-52B1-4AED-8C41-C34E54B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3A2A23-A4AC-453E-9E97-082E0DF4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0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8B56A-2BAF-4830-8B85-AA6EFA18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F97063-BBC1-4A34-AEED-06F226F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F90A8-C881-43A6-B785-4A351479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88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3E9E8-9F81-4B13-8D94-1F139127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D62E0-4EB6-4F2E-8D2C-4EE197180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BD4803-315D-4563-811B-8BAF9D68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26F438-3807-4A6B-B1CC-E53EBC81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9750D-CBDD-4E0F-9E16-3DEF010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9931D5-3196-42CB-9513-C8BAD566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46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AC4C5-F29C-4077-802E-9E6EEF00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5EBC44-0160-4284-BB42-F9E6546D4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92C19F-F60A-4C30-8F39-23A0B8B2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B96152-24A3-4C7E-BE21-8FB4F836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61F6B-E39C-4D8E-91B3-372F2A6A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653122-34A2-4749-8804-6B150B77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82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383F68-EC16-4EA6-BDCE-5C7CECFD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C9908-9568-4718-8C74-B8277EC4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4F29FA-E896-488E-8296-C0DE1CAFC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EEB5D-E626-4655-AAE2-F126FD949827}" type="datetimeFigureOut">
              <a:rPr lang="fr-FR" smtClean="0"/>
              <a:t>02/05/2021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71619D-25E4-477C-83A3-0B1FF5D34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9D3795-B82B-4B94-9959-E16AB9AE5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BE74-93EA-4A59-8563-3CB879FD4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82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7EDAA95E-CCFD-448D-BE48-38DF7E8564ED}"/>
              </a:ext>
            </a:extLst>
          </p:cNvPr>
          <p:cNvSpPr txBox="1"/>
          <p:nvPr/>
        </p:nvSpPr>
        <p:spPr>
          <a:xfrm>
            <a:off x="3198062" y="1123799"/>
            <a:ext cx="5795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ahnschrift SemiCondensed" panose="020B0502040204020203" pitchFamily="34" charset="0"/>
              </a:rPr>
              <a:t>LIFPROJET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4788" y="1760038"/>
            <a:ext cx="480061" cy="297183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CE104D-09BB-4F65-9E72-A5E4FD78CA64}"/>
              </a:ext>
            </a:extLst>
          </p:cNvPr>
          <p:cNvSpPr txBox="1"/>
          <p:nvPr/>
        </p:nvSpPr>
        <p:spPr>
          <a:xfrm>
            <a:off x="3930581" y="2903630"/>
            <a:ext cx="43308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5"/>
                </a:solidFill>
                <a:latin typeface="Bahnschrift SemiCondensed" panose="020B0502040204020203" pitchFamily="34" charset="0"/>
              </a:rPr>
              <a:t>T</a:t>
            </a:r>
            <a:r>
              <a:rPr lang="fr-FR" sz="4400" dirty="0">
                <a:latin typeface="Bahnschrift SemiCondensed" panose="020B0502040204020203" pitchFamily="34" charset="0"/>
              </a:rPr>
              <a:t>racol Dimitri</a:t>
            </a:r>
          </a:p>
          <a:p>
            <a:pPr algn="ctr"/>
            <a:r>
              <a:rPr lang="fr-FR" sz="4400" dirty="0">
                <a:solidFill>
                  <a:schemeClr val="accent5"/>
                </a:solidFill>
                <a:latin typeface="Bahnschrift SemiCondensed" panose="020B0502040204020203" pitchFamily="34" charset="0"/>
              </a:rPr>
              <a:t>D</a:t>
            </a:r>
            <a:r>
              <a:rPr lang="fr-FR" sz="4400" dirty="0">
                <a:latin typeface="Bahnschrift SemiCondensed" panose="020B0502040204020203" pitchFamily="34" charset="0"/>
              </a:rPr>
              <a:t>ury Alexandre</a:t>
            </a:r>
          </a:p>
          <a:p>
            <a:pPr algn="ctr"/>
            <a:r>
              <a:rPr lang="fr-FR" sz="4400" dirty="0">
                <a:solidFill>
                  <a:schemeClr val="accent5"/>
                </a:solidFill>
                <a:latin typeface="Bahnschrift SemiCondensed" panose="020B0502040204020203" pitchFamily="34" charset="0"/>
              </a:rPr>
              <a:t>S</a:t>
            </a:r>
            <a:r>
              <a:rPr lang="fr-FR" sz="4400" dirty="0">
                <a:latin typeface="Bahnschrift SemiCondensed" panose="020B0502040204020203" pitchFamily="34" charset="0"/>
              </a:rPr>
              <a:t>aïd Ali Fourkane</a:t>
            </a:r>
          </a:p>
        </p:txBody>
      </p:sp>
    </p:spTree>
    <p:extLst>
      <p:ext uri="{BB962C8B-B14F-4D97-AF65-F5344CB8AC3E}">
        <p14:creationId xmlns:p14="http://schemas.microsoft.com/office/powerpoint/2010/main" val="4094465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656650-1197-4DBD-97CF-CC6350AF1724}"/>
              </a:ext>
            </a:extLst>
          </p:cNvPr>
          <p:cNvSpPr txBox="1"/>
          <p:nvPr/>
        </p:nvSpPr>
        <p:spPr>
          <a:xfrm>
            <a:off x="2715040" y="652322"/>
            <a:ext cx="6761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Annonce – Vente / Achat</a:t>
            </a:r>
          </a:p>
        </p:txBody>
      </p:sp>
      <p:pic>
        <p:nvPicPr>
          <p:cNvPr id="12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54D666-401A-411F-BCEB-F6DB85AEF46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20" y="2403996"/>
            <a:ext cx="5048955" cy="3096057"/>
          </a:xfrm>
          <a:prstGeom prst="rect">
            <a:avLst/>
          </a:prstGeom>
        </p:spPr>
      </p:pic>
      <p:pic>
        <p:nvPicPr>
          <p:cNvPr id="13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D5BBFA4-C65A-4677-820E-D3564E832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26" y="1908628"/>
            <a:ext cx="403916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3048386" y="652322"/>
            <a:ext cx="60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Annonce - Descriptif</a:t>
            </a:r>
          </a:p>
        </p:txBody>
      </p:sp>
      <p:pic>
        <p:nvPicPr>
          <p:cNvPr id="13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204D5E-EF34-434C-8545-7697F397B7B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81" y="1863652"/>
            <a:ext cx="2740436" cy="46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9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2628960" y="656058"/>
            <a:ext cx="693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Négociation 1</a:t>
            </a:r>
            <a:r>
              <a:rPr lang="fr-FR" sz="5400" baseline="30000" dirty="0">
                <a:latin typeface="Bahnschrift Light SemiCondensed" panose="020B0502040204020203" pitchFamily="34" charset="0"/>
              </a:rPr>
              <a:t>ère</a:t>
            </a:r>
            <a:r>
              <a:rPr lang="fr-FR" sz="5400" dirty="0">
                <a:latin typeface="Bahnschrift Light SemiCondensed" panose="020B0502040204020203" pitchFamily="34" charset="0"/>
              </a:rPr>
              <a:t> version</a:t>
            </a:r>
          </a:p>
        </p:txBody>
      </p:sp>
      <p:pic>
        <p:nvPicPr>
          <p:cNvPr id="13" name="Espace réservé du contenu 4">
            <a:extLst>
              <a:ext uri="{FF2B5EF4-FFF2-40B4-BE49-F238E27FC236}">
                <a16:creationId xmlns:a16="http://schemas.microsoft.com/office/drawing/2014/main" id="{69CD3C7D-2282-4348-BFC5-DDFC1DB7EA9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448" y="2372646"/>
            <a:ext cx="10325104" cy="35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5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2475808" y="656058"/>
            <a:ext cx="7240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Négociation 2</a:t>
            </a:r>
            <a:r>
              <a:rPr lang="fr-FR" sz="5400" baseline="30000" dirty="0">
                <a:latin typeface="Bahnschrift Light SemiCondensed" panose="020B0502040204020203" pitchFamily="34" charset="0"/>
              </a:rPr>
              <a:t>ème</a:t>
            </a:r>
            <a:r>
              <a:rPr lang="fr-FR" sz="5400" dirty="0">
                <a:latin typeface="Bahnschrift Light SemiCondensed" panose="020B0502040204020203" pitchFamily="34" charset="0"/>
              </a:rPr>
              <a:t> version</a:t>
            </a:r>
          </a:p>
        </p:txBody>
      </p:sp>
      <p:pic>
        <p:nvPicPr>
          <p:cNvPr id="13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9CD3C7D-2282-4348-BFC5-DDFC1DB7EA97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11" y="1850604"/>
            <a:ext cx="6041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0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3048386" y="652322"/>
            <a:ext cx="60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Transaction</a:t>
            </a:r>
          </a:p>
        </p:txBody>
      </p:sp>
      <p:pic>
        <p:nvPicPr>
          <p:cNvPr id="13" name="Espace réservé du contenu 4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17C7E298-59C7-41E0-B0F8-07E8F84579F2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7" y="2148661"/>
            <a:ext cx="1005980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1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29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9A2FD9-F5AD-4EF2-8975-020BDBF9E843}"/>
              </a:ext>
            </a:extLst>
          </p:cNvPr>
          <p:cNvSpPr txBox="1"/>
          <p:nvPr/>
        </p:nvSpPr>
        <p:spPr>
          <a:xfrm>
            <a:off x="2226422" y="1908629"/>
            <a:ext cx="7909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1 – Présentation du sujet</a:t>
            </a: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(cahier des charges, schéma, problématiques)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2 - Présentation du travail réalisé </a:t>
            </a: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(Base de données, fonctionnalités)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hnschrift SemiCondensed" panose="020B0502040204020203" pitchFamily="34" charset="0"/>
              </a:rPr>
              <a:t>3 - Répartitions </a:t>
            </a:r>
            <a:r>
              <a:rPr lang="fr-FR" sz="2800" b="0" i="0" u="none" strike="noStrike" dirty="0">
                <a:solidFill>
                  <a:schemeClr val="accent1"/>
                </a:solidFill>
                <a:effectLst/>
                <a:latin typeface="Bahnschrift SemiCondensed" panose="020B0502040204020203" pitchFamily="34" charset="0"/>
              </a:rPr>
              <a:t>des tâches</a:t>
            </a:r>
          </a:p>
          <a:p>
            <a:pPr algn="ctr"/>
            <a:r>
              <a:rPr lang="fr-FR" sz="28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Bahnschrift SemiCondensed" panose="020B0502040204020203" pitchFamily="34" charset="0"/>
              </a:rPr>
              <a:t>(Gantt, problèmes rencontrés, améliorations possibles)</a:t>
            </a:r>
            <a:endParaRPr lang="fr-FR" sz="2800" dirty="0">
              <a:solidFill>
                <a:schemeClr val="accent5">
                  <a:lumMod val="75000"/>
                </a:schemeClr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B82B91-7F74-4751-B555-0495585B0B9C}"/>
              </a:ext>
            </a:extLst>
          </p:cNvPr>
          <p:cNvSpPr txBox="1"/>
          <p:nvPr/>
        </p:nvSpPr>
        <p:spPr>
          <a:xfrm>
            <a:off x="4941369" y="750950"/>
            <a:ext cx="247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SemiCondensed" panose="020B05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11738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82074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45797" y="634724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772236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34724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9D0FFB-1B0B-4B08-843C-BE4AD1BA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48" y="664288"/>
            <a:ext cx="10606190" cy="471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3692B7-81ED-48BE-9E4B-AADA3847008B}"/>
              </a:ext>
            </a:extLst>
          </p:cNvPr>
          <p:cNvSpPr/>
          <p:nvPr/>
        </p:nvSpPr>
        <p:spPr>
          <a:xfrm>
            <a:off x="2026685" y="5527235"/>
            <a:ext cx="2006385" cy="287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Bahnschrift Light SemiCondensed" panose="020B0502040204020203" pitchFamily="34" charset="0"/>
              </a:rPr>
              <a:t>Alexandre Dury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71E456-9119-46E8-A98E-0432F6588BFA}"/>
              </a:ext>
            </a:extLst>
          </p:cNvPr>
          <p:cNvSpPr/>
          <p:nvPr/>
        </p:nvSpPr>
        <p:spPr>
          <a:xfrm>
            <a:off x="5311077" y="5527235"/>
            <a:ext cx="2406240" cy="3071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Base de donnée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F49735-033D-4C4B-9F39-0708845951CF}"/>
              </a:ext>
            </a:extLst>
          </p:cNvPr>
          <p:cNvSpPr/>
          <p:nvPr/>
        </p:nvSpPr>
        <p:spPr>
          <a:xfrm>
            <a:off x="2026684" y="5941655"/>
            <a:ext cx="2006385" cy="28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Fourkane Saïd Ali </a:t>
            </a:r>
            <a:endParaRPr lang="fr-FR" dirty="0">
              <a:latin typeface="Bahnschrift Light SemiCondensed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669F4E-7AD1-4FA4-9BDD-133B3E056C02}"/>
              </a:ext>
            </a:extLst>
          </p:cNvPr>
          <p:cNvSpPr/>
          <p:nvPr/>
        </p:nvSpPr>
        <p:spPr>
          <a:xfrm>
            <a:off x="2026683" y="6359459"/>
            <a:ext cx="2006385" cy="28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Bahnschrift Light SemiCondensed" panose="020B0502040204020203" pitchFamily="34" charset="0"/>
              </a:rPr>
              <a:t>Dimitri Tracol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CDB7D-3750-41FA-BBE1-8B730DCD3137}"/>
              </a:ext>
            </a:extLst>
          </p:cNvPr>
          <p:cNvSpPr/>
          <p:nvPr/>
        </p:nvSpPr>
        <p:spPr>
          <a:xfrm>
            <a:off x="5311077" y="5941655"/>
            <a:ext cx="240624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SemiCondensed" panose="020B0502040204020203" pitchFamily="34" charset="0"/>
              </a:rPr>
              <a:t>Module utilisateur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0B5BB-D170-4236-9C47-42EC0756D2C4}"/>
              </a:ext>
            </a:extLst>
          </p:cNvPr>
          <p:cNvSpPr/>
          <p:nvPr/>
        </p:nvSpPr>
        <p:spPr>
          <a:xfrm>
            <a:off x="5311077" y="6332671"/>
            <a:ext cx="2406240" cy="28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Optimisation et réglages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48CA6C-329E-4CA4-82E9-8CF0092160CE}"/>
              </a:ext>
            </a:extLst>
          </p:cNvPr>
          <p:cNvSpPr/>
          <p:nvPr/>
        </p:nvSpPr>
        <p:spPr>
          <a:xfrm>
            <a:off x="9001600" y="5941654"/>
            <a:ext cx="1947244" cy="28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Module Voiture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F201B3-4C85-4DCB-A063-E5283ECC59E3}"/>
              </a:ext>
            </a:extLst>
          </p:cNvPr>
          <p:cNvSpPr/>
          <p:nvPr/>
        </p:nvSpPr>
        <p:spPr>
          <a:xfrm>
            <a:off x="9001600" y="5556143"/>
            <a:ext cx="1947244" cy="28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Module Négociation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78992B-5661-41FA-83AE-ACC1D9DA21B0}"/>
              </a:ext>
            </a:extLst>
          </p:cNvPr>
          <p:cNvSpPr/>
          <p:nvPr/>
        </p:nvSpPr>
        <p:spPr>
          <a:xfrm>
            <a:off x="1328742" y="5527234"/>
            <a:ext cx="423318" cy="287999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FF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EAC1F-A6FE-4B0A-930A-4BBED1316CC0}"/>
              </a:ext>
            </a:extLst>
          </p:cNvPr>
          <p:cNvSpPr/>
          <p:nvPr/>
        </p:nvSpPr>
        <p:spPr>
          <a:xfrm>
            <a:off x="1328742" y="5920389"/>
            <a:ext cx="423318" cy="287999"/>
          </a:xfrm>
          <a:prstGeom prst="rect">
            <a:avLst/>
          </a:prstGeom>
          <a:solidFill>
            <a:srgbClr val="FF6B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6B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D54C6F-AEDD-44E3-A21F-F4B0B5048C3E}"/>
              </a:ext>
            </a:extLst>
          </p:cNvPr>
          <p:cNvSpPr/>
          <p:nvPr/>
        </p:nvSpPr>
        <p:spPr>
          <a:xfrm>
            <a:off x="1328742" y="6359459"/>
            <a:ext cx="423318" cy="287999"/>
          </a:xfrm>
          <a:prstGeom prst="rect">
            <a:avLst/>
          </a:prstGeom>
          <a:solidFill>
            <a:srgbClr val="30303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30303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6E08A-BB94-44C1-B332-F73F6F4981D9}"/>
              </a:ext>
            </a:extLst>
          </p:cNvPr>
          <p:cNvSpPr/>
          <p:nvPr/>
        </p:nvSpPr>
        <p:spPr>
          <a:xfrm>
            <a:off x="4614887" y="5546395"/>
            <a:ext cx="423318" cy="287999"/>
          </a:xfrm>
          <a:prstGeom prst="rect">
            <a:avLst/>
          </a:prstGeom>
          <a:solidFill>
            <a:srgbClr val="FFFF18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8CB6CE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00BE3C-9AE8-49EB-84CA-771CA04DDAD4}"/>
              </a:ext>
            </a:extLst>
          </p:cNvPr>
          <p:cNvSpPr/>
          <p:nvPr/>
        </p:nvSpPr>
        <p:spPr>
          <a:xfrm>
            <a:off x="4614887" y="5941655"/>
            <a:ext cx="423318" cy="287999"/>
          </a:xfrm>
          <a:prstGeom prst="rect">
            <a:avLst/>
          </a:prstGeom>
          <a:solidFill>
            <a:srgbClr val="8CB6CE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C00CC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4B46D9-6E44-4F6D-A28E-E43A0B49C84E}"/>
              </a:ext>
            </a:extLst>
          </p:cNvPr>
          <p:cNvSpPr/>
          <p:nvPr/>
        </p:nvSpPr>
        <p:spPr>
          <a:xfrm>
            <a:off x="4614887" y="6332282"/>
            <a:ext cx="423318" cy="287999"/>
          </a:xfrm>
          <a:prstGeom prst="rect">
            <a:avLst/>
          </a:prstGeom>
          <a:solidFill>
            <a:srgbClr val="CC00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Bahnschrift Light SemiCondensed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378443-52D7-4835-9935-38A160C0B1F9}"/>
              </a:ext>
            </a:extLst>
          </p:cNvPr>
          <p:cNvSpPr/>
          <p:nvPr/>
        </p:nvSpPr>
        <p:spPr>
          <a:xfrm>
            <a:off x="8308449" y="5546394"/>
            <a:ext cx="423318" cy="287999"/>
          </a:xfrm>
          <a:prstGeom prst="rect">
            <a:avLst/>
          </a:prstGeom>
          <a:solidFill>
            <a:srgbClr val="10AB17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Bahnschrift Light SemiCondensed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199E0B-BB8B-4DC8-890C-D120CE84EE80}"/>
              </a:ext>
            </a:extLst>
          </p:cNvPr>
          <p:cNvSpPr/>
          <p:nvPr/>
        </p:nvSpPr>
        <p:spPr>
          <a:xfrm>
            <a:off x="8308449" y="5920389"/>
            <a:ext cx="423318" cy="287999"/>
          </a:xfrm>
          <a:prstGeom prst="rect">
            <a:avLst/>
          </a:prstGeom>
          <a:solidFill>
            <a:srgbClr val="F5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5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53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3048386" y="652322"/>
            <a:ext cx="60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Outils utilisés</a:t>
            </a:r>
            <a:endParaRPr lang="fr-FR" sz="5400" dirty="0">
              <a:latin typeface="Bahnschrift Light SemiCondensed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476AED-31A6-40F4-BBAB-E3552B6B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1" y="3041339"/>
            <a:ext cx="2341660" cy="12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4E6AD2D-ECCF-4D13-A99B-07E5B71D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63" y="1908630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454D225-E3C2-4CD2-9E56-D1C8B74FC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830" y="3187830"/>
            <a:ext cx="1041563" cy="10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5349AE69-10D8-46F5-90C2-13F2C7DF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37" y="3117639"/>
            <a:ext cx="1670597" cy="118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9EC332-132A-4955-B3B5-D3904FD78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21" y="1978015"/>
            <a:ext cx="2823874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8F98BD4C-AB52-4D06-A156-E18522E5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235" y="4698978"/>
            <a:ext cx="1752595" cy="14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642F53-6A95-42BE-B542-88719267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35" y="4918622"/>
            <a:ext cx="2837986" cy="125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7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2939679" y="652322"/>
            <a:ext cx="632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Difficultés rencontrées</a:t>
            </a:r>
            <a:endParaRPr lang="fr-FR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712CC5-D688-4ED4-B41E-3FF7D986089B}"/>
              </a:ext>
            </a:extLst>
          </p:cNvPr>
          <p:cNvSpPr txBox="1"/>
          <p:nvPr/>
        </p:nvSpPr>
        <p:spPr>
          <a:xfrm>
            <a:off x="2226422" y="1908629"/>
            <a:ext cx="7909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fr-FR" sz="2800" dirty="0">
                <a:latin typeface="Bahnschrift SemiCondensed" panose="020B0502040204020203" pitchFamily="34" charset="0"/>
              </a:rPr>
              <a:t>Problèmes de communication </a:t>
            </a:r>
          </a:p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(matériel, impossibilité de se rencontrer)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- Problèmes logiciel</a:t>
            </a:r>
          </a:p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(configuration, mise en place)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marL="457200" indent="-457200" algn="ctr">
              <a:buFontTx/>
              <a:buChar char="-"/>
            </a:pPr>
            <a:r>
              <a:rPr lang="fr-FR" sz="2800" dirty="0">
                <a:latin typeface="Bahnschrift SemiCondensed" panose="020B0502040204020203" pitchFamily="34" charset="0"/>
              </a:rPr>
              <a:t>Problèmes de langage</a:t>
            </a:r>
          </a:p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(Autoformation)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1299F2-FECF-4342-96FF-001533BBB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830" y="1834569"/>
            <a:ext cx="1175926" cy="11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040C89B-7E79-4552-8157-520A3FF7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72" y="3261517"/>
            <a:ext cx="838842" cy="83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06B34E4E-BB29-4817-94BF-3679FFC7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991" y="3347421"/>
            <a:ext cx="2823874" cy="66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FECA017-7385-4C04-8D14-8DE03284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77" y="4374857"/>
            <a:ext cx="2026831" cy="124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5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CEED7F-D160-4CAC-8DDE-14662E4F64F7}"/>
              </a:ext>
            </a:extLst>
          </p:cNvPr>
          <p:cNvSpPr txBox="1"/>
          <p:nvPr/>
        </p:nvSpPr>
        <p:spPr>
          <a:xfrm>
            <a:off x="2637404" y="652322"/>
            <a:ext cx="693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0" i="0" u="none" strike="noStrike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Ambitions pour le projet</a:t>
            </a:r>
            <a:endParaRPr lang="fr-FR" sz="54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4A51AA-AEA8-4B78-B640-FF84E8E6E3B7}"/>
              </a:ext>
            </a:extLst>
          </p:cNvPr>
          <p:cNvSpPr txBox="1"/>
          <p:nvPr/>
        </p:nvSpPr>
        <p:spPr>
          <a:xfrm>
            <a:off x="2226422" y="1668599"/>
            <a:ext cx="7909561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-   Ajouter un panier.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Développer l’algorithme de négociation (ajouter des critères, faire une recherche de mot clef dans la description).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Ajouter des informations supplémentaires sur les vendeurs.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Définir des notifications lorsqu’une annonce est traitée.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Développer la qualité du site.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Faire varier le prix selon le nombre de négociations pour une annonce. 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Varier le prix selon la réputation du vendeur.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L’administrateur peut modifier/supprimer les descriptifs des annonces.</a:t>
            </a:r>
          </a:p>
          <a:p>
            <a:pPr marL="342900" indent="-342900" fontAlgn="base">
              <a:buFontTx/>
              <a:buChar char="-"/>
            </a:pPr>
            <a:r>
              <a:rPr lang="fr-FR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</a:rPr>
              <a:t>Page de paiement.</a:t>
            </a:r>
          </a:p>
        </p:txBody>
      </p:sp>
    </p:spTree>
    <p:extLst>
      <p:ext uri="{BB962C8B-B14F-4D97-AF65-F5344CB8AC3E}">
        <p14:creationId xmlns:p14="http://schemas.microsoft.com/office/powerpoint/2010/main" val="287680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29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9A2FD9-F5AD-4EF2-8975-020BDBF9E843}"/>
              </a:ext>
            </a:extLst>
          </p:cNvPr>
          <p:cNvSpPr txBox="1"/>
          <p:nvPr/>
        </p:nvSpPr>
        <p:spPr>
          <a:xfrm>
            <a:off x="2226422" y="1908629"/>
            <a:ext cx="7909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  <a:latin typeface="Bahnschrift SemiCondensed" panose="020B0502040204020203" pitchFamily="34" charset="0"/>
              </a:rPr>
              <a:t>1 – Présentation du sujet</a:t>
            </a:r>
          </a:p>
          <a:p>
            <a:pPr algn="ctr"/>
            <a:r>
              <a:rPr lang="fr-FR" sz="2800" b="0" i="0" u="none" strike="noStrike" dirty="0">
                <a:solidFill>
                  <a:schemeClr val="accent1"/>
                </a:solidFill>
                <a:effectLst/>
                <a:latin typeface="Bahnschrift SemiCondensed" panose="020B0502040204020203" pitchFamily="34" charset="0"/>
              </a:rPr>
              <a:t>(cahier des charges, schéma, problématiques)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2 - Présentation </a:t>
            </a:r>
            <a:r>
              <a:rPr lang="fr-FR" sz="2800" dirty="0">
                <a:latin typeface="Bahnschrift SemiCondensed" panose="020B0502040204020203" pitchFamily="34" charset="0"/>
              </a:rPr>
              <a:t>du </a:t>
            </a:r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travail réalisé </a:t>
            </a: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(Base de données, fonctionnalités)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3 - Répartitions des tâches</a:t>
            </a: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(Gantt, problèmes rencontrés, améliorations possibles)</a:t>
            </a:r>
            <a:endParaRPr lang="fr-FR" sz="2800" dirty="0">
              <a:latin typeface="Bahnschrift SemiCondensed" panose="020B0502040204020203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B82B91-7F74-4751-B555-0495585B0B9C}"/>
              </a:ext>
            </a:extLst>
          </p:cNvPr>
          <p:cNvSpPr txBox="1"/>
          <p:nvPr/>
        </p:nvSpPr>
        <p:spPr>
          <a:xfrm>
            <a:off x="4941369" y="750950"/>
            <a:ext cx="247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SemiCondensed" panose="020B05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107285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29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9A2FD9-F5AD-4EF2-8975-020BDBF9E843}"/>
              </a:ext>
            </a:extLst>
          </p:cNvPr>
          <p:cNvSpPr txBox="1"/>
          <p:nvPr/>
        </p:nvSpPr>
        <p:spPr>
          <a:xfrm>
            <a:off x="2141218" y="3642946"/>
            <a:ext cx="7909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Merci de votre attention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B82B91-7F74-4751-B555-0495585B0B9C}"/>
              </a:ext>
            </a:extLst>
          </p:cNvPr>
          <p:cNvSpPr txBox="1"/>
          <p:nvPr/>
        </p:nvSpPr>
        <p:spPr>
          <a:xfrm>
            <a:off x="4856166" y="1859340"/>
            <a:ext cx="2479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ahnschrift SemiCondensed" panose="020B0502040204020203" pitchFamily="34" charset="0"/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20809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31018" y="1762990"/>
            <a:ext cx="480061" cy="291278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64A207-DD27-409D-AA33-3E7E501D660A}"/>
              </a:ext>
            </a:extLst>
          </p:cNvPr>
          <p:cNvSpPr txBox="1"/>
          <p:nvPr/>
        </p:nvSpPr>
        <p:spPr>
          <a:xfrm>
            <a:off x="3174152" y="745269"/>
            <a:ext cx="584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SemiCondensed" panose="020B0502040204020203" pitchFamily="34" charset="0"/>
              </a:rPr>
              <a:t>Cahier des charges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C2862B0-FF78-43F3-AA47-25377723BCF5}"/>
              </a:ext>
            </a:extLst>
          </p:cNvPr>
          <p:cNvSpPr txBox="1"/>
          <p:nvPr/>
        </p:nvSpPr>
        <p:spPr>
          <a:xfrm>
            <a:off x="986603" y="1908629"/>
            <a:ext cx="2743201" cy="344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1 – Vendeur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-Proposer un ou plusieurs objets à vendre.</a:t>
            </a:r>
          </a:p>
          <a:p>
            <a:endParaRPr lang="fr-FR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-Spécifier les propriétés de l’objet.</a:t>
            </a:r>
          </a:p>
          <a:p>
            <a:endParaRPr lang="fr-FR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-Obtenir le meilleur prix à la vente. (le plus proche du prix de vente)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5DD90E-BFDC-4A2E-828B-D9DB3A64D4BB}"/>
              </a:ext>
            </a:extLst>
          </p:cNvPr>
          <p:cNvSpPr txBox="1"/>
          <p:nvPr/>
        </p:nvSpPr>
        <p:spPr>
          <a:xfrm>
            <a:off x="4724398" y="1908629"/>
            <a:ext cx="2743201" cy="3447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 – Acheteur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-Emettre une demande pour effectuer un achat.</a:t>
            </a:r>
          </a:p>
          <a:p>
            <a:endParaRPr lang="fr-FR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-Spécifier les conditions d’achat.</a:t>
            </a:r>
          </a:p>
          <a:p>
            <a:endParaRPr lang="fr-FR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-Obtenir le meilleur prix à la vente. (le plus proche du prix d’achat)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4A0C5A8-0F87-4C5F-A193-9012A9013160}"/>
              </a:ext>
            </a:extLst>
          </p:cNvPr>
          <p:cNvSpPr txBox="1"/>
          <p:nvPr/>
        </p:nvSpPr>
        <p:spPr>
          <a:xfrm>
            <a:off x="8462193" y="1908629"/>
            <a:ext cx="2743201" cy="4001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3 – Négociation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 Effectuer une négociation intelligente entre l’acheteur et le vendeur en se basant sur les propriétés d’un objet proposé par un vendeur et les conditions d’achat de l’acheteur.</a:t>
            </a:r>
          </a:p>
          <a:p>
            <a:endParaRPr lang="fr-FR" dirty="0">
              <a:latin typeface="Bahnschrift SemiCondensed" panose="020B0502040204020203" pitchFamily="34" charset="0"/>
            </a:endParaRPr>
          </a:p>
          <a:p>
            <a:r>
              <a:rPr lang="fr-FR" dirty="0">
                <a:latin typeface="Bahnschrift SemiCondensed" panose="020B0502040204020203" pitchFamily="34" charset="0"/>
              </a:rPr>
              <a:t>-Obtenir le meilleur prix pour le vendeur et l’acheteur.</a:t>
            </a:r>
          </a:p>
        </p:txBody>
      </p:sp>
    </p:spTree>
    <p:extLst>
      <p:ext uri="{BB962C8B-B14F-4D97-AF65-F5344CB8AC3E}">
        <p14:creationId xmlns:p14="http://schemas.microsoft.com/office/powerpoint/2010/main" val="272414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8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B3A30A-4EEB-4C31-808B-C5A0C06A8339}"/>
              </a:ext>
            </a:extLst>
          </p:cNvPr>
          <p:cNvSpPr/>
          <p:nvPr/>
        </p:nvSpPr>
        <p:spPr>
          <a:xfrm>
            <a:off x="923925" y="781141"/>
            <a:ext cx="10344150" cy="51206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23B048-E80A-4302-B190-05071C2C637C}"/>
              </a:ext>
            </a:extLst>
          </p:cNvPr>
          <p:cNvSpPr/>
          <p:nvPr/>
        </p:nvSpPr>
        <p:spPr>
          <a:xfrm>
            <a:off x="7271497" y="3703422"/>
            <a:ext cx="2994660" cy="15896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 des objets en ventes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1CED36-FC75-47C0-8B8D-2A12FD03924C}"/>
              </a:ext>
            </a:extLst>
          </p:cNvPr>
          <p:cNvSpPr/>
          <p:nvPr/>
        </p:nvSpPr>
        <p:spPr>
          <a:xfrm>
            <a:off x="1942729" y="1341388"/>
            <a:ext cx="2501265" cy="41054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ED9DE6-3C3E-4D8C-93EF-7D925392A20C}"/>
              </a:ext>
            </a:extLst>
          </p:cNvPr>
          <p:cNvSpPr/>
          <p:nvPr/>
        </p:nvSpPr>
        <p:spPr>
          <a:xfrm>
            <a:off x="7271497" y="1499904"/>
            <a:ext cx="2994659" cy="1626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Négociations automatiques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FB69EA-4CBC-49F8-B454-62EB39B7457E}"/>
              </a:ext>
            </a:extLst>
          </p:cNvPr>
          <p:cNvSpPr txBox="1"/>
          <p:nvPr/>
        </p:nvSpPr>
        <p:spPr>
          <a:xfrm>
            <a:off x="1942729" y="982356"/>
            <a:ext cx="124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36FE5-2333-447C-8494-DF99C310CF2F}"/>
              </a:ext>
            </a:extLst>
          </p:cNvPr>
          <p:cNvSpPr/>
          <p:nvPr/>
        </p:nvSpPr>
        <p:spPr>
          <a:xfrm>
            <a:off x="2114179" y="1499904"/>
            <a:ext cx="2186941" cy="18415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Acheteur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180DF-90CB-4217-BC75-8CE096D585C4}"/>
              </a:ext>
            </a:extLst>
          </p:cNvPr>
          <p:cNvSpPr/>
          <p:nvPr/>
        </p:nvSpPr>
        <p:spPr>
          <a:xfrm>
            <a:off x="2114179" y="3457062"/>
            <a:ext cx="2186941" cy="18415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Vendeur</a:t>
            </a:r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647452D-0564-4C2D-9157-3955DE1B5097}"/>
              </a:ext>
            </a:extLst>
          </p:cNvPr>
          <p:cNvSpPr/>
          <p:nvPr/>
        </p:nvSpPr>
        <p:spPr>
          <a:xfrm>
            <a:off x="4301119" y="1861699"/>
            <a:ext cx="2994652" cy="413346"/>
          </a:xfrm>
          <a:prstGeom prst="rightArrow">
            <a:avLst>
              <a:gd name="adj1" fmla="val 37476"/>
              <a:gd name="adj2" fmla="val 669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BD181D-B101-496E-AAEA-09A8E0C6F237}"/>
              </a:ext>
            </a:extLst>
          </p:cNvPr>
          <p:cNvSpPr/>
          <p:nvPr/>
        </p:nvSpPr>
        <p:spPr>
          <a:xfrm rot="5400000" flipH="1">
            <a:off x="6200074" y="3310650"/>
            <a:ext cx="1416623" cy="1451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F846DBD-8558-4C28-8FCC-55BDE0252427}"/>
              </a:ext>
            </a:extLst>
          </p:cNvPr>
          <p:cNvSpPr/>
          <p:nvPr/>
        </p:nvSpPr>
        <p:spPr>
          <a:xfrm rot="10800000">
            <a:off x="4301111" y="2426383"/>
            <a:ext cx="2970385" cy="413346"/>
          </a:xfrm>
          <a:prstGeom prst="rightArrow">
            <a:avLst>
              <a:gd name="adj1" fmla="val 37476"/>
              <a:gd name="adj2" fmla="val 669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6C2F96C6-C202-49FE-8C6E-E6F1F48DF66E}"/>
              </a:ext>
            </a:extLst>
          </p:cNvPr>
          <p:cNvSpPr/>
          <p:nvPr/>
        </p:nvSpPr>
        <p:spPr>
          <a:xfrm rot="10800000">
            <a:off x="4265892" y="3850613"/>
            <a:ext cx="2715091" cy="413346"/>
          </a:xfrm>
          <a:prstGeom prst="rightArrow">
            <a:avLst>
              <a:gd name="adj1" fmla="val 37476"/>
              <a:gd name="adj2" fmla="val 669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83BE8B1E-7978-4EA9-9803-F456AE72EC6D}"/>
              </a:ext>
            </a:extLst>
          </p:cNvPr>
          <p:cNvSpPr/>
          <p:nvPr/>
        </p:nvSpPr>
        <p:spPr>
          <a:xfrm>
            <a:off x="4301110" y="4385928"/>
            <a:ext cx="2994659" cy="413346"/>
          </a:xfrm>
          <a:prstGeom prst="rightArrow">
            <a:avLst>
              <a:gd name="adj1" fmla="val 37476"/>
              <a:gd name="adj2" fmla="val 669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FF8AF009-7828-422F-B4DB-9B9A494FDFE7}"/>
              </a:ext>
            </a:extLst>
          </p:cNvPr>
          <p:cNvSpPr/>
          <p:nvPr/>
        </p:nvSpPr>
        <p:spPr>
          <a:xfrm rot="16200000">
            <a:off x="8267600" y="3213251"/>
            <a:ext cx="577100" cy="413346"/>
          </a:xfrm>
          <a:prstGeom prst="rightArrow">
            <a:avLst>
              <a:gd name="adj1" fmla="val 37476"/>
              <a:gd name="adj2" fmla="val 669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B0347D5-BD9A-4628-B361-062C1C68F3FA}"/>
              </a:ext>
            </a:extLst>
          </p:cNvPr>
          <p:cNvSpPr/>
          <p:nvPr/>
        </p:nvSpPr>
        <p:spPr>
          <a:xfrm rot="5400000">
            <a:off x="8692133" y="3225268"/>
            <a:ext cx="554726" cy="413346"/>
          </a:xfrm>
          <a:prstGeom prst="rightArrow">
            <a:avLst>
              <a:gd name="adj1" fmla="val 37476"/>
              <a:gd name="adj2" fmla="val 669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4CE2F8E-C896-4574-88E8-A19213C57845}"/>
              </a:ext>
            </a:extLst>
          </p:cNvPr>
          <p:cNvSpPr txBox="1"/>
          <p:nvPr/>
        </p:nvSpPr>
        <p:spPr>
          <a:xfrm>
            <a:off x="4095379" y="1632669"/>
            <a:ext cx="25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d’achat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9C2FACF9-EB5A-4358-A51B-02926694C5D3}"/>
              </a:ext>
            </a:extLst>
          </p:cNvPr>
          <p:cNvSpPr txBox="1"/>
          <p:nvPr/>
        </p:nvSpPr>
        <p:spPr>
          <a:xfrm>
            <a:off x="4095378" y="4667398"/>
            <a:ext cx="25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Poste d’une offre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6D430D3-7329-4A24-B02A-BFBD724EEFC5}"/>
              </a:ext>
            </a:extLst>
          </p:cNvPr>
          <p:cNvSpPr txBox="1"/>
          <p:nvPr/>
        </p:nvSpPr>
        <p:spPr>
          <a:xfrm>
            <a:off x="4412553" y="3629840"/>
            <a:ext cx="250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Vente au meilleur prix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C88DC3E-2C0A-41D6-9322-E31317C40AA2}"/>
              </a:ext>
            </a:extLst>
          </p:cNvPr>
          <p:cNvSpPr txBox="1"/>
          <p:nvPr/>
        </p:nvSpPr>
        <p:spPr>
          <a:xfrm>
            <a:off x="4443994" y="2672488"/>
            <a:ext cx="246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Achat au meilleur prix</a:t>
            </a:r>
          </a:p>
        </p:txBody>
      </p:sp>
    </p:spTree>
    <p:extLst>
      <p:ext uri="{BB962C8B-B14F-4D97-AF65-F5344CB8AC3E}">
        <p14:creationId xmlns:p14="http://schemas.microsoft.com/office/powerpoint/2010/main" val="209096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29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3FA222-A697-4BEB-8CEC-F5501B5E367A}"/>
              </a:ext>
            </a:extLst>
          </p:cNvPr>
          <p:cNvSpPr txBox="1"/>
          <p:nvPr/>
        </p:nvSpPr>
        <p:spPr>
          <a:xfrm>
            <a:off x="3259354" y="745268"/>
            <a:ext cx="584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SemiCondensed" panose="020B0502040204020203" pitchFamily="34" charset="0"/>
              </a:rPr>
              <a:t>Problématiques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259E18-C465-4785-9236-7F07F271D29D}"/>
              </a:ext>
            </a:extLst>
          </p:cNvPr>
          <p:cNvSpPr txBox="1"/>
          <p:nvPr/>
        </p:nvSpPr>
        <p:spPr>
          <a:xfrm>
            <a:off x="2226422" y="1908629"/>
            <a:ext cx="7909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fr-FR" sz="2800" dirty="0">
                <a:latin typeface="Bahnschrift SemiCondensed" panose="020B0502040204020203" pitchFamily="34" charset="0"/>
              </a:rPr>
              <a:t>Proposer une interface simple et intuitif pour l’utilisateur.</a:t>
            </a:r>
          </a:p>
          <a:p>
            <a:pPr marL="457200" indent="-457200" algn="ctr">
              <a:buFontTx/>
              <a:buChar char="-"/>
            </a:pPr>
            <a:endParaRPr lang="fr-FR" sz="2800" dirty="0">
              <a:latin typeface="Bahnschrift SemiCondensed" panose="020B0502040204020203" pitchFamily="34" charset="0"/>
            </a:endParaRPr>
          </a:p>
          <a:p>
            <a:pPr marL="457200" indent="-457200" algn="ctr">
              <a:buFontTx/>
              <a:buChar char="-"/>
            </a:pPr>
            <a:r>
              <a:rPr lang="fr-FR" sz="2800" dirty="0">
                <a:latin typeface="Bahnschrift SemiCondensed" panose="020B0502040204020203" pitchFamily="34" charset="0"/>
              </a:rPr>
              <a:t>Créer une relation entre le site, l’algorithme de négociation et la base de donnée.</a:t>
            </a:r>
          </a:p>
          <a:p>
            <a:pPr marL="457200" indent="-457200" algn="ctr">
              <a:buFontTx/>
              <a:buChar char="-"/>
            </a:pPr>
            <a:endParaRPr lang="fr-FR" sz="2800" dirty="0">
              <a:latin typeface="Bahnschrift SemiCondensed" panose="020B0502040204020203" pitchFamily="34" charset="0"/>
            </a:endParaRPr>
          </a:p>
          <a:p>
            <a:pPr marL="457200" indent="-457200" algn="ctr">
              <a:buFontTx/>
              <a:buChar char="-"/>
            </a:pPr>
            <a:r>
              <a:rPr lang="fr-FR" sz="2800" dirty="0">
                <a:latin typeface="Bahnschrift SemiCondensed" panose="020B0502040204020203" pitchFamily="34" charset="0"/>
              </a:rPr>
              <a:t>Faire un algorithme de négociation utilisant au maximum les informations fournies qui soit fiable et avantageux autant pour le vendeur que l’acheteur.</a:t>
            </a:r>
          </a:p>
        </p:txBody>
      </p:sp>
    </p:spTree>
    <p:extLst>
      <p:ext uri="{BB962C8B-B14F-4D97-AF65-F5344CB8AC3E}">
        <p14:creationId xmlns:p14="http://schemas.microsoft.com/office/powerpoint/2010/main" val="273114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29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39A2FD9-F5AD-4EF2-8975-020BDBF9E843}"/>
              </a:ext>
            </a:extLst>
          </p:cNvPr>
          <p:cNvSpPr txBox="1"/>
          <p:nvPr/>
        </p:nvSpPr>
        <p:spPr>
          <a:xfrm>
            <a:off x="2226422" y="1908629"/>
            <a:ext cx="79095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1 – Présentation du sujet</a:t>
            </a: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(cahier des charges, schéma, problématiques)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b="0" i="0" u="none" strike="noStrike" dirty="0">
                <a:solidFill>
                  <a:schemeClr val="accent1"/>
                </a:solidFill>
                <a:effectLst/>
                <a:latin typeface="Bahnschrift SemiCondensed" panose="020B0502040204020203" pitchFamily="34" charset="0"/>
              </a:rPr>
              <a:t>2 - Présentation du travail réalisé </a:t>
            </a:r>
          </a:p>
          <a:p>
            <a:pPr algn="ctr"/>
            <a:r>
              <a:rPr lang="fr-FR" sz="2800" b="0" i="0" u="none" strike="noStrike" dirty="0">
                <a:solidFill>
                  <a:schemeClr val="accent1"/>
                </a:solidFill>
                <a:effectLst/>
                <a:latin typeface="Bahnschrift SemiCondensed" panose="020B0502040204020203" pitchFamily="34" charset="0"/>
              </a:rPr>
              <a:t>(Base de données, fonctionnalités)</a:t>
            </a:r>
          </a:p>
          <a:p>
            <a:pPr algn="ctr"/>
            <a:endParaRPr lang="fr-FR" sz="2800" dirty="0">
              <a:latin typeface="Bahnschrift SemiCondensed" panose="020B0502040204020203" pitchFamily="34" charset="0"/>
            </a:endParaRP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3 - Répartitions des tâches</a:t>
            </a:r>
          </a:p>
          <a:p>
            <a:pPr algn="ctr"/>
            <a:r>
              <a:rPr lang="fr-FR" sz="2800" b="0" i="0" u="none" strike="noStrike" dirty="0">
                <a:effectLst/>
                <a:latin typeface="Bahnschrift SemiCondensed" panose="020B0502040204020203" pitchFamily="34" charset="0"/>
              </a:rPr>
              <a:t>(Gantt, problèmes rencontrés, améliorations possibles)</a:t>
            </a:r>
            <a:endParaRPr lang="fr-FR" sz="2800" dirty="0">
              <a:latin typeface="Bahnschrift SemiCondensed" panose="020B0502040204020203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B82B91-7F74-4751-B555-0495585B0B9C}"/>
              </a:ext>
            </a:extLst>
          </p:cNvPr>
          <p:cNvSpPr txBox="1"/>
          <p:nvPr/>
        </p:nvSpPr>
        <p:spPr>
          <a:xfrm>
            <a:off x="4941369" y="750950"/>
            <a:ext cx="2479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SemiCondensed" panose="020B0502040204020203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88965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AFDD35-12AF-4F3F-8ECB-5DB61F3FF897}"/>
              </a:ext>
            </a:extLst>
          </p:cNvPr>
          <p:cNvSpPr txBox="1"/>
          <p:nvPr/>
        </p:nvSpPr>
        <p:spPr>
          <a:xfrm>
            <a:off x="3048386" y="652322"/>
            <a:ext cx="60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Base de données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DEF078F-12CB-4D89-A655-321CC73B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95" y="1877179"/>
            <a:ext cx="633500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1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pic>
        <p:nvPicPr>
          <p:cNvPr id="12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5DC1E6-693A-40C0-BB7C-22C9FCB6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01" y="1923249"/>
            <a:ext cx="2757534" cy="43513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EAD909-FD2D-4007-9B45-79FE1B06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6" y="1993599"/>
            <a:ext cx="3105583" cy="421063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BEA474C-EB03-46DB-A356-1C7427EEC094}"/>
              </a:ext>
            </a:extLst>
          </p:cNvPr>
          <p:cNvSpPr txBox="1"/>
          <p:nvPr/>
        </p:nvSpPr>
        <p:spPr>
          <a:xfrm>
            <a:off x="873525" y="747363"/>
            <a:ext cx="10982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Bahnschrift Light SemiCondensed" panose="020B0502040204020203" pitchFamily="34" charset="0"/>
              </a:rPr>
              <a:t>Utilisateur - Inscription / Connexion</a:t>
            </a:r>
          </a:p>
          <a:p>
            <a:pPr algn="ctr"/>
            <a:endParaRPr lang="fr-FR" sz="5400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7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DAFE776-052C-4EC8-9742-D8EE7216DD2F}"/>
              </a:ext>
            </a:extLst>
          </p:cNvPr>
          <p:cNvSpPr/>
          <p:nvPr/>
        </p:nvSpPr>
        <p:spPr>
          <a:xfrm rot="5400000">
            <a:off x="-250590" y="804600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CCDE50C1-86F8-4D54-BEDC-942E783D4CFE}"/>
              </a:ext>
            </a:extLst>
          </p:cNvPr>
          <p:cNvSpPr/>
          <p:nvPr/>
        </p:nvSpPr>
        <p:spPr>
          <a:xfrm rot="10800000">
            <a:off x="1765410" y="228598"/>
            <a:ext cx="461012" cy="288002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89D63987-3800-415D-89D2-D1D53891CE8D}"/>
              </a:ext>
            </a:extLst>
          </p:cNvPr>
          <p:cNvSpPr/>
          <p:nvPr/>
        </p:nvSpPr>
        <p:spPr>
          <a:xfrm rot="16200000" flipV="1">
            <a:off x="229379" y="1764630"/>
            <a:ext cx="480061" cy="28800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B077D77-870E-4F3F-A523-AAB5B6A0E098}"/>
              </a:ext>
            </a:extLst>
          </p:cNvPr>
          <p:cNvSpPr/>
          <p:nvPr/>
        </p:nvSpPr>
        <p:spPr>
          <a:xfrm rot="5400000" flipV="1">
            <a:off x="11512694" y="4652782"/>
            <a:ext cx="461012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riangle isocèle 33">
            <a:extLst>
              <a:ext uri="{FF2B5EF4-FFF2-40B4-BE49-F238E27FC236}">
                <a16:creationId xmlns:a16="http://schemas.microsoft.com/office/drawing/2014/main" id="{BFAAC781-9C45-422C-9256-C7C53FD79DEF}"/>
              </a:ext>
            </a:extLst>
          </p:cNvPr>
          <p:cNvSpPr/>
          <p:nvPr/>
        </p:nvSpPr>
        <p:spPr>
          <a:xfrm rot="10800000" flipH="1" flipV="1">
            <a:off x="9833794" y="6204238"/>
            <a:ext cx="613406" cy="2880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183A5D-B8D5-4B0B-B8E6-EDFFFCE5BA18}"/>
              </a:ext>
            </a:extLst>
          </p:cNvPr>
          <p:cNvSpPr/>
          <p:nvPr/>
        </p:nvSpPr>
        <p:spPr>
          <a:xfrm rot="10800000">
            <a:off x="325410" y="228599"/>
            <a:ext cx="1440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BBDA8-AA44-4F25-BAA1-BB8A3101C19D}"/>
              </a:ext>
            </a:extLst>
          </p:cNvPr>
          <p:cNvSpPr/>
          <p:nvPr/>
        </p:nvSpPr>
        <p:spPr>
          <a:xfrm rot="5400000">
            <a:off x="11023200" y="5603288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1DBBB4-F100-4525-ACA7-12B45C82AC16}"/>
              </a:ext>
            </a:extLst>
          </p:cNvPr>
          <p:cNvSpPr/>
          <p:nvPr/>
        </p:nvSpPr>
        <p:spPr>
          <a:xfrm>
            <a:off x="10447200" y="6204237"/>
            <a:ext cx="144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B2506-A691-4A58-863B-165B1C124EE1}"/>
              </a:ext>
            </a:extLst>
          </p:cNvPr>
          <p:cNvSpPr txBox="1"/>
          <p:nvPr/>
        </p:nvSpPr>
        <p:spPr>
          <a:xfrm>
            <a:off x="11595478" y="129102"/>
            <a:ext cx="4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latin typeface="Bahnschrift SemiCondensed" panose="020B0502040204020203" pitchFamily="34" charset="0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656650-1197-4DBD-97CF-CC6350AF1724}"/>
              </a:ext>
            </a:extLst>
          </p:cNvPr>
          <p:cNvSpPr txBox="1"/>
          <p:nvPr/>
        </p:nvSpPr>
        <p:spPr>
          <a:xfrm>
            <a:off x="3048386" y="652322"/>
            <a:ext cx="609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Bahnschrift Light SemiCondensed" panose="020B0502040204020203" pitchFamily="34" charset="0"/>
                <a:ea typeface="+mj-ea"/>
                <a:cs typeface="+mj-cs"/>
              </a:rPr>
              <a:t>Utilisateur - Options</a:t>
            </a:r>
            <a:endParaRPr lang="fr-FR" sz="5400" dirty="0">
              <a:latin typeface="Bahnschrift Light SemiCondensed" panose="020B0502040204020203" pitchFamily="34" charset="0"/>
            </a:endParaRPr>
          </a:p>
        </p:txBody>
      </p:sp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F3DB8874-74E5-44B9-9A67-3E4DD0FFD88C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84" y="1908630"/>
            <a:ext cx="7748630" cy="412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37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279</TotalTime>
  <Words>506</Words>
  <Application>Microsoft Office PowerPoint</Application>
  <PresentationFormat>Grand écran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Bahnschrift Light SemiCondensed</vt:lpstr>
      <vt:lpstr>Bahnschrift SemiCondensed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Dimitri Tracol</dc:creator>
  <cp:lastModifiedBy>Dimitri Tracol</cp:lastModifiedBy>
  <cp:revision>31</cp:revision>
  <dcterms:created xsi:type="dcterms:W3CDTF">2021-05-02T12:44:23Z</dcterms:created>
  <dcterms:modified xsi:type="dcterms:W3CDTF">2021-05-02T20:26:54Z</dcterms:modified>
</cp:coreProperties>
</file>