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B1431-2EB1-4F80-B00E-938425D1C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2F35AD-BE85-4739-B074-3FE38139B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EF6684-DB87-4D7B-9E89-649DD566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34DE-F65E-4E16-BA57-B3DAD88F2B98}" type="datetimeFigureOut">
              <a:rPr lang="fr-CH" smtClean="0"/>
              <a:t>28.05.2020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460E9D-B271-43F1-88FC-C7E1DB1F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CAD7C7-832D-4B8C-B3ED-C02C475B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852C-0D1F-4DD2-869E-747DF15AFAD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16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E8A4B-EE9E-440C-99D0-79BA9508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57000E-950F-45D1-B9EB-D0F955E5F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550AFB-B5A6-46D9-8BD0-A9D5470B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34DE-F65E-4E16-BA57-B3DAD88F2B98}" type="datetimeFigureOut">
              <a:rPr lang="fr-CH" smtClean="0"/>
              <a:t>28.05.2020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E93681-9CA7-4ED9-90E3-33AF5DB7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9D5215-6889-411C-A902-8EF28D5B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852C-0D1F-4DD2-869E-747DF15AFAD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525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A6C9594-5666-47EA-A54F-8810DD902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496FD3-8610-4D11-A115-AFD5DC111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3D788A-B89D-4BC7-99B1-EBCEEDF3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34DE-F65E-4E16-BA57-B3DAD88F2B98}" type="datetimeFigureOut">
              <a:rPr lang="fr-CH" smtClean="0"/>
              <a:t>28.05.2020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21158E-C48B-427B-8700-691FBB35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D27508-7DDB-4BB8-B3A0-1E1ED7EA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852C-0D1F-4DD2-869E-747DF15AFAD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517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ADF28A-8038-4E8E-A3F8-2773B002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B3A3FF-E7A3-4A40-84B1-178FCF47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F48974-4221-492D-923E-80BE3F4D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34DE-F65E-4E16-BA57-B3DAD88F2B98}" type="datetimeFigureOut">
              <a:rPr lang="fr-CH" smtClean="0"/>
              <a:t>28.05.2020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773C13-3171-4497-BD57-D1410E41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2EBC0F-A599-4094-B559-49D4D6C5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852C-0D1F-4DD2-869E-747DF15AFAD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1922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41253-4539-4988-9993-BA291882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926E50-9CCB-4D9B-AD4F-FF8507C6A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A80D13-C307-439A-BA3A-62540706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34DE-F65E-4E16-BA57-B3DAD88F2B98}" type="datetimeFigureOut">
              <a:rPr lang="fr-CH" smtClean="0"/>
              <a:t>28.05.2020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8F4A2E-C81D-4877-86CC-50F45905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E81A64-14A6-42B5-825A-AA7C7B13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852C-0D1F-4DD2-869E-747DF15AFAD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967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9719A-4BB9-44AE-B127-01050EAF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925A0F-ED98-4592-9B0F-B2890E7E7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FC2965-E52B-4527-B909-027BE2B11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781A18-CF7D-4D67-9772-672A8052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34DE-F65E-4E16-BA57-B3DAD88F2B98}" type="datetimeFigureOut">
              <a:rPr lang="fr-CH" smtClean="0"/>
              <a:t>28.05.2020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31A92F-13EC-4FAA-9779-F522A953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DD8FED-9E15-4293-9D3C-63AA33F2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852C-0D1F-4DD2-869E-747DF15AFAD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066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D4BA9-9009-4EC0-BCE9-F7D505EF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71F5C4-6405-4C11-BAF2-B0AFCF6B9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2F0370-E4C1-4A21-89D3-AD5A79088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4B3CDF-7538-4B27-8E89-A48296B1B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2BF2DB2-DB5D-4D0F-BE93-679C2B8FB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ABFDD4-BDE6-4F4E-BC08-85BCD1A1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34DE-F65E-4E16-BA57-B3DAD88F2B98}" type="datetimeFigureOut">
              <a:rPr lang="fr-CH" smtClean="0"/>
              <a:t>28.05.2020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9EFFCB-C823-49CE-8C85-88563AE7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DE1C2E9-E378-4D67-A87E-62D8C393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852C-0D1F-4DD2-869E-747DF15AFAD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653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10E26-0942-4C8D-91BD-D3933484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6670AC-D4F0-41A9-93BB-CB7AAAB5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34DE-F65E-4E16-BA57-B3DAD88F2B98}" type="datetimeFigureOut">
              <a:rPr lang="fr-CH" smtClean="0"/>
              <a:t>28.05.2020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32D088-C7CF-4DF9-B5FB-824B0B7B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303C72-4D69-4A24-889E-C62918DC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852C-0D1F-4DD2-869E-747DF15AFAD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7919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91712C-EBCB-41E0-819B-5AE55EF4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34DE-F65E-4E16-BA57-B3DAD88F2B98}" type="datetimeFigureOut">
              <a:rPr lang="fr-CH" smtClean="0"/>
              <a:t>28.05.2020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B6319E-7885-408B-B191-B4AF9866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E881C6-9476-4F01-B392-628F886B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852C-0D1F-4DD2-869E-747DF15AFAD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788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E4DFB-8C66-4821-B364-BEA5E2EF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E82D01-D0EA-4611-8141-BAA75EB0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78A33B-A364-430F-8F23-F362A96BB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FF3676-E0AF-4539-90FA-F9032070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34DE-F65E-4E16-BA57-B3DAD88F2B98}" type="datetimeFigureOut">
              <a:rPr lang="fr-CH" smtClean="0"/>
              <a:t>28.05.2020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24AD94-B472-4F4C-ACD8-FAF87A84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5838EE-6858-4976-AEA8-7119C90B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852C-0D1F-4DD2-869E-747DF15AFAD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667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92678-4C20-4092-AF7B-0FA15C68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0E9657-87F1-4A0B-96AE-C0DCF829B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32CD4-8374-4140-B200-5427D2611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92DD04-311C-4145-AA49-86B09A60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34DE-F65E-4E16-BA57-B3DAD88F2B98}" type="datetimeFigureOut">
              <a:rPr lang="fr-CH" smtClean="0"/>
              <a:t>28.05.2020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A04B1C-7D79-45C3-AA7C-B0276B34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99C99F-2FE7-4086-9AA1-274462B0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852C-0D1F-4DD2-869E-747DF15AFAD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866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4722D3-24CB-4084-9082-158A3BF0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BBA438-CE0A-4643-B464-36DD2771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E37437-C23F-4938-B8F8-FE2354394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34DE-F65E-4E16-BA57-B3DAD88F2B98}" type="datetimeFigureOut">
              <a:rPr lang="fr-CH" smtClean="0"/>
              <a:t>28.05.2020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807DE1-5BC1-4078-9479-C5676ABAB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C15F92-2DA8-4D3C-BEDD-A3C7EB847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7852C-0D1F-4DD2-869E-747DF15AFAD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02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407A9-3535-4149-B827-CE74FE2F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/>
          <a:lstStyle/>
          <a:p>
            <a:pPr algn="ctr"/>
            <a:r>
              <a:rPr lang="fr-CH" dirty="0"/>
              <a:t>Image </a:t>
            </a:r>
            <a:r>
              <a:rPr lang="fr-CH" dirty="0" err="1"/>
              <a:t>analysis</a:t>
            </a:r>
            <a:r>
              <a:rPr lang="fr-CH" dirty="0"/>
              <a:t> and pattern recognition</a:t>
            </a:r>
            <a:br>
              <a:rPr lang="fr-CH" dirty="0"/>
            </a:br>
            <a:r>
              <a:rPr lang="fr-CH" u="sng" dirty="0" err="1"/>
              <a:t>Special</a:t>
            </a:r>
            <a:r>
              <a:rPr lang="fr-CH" u="sng" dirty="0"/>
              <a:t> </a:t>
            </a:r>
            <a:r>
              <a:rPr lang="fr-CH" u="sng" dirty="0" err="1"/>
              <a:t>project</a:t>
            </a:r>
            <a:endParaRPr lang="fr-CH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930BAA-E815-47C1-AAC1-078DE21434EF}"/>
              </a:ext>
            </a:extLst>
          </p:cNvPr>
          <p:cNvSpPr/>
          <p:nvPr/>
        </p:nvSpPr>
        <p:spPr>
          <a:xfrm>
            <a:off x="0" y="2667000"/>
            <a:ext cx="12192000" cy="419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8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Team 28</a:t>
            </a:r>
          </a:p>
          <a:p>
            <a:pPr algn="ctr"/>
            <a:r>
              <a:rPr lang="fr-CH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Alexandre Levy </a:t>
            </a:r>
          </a:p>
          <a:p>
            <a:pPr algn="ctr"/>
            <a:r>
              <a:rPr lang="fr-CH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Pauline </a:t>
            </a:r>
            <a:r>
              <a:rPr lang="fr-CH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Treyvaud</a:t>
            </a:r>
            <a:endParaRPr lang="fr-CH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fr-CH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Sayid Derder</a:t>
            </a:r>
          </a:p>
        </p:txBody>
      </p:sp>
    </p:spTree>
    <p:extLst>
      <p:ext uri="{BB962C8B-B14F-4D97-AF65-F5344CB8AC3E}">
        <p14:creationId xmlns:p14="http://schemas.microsoft.com/office/powerpoint/2010/main" val="120140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BE5C7C9-2E46-4E4E-98D8-40FAAD6A4804}"/>
              </a:ext>
            </a:extLst>
          </p:cNvPr>
          <p:cNvSpPr/>
          <p:nvPr/>
        </p:nvSpPr>
        <p:spPr>
          <a:xfrm>
            <a:off x="0" y="4490184"/>
            <a:ext cx="12192000" cy="23678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5A2E7C-0BB4-4D0B-A3FC-FE07D73A629A}"/>
              </a:ext>
            </a:extLst>
          </p:cNvPr>
          <p:cNvSpPr/>
          <p:nvPr/>
        </p:nvSpPr>
        <p:spPr>
          <a:xfrm>
            <a:off x="0" y="-1"/>
            <a:ext cx="12192000" cy="2367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7D759D-4D00-4DDF-87DD-8A28F488AF1B}"/>
              </a:ext>
            </a:extLst>
          </p:cNvPr>
          <p:cNvSpPr/>
          <p:nvPr/>
        </p:nvSpPr>
        <p:spPr>
          <a:xfrm>
            <a:off x="3274716" y="5127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H" sz="1200" dirty="0"/>
              <a:t>Goal: </a:t>
            </a:r>
            <a:r>
              <a:rPr lang="fr-CH" sz="1200" dirty="0" err="1"/>
              <a:t>isolate</a:t>
            </a:r>
            <a:r>
              <a:rPr lang="fr-CH" sz="1200" dirty="0"/>
              <a:t> symboles and the </a:t>
            </a:r>
            <a:r>
              <a:rPr lang="fr-CH" sz="1200" dirty="0" err="1"/>
              <a:t>arrow</a:t>
            </a:r>
            <a:r>
              <a:rPr lang="fr-CH" sz="1200" dirty="0"/>
              <a:t> </a:t>
            </a:r>
            <a:r>
              <a:rPr lang="fr-CH" sz="1200" dirty="0" err="1"/>
              <a:t>from</a:t>
            </a:r>
            <a:r>
              <a:rPr lang="fr-CH" sz="1200" dirty="0"/>
              <a:t> the background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CA410-38B1-4865-A98E-D590C5067643}"/>
              </a:ext>
            </a:extLst>
          </p:cNvPr>
          <p:cNvSpPr/>
          <p:nvPr/>
        </p:nvSpPr>
        <p:spPr>
          <a:xfrm>
            <a:off x="-96250" y="-1028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H" sz="20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fr-CH" sz="2000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Preprocessing</a:t>
            </a:r>
            <a:endParaRPr lang="fr-CH" sz="20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8EF834-11D5-4D6A-974F-FDC629E9ADCD}"/>
              </a:ext>
            </a:extLst>
          </p:cNvPr>
          <p:cNvSpPr/>
          <p:nvPr/>
        </p:nvSpPr>
        <p:spPr>
          <a:xfrm>
            <a:off x="345428" y="849313"/>
            <a:ext cx="6096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fr-CH" sz="1200" dirty="0" err="1"/>
              <a:t>Convert</a:t>
            </a:r>
            <a:r>
              <a:rPr lang="fr-CH" sz="1200" dirty="0"/>
              <a:t> first frame of </a:t>
            </a:r>
            <a:r>
              <a:rPr lang="fr-CH" sz="1200" dirty="0" err="1"/>
              <a:t>video</a:t>
            </a:r>
            <a:r>
              <a:rPr lang="fr-CH" sz="1200" dirty="0"/>
              <a:t> to HSV</a:t>
            </a:r>
          </a:p>
          <a:p>
            <a:pPr marL="228600" indent="-228600">
              <a:buAutoNum type="arabicParenR"/>
            </a:pPr>
            <a:r>
              <a:rPr lang="fr-CH" sz="1200" dirty="0" err="1"/>
              <a:t>Threshold</a:t>
            </a:r>
            <a:r>
              <a:rPr lang="fr-CH" sz="1200" dirty="0"/>
              <a:t> the image </a:t>
            </a:r>
            <a:r>
              <a:rPr lang="en-US" sz="1200" dirty="0"/>
              <a:t>such that we can see nicely the numbers and operators</a:t>
            </a:r>
          </a:p>
          <a:p>
            <a:pPr marL="228600" indent="-228600">
              <a:buAutoNum type="arabicParenR"/>
            </a:pPr>
            <a:endParaRPr lang="en-US" sz="1200" dirty="0"/>
          </a:p>
          <a:p>
            <a:pPr marL="228600" indent="-228600">
              <a:buAutoNum type="arabicParenR"/>
            </a:pPr>
            <a:endParaRPr lang="en-US" sz="1200" dirty="0"/>
          </a:p>
          <a:p>
            <a:pPr marL="228600" indent="-228600">
              <a:buAutoNum type="arabicParenR"/>
            </a:pPr>
            <a:endParaRPr lang="en-US" sz="1200" dirty="0"/>
          </a:p>
          <a:p>
            <a:pPr marL="228600" indent="-228600">
              <a:buAutoNum type="arabicParenR"/>
            </a:pPr>
            <a:endParaRPr lang="en-US" sz="1200" dirty="0"/>
          </a:p>
          <a:p>
            <a:pPr marL="228600" indent="-228600">
              <a:buAutoNum type="arabicParenR"/>
            </a:pPr>
            <a:endParaRPr lang="en-US" sz="1200" dirty="0"/>
          </a:p>
          <a:p>
            <a:pPr marL="228600" indent="-228600">
              <a:buAutoNum type="arabicParenR"/>
            </a:pPr>
            <a:endParaRPr lang="en-US" sz="1200" dirty="0"/>
          </a:p>
          <a:p>
            <a:pPr marL="228600" indent="-228600">
              <a:buAutoNum type="arabicParenR"/>
            </a:pP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/>
              <a:t>Open to suppress the operator </a:t>
            </a:r>
            <a:r>
              <a:rPr lang="fr-CH" sz="1200" dirty="0"/>
              <a:t>and digits (</a:t>
            </a:r>
            <a:r>
              <a:rPr lang="fr-CH" sz="1200" dirty="0" err="1"/>
              <a:t>keep</a:t>
            </a:r>
            <a:r>
              <a:rPr lang="fr-CH" sz="1200" dirty="0"/>
              <a:t> </a:t>
            </a:r>
            <a:r>
              <a:rPr lang="fr-CH" sz="1200" dirty="0" err="1"/>
              <a:t>arrow</a:t>
            </a:r>
            <a:r>
              <a:rPr lang="fr-CH" sz="1200" dirty="0"/>
              <a:t>, </a:t>
            </a:r>
            <a:r>
              <a:rPr lang="fr-CH" sz="1200" dirty="0" err="1"/>
              <a:t>borders</a:t>
            </a:r>
            <a:r>
              <a:rPr lang="fr-CH" sz="1200" dirty="0"/>
              <a:t> of table, </a:t>
            </a:r>
            <a:r>
              <a:rPr lang="fr-CH" sz="1200" dirty="0" err="1"/>
              <a:t>etc</a:t>
            </a:r>
            <a:r>
              <a:rPr lang="fr-CH" sz="1200" dirty="0"/>
              <a:t>). Dilate the </a:t>
            </a:r>
            <a:r>
              <a:rPr lang="fr-CH" sz="1200" dirty="0" err="1"/>
              <a:t>resulting</a:t>
            </a:r>
            <a:r>
              <a:rPr lang="fr-CH" sz="1200" dirty="0"/>
              <a:t> image</a:t>
            </a:r>
          </a:p>
          <a:p>
            <a:pPr marL="228600" indent="-228600">
              <a:buAutoNum type="arabicParenR"/>
            </a:pPr>
            <a:endParaRPr lang="fr-CH" sz="1200" dirty="0"/>
          </a:p>
          <a:p>
            <a:pPr marL="228600" indent="-228600">
              <a:buAutoNum type="arabicParenR"/>
            </a:pPr>
            <a:endParaRPr lang="fr-CH" sz="1200" dirty="0"/>
          </a:p>
          <a:p>
            <a:pPr marL="228600" indent="-228600">
              <a:buAutoNum type="arabicParenR"/>
            </a:pPr>
            <a:endParaRPr lang="fr-CH" sz="1200" dirty="0"/>
          </a:p>
          <a:p>
            <a:pPr marL="228600" indent="-228600">
              <a:buAutoNum type="arabicParenR"/>
            </a:pPr>
            <a:endParaRPr lang="fr-CH" sz="1200" dirty="0"/>
          </a:p>
          <a:p>
            <a:pPr marL="228600" indent="-228600">
              <a:buAutoNum type="arabicParenR"/>
            </a:pPr>
            <a:endParaRPr lang="fr-CH" sz="1200" dirty="0"/>
          </a:p>
          <a:p>
            <a:pPr marL="228600" indent="-228600">
              <a:buAutoNum type="arabicParenR"/>
            </a:pPr>
            <a:endParaRPr lang="fr-CH" sz="1200" dirty="0"/>
          </a:p>
          <a:p>
            <a:pPr marL="228600" indent="-228600">
              <a:buAutoNum type="arabicParenR"/>
            </a:pPr>
            <a:endParaRPr lang="fr-CH" sz="1200" dirty="0"/>
          </a:p>
          <a:p>
            <a:pPr marL="228600" indent="-228600">
              <a:buAutoNum type="arabicParenR"/>
            </a:pPr>
            <a:endParaRPr lang="fr-CH" sz="1200" dirty="0"/>
          </a:p>
          <a:p>
            <a:pPr marL="228600" indent="-228600">
              <a:buAutoNum type="arabicParenR"/>
            </a:pPr>
            <a:endParaRPr lang="fr-CH" sz="1200" dirty="0"/>
          </a:p>
          <a:p>
            <a:pPr marL="228600" indent="-228600">
              <a:buAutoNum type="arabicParenR"/>
            </a:pPr>
            <a:endParaRPr lang="fr-CH" sz="1200" dirty="0"/>
          </a:p>
          <a:p>
            <a:pPr marL="228600" indent="-228600">
              <a:buAutoNum type="arabicParenR"/>
            </a:pPr>
            <a:r>
              <a:rPr lang="fr-CH" sz="1200" dirty="0" err="1"/>
              <a:t>Substract</a:t>
            </a:r>
            <a:r>
              <a:rPr lang="fr-CH" sz="1200" dirty="0"/>
              <a:t> 3) to 2) in </a:t>
            </a:r>
            <a:r>
              <a:rPr lang="fr-CH" sz="1200" dirty="0" err="1"/>
              <a:t>order</a:t>
            </a:r>
            <a:r>
              <a:rPr lang="fr-CH" sz="1200" dirty="0"/>
              <a:t> to </a:t>
            </a:r>
            <a:r>
              <a:rPr lang="fr-CH" sz="1200" dirty="0" err="1"/>
              <a:t>keep</a:t>
            </a:r>
            <a:r>
              <a:rPr lang="fr-CH" sz="1200" dirty="0"/>
              <a:t> </a:t>
            </a:r>
            <a:r>
              <a:rPr lang="fr-CH" sz="1200" dirty="0" err="1"/>
              <a:t>only</a:t>
            </a:r>
            <a:r>
              <a:rPr lang="fr-CH" sz="1200" dirty="0"/>
              <a:t> the </a:t>
            </a:r>
            <a:r>
              <a:rPr lang="fr-CH" sz="1200" dirty="0" err="1"/>
              <a:t>numbers</a:t>
            </a:r>
            <a:r>
              <a:rPr lang="fr-CH" sz="1200" dirty="0"/>
              <a:t> and </a:t>
            </a:r>
            <a:r>
              <a:rPr lang="fr-CH" sz="1200" dirty="0" err="1"/>
              <a:t>operators</a:t>
            </a:r>
            <a:endParaRPr lang="fr-CH" sz="1200" dirty="0"/>
          </a:p>
          <a:p>
            <a:r>
              <a:rPr lang="fr-CH" sz="1200" dirty="0"/>
              <a:t>5) Open and close to clean </a:t>
            </a:r>
            <a:r>
              <a:rPr lang="fr-CH" sz="1200" dirty="0" err="1"/>
              <a:t>perfectly</a:t>
            </a:r>
            <a:r>
              <a:rPr lang="fr-CH" sz="1200" dirty="0"/>
              <a:t> image</a:t>
            </a:r>
          </a:p>
          <a:p>
            <a:pPr marL="228600" indent="-228600">
              <a:buAutoNum type="arabicParenR"/>
            </a:pPr>
            <a:endParaRPr lang="fr-CH" sz="1200" dirty="0"/>
          </a:p>
        </p:txBody>
      </p:sp>
      <p:pic>
        <p:nvPicPr>
          <p:cNvPr id="3" name="Image 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5BF95BB-D837-46AA-83E8-FEAE5E1F6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19086"/>
            <a:ext cx="2922077" cy="1963192"/>
          </a:xfrm>
          <a:prstGeom prst="rect">
            <a:avLst/>
          </a:prstGeom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EF1A71F-7A6E-43E5-8905-DEAE24341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152" y="201267"/>
            <a:ext cx="2927124" cy="1998519"/>
          </a:xfrm>
          <a:prstGeom prst="rect">
            <a:avLst/>
          </a:prstGeom>
        </p:spPr>
      </p:pic>
      <p:pic>
        <p:nvPicPr>
          <p:cNvPr id="18" name="Image 1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DF7774A-544F-4B29-9C36-07DA2EA86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677" y="4622886"/>
            <a:ext cx="2927124" cy="2033847"/>
          </a:xfrm>
          <a:prstGeom prst="rect">
            <a:avLst/>
          </a:pr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F066100-A55B-41D9-A6A3-CD2E8414BB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495" y="2389505"/>
            <a:ext cx="2922077" cy="202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7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BE5C7C9-2E46-4E4E-98D8-40FAAD6A4804}"/>
              </a:ext>
            </a:extLst>
          </p:cNvPr>
          <p:cNvSpPr/>
          <p:nvPr/>
        </p:nvSpPr>
        <p:spPr>
          <a:xfrm>
            <a:off x="0" y="3772123"/>
            <a:ext cx="12192000" cy="16843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5A2E7C-0BB4-4D0B-A3FC-FE07D73A629A}"/>
              </a:ext>
            </a:extLst>
          </p:cNvPr>
          <p:cNvSpPr/>
          <p:nvPr/>
        </p:nvSpPr>
        <p:spPr>
          <a:xfrm>
            <a:off x="0" y="0"/>
            <a:ext cx="12192000" cy="1808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7E8EED5-2D2E-4ADD-827D-4A021F2428A7}"/>
              </a:ext>
            </a:extLst>
          </p:cNvPr>
          <p:cNvSpPr txBox="1"/>
          <p:nvPr/>
        </p:nvSpPr>
        <p:spPr>
          <a:xfrm>
            <a:off x="435263" y="5677943"/>
            <a:ext cx="480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6) </a:t>
            </a:r>
            <a:r>
              <a:rPr lang="fr-CH" sz="1200" dirty="0" err="1"/>
              <a:t>Attributes</a:t>
            </a:r>
            <a:r>
              <a:rPr lang="fr-CH" sz="1200" dirty="0"/>
              <a:t> label </a:t>
            </a:r>
            <a:r>
              <a:rPr lang="fr-CH" sz="1200" dirty="0" err="1"/>
              <a:t>according</a:t>
            </a:r>
            <a:r>
              <a:rPr lang="fr-CH" sz="1200" dirty="0"/>
              <a:t> to the </a:t>
            </a:r>
            <a:r>
              <a:rPr lang="fr-CH" sz="1200" dirty="0" err="1"/>
              <a:t>lowest</a:t>
            </a:r>
            <a:r>
              <a:rPr lang="fr-CH" sz="1200" dirty="0"/>
              <a:t> score and contours </a:t>
            </a:r>
            <a:r>
              <a:rPr lang="fr-CH" sz="1200" dirty="0" err="1"/>
              <a:t>specificity</a:t>
            </a:r>
            <a:r>
              <a:rPr lang="fr-CH" sz="1200" dirty="0"/>
              <a:t> (</a:t>
            </a:r>
            <a:r>
              <a:rPr lang="fr-CH" sz="1200" dirty="0" err="1"/>
              <a:t>concentricity</a:t>
            </a:r>
            <a:r>
              <a:rPr lang="fr-CH" sz="1200" dirty="0"/>
              <a:t>, </a:t>
            </a:r>
            <a:r>
              <a:rPr lang="fr-CH" sz="1200" dirty="0" err="1"/>
              <a:t>number</a:t>
            </a:r>
            <a:r>
              <a:rPr lang="fr-CH" sz="1200" dirty="0"/>
              <a:t> of contours)</a:t>
            </a:r>
          </a:p>
          <a:p>
            <a:endParaRPr lang="fr-CH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112D73-22B2-4CFA-A6BD-DE8A91F2E0D0}"/>
              </a:ext>
            </a:extLst>
          </p:cNvPr>
          <p:cNvSpPr/>
          <p:nvPr/>
        </p:nvSpPr>
        <p:spPr>
          <a:xfrm>
            <a:off x="355053" y="199561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H" sz="1200" dirty="0"/>
              <a:t>2) For </a:t>
            </a:r>
            <a:r>
              <a:rPr lang="fr-CH" sz="1200" dirty="0" err="1"/>
              <a:t>each</a:t>
            </a:r>
            <a:r>
              <a:rPr lang="fr-CH" sz="1200" dirty="0"/>
              <a:t> </a:t>
            </a:r>
            <a:r>
              <a:rPr lang="fr-CH" sz="1200" dirty="0" err="1"/>
              <a:t>object</a:t>
            </a:r>
            <a:r>
              <a:rPr lang="fr-CH" sz="1200" dirty="0"/>
              <a:t> </a:t>
            </a:r>
            <a:r>
              <a:rPr lang="fr-CH" sz="1200" dirty="0" err="1"/>
              <a:t>found</a:t>
            </a:r>
            <a:r>
              <a:rPr lang="fr-CH" sz="1200" dirty="0"/>
              <a:t> in the </a:t>
            </a:r>
            <a:r>
              <a:rPr lang="fr-CH" sz="1200" dirty="0" err="1"/>
              <a:t>video</a:t>
            </a:r>
            <a:r>
              <a:rPr lang="fr-CH" sz="1200" dirty="0"/>
              <a:t>, </a:t>
            </a:r>
            <a:r>
              <a:rPr lang="fr-CH" sz="1200" dirty="0" err="1"/>
              <a:t>create</a:t>
            </a:r>
            <a:r>
              <a:rPr lang="fr-CH" sz="1200" dirty="0"/>
              <a:t> a 28 x 28 pixels images </a:t>
            </a:r>
            <a:r>
              <a:rPr lang="fr-CH" sz="1200" dirty="0" err="1"/>
              <a:t>centered</a:t>
            </a:r>
            <a:r>
              <a:rPr lang="fr-CH" sz="1200" dirty="0"/>
              <a:t> on the </a:t>
            </a:r>
            <a:r>
              <a:rPr lang="fr-CH" sz="1200" dirty="0" err="1"/>
              <a:t>object</a:t>
            </a:r>
            <a:endParaRPr lang="fr-CH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AB05D-149D-45EA-8832-0DCA12F3926C}"/>
              </a:ext>
            </a:extLst>
          </p:cNvPr>
          <p:cNvSpPr/>
          <p:nvPr/>
        </p:nvSpPr>
        <p:spPr>
          <a:xfrm>
            <a:off x="355053" y="2384937"/>
            <a:ext cx="31200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/>
              <a:t>3) Translate the image by a translation </a:t>
            </a:r>
            <a:r>
              <a:rPr lang="fr-CH" sz="1200" dirty="0" err="1"/>
              <a:t>vector</a:t>
            </a:r>
            <a:r>
              <a:rPr lang="fr-CH" sz="1200" dirty="0"/>
              <a:t> 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7D759D-4D00-4DDF-87DD-8A28F488AF1B}"/>
              </a:ext>
            </a:extLst>
          </p:cNvPr>
          <p:cNvSpPr/>
          <p:nvPr/>
        </p:nvSpPr>
        <p:spPr>
          <a:xfrm>
            <a:off x="435263" y="49441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H" sz="1200" dirty="0"/>
              <a:t>1) </a:t>
            </a:r>
            <a:r>
              <a:rPr lang="fr-CH" sz="1200" dirty="0" err="1"/>
              <a:t>Create</a:t>
            </a:r>
            <a:r>
              <a:rPr lang="fr-CH" sz="1200" dirty="0"/>
              <a:t> a </a:t>
            </a:r>
            <a:r>
              <a:rPr lang="fr-CH" sz="1200" dirty="0" err="1"/>
              <a:t>database</a:t>
            </a:r>
            <a:r>
              <a:rPr lang="fr-CH" sz="1200" dirty="0"/>
              <a:t> of distance </a:t>
            </a:r>
            <a:r>
              <a:rPr lang="fr-CH" sz="1200" dirty="0" err="1"/>
              <a:t>maps</a:t>
            </a:r>
            <a:r>
              <a:rPr lang="fr-CH" sz="1200" dirty="0"/>
              <a:t> for </a:t>
            </a:r>
            <a:r>
              <a:rPr lang="fr-CH" sz="1200" dirty="0" err="1"/>
              <a:t>each</a:t>
            </a:r>
            <a:r>
              <a:rPr lang="fr-CH" sz="1200" dirty="0"/>
              <a:t> digit and </a:t>
            </a:r>
            <a:r>
              <a:rPr lang="fr-CH" sz="1200" dirty="0" err="1"/>
              <a:t>operator</a:t>
            </a:r>
            <a:endParaRPr lang="fr-CH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DA7632-C680-442B-A514-D5EF81E66A77}"/>
              </a:ext>
            </a:extLst>
          </p:cNvPr>
          <p:cNvSpPr/>
          <p:nvPr/>
        </p:nvSpPr>
        <p:spPr>
          <a:xfrm>
            <a:off x="355053" y="2735731"/>
            <a:ext cx="22499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/>
              <a:t>4) </a:t>
            </a:r>
            <a:r>
              <a:rPr lang="fr-CH" sz="1200" dirty="0" err="1"/>
              <a:t>Rotate</a:t>
            </a:r>
            <a:r>
              <a:rPr lang="fr-CH" sz="1200" dirty="0"/>
              <a:t> the image by α </a:t>
            </a:r>
            <a:r>
              <a:rPr lang="fr-CH" sz="1200" dirty="0" err="1"/>
              <a:t>degrees</a:t>
            </a:r>
            <a:endParaRPr lang="fr-CH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3C4311-2623-4685-9FBF-1C93CA2EC6FC}"/>
              </a:ext>
            </a:extLst>
          </p:cNvPr>
          <p:cNvSpPr/>
          <p:nvPr/>
        </p:nvSpPr>
        <p:spPr>
          <a:xfrm>
            <a:off x="435263" y="390602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H" sz="1200" dirty="0"/>
              <a:t>5) Compare the contours of the </a:t>
            </a:r>
            <a:r>
              <a:rPr lang="fr-CH" sz="1200" dirty="0" err="1"/>
              <a:t>rotated</a:t>
            </a:r>
            <a:r>
              <a:rPr lang="fr-CH" sz="1200" dirty="0"/>
              <a:t> </a:t>
            </a:r>
            <a:r>
              <a:rPr lang="fr-CH" sz="1200" dirty="0" err="1"/>
              <a:t>object</a:t>
            </a:r>
            <a:r>
              <a:rPr lang="fr-CH" sz="1200" dirty="0"/>
              <a:t> </a:t>
            </a:r>
            <a:r>
              <a:rPr lang="fr-CH" sz="1200" dirty="0" err="1"/>
              <a:t>with</a:t>
            </a:r>
            <a:r>
              <a:rPr lang="fr-CH" sz="1200" dirty="0"/>
              <a:t> all the  distance </a:t>
            </a:r>
            <a:r>
              <a:rPr lang="fr-CH" sz="1200" dirty="0" err="1"/>
              <a:t>maps</a:t>
            </a:r>
            <a:r>
              <a:rPr lang="fr-CH" sz="1200" dirty="0"/>
              <a:t>: </a:t>
            </a:r>
            <a:r>
              <a:rPr lang="fr-CH" sz="1200" dirty="0" err="1"/>
              <a:t>sum</a:t>
            </a:r>
            <a:r>
              <a:rPr lang="fr-CH" sz="1200" dirty="0"/>
              <a:t> the values of the distance </a:t>
            </a:r>
            <a:r>
              <a:rPr lang="fr-CH" sz="1200" dirty="0" err="1"/>
              <a:t>map</a:t>
            </a:r>
            <a:r>
              <a:rPr lang="fr-CH" sz="1200" dirty="0"/>
              <a:t> at the </a:t>
            </a:r>
            <a:r>
              <a:rPr lang="fr-CH" sz="1200" dirty="0" err="1"/>
              <a:t>coordonates</a:t>
            </a:r>
            <a:r>
              <a:rPr lang="fr-CH" sz="1200" dirty="0"/>
              <a:t> of the contours (score)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DFF367-EEB4-495C-BDB3-8E9B46CD1263}"/>
              </a:ext>
            </a:extLst>
          </p:cNvPr>
          <p:cNvSpPr/>
          <p:nvPr/>
        </p:nvSpPr>
        <p:spPr>
          <a:xfrm>
            <a:off x="435263" y="4537898"/>
            <a:ext cx="37560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1200" dirty="0" err="1"/>
              <a:t>Repeat</a:t>
            </a:r>
            <a:r>
              <a:rPr lang="fr-CH" sz="1200" dirty="0"/>
              <a:t> </a:t>
            </a:r>
            <a:r>
              <a:rPr lang="fr-CH" sz="1200" dirty="0" err="1"/>
              <a:t>from</a:t>
            </a:r>
            <a:r>
              <a:rPr lang="fr-CH" sz="1200" dirty="0"/>
              <a:t> 3) for all translation </a:t>
            </a:r>
            <a:r>
              <a:rPr lang="fr-CH" sz="1200" dirty="0" err="1"/>
              <a:t>vectors</a:t>
            </a:r>
            <a:r>
              <a:rPr lang="fr-CH" sz="1200" dirty="0"/>
              <a:t> and all rotations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8C92FA7-C368-4CA7-8183-9EED17831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049" y="1894088"/>
            <a:ext cx="2580689" cy="1684382"/>
          </a:xfrm>
          <a:prstGeom prst="rect">
            <a:avLst/>
          </a:prstGeom>
        </p:spPr>
      </p:pic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B405D69-384F-4931-90C5-53A5B0756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652" y="2992135"/>
            <a:ext cx="696629" cy="682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C64F4CE-5341-475B-A56C-745E81280F58}"/>
              </a:ext>
            </a:extLst>
          </p:cNvPr>
          <p:cNvSpPr/>
          <p:nvPr/>
        </p:nvSpPr>
        <p:spPr>
          <a:xfrm>
            <a:off x="8930168" y="2221057"/>
            <a:ext cx="149598" cy="139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043D051-EA90-4CC2-B309-CC66531C264D}"/>
              </a:ext>
            </a:extLst>
          </p:cNvPr>
          <p:cNvCxnSpPr>
            <a:cxnSpLocks/>
          </p:cNvCxnSpPr>
          <p:nvPr/>
        </p:nvCxnSpPr>
        <p:spPr>
          <a:xfrm>
            <a:off x="9006115" y="2360774"/>
            <a:ext cx="0" cy="7956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17C2EE03-B960-40A1-8723-3A43E91C01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38"/>
          <a:stretch/>
        </p:blipFill>
        <p:spPr>
          <a:xfrm>
            <a:off x="9815897" y="703512"/>
            <a:ext cx="1052128" cy="102655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6F781F45-9D5F-46A1-9EA2-FAB351A9A4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2" t="14236" r="16664" b="15243"/>
          <a:stretch/>
        </p:blipFill>
        <p:spPr>
          <a:xfrm>
            <a:off x="7870891" y="815003"/>
            <a:ext cx="795151" cy="790576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8F3A0C11-F3F1-4A23-BA4B-73CF6DF90FAF}"/>
              </a:ext>
            </a:extLst>
          </p:cNvPr>
          <p:cNvSpPr txBox="1"/>
          <p:nvPr/>
        </p:nvSpPr>
        <p:spPr>
          <a:xfrm>
            <a:off x="7653783" y="420206"/>
            <a:ext cx="4222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 dirty="0"/>
              <a:t>Reference image 	</a:t>
            </a:r>
            <a:r>
              <a:rPr lang="fr-CH" sz="1400" dirty="0">
                <a:sym typeface="Wingdings" panose="05000000000000000000" pitchFamily="2" charset="2"/>
              </a:rPr>
              <a:t>Distance </a:t>
            </a:r>
            <a:r>
              <a:rPr lang="fr-CH" sz="1400" dirty="0" err="1">
                <a:sym typeface="Wingdings" panose="05000000000000000000" pitchFamily="2" charset="2"/>
              </a:rPr>
              <a:t>map</a:t>
            </a:r>
            <a:r>
              <a:rPr lang="fr-CH" sz="1400" dirty="0">
                <a:sym typeface="Wingdings" panose="05000000000000000000" pitchFamily="2" charset="2"/>
              </a:rPr>
              <a:t> to </a:t>
            </a:r>
            <a:r>
              <a:rPr lang="fr-CH" sz="1200" dirty="0">
                <a:sym typeface="Wingdings" panose="05000000000000000000" pitchFamily="2" charset="2"/>
              </a:rPr>
              <a:t>contours</a:t>
            </a:r>
            <a:endParaRPr lang="fr-CH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9F48FB-51EB-4161-9E7C-B8A406F84213}"/>
              </a:ext>
            </a:extLst>
          </p:cNvPr>
          <p:cNvSpPr/>
          <p:nvPr/>
        </p:nvSpPr>
        <p:spPr>
          <a:xfrm>
            <a:off x="8666042" y="1244895"/>
            <a:ext cx="12626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1400" dirty="0"/>
              <a:t>28 x 28 pixels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D9AB69-2C3E-4654-97FD-B52CEF651201}"/>
              </a:ext>
            </a:extLst>
          </p:cNvPr>
          <p:cNvSpPr/>
          <p:nvPr/>
        </p:nvSpPr>
        <p:spPr>
          <a:xfrm>
            <a:off x="9016814" y="929274"/>
            <a:ext cx="3608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1400" dirty="0">
                <a:sym typeface="Wingdings" panose="05000000000000000000" pitchFamily="2" charset="2"/>
              </a:rPr>
              <a:t></a:t>
            </a:r>
            <a:endParaRPr lang="fr-CH" sz="1400" dirty="0"/>
          </a:p>
        </p:txBody>
      </p:sp>
      <p:pic>
        <p:nvPicPr>
          <p:cNvPr id="28" name="Image 27" descr="Une image contenant horloge, lumière&#10;&#10;Description générée automatiquement">
            <a:extLst>
              <a:ext uri="{FF2B5EF4-FFF2-40B4-BE49-F238E27FC236}">
                <a16:creationId xmlns:a16="http://schemas.microsoft.com/office/drawing/2014/main" id="{FF06D493-5CC2-4CC4-B1DE-6EC19E1E2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07" y="4006222"/>
            <a:ext cx="1103703" cy="1100901"/>
          </a:xfrm>
          <a:prstGeom prst="rect">
            <a:avLst/>
          </a:prstGeom>
        </p:spPr>
      </p:pic>
      <p:pic>
        <p:nvPicPr>
          <p:cNvPr id="29" name="Image 28" descr="Une image contenant lumière, horloge&#10;&#10;Description générée automatiquement">
            <a:extLst>
              <a:ext uri="{FF2B5EF4-FFF2-40B4-BE49-F238E27FC236}">
                <a16:creationId xmlns:a16="http://schemas.microsoft.com/office/drawing/2014/main" id="{A1628627-EC21-407B-8389-86E06F672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930" y="4024567"/>
            <a:ext cx="1103703" cy="1098086"/>
          </a:xfrm>
          <a:prstGeom prst="rect">
            <a:avLst/>
          </a:prstGeom>
        </p:spPr>
      </p:pic>
      <p:pic>
        <p:nvPicPr>
          <p:cNvPr id="30" name="Image 29" descr="Une image contenant lumière, four&#10;&#10;Description générée automatiquement">
            <a:extLst>
              <a:ext uri="{FF2B5EF4-FFF2-40B4-BE49-F238E27FC236}">
                <a16:creationId xmlns:a16="http://schemas.microsoft.com/office/drawing/2014/main" id="{A6A93359-E348-445D-B0BD-6AB3725D5F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783" y="5549592"/>
            <a:ext cx="1191981" cy="118003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285F5C9-6694-4920-A0F3-783F5E215D5B}"/>
              </a:ext>
            </a:extLst>
          </p:cNvPr>
          <p:cNvSpPr/>
          <p:nvPr/>
        </p:nvSpPr>
        <p:spPr>
          <a:xfrm>
            <a:off x="9208744" y="5945943"/>
            <a:ext cx="155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b="1" dirty="0">
                <a:solidFill>
                  <a:srgbClr val="FF0000"/>
                </a:solidFill>
              </a:rPr>
              <a:t>IT’S A MATCH!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CA410-38B1-4865-A98E-D590C5067643}"/>
              </a:ext>
            </a:extLst>
          </p:cNvPr>
          <p:cNvSpPr/>
          <p:nvPr/>
        </p:nvSpPr>
        <p:spPr>
          <a:xfrm>
            <a:off x="-96250" y="-10284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0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Distance </a:t>
            </a:r>
            <a:r>
              <a:rPr lang="fr-CH" sz="2000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map</a:t>
            </a:r>
            <a:r>
              <a:rPr lang="fr-CH" sz="20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and contour </a:t>
            </a:r>
            <a:r>
              <a:rPr lang="fr-CH" sz="2000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method</a:t>
            </a:r>
            <a:endParaRPr lang="fr-CH" sz="20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3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A0C7DC-225A-46F5-BE5E-F6DCA209EC62}"/>
              </a:ext>
            </a:extLst>
          </p:cNvPr>
          <p:cNvSpPr/>
          <p:nvPr/>
        </p:nvSpPr>
        <p:spPr>
          <a:xfrm>
            <a:off x="0" y="-37645"/>
            <a:ext cx="12192000" cy="34666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99D47A-3C01-4766-85E3-926EEC373E5B}"/>
              </a:ext>
            </a:extLst>
          </p:cNvPr>
          <p:cNvSpPr/>
          <p:nvPr/>
        </p:nvSpPr>
        <p:spPr>
          <a:xfrm>
            <a:off x="435263" y="441617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200" dirty="0"/>
              <a:t>2) For </a:t>
            </a:r>
            <a:r>
              <a:rPr lang="fr-CH" sz="1200" dirty="0" err="1"/>
              <a:t>each</a:t>
            </a:r>
            <a:r>
              <a:rPr lang="fr-CH" sz="1200" dirty="0"/>
              <a:t> </a:t>
            </a:r>
            <a:r>
              <a:rPr lang="fr-CH" sz="1200" dirty="0" err="1"/>
              <a:t>object</a:t>
            </a:r>
            <a:r>
              <a:rPr lang="fr-CH" sz="1200" dirty="0"/>
              <a:t> </a:t>
            </a:r>
            <a:r>
              <a:rPr lang="fr-CH" sz="1200" dirty="0" err="1"/>
              <a:t>found</a:t>
            </a:r>
            <a:r>
              <a:rPr lang="fr-CH" sz="1200" dirty="0"/>
              <a:t> in the first frame, </a:t>
            </a:r>
            <a:r>
              <a:rPr lang="fr-CH" sz="1200" dirty="0" err="1"/>
              <a:t>create</a:t>
            </a:r>
            <a:r>
              <a:rPr lang="fr-CH" sz="1200" dirty="0"/>
              <a:t> a 28 x 28 pixels images </a:t>
            </a:r>
            <a:r>
              <a:rPr lang="fr-CH" sz="1200" dirty="0" err="1"/>
              <a:t>centered</a:t>
            </a:r>
            <a:r>
              <a:rPr lang="fr-CH" sz="1200" dirty="0"/>
              <a:t> on the </a:t>
            </a:r>
            <a:r>
              <a:rPr lang="fr-CH" sz="1200" dirty="0" err="1"/>
              <a:t>object</a:t>
            </a:r>
            <a:endParaRPr lang="fr-CH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F71B3D-9B34-45A6-939A-DC2BB4D2F69C}"/>
              </a:ext>
            </a:extLst>
          </p:cNvPr>
          <p:cNvSpPr/>
          <p:nvPr/>
        </p:nvSpPr>
        <p:spPr>
          <a:xfrm>
            <a:off x="435263" y="128700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200" dirty="0"/>
              <a:t>1)</a:t>
            </a:r>
            <a:r>
              <a:rPr lang="fr-CH" sz="1200" dirty="0" err="1"/>
              <a:t>We</a:t>
            </a:r>
            <a:r>
              <a:rPr lang="fr-CH" sz="1200" dirty="0"/>
              <a:t> train a </a:t>
            </a:r>
            <a:r>
              <a:rPr lang="fr-CH" sz="1200" dirty="0" err="1"/>
              <a:t>cnn</a:t>
            </a:r>
            <a:r>
              <a:rPr lang="fr-CH" sz="1200" dirty="0"/>
              <a:t> classifier </a:t>
            </a:r>
            <a:r>
              <a:rPr lang="fr-CH" sz="1200" dirty="0" err="1"/>
              <a:t>with</a:t>
            </a:r>
            <a:r>
              <a:rPr lang="fr-CH" sz="1200" dirty="0"/>
              <a:t> </a:t>
            </a:r>
            <a:r>
              <a:rPr lang="fr-CH" sz="1200" dirty="0" err="1"/>
              <a:t>mnist</a:t>
            </a:r>
            <a:r>
              <a:rPr lang="fr-CH" sz="1200" dirty="0"/>
              <a:t> </a:t>
            </a:r>
            <a:r>
              <a:rPr lang="fr-CH" sz="1200" dirty="0" err="1"/>
              <a:t>datatset</a:t>
            </a:r>
            <a:r>
              <a:rPr lang="fr-CH" sz="1200" dirty="0"/>
              <a:t> and png </a:t>
            </a:r>
            <a:r>
              <a:rPr lang="fr-CH" sz="1200" dirty="0" err="1"/>
              <a:t>operators</a:t>
            </a:r>
            <a:r>
              <a:rPr lang="fr-CH" sz="1200" dirty="0"/>
              <a:t> </a:t>
            </a:r>
            <a:r>
              <a:rPr lang="fr-CH" sz="1200" dirty="0" err="1"/>
              <a:t>shifted</a:t>
            </a:r>
            <a:r>
              <a:rPr lang="fr-CH" sz="1200" dirty="0"/>
              <a:t> and </a:t>
            </a:r>
            <a:r>
              <a:rPr lang="fr-CH" sz="1200" dirty="0" err="1"/>
              <a:t>scaled</a:t>
            </a:r>
            <a:r>
              <a:rPr lang="fr-CH" sz="1200" dirty="0"/>
              <a:t> (all size 28X28)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CEFED0-9DB0-466D-9226-D88A2E238980}"/>
              </a:ext>
            </a:extLst>
          </p:cNvPr>
          <p:cNvSpPr/>
          <p:nvPr/>
        </p:nvSpPr>
        <p:spPr>
          <a:xfrm>
            <a:off x="-96250" y="-37645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20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CNN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2D8929-FBAC-4EAF-82AF-6EF53D950D9F}"/>
              </a:ext>
            </a:extLst>
          </p:cNvPr>
          <p:cNvSpPr/>
          <p:nvPr/>
        </p:nvSpPr>
        <p:spPr>
          <a:xfrm>
            <a:off x="435263" y="553118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200" dirty="0"/>
              <a:t>3)</a:t>
            </a:r>
            <a:r>
              <a:rPr lang="fr-CH" sz="1200" dirty="0" err="1"/>
              <a:t>We</a:t>
            </a:r>
            <a:r>
              <a:rPr lang="fr-CH" sz="1200" dirty="0"/>
              <a:t> the </a:t>
            </a:r>
            <a:r>
              <a:rPr lang="fr-CH" sz="1200" dirty="0" err="1"/>
              <a:t>then</a:t>
            </a:r>
            <a:r>
              <a:rPr lang="fr-CH" sz="1200" dirty="0"/>
              <a:t> put </a:t>
            </a:r>
            <a:r>
              <a:rPr lang="fr-CH" sz="1200" dirty="0" err="1"/>
              <a:t>each</a:t>
            </a:r>
            <a:r>
              <a:rPr lang="fr-CH" sz="1200" dirty="0"/>
              <a:t> image in </a:t>
            </a:r>
            <a:r>
              <a:rPr lang="fr-CH" sz="1200" dirty="0" err="1"/>
              <a:t>our</a:t>
            </a:r>
            <a:r>
              <a:rPr lang="fr-CH" sz="1200" dirty="0"/>
              <a:t> classifier and if </a:t>
            </a:r>
            <a:r>
              <a:rPr lang="fr-CH" sz="1200" dirty="0" err="1"/>
              <a:t>we</a:t>
            </a:r>
            <a:r>
              <a:rPr lang="fr-CH" sz="1200" dirty="0"/>
              <a:t> dont </a:t>
            </a:r>
            <a:r>
              <a:rPr lang="fr-CH" sz="1200" dirty="0" err="1"/>
              <a:t>get</a:t>
            </a:r>
            <a:r>
              <a:rPr lang="fr-CH" sz="1200" dirty="0"/>
              <a:t> a </a:t>
            </a:r>
            <a:r>
              <a:rPr lang="fr-CH" sz="1200" dirty="0" err="1"/>
              <a:t>sufficient</a:t>
            </a:r>
            <a:r>
              <a:rPr lang="fr-CH" sz="1200" dirty="0"/>
              <a:t> </a:t>
            </a:r>
            <a:r>
              <a:rPr lang="fr-CH" sz="1200" dirty="0" err="1"/>
              <a:t>result</a:t>
            </a:r>
            <a:r>
              <a:rPr lang="fr-CH" sz="1200" dirty="0"/>
              <a:t> of </a:t>
            </a:r>
            <a:r>
              <a:rPr lang="fr-CH" sz="1200" dirty="0" err="1"/>
              <a:t>matching</a:t>
            </a:r>
            <a:r>
              <a:rPr lang="fr-CH" sz="1200" dirty="0"/>
              <a:t> </a:t>
            </a:r>
            <a:r>
              <a:rPr lang="fr-CH" sz="1200" dirty="0" err="1"/>
              <a:t>we</a:t>
            </a:r>
            <a:r>
              <a:rPr lang="fr-CH" sz="1200" dirty="0"/>
              <a:t> </a:t>
            </a:r>
            <a:r>
              <a:rPr lang="fr-CH" sz="1200" dirty="0" err="1"/>
              <a:t>rotate</a:t>
            </a:r>
            <a:r>
              <a:rPr lang="fr-CH" sz="1200" dirty="0"/>
              <a:t> the image </a:t>
            </a:r>
            <a:r>
              <a:rPr lang="fr-CH" sz="1200" dirty="0" err="1"/>
              <a:t>until</a:t>
            </a:r>
            <a:r>
              <a:rPr lang="fr-CH" sz="1200" dirty="0"/>
              <a:t> </a:t>
            </a:r>
            <a:r>
              <a:rPr lang="fr-CH" sz="1200" dirty="0" err="1"/>
              <a:t>we</a:t>
            </a:r>
            <a:r>
              <a:rPr lang="fr-CH" sz="1200" dirty="0"/>
              <a:t> </a:t>
            </a:r>
            <a:r>
              <a:rPr lang="fr-CH" sz="1200" dirty="0" err="1"/>
              <a:t>get</a:t>
            </a:r>
            <a:r>
              <a:rPr lang="fr-CH" sz="1200" dirty="0"/>
              <a:t> a </a:t>
            </a:r>
            <a:r>
              <a:rPr lang="fr-CH" sz="1200" dirty="0" err="1"/>
              <a:t>sufficient</a:t>
            </a:r>
            <a:r>
              <a:rPr lang="fr-CH" sz="1200" dirty="0"/>
              <a:t> </a:t>
            </a:r>
            <a:r>
              <a:rPr lang="fr-CH" sz="1200" dirty="0" err="1"/>
              <a:t>result</a:t>
            </a:r>
            <a:r>
              <a:rPr lang="fr-CH" sz="1200" dirty="0"/>
              <a:t> of </a:t>
            </a:r>
            <a:r>
              <a:rPr lang="fr-CH" sz="1200" dirty="0" err="1"/>
              <a:t>matching</a:t>
            </a:r>
            <a:endParaRPr lang="fr-CH" sz="12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D98318E-BC61-43B4-87A4-32B4F071D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12" y="675643"/>
            <a:ext cx="2580689" cy="1684382"/>
          </a:xfrm>
          <a:prstGeom prst="rect">
            <a:avLst/>
          </a:prstGeom>
        </p:spPr>
      </p:pic>
      <p:pic>
        <p:nvPicPr>
          <p:cNvPr id="10" name="Image 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B874F31-A991-4795-8AAE-1844049F5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651" y="4410080"/>
            <a:ext cx="1670050" cy="1682750"/>
          </a:xfrm>
          <a:prstGeom prst="rect">
            <a:avLst/>
          </a:prstGeom>
        </p:spPr>
      </p:pic>
      <p:sp>
        <p:nvSpPr>
          <p:cNvPr id="11" name="ZoneTexte 74">
            <a:extLst>
              <a:ext uri="{FF2B5EF4-FFF2-40B4-BE49-F238E27FC236}">
                <a16:creationId xmlns:a16="http://schemas.microsoft.com/office/drawing/2014/main" id="{D66D386D-0D28-4782-88E1-8A32B6A7807E}"/>
              </a:ext>
            </a:extLst>
          </p:cNvPr>
          <p:cNvSpPr txBox="1"/>
          <p:nvPr/>
        </p:nvSpPr>
        <p:spPr>
          <a:xfrm>
            <a:off x="7776012" y="6092830"/>
            <a:ext cx="356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Isolated</a:t>
            </a:r>
            <a:r>
              <a:rPr lang="fr-FR" dirty="0"/>
              <a:t> </a:t>
            </a:r>
            <a:r>
              <a:rPr lang="fr-FR" dirty="0" err="1"/>
              <a:t>operator</a:t>
            </a:r>
            <a:r>
              <a:rPr lang="fr-FR" dirty="0"/>
              <a:t> to </a:t>
            </a:r>
            <a:r>
              <a:rPr lang="fr-FR" dirty="0" err="1"/>
              <a:t>analyze</a:t>
            </a:r>
            <a:r>
              <a:rPr lang="fr-FR" dirty="0"/>
              <a:t>(28x28)</a:t>
            </a:r>
          </a:p>
        </p:txBody>
      </p:sp>
    </p:spTree>
    <p:extLst>
      <p:ext uri="{BB962C8B-B14F-4D97-AF65-F5344CB8AC3E}">
        <p14:creationId xmlns:p14="http://schemas.microsoft.com/office/powerpoint/2010/main" val="266964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D5A2E7C-0BB4-4D0B-A3FC-FE07D73A629A}"/>
              </a:ext>
            </a:extLst>
          </p:cNvPr>
          <p:cNvSpPr/>
          <p:nvPr/>
        </p:nvSpPr>
        <p:spPr>
          <a:xfrm>
            <a:off x="0" y="0"/>
            <a:ext cx="12192000" cy="3601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7D759D-4D00-4DDF-87DD-8A28F488AF1B}"/>
              </a:ext>
            </a:extLst>
          </p:cNvPr>
          <p:cNvSpPr/>
          <p:nvPr/>
        </p:nvSpPr>
        <p:spPr>
          <a:xfrm>
            <a:off x="778163" y="111870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H" u="sng" dirty="0"/>
              <a:t>Distance </a:t>
            </a:r>
            <a:r>
              <a:rPr lang="fr-CH" u="sng" dirty="0" err="1"/>
              <a:t>Maps</a:t>
            </a:r>
            <a:r>
              <a:rPr lang="fr-CH" u="sng" dirty="0"/>
              <a:t> and contours </a:t>
            </a:r>
            <a:r>
              <a:rPr lang="fr-CH" u="sng" dirty="0" err="1"/>
              <a:t>specificity</a:t>
            </a:r>
            <a:r>
              <a:rPr lang="fr-CH" u="sng" dirty="0"/>
              <a:t>: </a:t>
            </a:r>
          </a:p>
          <a:p>
            <a:pPr lvl="1"/>
            <a:r>
              <a:rPr lang="fr-CH" dirty="0"/>
              <a:t>+ </a:t>
            </a:r>
            <a:r>
              <a:rPr lang="fr-CH" dirty="0" err="1"/>
              <a:t>Easy</a:t>
            </a:r>
            <a:r>
              <a:rPr lang="fr-CH" dirty="0"/>
              <a:t> to </a:t>
            </a:r>
            <a:r>
              <a:rPr lang="fr-CH" dirty="0" err="1"/>
              <a:t>understand</a:t>
            </a:r>
            <a:r>
              <a:rPr lang="fr-CH" dirty="0"/>
              <a:t>, exploit simple concept</a:t>
            </a:r>
          </a:p>
          <a:p>
            <a:pPr lvl="1"/>
            <a:r>
              <a:rPr lang="fr-CH" dirty="0"/>
              <a:t>+ Works </a:t>
            </a:r>
            <a:r>
              <a:rPr lang="fr-CH" dirty="0" err="1"/>
              <a:t>well</a:t>
            </a:r>
            <a:r>
              <a:rPr lang="fr-CH" dirty="0"/>
              <a:t> on </a:t>
            </a:r>
            <a:r>
              <a:rPr lang="fr-CH" dirty="0" err="1"/>
              <a:t>known</a:t>
            </a:r>
            <a:r>
              <a:rPr lang="fr-CH" dirty="0"/>
              <a:t> images</a:t>
            </a:r>
          </a:p>
          <a:p>
            <a:pPr lvl="1"/>
            <a:r>
              <a:rPr lang="fr-CH" dirty="0"/>
              <a:t>+ </a:t>
            </a:r>
            <a:r>
              <a:rPr lang="fr-CH" dirty="0" err="1"/>
              <a:t>Robust</a:t>
            </a:r>
            <a:r>
              <a:rPr lang="fr-CH" dirty="0"/>
              <a:t> to orientation</a:t>
            </a:r>
          </a:p>
          <a:p>
            <a:pPr marL="628650" lvl="1" indent="-171450">
              <a:buFontTx/>
              <a:buChar char="-"/>
            </a:pPr>
            <a:r>
              <a:rPr lang="fr-CH" dirty="0"/>
              <a:t>Not </a:t>
            </a:r>
            <a:r>
              <a:rPr lang="fr-CH" dirty="0" err="1"/>
              <a:t>necessarly</a:t>
            </a:r>
            <a:r>
              <a:rPr lang="fr-CH" dirty="0"/>
              <a:t> </a:t>
            </a:r>
            <a:r>
              <a:rPr lang="fr-CH" dirty="0" err="1"/>
              <a:t>robust</a:t>
            </a:r>
            <a:r>
              <a:rPr lang="fr-CH" dirty="0"/>
              <a:t> to variance</a:t>
            </a:r>
          </a:p>
          <a:p>
            <a:pPr marL="628650" lvl="1" indent="-171450">
              <a:buFontTx/>
              <a:buChar char="-"/>
            </a:pPr>
            <a:r>
              <a:rPr lang="fr-CH" dirty="0"/>
              <a:t>Not </a:t>
            </a:r>
            <a:r>
              <a:rPr lang="fr-CH" dirty="0" err="1"/>
              <a:t>robust</a:t>
            </a:r>
            <a:r>
              <a:rPr lang="fr-CH" dirty="0"/>
              <a:t> to </a:t>
            </a:r>
            <a:r>
              <a:rPr lang="fr-CH" dirty="0" err="1"/>
              <a:t>scaling</a:t>
            </a:r>
            <a:endParaRPr lang="fr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CA410-38B1-4865-A98E-D590C5067643}"/>
              </a:ext>
            </a:extLst>
          </p:cNvPr>
          <p:cNvSpPr/>
          <p:nvPr/>
        </p:nvSpPr>
        <p:spPr>
          <a:xfrm>
            <a:off x="-96250" y="-10284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20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Pros and cons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6B621F-24F2-4266-8717-F5080838D03A}"/>
              </a:ext>
            </a:extLst>
          </p:cNvPr>
          <p:cNvSpPr/>
          <p:nvPr/>
        </p:nvSpPr>
        <p:spPr>
          <a:xfrm>
            <a:off x="778163" y="39849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H" u="sng" dirty="0"/>
              <a:t>CNN:</a:t>
            </a:r>
          </a:p>
          <a:p>
            <a:pPr lvl="1"/>
            <a:r>
              <a:rPr lang="fr-CH" dirty="0"/>
              <a:t>+ </a:t>
            </a:r>
            <a:r>
              <a:rPr lang="fr-CH" dirty="0" err="1"/>
              <a:t>Robust</a:t>
            </a:r>
            <a:r>
              <a:rPr lang="fr-CH" dirty="0"/>
              <a:t> to </a:t>
            </a:r>
            <a:r>
              <a:rPr lang="fr-CH" dirty="0" err="1"/>
              <a:t>scaling</a:t>
            </a:r>
            <a:r>
              <a:rPr lang="fr-CH" dirty="0"/>
              <a:t>, orientation and translation</a:t>
            </a:r>
          </a:p>
          <a:p>
            <a:pPr lvl="1"/>
            <a:r>
              <a:rPr lang="fr-CH" dirty="0"/>
              <a:t>+ </a:t>
            </a:r>
            <a:r>
              <a:rPr lang="fr-CH" dirty="0" err="1"/>
              <a:t>Robust</a:t>
            </a:r>
            <a:r>
              <a:rPr lang="fr-CH" dirty="0"/>
              <a:t> to variance</a:t>
            </a:r>
          </a:p>
          <a:p>
            <a:pPr lvl="1"/>
            <a:r>
              <a:rPr lang="fr-CH" dirty="0"/>
              <a:t>+ Can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used</a:t>
            </a:r>
            <a:r>
              <a:rPr lang="fr-CH" dirty="0"/>
              <a:t> for </a:t>
            </a:r>
            <a:r>
              <a:rPr lang="fr-CH" dirty="0" err="1"/>
              <a:t>different</a:t>
            </a:r>
            <a:r>
              <a:rPr lang="fr-CH"/>
              <a:t> applications</a:t>
            </a:r>
            <a:endParaRPr lang="fr-CH" dirty="0"/>
          </a:p>
          <a:p>
            <a:pPr marL="628650" lvl="1" indent="-171450">
              <a:buFontTx/>
              <a:buChar char="-"/>
            </a:pPr>
            <a:r>
              <a:rPr lang="fr-CH" dirty="0"/>
              <a:t>Hard to tune for </a:t>
            </a:r>
            <a:r>
              <a:rPr lang="fr-CH" dirty="0" err="1"/>
              <a:t>perfect</a:t>
            </a:r>
            <a:r>
              <a:rPr lang="fr-CH" dirty="0"/>
              <a:t> </a:t>
            </a:r>
            <a:r>
              <a:rPr lang="fr-CH" dirty="0" err="1"/>
              <a:t>results</a:t>
            </a:r>
            <a:endParaRPr lang="fr-CH" dirty="0"/>
          </a:p>
          <a:p>
            <a:pPr marL="628650" lvl="1" indent="-171450">
              <a:buFontTx/>
              <a:buChar char="-"/>
            </a:pPr>
            <a:r>
              <a:rPr lang="fr-CH" dirty="0" err="1"/>
              <a:t>Complicated</a:t>
            </a:r>
            <a:r>
              <a:rPr lang="fr-CH" dirty="0"/>
              <a:t> to </a:t>
            </a:r>
            <a:r>
              <a:rPr lang="fr-CH" dirty="0" err="1"/>
              <a:t>implement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scratch</a:t>
            </a:r>
          </a:p>
        </p:txBody>
      </p:sp>
    </p:spTree>
    <p:extLst>
      <p:ext uri="{BB962C8B-B14F-4D97-AF65-F5344CB8AC3E}">
        <p14:creationId xmlns:p14="http://schemas.microsoft.com/office/powerpoint/2010/main" val="17242203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374</Words>
  <Application>Microsoft Office PowerPoint</Application>
  <PresentationFormat>Grand écran</PresentationFormat>
  <Paragraphs>59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Image analysis and pattern recognition Special project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Sayid Derder</dc:creator>
  <cp:lastModifiedBy>Sayid Derder</cp:lastModifiedBy>
  <cp:revision>13</cp:revision>
  <dcterms:created xsi:type="dcterms:W3CDTF">2020-05-28T10:39:38Z</dcterms:created>
  <dcterms:modified xsi:type="dcterms:W3CDTF">2020-05-28T20:31:23Z</dcterms:modified>
</cp:coreProperties>
</file>