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10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14" r:id="rId15"/>
  </p:sldIdLst>
  <p:sldSz cx="12188825" cy="6858000"/>
  <p:notesSz cx="6858000" cy="9144000"/>
  <p:custDataLst>
    <p:tags r:id="rId18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Finalisation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F-4C77-8726-E428459150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DBF-4C77-8726-E428459150F3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F-4C77-8726-E428459150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Feuil1!$A$2:$A$4</c:f>
              <c:strCache>
                <c:ptCount val="3"/>
                <c:pt idx="0">
                  <c:v>Livrable 3</c:v>
                </c:pt>
                <c:pt idx="1">
                  <c:v>Livrable 4</c:v>
                </c:pt>
                <c:pt idx="2">
                  <c:v>Restant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94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BF-4C77-8726-E42845915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15/06/2017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15/06/2017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898CEE-1A0D-461C-AA47-1ABC0EFD8F76}" type="datetime1">
              <a:rPr lang="fr-FR" smtClean="0"/>
              <a:t>15/06/2017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BOLZINGER Gabriel - CHEVALIER Christophe - SCHWARZE Alexandre - CROCCO David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A296CCB-EED4-475A-A762-9E6BECAC1662}" type="datetime1">
              <a:rPr lang="fr-FR" smtClean="0"/>
              <a:t>15/06/2017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BOLZINGER Gabriel - CHEVALIER Christophe - SCHWARZE Alexandre - CROCCO David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EC89DB-1282-4081-912C-0293AE80FF6B}" type="datetime1">
              <a:rPr lang="fr-FR" smtClean="0"/>
              <a:t>15/06/2017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BOLZINGER Gabriel - CHEVALIER Christophe - SCHWARZE Alexandre - CROCCO David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7ED629-6505-475C-B72C-81F0148F5B84}" type="datetime1">
              <a:rPr lang="fr-FR" smtClean="0"/>
              <a:t>15/06/2017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BOLZINGER Gabriel - CHEVALIER Christophe - SCHWARZE Alexandre - CROCCO David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493AB4-8C3D-4F13-AA00-B4D009E31D4E}" type="datetime1">
              <a:rPr lang="fr-FR" smtClean="0"/>
              <a:t>15/06/2017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BOLZINGER Gabriel - CHEVALIER Christophe - SCHWARZE Alexandre - CROCCO David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2B9030-6ED8-4024-BF40-6E026696F85D}" type="datetime1">
              <a:rPr lang="fr-FR" smtClean="0"/>
              <a:t>15/06/2017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BOLZINGER Gabriel - CHEVALIER Christophe - SCHWARZE Alexandre - CROCCO David</a:t>
            </a:r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9082C2-E8F6-4B18-88D1-97B51BA8EA77}" type="datetime1">
              <a:rPr lang="fr-FR" smtClean="0"/>
              <a:t>15/06/2017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BOLZINGER Gabriel - CHEVALIER Christophe - SCHWARZE Alexandre - CROCCO David</a:t>
            </a:r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BFB90A-DFF5-4C4E-9EAA-755058E64EDB}" type="datetime1">
              <a:rPr lang="fr-FR" smtClean="0"/>
              <a:t>15/06/2017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BOLZINGER Gabriel - CHEVALIER Christophe - SCHWARZE Alexandre - CROCCO David</a:t>
            </a: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624BA7-7CC5-416C-B5B0-0094368A7EF9}" type="datetime1">
              <a:rPr lang="fr-FR" smtClean="0"/>
              <a:t>15/06/2017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BOLZINGER Gabriel - CHEVALIER Christophe - SCHWARZE Alexandre - CROCCO David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5D10360-6F33-44F7-A396-9DD39B32F743}" type="datetime1">
              <a:rPr lang="fr-FR" smtClean="0"/>
              <a:t>15/06/2017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BOLZINGER Gabriel - CHEVALIER Christophe - SCHWARZE Alexandre - CROCCO David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4E16-AB1A-4548-B538-72BCCD9D5DC2}" type="datetime1">
              <a:rPr lang="fr-FR" smtClean="0"/>
              <a:t>15/06/2017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BOLZINGER Gabriel - CHEVALIER Christophe - SCHWARZE Alexandre - CROCCO David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Projet Madera</a:t>
            </a:r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Soutenance du Livrable 4</a:t>
            </a:r>
          </a:p>
          <a:p>
            <a:pPr rtl="0"/>
            <a:r>
              <a:rPr lang="fr-FR" dirty="0"/>
              <a:t>16/06/2017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5733256"/>
            <a:ext cx="2534483" cy="8675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88640"/>
            <a:ext cx="1759236" cy="11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12803" y="188640"/>
            <a:ext cx="9144001" cy="720080"/>
          </a:xfrm>
        </p:spPr>
        <p:txBody>
          <a:bodyPr rtlCol="0" anchor="ctr"/>
          <a:lstStyle/>
          <a:p>
            <a:pPr algn="ctr" rtl="0"/>
            <a:r>
              <a:rPr lang="fr-FR" dirty="0"/>
              <a:t>Retours d’expériences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73510" y="1216225"/>
            <a:ext cx="11161239" cy="5184575"/>
          </a:xfrm>
        </p:spPr>
        <p:txBody>
          <a:bodyPr numCol="3" rtlCol="0"/>
          <a:lstStyle/>
          <a:p>
            <a:pPr rtl="0"/>
            <a:r>
              <a:rPr lang="fr-FR" dirty="0"/>
              <a:t>Analyses	</a:t>
            </a:r>
          </a:p>
          <a:p>
            <a:pPr marL="0" indent="0" rtl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Estimation des coûts</a:t>
            </a:r>
          </a:p>
          <a:p>
            <a:pPr marL="0" indent="0" rtl="0">
              <a:buNone/>
            </a:pPr>
            <a:endParaRPr lang="fr-FR" dirty="0"/>
          </a:p>
          <a:p>
            <a:pPr marL="0" indent="0" rtl="0">
              <a:buNone/>
            </a:pPr>
            <a:endParaRPr lang="fr-FR" dirty="0"/>
          </a:p>
          <a:p>
            <a:pPr marL="0" indent="0" rtl="0">
              <a:buNone/>
            </a:pPr>
            <a:r>
              <a:rPr lang="fr-FR" dirty="0"/>
              <a:t>De l’expérience en spécifications</a:t>
            </a:r>
          </a:p>
          <a:p>
            <a:pPr rtl="0"/>
            <a:endParaRPr lang="fr-FR" dirty="0"/>
          </a:p>
          <a:p>
            <a:pPr marL="0" indent="0" rtl="0">
              <a:buNone/>
            </a:pPr>
            <a:endParaRPr lang="fr-FR" dirty="0"/>
          </a:p>
          <a:p>
            <a:pPr rtl="0"/>
            <a:r>
              <a:rPr lang="fr-FR" dirty="0"/>
              <a:t>Techniques</a:t>
            </a:r>
          </a:p>
          <a:p>
            <a:pPr rtl="0"/>
            <a:endParaRPr lang="fr-FR" dirty="0"/>
          </a:p>
          <a:p>
            <a:pPr marL="0" indent="0">
              <a:buNone/>
            </a:pPr>
            <a:r>
              <a:rPr lang="fr-FR" dirty="0"/>
              <a:t>Une architecture plus générique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Compétences en Framework .Net</a:t>
            </a:r>
          </a:p>
          <a:p>
            <a:pPr marL="0" indent="0">
              <a:buNone/>
            </a:pPr>
            <a:r>
              <a:rPr lang="fr-FR" dirty="0"/>
              <a:t>Apprentissage en </a:t>
            </a:r>
            <a:r>
              <a:rPr lang="fr-FR" dirty="0" err="1"/>
              <a:t>SQLite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Outils de travail collaboratif</a:t>
            </a:r>
          </a:p>
          <a:p>
            <a:pPr marL="0" indent="0">
              <a:buNone/>
            </a:pPr>
            <a:endParaRPr lang="fr-FR" dirty="0"/>
          </a:p>
          <a:p>
            <a:pPr rtl="0"/>
            <a:r>
              <a:rPr lang="fr-FR" dirty="0"/>
              <a:t>Gestion de projet</a:t>
            </a:r>
          </a:p>
          <a:p>
            <a:pPr rtl="0"/>
            <a:endParaRPr lang="fr-FR" dirty="0"/>
          </a:p>
          <a:p>
            <a:pPr marL="0" indent="0" rtl="0">
              <a:buNone/>
            </a:pPr>
            <a:r>
              <a:rPr lang="fr-FR" dirty="0"/>
              <a:t>    Collaboration</a:t>
            </a:r>
          </a:p>
          <a:p>
            <a:pPr marL="0" indent="0" rtl="0">
              <a:buNone/>
            </a:pPr>
            <a:r>
              <a:rPr lang="fr-FR" dirty="0"/>
              <a:t>    Méthode AGILE</a:t>
            </a:r>
          </a:p>
          <a:p>
            <a:pPr marL="0" indent="0" rtl="0">
              <a:buNone/>
            </a:pPr>
            <a:r>
              <a:rPr lang="fr-FR" dirty="0"/>
              <a:t>    Division des tâches</a:t>
            </a:r>
          </a:p>
          <a:p>
            <a:pPr marL="0" indent="0">
              <a:buNone/>
            </a:pPr>
            <a:endParaRPr lang="fr-FR" dirty="0"/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2808203" y="6400800"/>
            <a:ext cx="6553199" cy="276228"/>
          </a:xfrm>
        </p:spPr>
        <p:txBody>
          <a:bodyPr/>
          <a:lstStyle/>
          <a:p>
            <a:pPr rtl="0"/>
            <a:r>
              <a:rPr lang="fr-FR" noProof="0" dirty="0"/>
              <a:t>BOLZINGER Gabriel - CHEVALIER Christophe - SCHWARZE Alexandre - </a:t>
            </a:r>
            <a:r>
              <a:rPr lang="fr-FR" b="1" u="sng" noProof="0" dirty="0"/>
              <a:t>CROCCO David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10</a:t>
            </a:fld>
            <a:endParaRPr lang="fr-FR" noProof="0" dirty="0"/>
          </a:p>
        </p:txBody>
      </p:sp>
      <p:sp>
        <p:nvSpPr>
          <p:cNvPr id="5" name="Flèche : haut 4"/>
          <p:cNvSpPr/>
          <p:nvPr/>
        </p:nvSpPr>
        <p:spPr>
          <a:xfrm>
            <a:off x="113470" y="2348880"/>
            <a:ext cx="360040" cy="360040"/>
          </a:xfrm>
          <a:prstGeom prst="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haut 7"/>
          <p:cNvSpPr/>
          <p:nvPr/>
        </p:nvSpPr>
        <p:spPr>
          <a:xfrm>
            <a:off x="3790156" y="2367152"/>
            <a:ext cx="360040" cy="360040"/>
          </a:xfrm>
          <a:prstGeom prst="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Étoile : 5 branches 5"/>
          <p:cNvSpPr/>
          <p:nvPr/>
        </p:nvSpPr>
        <p:spPr>
          <a:xfrm>
            <a:off x="41462" y="4194820"/>
            <a:ext cx="432048" cy="360040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toile : 5 branches 9"/>
          <p:cNvSpPr/>
          <p:nvPr/>
        </p:nvSpPr>
        <p:spPr>
          <a:xfrm>
            <a:off x="3718148" y="3878119"/>
            <a:ext cx="432048" cy="360040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Étoile : 5 branches 10"/>
          <p:cNvSpPr/>
          <p:nvPr/>
        </p:nvSpPr>
        <p:spPr>
          <a:xfrm>
            <a:off x="3718148" y="4709813"/>
            <a:ext cx="432048" cy="360040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toile : 5 branches 11"/>
          <p:cNvSpPr/>
          <p:nvPr/>
        </p:nvSpPr>
        <p:spPr>
          <a:xfrm>
            <a:off x="3718148" y="5209066"/>
            <a:ext cx="432048" cy="360040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 : 5 branches 14"/>
          <p:cNvSpPr/>
          <p:nvPr/>
        </p:nvSpPr>
        <p:spPr>
          <a:xfrm>
            <a:off x="7509428" y="2318481"/>
            <a:ext cx="432048" cy="360040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Étoile : 5 branches 15"/>
          <p:cNvSpPr/>
          <p:nvPr/>
        </p:nvSpPr>
        <p:spPr>
          <a:xfrm>
            <a:off x="7509428" y="2891341"/>
            <a:ext cx="432048" cy="360040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toile : 5 branches 16"/>
          <p:cNvSpPr/>
          <p:nvPr/>
        </p:nvSpPr>
        <p:spPr>
          <a:xfrm>
            <a:off x="7509428" y="3399801"/>
            <a:ext cx="432048" cy="360040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haut 17"/>
          <p:cNvSpPr/>
          <p:nvPr/>
        </p:nvSpPr>
        <p:spPr>
          <a:xfrm>
            <a:off x="9361402" y="4849026"/>
            <a:ext cx="360040" cy="360040"/>
          </a:xfrm>
          <a:prstGeom prst="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Étoile : 5 branches 18"/>
          <p:cNvSpPr/>
          <p:nvPr/>
        </p:nvSpPr>
        <p:spPr>
          <a:xfrm>
            <a:off x="9325398" y="5389086"/>
            <a:ext cx="432048" cy="360040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982843" y="4849026"/>
            <a:ext cx="201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Points à améliorer</a:t>
            </a:r>
          </a:p>
          <a:p>
            <a:endParaRPr lang="fr-FR" dirty="0"/>
          </a:p>
          <a:p>
            <a:r>
              <a:rPr lang="fr-FR" dirty="0"/>
              <a:t>Points améliorés</a:t>
            </a:r>
          </a:p>
        </p:txBody>
      </p:sp>
    </p:spTree>
    <p:extLst>
      <p:ext uri="{BB962C8B-B14F-4D97-AF65-F5344CB8AC3E}">
        <p14:creationId xmlns:p14="http://schemas.microsoft.com/office/powerpoint/2010/main" val="415927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08203" y="6400800"/>
            <a:ext cx="6553199" cy="276228"/>
          </a:xfrm>
        </p:spPr>
        <p:txBody>
          <a:bodyPr/>
          <a:lstStyle/>
          <a:p>
            <a:pPr rtl="0"/>
            <a:r>
              <a:rPr lang="fr-FR" noProof="0" dirty="0"/>
              <a:t>BOLZINGER Gabriel - CHEVALIER Christophe - SCHWARZE Alexandre - </a:t>
            </a:r>
            <a:r>
              <a:rPr lang="fr-FR" b="1" u="sng" noProof="0" dirty="0"/>
              <a:t>CROCCO David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11</a:t>
            </a:fld>
            <a:endParaRPr lang="fr-FR" noProof="0" dirty="0"/>
          </a:p>
        </p:txBody>
      </p:sp>
      <p:sp>
        <p:nvSpPr>
          <p:cNvPr id="8" name="ZoneTexte 7"/>
          <p:cNvSpPr txBox="1"/>
          <p:nvPr/>
        </p:nvSpPr>
        <p:spPr>
          <a:xfrm>
            <a:off x="765820" y="2276872"/>
            <a:ext cx="1065718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Merci de votre attention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sz="2800" dirty="0"/>
              <a:t>Avez-vous des questions ?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437" y="271245"/>
            <a:ext cx="2914088" cy="99751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8" y="271245"/>
            <a:ext cx="2041284" cy="131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algn="ctr" rtl="0"/>
            <a:r>
              <a:rPr lang="fr-FR" dirty="0"/>
              <a:t>Présentation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602" y="1859637"/>
            <a:ext cx="1733550" cy="17430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07" y="1861182"/>
            <a:ext cx="1819275" cy="17907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91" y="1854875"/>
            <a:ext cx="1809750" cy="17526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889757"/>
            <a:ext cx="1809750" cy="17621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69876" y="3789040"/>
            <a:ext cx="1809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Bolzinger Gabriel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Analyste programmeur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880891" y="3789040"/>
            <a:ext cx="1809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Chevalier Christophe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Analyste programmeur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496669" y="3789040"/>
            <a:ext cx="1809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Schwarze Alexandre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Analyste programmeur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9108550" y="3789040"/>
            <a:ext cx="180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Crocco David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Chef de projet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817813" y="6392411"/>
            <a:ext cx="6553199" cy="276228"/>
          </a:xfrm>
        </p:spPr>
        <p:txBody>
          <a:bodyPr/>
          <a:lstStyle/>
          <a:p>
            <a:pPr rtl="0"/>
            <a:r>
              <a:rPr lang="fr-FR" noProof="0" dirty="0"/>
              <a:t>BOLZINGER Gabriel - CHEVALIER Christophe - SCHWARZE Alexandre - </a:t>
            </a:r>
            <a:r>
              <a:rPr lang="fr-FR" b="1" u="sng" noProof="0" dirty="0"/>
              <a:t>CROCCO David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12803" y="188640"/>
            <a:ext cx="9144001" cy="720080"/>
          </a:xfrm>
        </p:spPr>
        <p:txBody>
          <a:bodyPr rtlCol="0" anchor="ctr"/>
          <a:lstStyle/>
          <a:p>
            <a:pPr algn="ctr" rtl="0"/>
            <a:r>
              <a:rPr lang="fr-FR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027586" y="1062472"/>
            <a:ext cx="11161239" cy="5184575"/>
          </a:xfrm>
        </p:spPr>
        <p:txBody>
          <a:bodyPr numCol="2" rtlCol="0"/>
          <a:lstStyle/>
          <a:p>
            <a:pPr algn="r" rtl="0"/>
            <a:endParaRPr lang="fr-FR" dirty="0"/>
          </a:p>
          <a:p>
            <a:pPr algn="r" rtl="0"/>
            <a:r>
              <a:rPr lang="fr-FR" dirty="0"/>
              <a:t>P4 Développement  	</a:t>
            </a:r>
          </a:p>
          <a:p>
            <a:pPr rtl="0"/>
            <a:endParaRPr lang="fr-FR" dirty="0"/>
          </a:p>
          <a:p>
            <a:pPr algn="r" rtl="0"/>
            <a:r>
              <a:rPr lang="fr-FR" dirty="0"/>
              <a:t>P6 Contrat de service  	</a:t>
            </a:r>
          </a:p>
          <a:p>
            <a:pPr rtl="0"/>
            <a:endParaRPr lang="fr-FR" dirty="0"/>
          </a:p>
          <a:p>
            <a:pPr algn="r" rtl="0"/>
            <a:r>
              <a:rPr lang="fr-FR" dirty="0"/>
              <a:t>P8 Continuité et reprise d’activité		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marL="0" indent="0" rtl="0">
              <a:buNone/>
            </a:pPr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Plan de formation P5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Documentation technique P7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Retours d’expérience P10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2808203" y="6400800"/>
            <a:ext cx="6553199" cy="276228"/>
          </a:xfrm>
        </p:spPr>
        <p:txBody>
          <a:bodyPr/>
          <a:lstStyle/>
          <a:p>
            <a:pPr rtl="0"/>
            <a:r>
              <a:rPr lang="fr-FR" noProof="0" dirty="0"/>
              <a:t>BOLZINGER Gabriel - CHEVALIER Christophe - SCHWARZE Alexandre - </a:t>
            </a:r>
            <a:r>
              <a:rPr lang="fr-FR" b="1" u="sng" noProof="0" dirty="0"/>
              <a:t>CROCCO David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287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12803" y="188640"/>
            <a:ext cx="9144001" cy="720080"/>
          </a:xfrm>
        </p:spPr>
        <p:txBody>
          <a:bodyPr rtlCol="0" anchor="ctr"/>
          <a:lstStyle/>
          <a:p>
            <a:pPr algn="ctr" rtl="0"/>
            <a:r>
              <a:rPr lang="fr-FR" dirty="0"/>
              <a:t>Développement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141520"/>
              </p:ext>
            </p:extLst>
          </p:nvPr>
        </p:nvGraphicFramePr>
        <p:xfrm>
          <a:off x="477838" y="1125538"/>
          <a:ext cx="11161712" cy="5183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2808203" y="6400800"/>
            <a:ext cx="6553199" cy="276228"/>
          </a:xfrm>
        </p:spPr>
        <p:txBody>
          <a:bodyPr/>
          <a:lstStyle/>
          <a:p>
            <a:pPr rtl="0"/>
            <a:r>
              <a:rPr lang="fr-FR" noProof="0" dirty="0"/>
              <a:t>BOLZINGER Gabriel - </a:t>
            </a:r>
            <a:r>
              <a:rPr lang="fr-FR" b="1" u="sng" noProof="0" dirty="0"/>
              <a:t>CHEVALIER Christophe </a:t>
            </a:r>
            <a:r>
              <a:rPr lang="fr-FR" noProof="0" dirty="0"/>
              <a:t>- SCHWARZE Alexandre - CROCCO David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4433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12803" y="188640"/>
            <a:ext cx="9144001" cy="720080"/>
          </a:xfrm>
        </p:spPr>
        <p:txBody>
          <a:bodyPr rtlCol="0" anchor="ctr"/>
          <a:lstStyle/>
          <a:p>
            <a:pPr algn="ctr" rtl="0"/>
            <a:r>
              <a:rPr lang="fr-FR" dirty="0"/>
              <a:t>Plan de formation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77788" y="1124744"/>
            <a:ext cx="11161239" cy="5184575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fr-FR" dirty="0"/>
              <a:t>4 Formateurs – 115 Agents – 4 Particuliers – 2 Semaines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2808203" y="6400800"/>
            <a:ext cx="6553199" cy="276228"/>
          </a:xfrm>
        </p:spPr>
        <p:txBody>
          <a:bodyPr/>
          <a:lstStyle/>
          <a:p>
            <a:pPr rtl="0"/>
            <a:r>
              <a:rPr lang="fr-FR" noProof="0" dirty="0"/>
              <a:t>BOLZINGER Gabriel - CHEVALIER Christophe - SCHWARZE Alexandre - </a:t>
            </a:r>
            <a:r>
              <a:rPr lang="fr-FR" b="1" u="sng" noProof="0" dirty="0"/>
              <a:t>CROCCO David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5</a:t>
            </a:fld>
            <a:endParaRPr lang="fr-FR" noProof="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11280"/>
              </p:ext>
            </p:extLst>
          </p:nvPr>
        </p:nvGraphicFramePr>
        <p:xfrm>
          <a:off x="1332274" y="1703687"/>
          <a:ext cx="95050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865">
                  <a:extLst>
                    <a:ext uri="{9D8B030D-6E8A-4147-A177-3AD203B41FA5}">
                      <a16:colId xmlns:a16="http://schemas.microsoft.com/office/drawing/2014/main" val="3774495000"/>
                    </a:ext>
                  </a:extLst>
                </a:gridCol>
                <a:gridCol w="1357865">
                  <a:extLst>
                    <a:ext uri="{9D8B030D-6E8A-4147-A177-3AD203B41FA5}">
                      <a16:colId xmlns:a16="http://schemas.microsoft.com/office/drawing/2014/main" val="2022330288"/>
                    </a:ext>
                  </a:extLst>
                </a:gridCol>
                <a:gridCol w="1357865">
                  <a:extLst>
                    <a:ext uri="{9D8B030D-6E8A-4147-A177-3AD203B41FA5}">
                      <a16:colId xmlns:a16="http://schemas.microsoft.com/office/drawing/2014/main" val="1560159821"/>
                    </a:ext>
                  </a:extLst>
                </a:gridCol>
                <a:gridCol w="1357865">
                  <a:extLst>
                    <a:ext uri="{9D8B030D-6E8A-4147-A177-3AD203B41FA5}">
                      <a16:colId xmlns:a16="http://schemas.microsoft.com/office/drawing/2014/main" val="504239373"/>
                    </a:ext>
                  </a:extLst>
                </a:gridCol>
                <a:gridCol w="1357865">
                  <a:extLst>
                    <a:ext uri="{9D8B030D-6E8A-4147-A177-3AD203B41FA5}">
                      <a16:colId xmlns:a16="http://schemas.microsoft.com/office/drawing/2014/main" val="3544795907"/>
                    </a:ext>
                  </a:extLst>
                </a:gridCol>
                <a:gridCol w="1357865">
                  <a:extLst>
                    <a:ext uri="{9D8B030D-6E8A-4147-A177-3AD203B41FA5}">
                      <a16:colId xmlns:a16="http://schemas.microsoft.com/office/drawing/2014/main" val="232664018"/>
                    </a:ext>
                  </a:extLst>
                </a:gridCol>
                <a:gridCol w="1357865">
                  <a:extLst>
                    <a:ext uri="{9D8B030D-6E8A-4147-A177-3AD203B41FA5}">
                      <a16:colId xmlns:a16="http://schemas.microsoft.com/office/drawing/2014/main" val="418599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Semaine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Lundi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Mercredi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Jeudi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Vendredi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Rattrapage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32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Formateur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00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Formateur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6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Formateur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7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Formateur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01136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41820"/>
              </p:ext>
            </p:extLst>
          </p:nvPr>
        </p:nvGraphicFramePr>
        <p:xfrm>
          <a:off x="1332279" y="4509120"/>
          <a:ext cx="950505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2132800056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542740467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1992859656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567727668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1917194791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4049055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Semaine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Lundi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Mercredi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Jeudi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Rattrapage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6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Formateur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Comptabilité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Responsable commercial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Bureau d’étude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8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64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12803" y="188640"/>
            <a:ext cx="9144001" cy="720080"/>
          </a:xfrm>
        </p:spPr>
        <p:txBody>
          <a:bodyPr rtlCol="0" anchor="ctr"/>
          <a:lstStyle/>
          <a:p>
            <a:pPr algn="ctr" rtl="0"/>
            <a:r>
              <a:rPr lang="fr-FR" dirty="0"/>
              <a:t>Contrat de service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2808203" y="6400800"/>
            <a:ext cx="6553199" cy="276228"/>
          </a:xfrm>
        </p:spPr>
        <p:txBody>
          <a:bodyPr/>
          <a:lstStyle/>
          <a:p>
            <a:pPr rtl="0"/>
            <a:r>
              <a:rPr lang="fr-FR" b="1" u="sng" noProof="0" dirty="0"/>
              <a:t>BOLZINGER Gabriel </a:t>
            </a:r>
            <a:r>
              <a:rPr lang="fr-FR" noProof="0" dirty="0"/>
              <a:t>- </a:t>
            </a:r>
            <a:r>
              <a:rPr lang="fr-FR" b="1" u="sng" noProof="0" dirty="0"/>
              <a:t>CHEVALIER Christophe </a:t>
            </a:r>
            <a:r>
              <a:rPr lang="fr-FR" noProof="0" dirty="0"/>
              <a:t>- SCHWARZE Alexandre - CROCCO David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6</a:t>
            </a:fld>
            <a:endParaRPr lang="fr-FR" noProof="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03" y="1772816"/>
            <a:ext cx="1524000" cy="1536192"/>
          </a:xfrm>
        </p:spPr>
      </p:pic>
      <p:sp>
        <p:nvSpPr>
          <p:cNvPr id="7" name="ZoneTexte 6"/>
          <p:cNvSpPr txBox="1"/>
          <p:nvPr/>
        </p:nvSpPr>
        <p:spPr>
          <a:xfrm>
            <a:off x="1197868" y="3429000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Disponibilité de 12h par jour</a:t>
            </a:r>
          </a:p>
          <a:p>
            <a:pPr algn="ctr"/>
            <a:r>
              <a:rPr lang="fr-FR" dirty="0"/>
              <a:t>7h30 – 19h30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564522" y="342900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 cas de maintenance ou d’incident, 8h d’indisponibilité maximum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12" y="1843484"/>
            <a:ext cx="3577580" cy="138929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70" y="1744231"/>
            <a:ext cx="1175413" cy="15878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218084" y="3429000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accès sont cloisonnés, des identifiants sont nécessaires pour ouvrir MaderaMMB</a:t>
            </a: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3263"/>
              </p:ext>
            </p:extLst>
          </p:nvPr>
        </p:nvGraphicFramePr>
        <p:xfrm>
          <a:off x="648199" y="1630332"/>
          <a:ext cx="10873205" cy="424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641">
                  <a:extLst>
                    <a:ext uri="{9D8B030D-6E8A-4147-A177-3AD203B41FA5}">
                      <a16:colId xmlns:a16="http://schemas.microsoft.com/office/drawing/2014/main" val="3722886808"/>
                    </a:ext>
                  </a:extLst>
                </a:gridCol>
                <a:gridCol w="2174641">
                  <a:extLst>
                    <a:ext uri="{9D8B030D-6E8A-4147-A177-3AD203B41FA5}">
                      <a16:colId xmlns:a16="http://schemas.microsoft.com/office/drawing/2014/main" val="4021511602"/>
                    </a:ext>
                  </a:extLst>
                </a:gridCol>
                <a:gridCol w="2174641">
                  <a:extLst>
                    <a:ext uri="{9D8B030D-6E8A-4147-A177-3AD203B41FA5}">
                      <a16:colId xmlns:a16="http://schemas.microsoft.com/office/drawing/2014/main" val="3591712925"/>
                    </a:ext>
                  </a:extLst>
                </a:gridCol>
                <a:gridCol w="2174641">
                  <a:extLst>
                    <a:ext uri="{9D8B030D-6E8A-4147-A177-3AD203B41FA5}">
                      <a16:colId xmlns:a16="http://schemas.microsoft.com/office/drawing/2014/main" val="864265939"/>
                    </a:ext>
                  </a:extLst>
                </a:gridCol>
                <a:gridCol w="2174641">
                  <a:extLst>
                    <a:ext uri="{9D8B030D-6E8A-4147-A177-3AD203B41FA5}">
                      <a16:colId xmlns:a16="http://schemas.microsoft.com/office/drawing/2014/main" val="162699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Chef de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Commerciaux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Bureau</a:t>
                      </a:r>
                      <a:r>
                        <a:rPr lang="fr-FR" baseline="0" dirty="0"/>
                        <a:t> d’étude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74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Expression</a:t>
                      </a:r>
                      <a:r>
                        <a:rPr lang="fr-FR" baseline="0" dirty="0"/>
                        <a:t> des besoins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5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Définition du cahier des 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6614847"/>
                  </a:ext>
                </a:extLst>
              </a:tr>
              <a:tr h="67242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0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Réception de MaderaMMB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 -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2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Formation</a:t>
                      </a:r>
                      <a:r>
                        <a:rPr lang="fr-FR" baseline="0" dirty="0"/>
                        <a:t> des utilisateurs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 -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14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Mise en </a:t>
                      </a:r>
                    </a:p>
                    <a:p>
                      <a:pPr algn="ctr"/>
                      <a:r>
                        <a:rPr lang="fr-FR" dirty="0"/>
                        <a:t>production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312736"/>
                  </a:ext>
                </a:extLst>
              </a:tr>
            </a:tbl>
          </a:graphicData>
        </a:graphic>
      </p:graphicFrame>
      <p:sp>
        <p:nvSpPr>
          <p:cNvPr id="15" name="ZoneTexte 14"/>
          <p:cNvSpPr txBox="1"/>
          <p:nvPr/>
        </p:nvSpPr>
        <p:spPr>
          <a:xfrm>
            <a:off x="1125860" y="1124744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 cas de problème, voici la matrice RACI indiquant la responsabilité des parties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224261" y="5902483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 = </a:t>
            </a:r>
            <a:r>
              <a:rPr lang="fr-FR" dirty="0" err="1"/>
              <a:t>Responsible</a:t>
            </a:r>
            <a:r>
              <a:rPr lang="fr-FR" dirty="0"/>
              <a:t> ; A = </a:t>
            </a:r>
            <a:r>
              <a:rPr lang="fr-FR" dirty="0" err="1"/>
              <a:t>Accountable</a:t>
            </a:r>
            <a:r>
              <a:rPr lang="fr-FR" dirty="0"/>
              <a:t> ; C = </a:t>
            </a:r>
            <a:r>
              <a:rPr lang="fr-FR" dirty="0" err="1"/>
              <a:t>Consulted</a:t>
            </a:r>
            <a:r>
              <a:rPr lang="fr-FR" dirty="0"/>
              <a:t> ; I = </a:t>
            </a:r>
            <a:r>
              <a:rPr lang="fr-FR" dirty="0" err="1"/>
              <a:t>Informed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981844" y="1112242"/>
            <a:ext cx="102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service MaderaMMB en quelques points</a:t>
            </a:r>
          </a:p>
        </p:txBody>
      </p:sp>
    </p:spTree>
    <p:extLst>
      <p:ext uri="{BB962C8B-B14F-4D97-AF65-F5344CB8AC3E}">
        <p14:creationId xmlns:p14="http://schemas.microsoft.com/office/powerpoint/2010/main" val="37614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12803" y="188640"/>
            <a:ext cx="9144001" cy="720080"/>
          </a:xfrm>
        </p:spPr>
        <p:txBody>
          <a:bodyPr rtlCol="0" anchor="ctr"/>
          <a:lstStyle/>
          <a:p>
            <a:pPr algn="ctr" rtl="0"/>
            <a:r>
              <a:rPr lang="fr-FR" dirty="0"/>
              <a:t>Documentation technique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77788" y="1124744"/>
            <a:ext cx="11161239" cy="5184575"/>
          </a:xfrm>
        </p:spPr>
        <p:txBody>
          <a:bodyPr numCol="2" rtlCol="0">
            <a:normAutofit/>
          </a:bodyPr>
          <a:lstStyle/>
          <a:p>
            <a:pPr rtl="0"/>
            <a:endParaRPr lang="fr-FR" b="1" dirty="0"/>
          </a:p>
          <a:p>
            <a:pPr rtl="0"/>
            <a:r>
              <a:rPr lang="fr-FR" b="1" dirty="0"/>
              <a:t>Partie Administrateur</a:t>
            </a:r>
          </a:p>
          <a:p>
            <a:pPr marL="0" indent="0" rtl="0">
              <a:buNone/>
            </a:pPr>
            <a:endParaRPr lang="fr-FR" sz="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	</a:t>
            </a:r>
            <a:r>
              <a:rPr lang="fr-FR" sz="2000" b="1" dirty="0"/>
              <a:t>Application</a:t>
            </a:r>
            <a:endParaRPr lang="fr-FR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000" dirty="0"/>
              <a:t>	</a:t>
            </a:r>
            <a:r>
              <a:rPr lang="fr-FR" sz="2000" b="1" dirty="0"/>
              <a:t>Matériel</a:t>
            </a:r>
            <a:endParaRPr lang="fr-FR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000" dirty="0"/>
              <a:t>	</a:t>
            </a:r>
            <a:r>
              <a:rPr lang="fr-FR" sz="2000" b="1" dirty="0"/>
              <a:t>Serveur</a:t>
            </a:r>
            <a:endParaRPr lang="fr-FR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000" b="1" dirty="0"/>
              <a:t>	Mise à jour</a:t>
            </a:r>
          </a:p>
          <a:p>
            <a:pPr marL="0" indent="0">
              <a:buNone/>
            </a:pPr>
            <a:endParaRPr lang="fr-FR" sz="2000" b="1" u="sng" dirty="0"/>
          </a:p>
          <a:p>
            <a:pPr marL="0" indent="0">
              <a:buNone/>
            </a:pPr>
            <a:endParaRPr lang="fr-FR" sz="2000" b="1" u="sng" dirty="0"/>
          </a:p>
          <a:p>
            <a:pPr marL="0" indent="0">
              <a:buNone/>
            </a:pPr>
            <a:endParaRPr lang="fr-FR" sz="2000" b="1" u="sng" dirty="0"/>
          </a:p>
          <a:p>
            <a:pPr marL="0" indent="0">
              <a:buNone/>
            </a:pPr>
            <a:endParaRPr lang="fr-FR" sz="2000" b="1" u="sng" dirty="0"/>
          </a:p>
          <a:p>
            <a:pPr marL="0" indent="0">
              <a:buNone/>
            </a:pPr>
            <a:endParaRPr lang="fr-FR" sz="2000" b="1" u="sng" dirty="0"/>
          </a:p>
          <a:p>
            <a:r>
              <a:rPr lang="fr-FR" b="1" dirty="0"/>
              <a:t>Partie Développeur</a:t>
            </a:r>
          </a:p>
          <a:p>
            <a:endParaRPr lang="fr-FR" sz="8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000" b="1" dirty="0"/>
              <a:t>	Architecture client lourd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000" b="1" dirty="0"/>
              <a:t>	Processus de synchronisation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000" b="1" dirty="0"/>
              <a:t>	Modèle de données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000" b="1" dirty="0"/>
              <a:t>	Critères de développement</a:t>
            </a:r>
            <a:endParaRPr lang="fr-FR" sz="20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2808203" y="6400800"/>
            <a:ext cx="6553199" cy="276228"/>
          </a:xfrm>
        </p:spPr>
        <p:txBody>
          <a:bodyPr/>
          <a:lstStyle/>
          <a:p>
            <a:pPr rtl="0"/>
            <a:r>
              <a:rPr lang="fr-FR" noProof="0" dirty="0"/>
              <a:t>BOLZINGER Gabriel - CHEVALIER Christophe - </a:t>
            </a:r>
            <a:r>
              <a:rPr lang="fr-FR" b="1" u="sng" noProof="0" dirty="0"/>
              <a:t>SCHWARZE Alexandre </a:t>
            </a:r>
            <a:r>
              <a:rPr lang="fr-FR" noProof="0" dirty="0"/>
              <a:t>- CROCCO David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7</a:t>
            </a:fld>
            <a:endParaRPr lang="fr-FR" noProof="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311" y="332656"/>
            <a:ext cx="1708981" cy="177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7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12803" y="188640"/>
            <a:ext cx="9144001" cy="720080"/>
          </a:xfrm>
        </p:spPr>
        <p:txBody>
          <a:bodyPr rtlCol="0" anchor="ctr"/>
          <a:lstStyle/>
          <a:p>
            <a:pPr algn="ctr" rtl="0"/>
            <a:r>
              <a:rPr lang="fr-FR" dirty="0"/>
              <a:t>Continuité et reprise d’activité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016732"/>
            <a:ext cx="7163800" cy="2057687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2808203" y="6400800"/>
            <a:ext cx="6553199" cy="276228"/>
          </a:xfrm>
        </p:spPr>
        <p:txBody>
          <a:bodyPr/>
          <a:lstStyle/>
          <a:p>
            <a:pPr rtl="0"/>
            <a:r>
              <a:rPr lang="fr-FR" b="1" u="sng" noProof="0" dirty="0"/>
              <a:t>BOLZINGER Gabriel </a:t>
            </a:r>
            <a:r>
              <a:rPr lang="fr-FR" noProof="0" dirty="0"/>
              <a:t>- CHEVALIER Christophe - </a:t>
            </a:r>
            <a:r>
              <a:rPr lang="fr-FR" b="1" u="sng" noProof="0" dirty="0"/>
              <a:t>SCHWARZE Alexandre </a:t>
            </a:r>
            <a:r>
              <a:rPr lang="fr-FR" noProof="0" dirty="0"/>
              <a:t>- CROCCO David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8</a:t>
            </a:fld>
            <a:endParaRPr lang="fr-FR" noProof="0" dirty="0"/>
          </a:p>
        </p:txBody>
      </p:sp>
      <p:sp>
        <p:nvSpPr>
          <p:cNvPr id="5" name="ZoneTexte 4"/>
          <p:cNvSpPr txBox="1"/>
          <p:nvPr/>
        </p:nvSpPr>
        <p:spPr>
          <a:xfrm>
            <a:off x="34485" y="3147071"/>
            <a:ext cx="24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Analyse des risques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3367097"/>
            <a:ext cx="6373114" cy="290553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622804" y="2884988"/>
            <a:ext cx="2248599" cy="3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Evolution des risques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032574" y="1487011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 Solutions possibles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20" y="4281547"/>
            <a:ext cx="1440160" cy="144016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72" y="1996411"/>
            <a:ext cx="1745608" cy="17456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905" y="4012286"/>
            <a:ext cx="1745608" cy="1745608"/>
          </a:xfrm>
          <a:prstGeom prst="rect">
            <a:avLst/>
          </a:prstGeom>
        </p:spPr>
      </p:pic>
      <p:sp>
        <p:nvSpPr>
          <p:cNvPr id="16" name="Flèche : droite 15"/>
          <p:cNvSpPr/>
          <p:nvPr/>
        </p:nvSpPr>
        <p:spPr>
          <a:xfrm rot="8643010">
            <a:off x="3693339" y="3648744"/>
            <a:ext cx="1556880" cy="839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/>
          <p:cNvSpPr/>
          <p:nvPr/>
        </p:nvSpPr>
        <p:spPr>
          <a:xfrm rot="1855633">
            <a:off x="6883504" y="3578230"/>
            <a:ext cx="1873702" cy="839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956" y="3483614"/>
            <a:ext cx="868676" cy="86867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1323384" y="554853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Sauvegarde quotidienne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281565" y="586590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distant cloud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195005" y="3958388"/>
            <a:ext cx="4209648" cy="178510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r"/>
            <a:r>
              <a:rPr lang="fr-FR" sz="2000" u="sng" dirty="0"/>
              <a:t>Estimations :</a:t>
            </a:r>
            <a:r>
              <a:rPr lang="fr-FR" dirty="0"/>
              <a:t> </a:t>
            </a:r>
          </a:p>
          <a:p>
            <a:pPr algn="ctr"/>
            <a:endParaRPr lang="fr-FR" dirty="0"/>
          </a:p>
          <a:p>
            <a:r>
              <a:rPr lang="fr-FR" dirty="0"/>
              <a:t>DIMA</a:t>
            </a:r>
          </a:p>
          <a:p>
            <a:r>
              <a:rPr lang="fr-FR" dirty="0">
                <a:solidFill>
                  <a:schemeClr val="accent2"/>
                </a:solidFill>
              </a:rPr>
              <a:t>10 jours</a:t>
            </a:r>
          </a:p>
          <a:p>
            <a:r>
              <a:rPr lang="fr-FR" dirty="0">
                <a:solidFill>
                  <a:schemeClr val="accent3"/>
                </a:solidFill>
              </a:rPr>
              <a:t>2,5 jours</a:t>
            </a:r>
          </a:p>
          <a:p>
            <a:r>
              <a:rPr lang="fr-FR" dirty="0">
                <a:solidFill>
                  <a:srgbClr val="FF0000"/>
                </a:solidFill>
              </a:rPr>
              <a:t>0 jours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/>
          </a:p>
          <a:p>
            <a:r>
              <a:rPr lang="fr-FR" dirty="0"/>
              <a:t>PDMA</a:t>
            </a:r>
          </a:p>
          <a:p>
            <a:r>
              <a:rPr lang="fr-FR" dirty="0"/>
              <a:t>1 jour</a:t>
            </a:r>
          </a:p>
          <a:p>
            <a:pPr algn="ctr"/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333772" y="3697858"/>
            <a:ext cx="4608000" cy="253738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15453"/>
              </p:ext>
            </p:extLst>
          </p:nvPr>
        </p:nvGraphicFramePr>
        <p:xfrm>
          <a:off x="8059495" y="1461238"/>
          <a:ext cx="363089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298">
                  <a:extLst>
                    <a:ext uri="{9D8B030D-6E8A-4147-A177-3AD203B41FA5}">
                      <a16:colId xmlns:a16="http://schemas.microsoft.com/office/drawing/2014/main" val="1811090944"/>
                    </a:ext>
                  </a:extLst>
                </a:gridCol>
                <a:gridCol w="1210298">
                  <a:extLst>
                    <a:ext uri="{9D8B030D-6E8A-4147-A177-3AD203B41FA5}">
                      <a16:colId xmlns:a16="http://schemas.microsoft.com/office/drawing/2014/main" val="189702905"/>
                    </a:ext>
                  </a:extLst>
                </a:gridCol>
                <a:gridCol w="1210298">
                  <a:extLst>
                    <a:ext uri="{9D8B030D-6E8A-4147-A177-3AD203B41FA5}">
                      <a16:colId xmlns:a16="http://schemas.microsoft.com/office/drawing/2014/main" val="866819636"/>
                    </a:ext>
                  </a:extLst>
                </a:gridCol>
              </a:tblGrid>
              <a:tr h="32132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Faible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Moyen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Important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876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7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7" grpId="0"/>
      <p:bldP spid="16" grpId="0" animBg="1"/>
      <p:bldP spid="17" grpId="0" animBg="1"/>
      <p:bldP spid="18" grpId="0"/>
      <p:bldP spid="19" grpId="0"/>
      <p:bldP spid="20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12803" y="188640"/>
            <a:ext cx="9144001" cy="720080"/>
          </a:xfrm>
        </p:spPr>
        <p:txBody>
          <a:bodyPr rtlCol="0" anchor="ctr"/>
          <a:lstStyle/>
          <a:p>
            <a:pPr algn="ctr" rtl="0"/>
            <a:r>
              <a:rPr lang="fr-FR" dirty="0"/>
              <a:t>Continuité et reprise d’activité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2808203" y="6400800"/>
            <a:ext cx="6553199" cy="276228"/>
          </a:xfrm>
        </p:spPr>
        <p:txBody>
          <a:bodyPr/>
          <a:lstStyle/>
          <a:p>
            <a:pPr rtl="0"/>
            <a:r>
              <a:rPr lang="fr-FR" b="1" u="sng" noProof="0" dirty="0"/>
              <a:t>BOLZINGER Gabriel </a:t>
            </a:r>
            <a:r>
              <a:rPr lang="fr-FR" noProof="0" dirty="0"/>
              <a:t>- CHEVALIER Christophe - SCHWARZE Alexandre - CROCCO David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9</a:t>
            </a:fld>
            <a:endParaRPr lang="fr-FR" noProof="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18" y="908720"/>
            <a:ext cx="5607368" cy="3314017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4258821" y="4365104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Fonctionnement de la solution cloud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406551" y="4965771"/>
            <a:ext cx="7356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En cas de problème, le prestataire est disponible au 1007 du lundi au samedi</a:t>
            </a:r>
          </a:p>
          <a:p>
            <a:pPr algn="ctr"/>
            <a:r>
              <a:rPr lang="fr-FR" dirty="0"/>
              <a:t>Ce dernier s’engage à respecter une disponibilité de 100%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Coût par mois : 480€ TTC</a:t>
            </a:r>
          </a:p>
        </p:txBody>
      </p:sp>
    </p:spTree>
    <p:extLst>
      <p:ext uri="{BB962C8B-B14F-4D97-AF65-F5344CB8AC3E}">
        <p14:creationId xmlns:p14="http://schemas.microsoft.com/office/powerpoint/2010/main" val="290149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436</Words>
  <Application>Microsoft Office PowerPoint</Application>
  <PresentationFormat>Personnalisé</PresentationFormat>
  <Paragraphs>221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Tunnel bleu numérique 16:9</vt:lpstr>
      <vt:lpstr>Projet Madera</vt:lpstr>
      <vt:lpstr>Présentation</vt:lpstr>
      <vt:lpstr>Sommaire</vt:lpstr>
      <vt:lpstr>Développement</vt:lpstr>
      <vt:lpstr>Plan de formation</vt:lpstr>
      <vt:lpstr>Contrat de service</vt:lpstr>
      <vt:lpstr>Documentation technique</vt:lpstr>
      <vt:lpstr>Continuité et reprise d’activité</vt:lpstr>
      <vt:lpstr>Continuité et reprise d’activité</vt:lpstr>
      <vt:lpstr>Retours d’expériences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2017-06-14T13:00:07Z</dcterms:created>
  <dcterms:modified xsi:type="dcterms:W3CDTF">2017-06-15T09:08:40Z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