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3" r:id="rId10"/>
    <p:sldId id="269" r:id="rId11"/>
    <p:sldId id="270" r:id="rId12"/>
    <p:sldId id="268" r:id="rId13"/>
    <p:sldId id="264" r:id="rId14"/>
    <p:sldId id="265" r:id="rId15"/>
  </p:sldIdLst>
  <p:sldSz cx="14630400" cy="8229600"/>
  <p:notesSz cx="8229600" cy="14630400"/>
  <p:embeddedFontLst>
    <p:embeddedFont>
      <p:font typeface="Patrick Hand" panose="00000500000000000000" pitchFamily="2" charset="0"/>
      <p:regular r:id="rId1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648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8C0D7-62E7-59EB-E051-5596B0317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A1D84-ADF2-A7B4-14E8-F92A7ECEB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AA02AF-1630-5ED7-2936-4908B9643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C388C-C108-5AC0-47A1-E52A08ACCE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5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67AB5-FB81-45AC-73E3-3195C45B8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1B9AF2-5838-95AF-F81F-394DB21F4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29C35B-6F43-19A3-D3C5-9C206809C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C83D1-801D-FB45-6A06-7F83A0D32B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96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A175A-7C9B-FF15-97AC-07755ECD6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A82E3B-1FB4-F7F7-37D5-0A33B2B6B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2A9109-9F21-707E-8041-9DA40559C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2113D-1590-400F-66C3-7B2D8A507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4AFC7-8BA7-B634-20E8-183BF01C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AC81A5-089E-60C3-7A99-47A096334A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C0E1A5-6CF1-DA16-F6AC-796AEA3A4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61F97-DA26-A9A9-BFAC-F87EBE96D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1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66073" y="2746296"/>
            <a:ext cx="7211854" cy="12151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750"/>
              </a:lnSpc>
            </a:pPr>
            <a:r>
              <a:rPr lang="en-US" sz="38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🎯</a:t>
            </a:r>
            <a:r>
              <a:rPr lang="en-US" sz="3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pt-BR" sz="3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Segmentação de Vestuário </a:t>
            </a:r>
            <a:r>
              <a:rPr lang="en-US" sz="3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com </a:t>
            </a:r>
            <a:r>
              <a:rPr lang="en-US" sz="38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MachineLearning</a:t>
            </a:r>
            <a:r>
              <a:rPr lang="en-US" sz="3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- </a:t>
            </a:r>
            <a:r>
              <a:rPr lang="pt-BR" sz="3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Projeto 06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966073" y="4268153"/>
            <a:ext cx="7211854" cy="11594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Uma exploração profunda de técnicas avançadas de visão computacional aplicadas à segmentação semântica de peças de vestuário utilizando redes neurais convolucionais.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39C10-0B6C-2296-1EC4-6BD539B0D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5807886-3930-FB0F-7728-F8134D6DF05B}"/>
              </a:ext>
            </a:extLst>
          </p:cNvPr>
          <p:cNvSpPr/>
          <p:nvPr/>
        </p:nvSpPr>
        <p:spPr>
          <a:xfrm>
            <a:off x="698659" y="480298"/>
            <a:ext cx="2712601" cy="283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Análise Qualitativa das Predições</a:t>
            </a:r>
            <a:endParaRPr lang="en-US" sz="2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5E3ADE8-66C8-AE42-7678-23637E5CCEB9}"/>
              </a:ext>
            </a:extLst>
          </p:cNvPr>
          <p:cNvSpPr/>
          <p:nvPr/>
        </p:nvSpPr>
        <p:spPr>
          <a:xfrm>
            <a:off x="12654805" y="7612517"/>
            <a:ext cx="1931542" cy="565396"/>
          </a:xfrm>
          <a:prstGeom prst="round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pic>
        <p:nvPicPr>
          <p:cNvPr id="11" name="Picture 10" descr="A group of graphs with different colored bars&#10;&#10;AI-generated content may be incorrect.">
            <a:extLst>
              <a:ext uri="{FF2B5EF4-FFF2-40B4-BE49-F238E27FC236}">
                <a16:creationId xmlns:a16="http://schemas.microsoft.com/office/drawing/2014/main" id="{8CA70270-5CC2-1956-4AC1-9325AC758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5" y="1079123"/>
            <a:ext cx="8548071" cy="60713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E043C2-F872-6365-D307-D060E8510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016" y="283678"/>
            <a:ext cx="5098136" cy="76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1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CCF85-C1AE-468E-8A10-88731C4D5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2BA0689-6A7B-27BB-153C-2B0190375F69}"/>
              </a:ext>
            </a:extLst>
          </p:cNvPr>
          <p:cNvSpPr/>
          <p:nvPr/>
        </p:nvSpPr>
        <p:spPr>
          <a:xfrm>
            <a:off x="698659" y="480298"/>
            <a:ext cx="2712601" cy="283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Análise Qualitativa das Predições</a:t>
            </a:r>
            <a:endParaRPr lang="en-US" sz="2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B91A35-3B60-6128-371E-06F57E893E9F}"/>
              </a:ext>
            </a:extLst>
          </p:cNvPr>
          <p:cNvSpPr/>
          <p:nvPr/>
        </p:nvSpPr>
        <p:spPr>
          <a:xfrm>
            <a:off x="12654805" y="7612517"/>
            <a:ext cx="1931542" cy="565396"/>
          </a:xfrm>
          <a:prstGeom prst="round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pic>
        <p:nvPicPr>
          <p:cNvPr id="4" name="Picture 3" descr="A graph of a bar chart&#10;&#10;AI-generated content may be incorrect.">
            <a:extLst>
              <a:ext uri="{FF2B5EF4-FFF2-40B4-BE49-F238E27FC236}">
                <a16:creationId xmlns:a16="http://schemas.microsoft.com/office/drawing/2014/main" id="{D8B54170-C49F-0B06-B4FA-E4000EE09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61" y="945137"/>
            <a:ext cx="8194037" cy="4041654"/>
          </a:xfrm>
          <a:prstGeom prst="rect">
            <a:avLst/>
          </a:prstGeom>
        </p:spPr>
      </p:pic>
      <p:pic>
        <p:nvPicPr>
          <p:cNvPr id="6" name="Picture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AFF05E27-FA8D-81BA-0952-5F62B0A72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04" y="5167904"/>
            <a:ext cx="8464686" cy="2960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26DBE9-6C50-0875-E3E0-E1940E33B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729" y="945137"/>
            <a:ext cx="5187068" cy="657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8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/>
          <p:cNvSpPr/>
          <p:nvPr/>
        </p:nvSpPr>
        <p:spPr>
          <a:xfrm>
            <a:off x="1038487" y="1422615"/>
            <a:ext cx="1135380" cy="141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1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Imagem Original</a:t>
            </a:r>
            <a:endParaRPr lang="en-US" sz="1600" dirty="0"/>
          </a:p>
        </p:txBody>
      </p:sp>
      <p:sp>
        <p:nvSpPr>
          <p:cNvPr id="17" name="Text 13"/>
          <p:cNvSpPr/>
          <p:nvPr/>
        </p:nvSpPr>
        <p:spPr>
          <a:xfrm>
            <a:off x="-548441" y="1665721"/>
            <a:ext cx="4316373" cy="1093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Entrada do modelo com peças de </a:t>
            </a:r>
            <a:r>
              <a:rPr lang="en-US" sz="16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vestuário</a:t>
            </a: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</a:p>
          <a:p>
            <a:pPr marL="0" indent="0" algn="ctr">
              <a:lnSpc>
                <a:spcPts val="1400"/>
              </a:lnSpc>
              <a:buNone/>
            </a:pPr>
            <a:r>
              <a:rPr lang="en-US" sz="16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em</a:t>
            </a: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contexto real</a:t>
            </a:r>
            <a:endParaRPr lang="en-US" sz="1600" dirty="0"/>
          </a:p>
        </p:txBody>
      </p:sp>
      <p:sp>
        <p:nvSpPr>
          <p:cNvPr id="18" name="Text 14"/>
          <p:cNvSpPr/>
          <p:nvPr/>
        </p:nvSpPr>
        <p:spPr>
          <a:xfrm>
            <a:off x="4189017" y="1342875"/>
            <a:ext cx="1135380" cy="141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1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Ground Truth</a:t>
            </a:r>
            <a:endParaRPr lang="en-US" sz="1600" dirty="0"/>
          </a:p>
        </p:txBody>
      </p:sp>
      <p:sp>
        <p:nvSpPr>
          <p:cNvPr id="19" name="Text 15"/>
          <p:cNvSpPr/>
          <p:nvPr/>
        </p:nvSpPr>
        <p:spPr>
          <a:xfrm>
            <a:off x="2666431" y="1646238"/>
            <a:ext cx="4316373" cy="181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Anotação manual precisa de todas as </a:t>
            </a:r>
          </a:p>
          <a:p>
            <a:pPr marL="0" indent="0" algn="ctr">
              <a:lnSpc>
                <a:spcPts val="14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classes de roupa</a:t>
            </a:r>
            <a:endParaRPr lang="en-US" sz="1600" dirty="0"/>
          </a:p>
        </p:txBody>
      </p:sp>
      <p:sp>
        <p:nvSpPr>
          <p:cNvPr id="20" name="Text 16"/>
          <p:cNvSpPr/>
          <p:nvPr/>
        </p:nvSpPr>
        <p:spPr>
          <a:xfrm>
            <a:off x="6982804" y="1365730"/>
            <a:ext cx="1135380" cy="141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1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Predição do Modelo</a:t>
            </a:r>
            <a:endParaRPr lang="en-US" sz="1600" dirty="0"/>
          </a:p>
        </p:txBody>
      </p:sp>
      <p:sp>
        <p:nvSpPr>
          <p:cNvPr id="21" name="Text 17"/>
          <p:cNvSpPr/>
          <p:nvPr/>
        </p:nvSpPr>
        <p:spPr>
          <a:xfrm>
            <a:off x="6642083" y="1679452"/>
            <a:ext cx="4316373" cy="181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Resultado da </a:t>
            </a:r>
            <a:r>
              <a:rPr lang="en-US" sz="16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segmentação</a:t>
            </a:r>
            <a:endParaRPr lang="en-US" sz="1600" dirty="0"/>
          </a:p>
        </p:txBody>
      </p:sp>
      <p:sp>
        <p:nvSpPr>
          <p:cNvPr id="22" name="Text 18"/>
          <p:cNvSpPr/>
          <p:nvPr/>
        </p:nvSpPr>
        <p:spPr>
          <a:xfrm>
            <a:off x="468898" y="4793005"/>
            <a:ext cx="1816910" cy="170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Matriz de 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Confusão</a:t>
            </a: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: Análise de Erros por Classe</a:t>
            </a:r>
            <a:endParaRPr lang="en-US" sz="1600" dirty="0"/>
          </a:p>
        </p:txBody>
      </p:sp>
      <p:sp>
        <p:nvSpPr>
          <p:cNvPr id="23" name="Text 19"/>
          <p:cNvSpPr/>
          <p:nvPr/>
        </p:nvSpPr>
        <p:spPr>
          <a:xfrm>
            <a:off x="476518" y="5051132"/>
            <a:ext cx="6511748" cy="2241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matriz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de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confusão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revela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que a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maior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fonte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de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erro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está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na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distinção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entre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Dress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e </a:t>
            </a:r>
            <a:r>
              <a:rPr lang="en-US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Skirt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Estes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padrões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sugerem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que augmentation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focada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nestas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classes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poderia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melhorar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significativamente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os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resultados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7A9AB-8008-7023-0B69-9E3CDF579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90" y="2166365"/>
            <a:ext cx="7874702" cy="20670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D9347-E3DC-8A20-6F92-E5B54C995F7A}"/>
              </a:ext>
            </a:extLst>
          </p:cNvPr>
          <p:cNvSpPr/>
          <p:nvPr/>
        </p:nvSpPr>
        <p:spPr>
          <a:xfrm>
            <a:off x="12654805" y="7551189"/>
            <a:ext cx="1931542" cy="565396"/>
          </a:xfrm>
          <a:prstGeom prst="round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6EEA70-857A-665C-346F-493E00DA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897" y="2438161"/>
            <a:ext cx="5422469" cy="47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7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7957" y="548640"/>
            <a:ext cx="3680222" cy="423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Conclusões e Direções Futuras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797957" y="1311712"/>
            <a:ext cx="6432471" cy="1980724"/>
          </a:xfrm>
          <a:prstGeom prst="roundRect">
            <a:avLst>
              <a:gd name="adj" fmla="val 359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pt-BR" sz="1600"/>
          </a:p>
        </p:txBody>
      </p:sp>
      <p:sp>
        <p:nvSpPr>
          <p:cNvPr id="4" name="Text 2"/>
          <p:cNvSpPr/>
          <p:nvPr/>
        </p:nvSpPr>
        <p:spPr>
          <a:xfrm>
            <a:off x="975122" y="1488877"/>
            <a:ext cx="2085380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🎯</a:t>
            </a: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Principais Contribuições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75122" y="1852493"/>
            <a:ext cx="6078141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Comparação sistemática e rigorosa de 4 arquiteturas consolidadas da literatura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975122" y="2183011"/>
            <a:ext cx="6078141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Font typeface="+mj-lt"/>
              <a:buAutoNum type="arabicPeriod" startAt="2"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Desenvolvimento da arquitetura LightSegNet com 35x menos parâmetros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975122" y="2513528"/>
            <a:ext cx="6078141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Font typeface="+mj-lt"/>
              <a:buAutoNum type="arabicPeriod" startAt="3"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Análise empírica sobre redução de dataset e seu impacto no desempenho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975122" y="2844046"/>
            <a:ext cx="6078141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Font typeface="+mj-lt"/>
              <a:buAutoNum type="arabicPeriod" startAt="4"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Pipeline completo de treino, avaliação e visualização reprodutível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399973" y="1311712"/>
            <a:ext cx="6432471" cy="1980724"/>
          </a:xfrm>
          <a:prstGeom prst="roundRect">
            <a:avLst>
              <a:gd name="adj" fmla="val 3596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pt-BR" sz="1600"/>
          </a:p>
        </p:txBody>
      </p:sp>
      <p:sp>
        <p:nvSpPr>
          <p:cNvPr id="10" name="Text 8"/>
          <p:cNvSpPr/>
          <p:nvPr/>
        </p:nvSpPr>
        <p:spPr>
          <a:xfrm>
            <a:off x="7577138" y="1488877"/>
            <a:ext cx="2035016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📊 Resultados Alcançados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7577138" y="1852493"/>
            <a:ext cx="6078141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93.2%</a:t>
            </a:r>
            <a:r>
              <a:rPr lang="en-US" sz="16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de acurácia pixel-wise com DeepLabV3-ResNet50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577138" y="2183011"/>
            <a:ext cx="6078141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0.78</a:t>
            </a:r>
            <a:r>
              <a:rPr lang="en-US" sz="16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de Mean IoU no melhor modelo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7577138" y="2513528"/>
            <a:ext cx="6078141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4x</a:t>
            </a:r>
            <a:r>
              <a:rPr lang="en-US" sz="16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mais rápido com arquitetura otimizada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7577138" y="2844046"/>
            <a:ext cx="6078141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98%</a:t>
            </a:r>
            <a:r>
              <a:rPr lang="en-US" sz="16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do desempenho com 50% dos dados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797957" y="3652718"/>
            <a:ext cx="2035016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📦</a:t>
            </a: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Código Open Source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797957" y="4084201"/>
            <a:ext cx="7655242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Todo o código, notebooks e modelos treinados estão disponíveis publicamente para reprodução e extensão da pesquisa: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797957" y="4507944"/>
            <a:ext cx="7655242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github.com/RaphaelCarvalh/clothing-segmentation-project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797957" y="4931688"/>
            <a:ext cx="7655242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Inclui: implementações PyTorch, scripts de treinamento, notebooks de análise e checkpoints dos modelos.</a:t>
            </a:r>
            <a:endParaRPr lang="en-US" sz="1600" dirty="0"/>
          </a:p>
        </p:txBody>
      </p:sp>
      <p:pic>
        <p:nvPicPr>
          <p:cNvPr id="1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43" y="3673912"/>
            <a:ext cx="4220766" cy="4220766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71AB625-E6CE-E6D3-0580-8F5129B51EA0}"/>
              </a:ext>
            </a:extLst>
          </p:cNvPr>
          <p:cNvSpPr/>
          <p:nvPr/>
        </p:nvSpPr>
        <p:spPr>
          <a:xfrm>
            <a:off x="12654805" y="7551189"/>
            <a:ext cx="1931542" cy="565396"/>
          </a:xfrm>
          <a:prstGeom prst="round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6073" y="842010"/>
            <a:ext cx="3381494" cy="422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Referências Bibliográficas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966073" y="1602819"/>
            <a:ext cx="6264593" cy="2353508"/>
          </a:xfrm>
          <a:prstGeom prst="roundRect">
            <a:avLst>
              <a:gd name="adj" fmla="val 4662"/>
            </a:avLst>
          </a:prstGeom>
          <a:solidFill>
            <a:srgbClr val="F7F7F7"/>
          </a:solidFill>
          <a:ln w="2286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943213" y="1602819"/>
            <a:ext cx="91440" cy="2353508"/>
          </a:xfrm>
          <a:prstGeom prst="roundRect">
            <a:avLst>
              <a:gd name="adj" fmla="val 77660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1226582" y="1794748"/>
            <a:ext cx="1690688" cy="2113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DeepLabV3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1226582" y="2107525"/>
            <a:ext cx="581215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Chen, L.-C., Papandreou, G., Schroff, F., &amp; Adam, H. (2017)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1226582" y="2479477"/>
            <a:ext cx="581215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"Rethinking Atrous Convolution for Semantic Image Segmentation"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1226582" y="2851428"/>
            <a:ext cx="581215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i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arXiv preprint arXiv:1706.05587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1226582" y="3223379"/>
            <a:ext cx="5812155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Introduziu ASPP (Atrous Spatial Pyramid Pooling) e atrous convolution para segmentação multiescala eficiente.</a:t>
            </a:r>
            <a:endParaRPr lang="en-US" sz="1300" dirty="0"/>
          </a:p>
        </p:txBody>
      </p:sp>
      <p:sp>
        <p:nvSpPr>
          <p:cNvPr id="10" name="Shape 8"/>
          <p:cNvSpPr/>
          <p:nvPr/>
        </p:nvSpPr>
        <p:spPr>
          <a:xfrm>
            <a:off x="7399734" y="1602819"/>
            <a:ext cx="6264593" cy="2353508"/>
          </a:xfrm>
          <a:prstGeom prst="roundRect">
            <a:avLst>
              <a:gd name="adj" fmla="val 4662"/>
            </a:avLst>
          </a:prstGeom>
          <a:solidFill>
            <a:srgbClr val="F7F7F7"/>
          </a:solidFill>
          <a:ln w="2286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" name="Shape 9"/>
          <p:cNvSpPr/>
          <p:nvPr/>
        </p:nvSpPr>
        <p:spPr>
          <a:xfrm>
            <a:off x="7376874" y="1602819"/>
            <a:ext cx="91440" cy="2353508"/>
          </a:xfrm>
          <a:prstGeom prst="roundRect">
            <a:avLst>
              <a:gd name="adj" fmla="val 77660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7660243" y="1794748"/>
            <a:ext cx="1768673" cy="2113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Fully Convolutional Networks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7660243" y="2107525"/>
            <a:ext cx="581215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Long, J., Shelhamer, E., &amp; Darrell, T. (2015)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7660243" y="2479477"/>
            <a:ext cx="581215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"Fully Convolutional Networks for Semantic Segmentation"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7660243" y="2851428"/>
            <a:ext cx="581215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i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Proceedings of the IEEE Conference on Computer Vision and Pattern Recognition (CVPR)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7660243" y="3223379"/>
            <a:ext cx="5812155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Trabalho pioneiro que estabeleceu as bases para segmentação semântica com redes totalmente convolucionais.</a:t>
            </a:r>
            <a:endParaRPr lang="en-US" sz="1300" dirty="0"/>
          </a:p>
        </p:txBody>
      </p:sp>
      <p:sp>
        <p:nvSpPr>
          <p:cNvPr id="17" name="Shape 15"/>
          <p:cNvSpPr/>
          <p:nvPr/>
        </p:nvSpPr>
        <p:spPr>
          <a:xfrm>
            <a:off x="966073" y="4125397"/>
            <a:ext cx="6264593" cy="2353508"/>
          </a:xfrm>
          <a:prstGeom prst="roundRect">
            <a:avLst>
              <a:gd name="adj" fmla="val 4662"/>
            </a:avLst>
          </a:prstGeom>
          <a:solidFill>
            <a:srgbClr val="F7F7F7"/>
          </a:solidFill>
          <a:ln w="2286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8" name="Shape 16"/>
          <p:cNvSpPr/>
          <p:nvPr/>
        </p:nvSpPr>
        <p:spPr>
          <a:xfrm>
            <a:off x="943213" y="4125397"/>
            <a:ext cx="91440" cy="2353508"/>
          </a:xfrm>
          <a:prstGeom prst="roundRect">
            <a:avLst>
              <a:gd name="adj" fmla="val 77660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7"/>
          <p:cNvSpPr/>
          <p:nvPr/>
        </p:nvSpPr>
        <p:spPr>
          <a:xfrm>
            <a:off x="1226582" y="4317325"/>
            <a:ext cx="1690688" cy="2113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MobileNetV2</a:t>
            </a:r>
            <a:endParaRPr lang="en-US" sz="1300" dirty="0"/>
          </a:p>
        </p:txBody>
      </p:sp>
      <p:sp>
        <p:nvSpPr>
          <p:cNvPr id="20" name="Text 18"/>
          <p:cNvSpPr/>
          <p:nvPr/>
        </p:nvSpPr>
        <p:spPr>
          <a:xfrm>
            <a:off x="1226582" y="4630103"/>
            <a:ext cx="581215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Sandler, M., Howard, A., Zhu, M., Zhmoginov, A., &amp; Chen, L.-C. (2018)</a:t>
            </a:r>
            <a:endParaRPr lang="en-US" sz="1300" dirty="0"/>
          </a:p>
        </p:txBody>
      </p:sp>
      <p:sp>
        <p:nvSpPr>
          <p:cNvPr id="21" name="Text 19"/>
          <p:cNvSpPr/>
          <p:nvPr/>
        </p:nvSpPr>
        <p:spPr>
          <a:xfrm>
            <a:off x="1226582" y="5002054"/>
            <a:ext cx="581215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"MobileNetV2: Inverted Residuals and Linear Bottlenecks"</a:t>
            </a:r>
            <a:endParaRPr lang="en-US" sz="1300" dirty="0"/>
          </a:p>
        </p:txBody>
      </p:sp>
      <p:sp>
        <p:nvSpPr>
          <p:cNvPr id="22" name="Text 20"/>
          <p:cNvSpPr/>
          <p:nvPr/>
        </p:nvSpPr>
        <p:spPr>
          <a:xfrm>
            <a:off x="1226582" y="5374005"/>
            <a:ext cx="581215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i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Proceedings of the IEEE Conference on Computer Vision and Pattern Recognition (CVPR)</a:t>
            </a:r>
            <a:endParaRPr lang="en-US" sz="1300" dirty="0"/>
          </a:p>
        </p:txBody>
      </p:sp>
      <p:sp>
        <p:nvSpPr>
          <p:cNvPr id="23" name="Text 21"/>
          <p:cNvSpPr/>
          <p:nvPr/>
        </p:nvSpPr>
        <p:spPr>
          <a:xfrm>
            <a:off x="1226582" y="5745956"/>
            <a:ext cx="581215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Arquitetura eficiente para dispositivos móveis usando inverted residuals e linear bottlenecks.</a:t>
            </a:r>
            <a:endParaRPr lang="en-US" sz="1300" dirty="0"/>
          </a:p>
        </p:txBody>
      </p:sp>
      <p:sp>
        <p:nvSpPr>
          <p:cNvPr id="24" name="Shape 22"/>
          <p:cNvSpPr/>
          <p:nvPr/>
        </p:nvSpPr>
        <p:spPr>
          <a:xfrm>
            <a:off x="7399734" y="4125397"/>
            <a:ext cx="6264593" cy="2353508"/>
          </a:xfrm>
          <a:prstGeom prst="roundRect">
            <a:avLst>
              <a:gd name="adj" fmla="val 4662"/>
            </a:avLst>
          </a:prstGeom>
          <a:solidFill>
            <a:srgbClr val="F7F7F7"/>
          </a:solidFill>
          <a:ln w="2286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5" name="Shape 23"/>
          <p:cNvSpPr/>
          <p:nvPr/>
        </p:nvSpPr>
        <p:spPr>
          <a:xfrm>
            <a:off x="7376874" y="4125397"/>
            <a:ext cx="91440" cy="2353508"/>
          </a:xfrm>
          <a:prstGeom prst="roundRect">
            <a:avLst>
              <a:gd name="adj" fmla="val 77660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6" name="Text 24"/>
          <p:cNvSpPr/>
          <p:nvPr/>
        </p:nvSpPr>
        <p:spPr>
          <a:xfrm>
            <a:off x="7660243" y="4317325"/>
            <a:ext cx="1798201" cy="2113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Dataset: Clothing Co-Parsing</a:t>
            </a:r>
            <a:endParaRPr lang="en-US" sz="1300" dirty="0"/>
          </a:p>
        </p:txBody>
      </p:sp>
      <p:sp>
        <p:nvSpPr>
          <p:cNvPr id="27" name="Text 25"/>
          <p:cNvSpPr/>
          <p:nvPr/>
        </p:nvSpPr>
        <p:spPr>
          <a:xfrm>
            <a:off x="7660243" y="4630103"/>
            <a:ext cx="581215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Disponível em Kaggle</a:t>
            </a:r>
            <a:endParaRPr lang="en-US" sz="1300" dirty="0"/>
          </a:p>
        </p:txBody>
      </p:sp>
      <p:sp>
        <p:nvSpPr>
          <p:cNvPr id="28" name="Text 26"/>
          <p:cNvSpPr/>
          <p:nvPr/>
        </p:nvSpPr>
        <p:spPr>
          <a:xfrm>
            <a:off x="7660243" y="5002054"/>
            <a:ext cx="581215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"Clothing Co-Parsing Dataset"</a:t>
            </a:r>
            <a:endParaRPr lang="en-US" sz="1300" dirty="0"/>
          </a:p>
        </p:txBody>
      </p:sp>
      <p:sp>
        <p:nvSpPr>
          <p:cNvPr id="29" name="Text 27"/>
          <p:cNvSpPr/>
          <p:nvPr/>
        </p:nvSpPr>
        <p:spPr>
          <a:xfrm>
            <a:off x="7660243" y="5374005"/>
            <a:ext cx="581215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i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kaggle.com/datasets/clothing-co-parsing</a:t>
            </a:r>
            <a:endParaRPr lang="en-US" sz="1300" dirty="0"/>
          </a:p>
        </p:txBody>
      </p:sp>
      <p:sp>
        <p:nvSpPr>
          <p:cNvPr id="30" name="Text 28"/>
          <p:cNvSpPr/>
          <p:nvPr/>
        </p:nvSpPr>
        <p:spPr>
          <a:xfrm>
            <a:off x="7660243" y="5745956"/>
            <a:ext cx="5812155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Dataset com 1000+ imagens anotadas de roupas em 59 categorias finas, consolidadas em 5 classes principais para este trabalho.</a:t>
            </a:r>
            <a:endParaRPr lang="en-US" sz="1300" dirty="0"/>
          </a:p>
        </p:txBody>
      </p:sp>
      <p:pic>
        <p:nvPicPr>
          <p:cNvPr id="3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42" y="6922889"/>
            <a:ext cx="211336" cy="169069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D401E6F-AF80-2DCE-7692-A64F1A6A0800}"/>
              </a:ext>
            </a:extLst>
          </p:cNvPr>
          <p:cNvSpPr/>
          <p:nvPr/>
        </p:nvSpPr>
        <p:spPr>
          <a:xfrm>
            <a:off x="12654805" y="7551189"/>
            <a:ext cx="1931542" cy="565396"/>
          </a:xfrm>
          <a:prstGeom prst="round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6073" y="750213"/>
            <a:ext cx="4498419" cy="452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Segmentação Semântica de Roupas</a:t>
            </a:r>
            <a:endParaRPr lang="en-US" sz="2850" dirty="0"/>
          </a:p>
        </p:txBody>
      </p:sp>
      <p:sp>
        <p:nvSpPr>
          <p:cNvPr id="3" name="Text 1"/>
          <p:cNvSpPr/>
          <p:nvPr/>
        </p:nvSpPr>
        <p:spPr>
          <a:xfrm>
            <a:off x="966073" y="1655802"/>
            <a:ext cx="2173843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 Desafio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966073" y="2108597"/>
            <a:ext cx="6128147" cy="11596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 segmentação semântica de roupas é um problema fundamental em visão computacional que consiste em identificar e delimitar precisamente diferentes peças de vestuário em imagens digitais. Utilizamos o dataset Clothing Co-Parsing, composto por mais de 1000 imagens cuidadosamente anotadas.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966073" y="3431262"/>
            <a:ext cx="6128147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Classes Principais: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966073" y="3884176"/>
            <a:ext cx="6128147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Upper-clothes (blusas e camisas)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66073" y="4237434"/>
            <a:ext cx="6128147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Dress (vestidos)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966073" y="4590693"/>
            <a:ext cx="6128147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Pants (calças)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966073" y="4943951"/>
            <a:ext cx="6128147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Skirt (saias)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966073" y="5297210"/>
            <a:ext cx="6128147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Bag (bolsas e acessórios)</a:t>
            </a:r>
            <a:endParaRPr lang="en-US" sz="170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753901"/>
            <a:ext cx="4733818" cy="4655823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7543800" y="5613440"/>
            <a:ext cx="2173843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Aplicações Práticas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7543800" y="6066234"/>
            <a:ext cx="6128147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7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E-commerce:</a:t>
            </a: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Busca visual e recomendação de produtos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7543800" y="6419493"/>
            <a:ext cx="6128147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7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Moda Virtual:</a:t>
            </a: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Provadores virtuais e experimentação digital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7543800" y="6772751"/>
            <a:ext cx="6128147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7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Realidade Aumentada:</a:t>
            </a: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Sobreposição de roupas em tempo real</a:t>
            </a:r>
            <a:endParaRPr lang="en-US" sz="1700" dirty="0"/>
          </a:p>
        </p:txBody>
      </p:sp>
      <p:sp>
        <p:nvSpPr>
          <p:cNvPr id="16" name="Text 13"/>
          <p:cNvSpPr/>
          <p:nvPr/>
        </p:nvSpPr>
        <p:spPr>
          <a:xfrm>
            <a:off x="7543800" y="7126010"/>
            <a:ext cx="6128147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7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Análise de Tendências:</a:t>
            </a: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Identificação automática de estilos</a:t>
            </a:r>
            <a:endParaRPr lang="en-US" sz="17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49AC222-989B-CE2C-C23E-FEF58AFD15D5}"/>
              </a:ext>
            </a:extLst>
          </p:cNvPr>
          <p:cNvSpPr/>
          <p:nvPr/>
        </p:nvSpPr>
        <p:spPr>
          <a:xfrm>
            <a:off x="12654805" y="7551189"/>
            <a:ext cx="1931542" cy="565396"/>
          </a:xfrm>
          <a:prstGeom prst="round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57263" y="660559"/>
            <a:ext cx="4307800" cy="538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Stack Tecnológico Utilizado</a:t>
            </a:r>
            <a:endParaRPr lang="en-US" sz="3350" dirty="0"/>
          </a:p>
        </p:txBody>
      </p:sp>
      <p:sp>
        <p:nvSpPr>
          <p:cNvPr id="3" name="Shape 1"/>
          <p:cNvSpPr/>
          <p:nvPr/>
        </p:nvSpPr>
        <p:spPr>
          <a:xfrm>
            <a:off x="957263" y="1629728"/>
            <a:ext cx="4095036" cy="3170158"/>
          </a:xfrm>
          <a:prstGeom prst="roundRect">
            <a:avLst>
              <a:gd name="adj" fmla="val 2854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180267" y="1852732"/>
            <a:ext cx="2308146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Ambiente de Desenvolvimento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1180267" y="2251115"/>
            <a:ext cx="3649028" cy="6891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165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Google </a:t>
            </a:r>
            <a:r>
              <a:rPr lang="en-US" sz="1650" b="1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Colab</a:t>
            </a:r>
            <a:r>
              <a:rPr lang="en-US" sz="165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T4 com GPU NVIDIA e suporte CUDA para </a:t>
            </a:r>
            <a:r>
              <a:rPr lang="en-US" sz="16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treinamento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16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acelerado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1180267" y="3069431"/>
            <a:ext cx="3649028" cy="6891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Google Drive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para armazenamento persistente de checkpoints (10GB+)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1180267" y="3887748"/>
            <a:ext cx="3649028" cy="6891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Kaggle API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para download automático do dataset</a:t>
            </a:r>
            <a:endParaRPr lang="en-US" sz="1650" dirty="0"/>
          </a:p>
        </p:txBody>
      </p:sp>
      <p:sp>
        <p:nvSpPr>
          <p:cNvPr id="8" name="Shape 6"/>
          <p:cNvSpPr/>
          <p:nvPr/>
        </p:nvSpPr>
        <p:spPr>
          <a:xfrm>
            <a:off x="5267682" y="1629728"/>
            <a:ext cx="4095036" cy="3170158"/>
          </a:xfrm>
          <a:prstGeom prst="roundRect">
            <a:avLst>
              <a:gd name="adj" fmla="val 2854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5490686" y="1852732"/>
            <a:ext cx="2153841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Frameworks Core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5490686" y="2251115"/>
            <a:ext cx="3649028" cy="6891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PyTorch 2.0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como framework principal de deep learning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5490686" y="3069431"/>
            <a:ext cx="3649028" cy="6891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torchvision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para modelos pré-treinados e transformações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5490686" y="3887748"/>
            <a:ext cx="3649028" cy="6891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CUDA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proporcionando aceleração 10-15x mais rápida que CPU</a:t>
            </a:r>
            <a:endParaRPr lang="en-US" sz="1650" dirty="0"/>
          </a:p>
        </p:txBody>
      </p:sp>
      <p:sp>
        <p:nvSpPr>
          <p:cNvPr id="13" name="Shape 11"/>
          <p:cNvSpPr/>
          <p:nvPr/>
        </p:nvSpPr>
        <p:spPr>
          <a:xfrm>
            <a:off x="9578102" y="1629728"/>
            <a:ext cx="4095036" cy="3170158"/>
          </a:xfrm>
          <a:prstGeom prst="roundRect">
            <a:avLst>
              <a:gd name="adj" fmla="val 2854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4" name="Text 12"/>
          <p:cNvSpPr/>
          <p:nvPr/>
        </p:nvSpPr>
        <p:spPr>
          <a:xfrm>
            <a:off x="9801106" y="1852732"/>
            <a:ext cx="2153841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Processamento de Dados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9801106" y="2251115"/>
            <a:ext cx="3649028" cy="6891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Pandas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para manipulação de metadados (1000+ </a:t>
            </a:r>
            <a:r>
              <a:rPr lang="en-US" sz="16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registros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)</a:t>
            </a:r>
            <a:endParaRPr lang="en-US" sz="1650" dirty="0"/>
          </a:p>
        </p:txBody>
      </p:sp>
      <p:sp>
        <p:nvSpPr>
          <p:cNvPr id="16" name="Text 14"/>
          <p:cNvSpPr/>
          <p:nvPr/>
        </p:nvSpPr>
        <p:spPr>
          <a:xfrm>
            <a:off x="9801106" y="3069431"/>
            <a:ext cx="3649028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NumPy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para operações matriciais eficientes</a:t>
            </a:r>
            <a:endParaRPr lang="en-US" sz="1650" dirty="0"/>
          </a:p>
        </p:txBody>
      </p:sp>
      <p:sp>
        <p:nvSpPr>
          <p:cNvPr id="17" name="Text 15"/>
          <p:cNvSpPr/>
          <p:nvPr/>
        </p:nvSpPr>
        <p:spPr>
          <a:xfrm>
            <a:off x="9801106" y="3543181"/>
            <a:ext cx="3649028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Pillow (PIL)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para processamento de imagens</a:t>
            </a:r>
            <a:endParaRPr lang="en-US" sz="1650" dirty="0"/>
          </a:p>
        </p:txBody>
      </p:sp>
      <p:sp>
        <p:nvSpPr>
          <p:cNvPr id="18" name="Text 16"/>
          <p:cNvSpPr/>
          <p:nvPr/>
        </p:nvSpPr>
        <p:spPr>
          <a:xfrm>
            <a:off x="9801106" y="4016931"/>
            <a:ext cx="3649028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OpenCV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para operações avançadas</a:t>
            </a:r>
            <a:endParaRPr lang="en-US" sz="1650" dirty="0"/>
          </a:p>
        </p:txBody>
      </p:sp>
      <p:sp>
        <p:nvSpPr>
          <p:cNvPr id="19" name="Shape 17"/>
          <p:cNvSpPr/>
          <p:nvPr/>
        </p:nvSpPr>
        <p:spPr>
          <a:xfrm>
            <a:off x="957263" y="5042178"/>
            <a:ext cx="6250186" cy="2526744"/>
          </a:xfrm>
          <a:prstGeom prst="roundRect">
            <a:avLst>
              <a:gd name="adj" fmla="val 3580"/>
            </a:avLst>
          </a:prstGeom>
          <a:solidFill>
            <a:srgbClr val="F7F7F7"/>
          </a:solidFill>
          <a:ln w="3048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0" name="Text 18"/>
          <p:cNvSpPr/>
          <p:nvPr/>
        </p:nvSpPr>
        <p:spPr>
          <a:xfrm>
            <a:off x="1203127" y="5288042"/>
            <a:ext cx="2153841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📈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Visualização</a:t>
            </a:r>
            <a:endParaRPr lang="en-US" sz="1650" dirty="0"/>
          </a:p>
        </p:txBody>
      </p:sp>
      <p:sp>
        <p:nvSpPr>
          <p:cNvPr id="21" name="Text 19"/>
          <p:cNvSpPr/>
          <p:nvPr/>
        </p:nvSpPr>
        <p:spPr>
          <a:xfrm>
            <a:off x="1203127" y="5686425"/>
            <a:ext cx="5758458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Matplotlib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para gráficos de métricas e curvas de aprendizado</a:t>
            </a:r>
            <a:endParaRPr lang="en-US" sz="1650" dirty="0"/>
          </a:p>
        </p:txBody>
      </p:sp>
      <p:sp>
        <p:nvSpPr>
          <p:cNvPr id="22" name="Text 20"/>
          <p:cNvSpPr/>
          <p:nvPr/>
        </p:nvSpPr>
        <p:spPr>
          <a:xfrm>
            <a:off x="1203127" y="6160175"/>
            <a:ext cx="5758458" cy="6891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Seaborn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para visualizações estatísticas avançadas (radar charts, heatmaps)</a:t>
            </a:r>
            <a:endParaRPr lang="en-US" sz="1650" dirty="0"/>
          </a:p>
        </p:txBody>
      </p:sp>
      <p:sp>
        <p:nvSpPr>
          <p:cNvPr id="23" name="Text 21"/>
          <p:cNvSpPr/>
          <p:nvPr/>
        </p:nvSpPr>
        <p:spPr>
          <a:xfrm>
            <a:off x="1203127" y="6692265"/>
            <a:ext cx="5758458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scikit-learn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para métricas de avaliação (confusion matrix, IoU)</a:t>
            </a:r>
            <a:endParaRPr lang="en-US" sz="1650" dirty="0"/>
          </a:p>
        </p:txBody>
      </p:sp>
      <p:sp>
        <p:nvSpPr>
          <p:cNvPr id="24" name="Shape 22"/>
          <p:cNvSpPr/>
          <p:nvPr/>
        </p:nvSpPr>
        <p:spPr>
          <a:xfrm>
            <a:off x="7422833" y="5042178"/>
            <a:ext cx="6250305" cy="2526744"/>
          </a:xfrm>
          <a:prstGeom prst="roundRect">
            <a:avLst>
              <a:gd name="adj" fmla="val 3580"/>
            </a:avLst>
          </a:prstGeom>
          <a:solidFill>
            <a:srgbClr val="F7F7F7"/>
          </a:solidFill>
          <a:ln w="3048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5" name="Text 23"/>
          <p:cNvSpPr/>
          <p:nvPr/>
        </p:nvSpPr>
        <p:spPr>
          <a:xfrm>
            <a:off x="7668697" y="5288042"/>
            <a:ext cx="2153841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🎨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Data Augmentation</a:t>
            </a:r>
            <a:endParaRPr lang="en-US" sz="1650" dirty="0"/>
          </a:p>
        </p:txBody>
      </p:sp>
      <p:sp>
        <p:nvSpPr>
          <p:cNvPr id="26" name="Text 24"/>
          <p:cNvSpPr/>
          <p:nvPr/>
        </p:nvSpPr>
        <p:spPr>
          <a:xfrm>
            <a:off x="7668697" y="5686425"/>
            <a:ext cx="5758577" cy="6891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torchvision.transforms: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RandomHorizontalFlip, RandomRotation, ColorJitter</a:t>
            </a:r>
            <a:endParaRPr lang="en-US" sz="1650" dirty="0"/>
          </a:p>
        </p:txBody>
      </p:sp>
      <p:sp>
        <p:nvSpPr>
          <p:cNvPr id="27" name="Text 25"/>
          <p:cNvSpPr/>
          <p:nvPr/>
        </p:nvSpPr>
        <p:spPr>
          <a:xfrm>
            <a:off x="7668697" y="6201489"/>
            <a:ext cx="5758577" cy="6891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Normalização ImageNet: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mean=[0.485, 0.456, 0.406], std=[0.229, 0.224, 0.225]</a:t>
            </a:r>
            <a:endParaRPr lang="en-US" sz="165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68713C-71BE-B0A2-87CC-6C32F220FC00}"/>
              </a:ext>
            </a:extLst>
          </p:cNvPr>
          <p:cNvSpPr/>
          <p:nvPr/>
        </p:nvSpPr>
        <p:spPr>
          <a:xfrm>
            <a:off x="12654805" y="7698105"/>
            <a:ext cx="1931542" cy="418480"/>
          </a:xfrm>
          <a:prstGeom prst="round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6073" y="888444"/>
            <a:ext cx="3782854" cy="422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Métodos da Literatura Testados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966073" y="1649254"/>
            <a:ext cx="12698254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Realizamos uma análise comparativa sistemática de quatro arquiteturas consolidadas na literatura de segmentação semântica, avaliando desempenho, eficiência computacional e adequação ao problema de segmentação de roupas.</a:t>
            </a:r>
            <a:endParaRPr lang="en-US" sz="1300" dirty="0"/>
          </a:p>
        </p:txBody>
      </p:sp>
      <p:sp>
        <p:nvSpPr>
          <p:cNvPr id="4" name="Shape 2"/>
          <p:cNvSpPr/>
          <p:nvPr/>
        </p:nvSpPr>
        <p:spPr>
          <a:xfrm>
            <a:off x="966073" y="2380417"/>
            <a:ext cx="6264593" cy="2531031"/>
          </a:xfrm>
          <a:prstGeom prst="roundRect">
            <a:avLst>
              <a:gd name="adj" fmla="val 2806"/>
            </a:avLst>
          </a:prstGeom>
          <a:solidFill>
            <a:srgbClr val="F7F7F7"/>
          </a:solidFill>
          <a:ln w="2286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5" name="Shape 3"/>
          <p:cNvSpPr/>
          <p:nvPr/>
        </p:nvSpPr>
        <p:spPr>
          <a:xfrm>
            <a:off x="988933" y="2403277"/>
            <a:ext cx="6218873" cy="507206"/>
          </a:xfrm>
          <a:prstGeom prst="roundRect">
            <a:avLst>
              <a:gd name="adj" fmla="val 8592"/>
            </a:avLst>
          </a:prstGeom>
          <a:solidFill>
            <a:srgbClr val="E6E6E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3971568" y="2494598"/>
            <a:ext cx="253603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1158002" y="3079552"/>
            <a:ext cx="2028825" cy="25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DeepLabV3 + ResNet50 </a:t>
            </a:r>
            <a:r>
              <a:rPr lang="en-US" sz="155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⭐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1158002" y="3434596"/>
            <a:ext cx="5880735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Tecnologia:</a:t>
            </a: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Atrous Convolution combinada com ASPP (Atrous Spatial Pyramid Pooling) para captura de contexto multiescala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1158002" y="4077057"/>
            <a:ext cx="588073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Vantagem:</a:t>
            </a: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Excelente capacidade de segmentar objetos em múltiplas escalas simultaneamente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1158002" y="4449008"/>
            <a:ext cx="588073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83838"/>
                </a:solidFill>
                <a:highlight>
                  <a:srgbClr val="CCCCCC"/>
                </a:highlight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Resultado:</a:t>
            </a: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Val Loss = 0.128 | Pixel Acc = 93.2%</a:t>
            </a:r>
            <a:endParaRPr lang="en-US" sz="1300" dirty="0"/>
          </a:p>
        </p:txBody>
      </p:sp>
      <p:sp>
        <p:nvSpPr>
          <p:cNvPr id="11" name="Shape 9"/>
          <p:cNvSpPr/>
          <p:nvPr/>
        </p:nvSpPr>
        <p:spPr>
          <a:xfrm>
            <a:off x="7399734" y="2380417"/>
            <a:ext cx="6264593" cy="2531031"/>
          </a:xfrm>
          <a:prstGeom prst="roundRect">
            <a:avLst>
              <a:gd name="adj" fmla="val 2806"/>
            </a:avLst>
          </a:prstGeom>
          <a:solidFill>
            <a:srgbClr val="F7F7F7"/>
          </a:solidFill>
          <a:ln w="2286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2" name="Shape 10"/>
          <p:cNvSpPr/>
          <p:nvPr/>
        </p:nvSpPr>
        <p:spPr>
          <a:xfrm>
            <a:off x="7422594" y="2403277"/>
            <a:ext cx="6218873" cy="507206"/>
          </a:xfrm>
          <a:prstGeom prst="roundRect">
            <a:avLst>
              <a:gd name="adj" fmla="val 8592"/>
            </a:avLst>
          </a:prstGeom>
          <a:solidFill>
            <a:srgbClr val="E6E6E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1"/>
          <p:cNvSpPr/>
          <p:nvPr/>
        </p:nvSpPr>
        <p:spPr>
          <a:xfrm>
            <a:off x="10405229" y="2494598"/>
            <a:ext cx="253603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7591663" y="3079552"/>
            <a:ext cx="2028825" cy="25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DeepLabV3 + ResNet101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7591663" y="3434596"/>
            <a:ext cx="588073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Tecnologia:</a:t>
            </a: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Backbone mais profundo com 101 camadas convolucionais versus 50 camadas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7591663" y="3806547"/>
            <a:ext cx="588073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Vantagem:</a:t>
            </a: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Maior capacidade de representação de características complexas</a:t>
            </a:r>
            <a:endParaRPr lang="en-US" sz="1300" dirty="0"/>
          </a:p>
        </p:txBody>
      </p:sp>
      <p:sp>
        <p:nvSpPr>
          <p:cNvPr id="17" name="Text 15"/>
          <p:cNvSpPr/>
          <p:nvPr/>
        </p:nvSpPr>
        <p:spPr>
          <a:xfrm>
            <a:off x="7591663" y="4178498"/>
            <a:ext cx="588073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Resultado:</a:t>
            </a: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Val Loss = 0.141 | Pixel Acc = 92.8%</a:t>
            </a:r>
            <a:endParaRPr lang="en-US" sz="1300" dirty="0"/>
          </a:p>
        </p:txBody>
      </p:sp>
      <p:sp>
        <p:nvSpPr>
          <p:cNvPr id="18" name="Shape 16"/>
          <p:cNvSpPr/>
          <p:nvPr/>
        </p:nvSpPr>
        <p:spPr>
          <a:xfrm>
            <a:off x="966073" y="5080516"/>
            <a:ext cx="6264593" cy="2260521"/>
          </a:xfrm>
          <a:prstGeom prst="roundRect">
            <a:avLst>
              <a:gd name="adj" fmla="val 3141"/>
            </a:avLst>
          </a:prstGeom>
          <a:solidFill>
            <a:srgbClr val="F7F7F7"/>
          </a:solidFill>
          <a:ln w="2286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9" name="Shape 17"/>
          <p:cNvSpPr/>
          <p:nvPr/>
        </p:nvSpPr>
        <p:spPr>
          <a:xfrm>
            <a:off x="988933" y="5103376"/>
            <a:ext cx="6218873" cy="507206"/>
          </a:xfrm>
          <a:prstGeom prst="roundRect">
            <a:avLst>
              <a:gd name="adj" fmla="val 8592"/>
            </a:avLst>
          </a:prstGeom>
          <a:solidFill>
            <a:srgbClr val="E6E6E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0" name="Text 18"/>
          <p:cNvSpPr/>
          <p:nvPr/>
        </p:nvSpPr>
        <p:spPr>
          <a:xfrm>
            <a:off x="3971568" y="5194697"/>
            <a:ext cx="253603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1950" dirty="0"/>
          </a:p>
        </p:txBody>
      </p:sp>
      <p:sp>
        <p:nvSpPr>
          <p:cNvPr id="21" name="Text 19"/>
          <p:cNvSpPr/>
          <p:nvPr/>
        </p:nvSpPr>
        <p:spPr>
          <a:xfrm>
            <a:off x="1158002" y="5779651"/>
            <a:ext cx="2358033" cy="25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DeepLabV3 + MobileNetV3 Large</a:t>
            </a:r>
            <a:endParaRPr lang="en-US" sz="1550" dirty="0"/>
          </a:p>
        </p:txBody>
      </p:sp>
      <p:sp>
        <p:nvSpPr>
          <p:cNvPr id="22" name="Text 20"/>
          <p:cNvSpPr/>
          <p:nvPr/>
        </p:nvSpPr>
        <p:spPr>
          <a:xfrm>
            <a:off x="1158002" y="6134695"/>
            <a:ext cx="588073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Tecnologia:</a:t>
            </a: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Backbone otimizado especificamente para dispositivos móveis e edge computing</a:t>
            </a:r>
            <a:endParaRPr lang="en-US" sz="1300" dirty="0"/>
          </a:p>
        </p:txBody>
      </p:sp>
      <p:sp>
        <p:nvSpPr>
          <p:cNvPr id="23" name="Text 21"/>
          <p:cNvSpPr/>
          <p:nvPr/>
        </p:nvSpPr>
        <p:spPr>
          <a:xfrm>
            <a:off x="1158002" y="6506647"/>
            <a:ext cx="588073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Vantagem:</a:t>
            </a: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3x mais rápido em inferência, 5x menos parâmetros que ResNet50</a:t>
            </a:r>
            <a:endParaRPr lang="en-US" sz="1300" dirty="0"/>
          </a:p>
        </p:txBody>
      </p:sp>
      <p:sp>
        <p:nvSpPr>
          <p:cNvPr id="24" name="Text 22"/>
          <p:cNvSpPr/>
          <p:nvPr/>
        </p:nvSpPr>
        <p:spPr>
          <a:xfrm>
            <a:off x="1158002" y="6878598"/>
            <a:ext cx="588073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Resultado:</a:t>
            </a: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Val Loss = 0.163 | Pixel Acc = 90.1%</a:t>
            </a:r>
            <a:endParaRPr lang="en-US" sz="1300" dirty="0"/>
          </a:p>
        </p:txBody>
      </p:sp>
      <p:sp>
        <p:nvSpPr>
          <p:cNvPr id="25" name="Shape 23"/>
          <p:cNvSpPr/>
          <p:nvPr/>
        </p:nvSpPr>
        <p:spPr>
          <a:xfrm>
            <a:off x="7399734" y="5080516"/>
            <a:ext cx="6264593" cy="2260521"/>
          </a:xfrm>
          <a:prstGeom prst="roundRect">
            <a:avLst>
              <a:gd name="adj" fmla="val 3141"/>
            </a:avLst>
          </a:prstGeom>
          <a:solidFill>
            <a:srgbClr val="F7F7F7"/>
          </a:solidFill>
          <a:ln w="2286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6" name="Shape 24"/>
          <p:cNvSpPr/>
          <p:nvPr/>
        </p:nvSpPr>
        <p:spPr>
          <a:xfrm>
            <a:off x="7422594" y="5103376"/>
            <a:ext cx="6218873" cy="507206"/>
          </a:xfrm>
          <a:prstGeom prst="roundRect">
            <a:avLst>
              <a:gd name="adj" fmla="val 8592"/>
            </a:avLst>
          </a:prstGeom>
          <a:solidFill>
            <a:srgbClr val="E6E6E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7" name="Text 25"/>
          <p:cNvSpPr/>
          <p:nvPr/>
        </p:nvSpPr>
        <p:spPr>
          <a:xfrm>
            <a:off x="10405229" y="5194697"/>
            <a:ext cx="253603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4</a:t>
            </a:r>
            <a:endParaRPr lang="en-US" sz="1950" dirty="0"/>
          </a:p>
        </p:txBody>
      </p:sp>
      <p:sp>
        <p:nvSpPr>
          <p:cNvPr id="28" name="Text 26"/>
          <p:cNvSpPr/>
          <p:nvPr/>
        </p:nvSpPr>
        <p:spPr>
          <a:xfrm>
            <a:off x="7591663" y="5779651"/>
            <a:ext cx="2028825" cy="25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FCN ResNet50 (Baseline)</a:t>
            </a:r>
            <a:endParaRPr lang="en-US" sz="1550" dirty="0"/>
          </a:p>
        </p:txBody>
      </p:sp>
      <p:sp>
        <p:nvSpPr>
          <p:cNvPr id="29" name="Text 27"/>
          <p:cNvSpPr/>
          <p:nvPr/>
        </p:nvSpPr>
        <p:spPr>
          <a:xfrm>
            <a:off x="7591663" y="6134695"/>
            <a:ext cx="588073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Tecnologia:</a:t>
            </a: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Fully Convolutional Network, arquitetura clássica e pioneira</a:t>
            </a:r>
            <a:endParaRPr lang="en-US" sz="1300" dirty="0"/>
          </a:p>
        </p:txBody>
      </p:sp>
      <p:sp>
        <p:nvSpPr>
          <p:cNvPr id="30" name="Text 28"/>
          <p:cNvSpPr/>
          <p:nvPr/>
        </p:nvSpPr>
        <p:spPr>
          <a:xfrm>
            <a:off x="7591663" y="6506647"/>
            <a:ext cx="588073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Vantagem:</a:t>
            </a: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Simplicidade arquitetural e eficiência computacional</a:t>
            </a:r>
            <a:endParaRPr lang="en-US" sz="1300" dirty="0"/>
          </a:p>
        </p:txBody>
      </p:sp>
      <p:sp>
        <p:nvSpPr>
          <p:cNvPr id="31" name="Text 29"/>
          <p:cNvSpPr/>
          <p:nvPr/>
        </p:nvSpPr>
        <p:spPr>
          <a:xfrm>
            <a:off x="7591663" y="6878598"/>
            <a:ext cx="5880735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Resultado:</a:t>
            </a:r>
            <a:r>
              <a:rPr lang="en-US" sz="1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Val Loss = 0.135 | Pixel Acc = 91.9%</a:t>
            </a:r>
            <a:endParaRPr lang="en-US" sz="13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CA6449B-CB9E-3B74-B541-3EED42CB1723}"/>
              </a:ext>
            </a:extLst>
          </p:cNvPr>
          <p:cNvSpPr/>
          <p:nvPr/>
        </p:nvSpPr>
        <p:spPr>
          <a:xfrm>
            <a:off x="12654805" y="7551189"/>
            <a:ext cx="1931542" cy="565396"/>
          </a:xfrm>
          <a:prstGeom prst="round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8C4BA-0D2A-55AA-FDDD-69E1A28EA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902AE9A-C040-72C6-AE86-564EC958B619}"/>
              </a:ext>
            </a:extLst>
          </p:cNvPr>
          <p:cNvSpPr/>
          <p:nvPr/>
        </p:nvSpPr>
        <p:spPr>
          <a:xfrm>
            <a:off x="760288" y="691995"/>
            <a:ext cx="3782854" cy="422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Métodos da Literatura Testados</a:t>
            </a:r>
            <a:endParaRPr lang="en-US" sz="265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50E9B1C-F353-2561-66B7-3EA26F300509}"/>
              </a:ext>
            </a:extLst>
          </p:cNvPr>
          <p:cNvSpPr/>
          <p:nvPr/>
        </p:nvSpPr>
        <p:spPr>
          <a:xfrm>
            <a:off x="12654805" y="7551189"/>
            <a:ext cx="1931542" cy="565396"/>
          </a:xfrm>
          <a:prstGeom prst="round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37" descr="A graph with blue bars and white text&#10;&#10;AI-generated content may be incorrect.">
            <a:extLst>
              <a:ext uri="{FF2B5EF4-FFF2-40B4-BE49-F238E27FC236}">
                <a16:creationId xmlns:a16="http://schemas.microsoft.com/office/drawing/2014/main" id="{8DD07201-3F79-2FA8-3775-4053D4879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57" y="1222625"/>
            <a:ext cx="5712431" cy="3264449"/>
          </a:xfrm>
          <a:prstGeom prst="rect">
            <a:avLst/>
          </a:prstGeom>
        </p:spPr>
      </p:pic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37EF924-21BC-ECFC-0737-722747DD7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44388"/>
              </p:ext>
            </p:extLst>
          </p:nvPr>
        </p:nvGraphicFramePr>
        <p:xfrm>
          <a:off x="652212" y="5254713"/>
          <a:ext cx="13325976" cy="2423955"/>
        </p:xfrm>
        <a:graphic>
          <a:graphicData uri="http://schemas.openxmlformats.org/drawingml/2006/table">
            <a:tbl>
              <a:tblPr/>
              <a:tblGrid>
                <a:gridCol w="1480664">
                  <a:extLst>
                    <a:ext uri="{9D8B030D-6E8A-4147-A177-3AD203B41FA5}">
                      <a16:colId xmlns:a16="http://schemas.microsoft.com/office/drawing/2014/main" val="35893035"/>
                    </a:ext>
                  </a:extLst>
                </a:gridCol>
                <a:gridCol w="1480664">
                  <a:extLst>
                    <a:ext uri="{9D8B030D-6E8A-4147-A177-3AD203B41FA5}">
                      <a16:colId xmlns:a16="http://schemas.microsoft.com/office/drawing/2014/main" val="2804675638"/>
                    </a:ext>
                  </a:extLst>
                </a:gridCol>
                <a:gridCol w="1480664">
                  <a:extLst>
                    <a:ext uri="{9D8B030D-6E8A-4147-A177-3AD203B41FA5}">
                      <a16:colId xmlns:a16="http://schemas.microsoft.com/office/drawing/2014/main" val="1657812890"/>
                    </a:ext>
                  </a:extLst>
                </a:gridCol>
                <a:gridCol w="1480664">
                  <a:extLst>
                    <a:ext uri="{9D8B030D-6E8A-4147-A177-3AD203B41FA5}">
                      <a16:colId xmlns:a16="http://schemas.microsoft.com/office/drawing/2014/main" val="2614559606"/>
                    </a:ext>
                  </a:extLst>
                </a:gridCol>
                <a:gridCol w="1480664">
                  <a:extLst>
                    <a:ext uri="{9D8B030D-6E8A-4147-A177-3AD203B41FA5}">
                      <a16:colId xmlns:a16="http://schemas.microsoft.com/office/drawing/2014/main" val="2975881773"/>
                    </a:ext>
                  </a:extLst>
                </a:gridCol>
                <a:gridCol w="1480664">
                  <a:extLst>
                    <a:ext uri="{9D8B030D-6E8A-4147-A177-3AD203B41FA5}">
                      <a16:colId xmlns:a16="http://schemas.microsoft.com/office/drawing/2014/main" val="2715894762"/>
                    </a:ext>
                  </a:extLst>
                </a:gridCol>
                <a:gridCol w="1480664">
                  <a:extLst>
                    <a:ext uri="{9D8B030D-6E8A-4147-A177-3AD203B41FA5}">
                      <a16:colId xmlns:a16="http://schemas.microsoft.com/office/drawing/2014/main" val="1593990447"/>
                    </a:ext>
                  </a:extLst>
                </a:gridCol>
                <a:gridCol w="1480664">
                  <a:extLst>
                    <a:ext uri="{9D8B030D-6E8A-4147-A177-3AD203B41FA5}">
                      <a16:colId xmlns:a16="http://schemas.microsoft.com/office/drawing/2014/main" val="3405417263"/>
                    </a:ext>
                  </a:extLst>
                </a:gridCol>
                <a:gridCol w="1480664">
                  <a:extLst>
                    <a:ext uri="{9D8B030D-6E8A-4147-A177-3AD203B41FA5}">
                      <a16:colId xmlns:a16="http://schemas.microsoft.com/office/drawing/2014/main" val="3370695201"/>
                    </a:ext>
                  </a:extLst>
                </a:gridCol>
              </a:tblGrid>
              <a:tr h="44651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sz="110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experiment_name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model_name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epochs_trained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best_val_loss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final_train_loss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final_val_loss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timestamp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706885"/>
                  </a:ext>
                </a:extLst>
              </a:tr>
              <a:tr h="4465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deeplabv3_resnet50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deeplabv3_resnet50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0.128505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0.090813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0.128505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2025-10-07 18:06:59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completed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743260"/>
                  </a:ext>
                </a:extLst>
              </a:tr>
              <a:tr h="4465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deeplabv3_resnet101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deeplabv3_resnet101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0.141916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0.087604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0.141916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2025-10-07 18:14:59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completed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165136"/>
                  </a:ext>
                </a:extLst>
              </a:tr>
              <a:tr h="6378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deeplabv3_mobilenet_v3_large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deeplabv3_mobilenet_v3_large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0.163524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0.130003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0.168564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2025-10-07 18:26:35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completed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578916"/>
                  </a:ext>
                </a:extLst>
              </a:tr>
              <a:tr h="4465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fcn_resnet50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fcn_resnet50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0.135914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0.077142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0.140181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2025-10-07 18:28:47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1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completed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087856"/>
                  </a:ext>
                </a:extLst>
              </a:tr>
            </a:tbl>
          </a:graphicData>
        </a:graphic>
      </p:graphicFrame>
      <p:sp>
        <p:nvSpPr>
          <p:cNvPr id="40" name="Rectangle 1">
            <a:extLst>
              <a:ext uri="{FF2B5EF4-FFF2-40B4-BE49-F238E27FC236}">
                <a16:creationId xmlns:a16="http://schemas.microsoft.com/office/drawing/2014/main" id="{CE02FB0B-8E64-8D79-1440-D00E28284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6" y="4924991"/>
            <a:ext cx="146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Resumo dos experimentos: ================================================================================ </a:t>
            </a: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B8F744-98F2-6DE6-63FF-66C6F272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762134"/>
              </p:ext>
            </p:extLst>
          </p:nvPr>
        </p:nvGraphicFramePr>
        <p:xfrm>
          <a:off x="6585736" y="1631639"/>
          <a:ext cx="7715894" cy="2417552"/>
        </p:xfrm>
        <a:graphic>
          <a:graphicData uri="http://schemas.openxmlformats.org/drawingml/2006/table">
            <a:tbl>
              <a:tblPr/>
              <a:tblGrid>
                <a:gridCol w="1543179">
                  <a:extLst>
                    <a:ext uri="{9D8B030D-6E8A-4147-A177-3AD203B41FA5}">
                      <a16:colId xmlns:a16="http://schemas.microsoft.com/office/drawing/2014/main" val="118267928"/>
                    </a:ext>
                  </a:extLst>
                </a:gridCol>
                <a:gridCol w="1765098">
                  <a:extLst>
                    <a:ext uri="{9D8B030D-6E8A-4147-A177-3AD203B41FA5}">
                      <a16:colId xmlns:a16="http://schemas.microsoft.com/office/drawing/2014/main" val="3816195708"/>
                    </a:ext>
                  </a:extLst>
                </a:gridCol>
                <a:gridCol w="1150544">
                  <a:extLst>
                    <a:ext uri="{9D8B030D-6E8A-4147-A177-3AD203B41FA5}">
                      <a16:colId xmlns:a16="http://schemas.microsoft.com/office/drawing/2014/main" val="1845001964"/>
                    </a:ext>
                  </a:extLst>
                </a:gridCol>
                <a:gridCol w="1713894">
                  <a:extLst>
                    <a:ext uri="{9D8B030D-6E8A-4147-A177-3AD203B41FA5}">
                      <a16:colId xmlns:a16="http://schemas.microsoft.com/office/drawing/2014/main" val="1814689953"/>
                    </a:ext>
                  </a:extLst>
                </a:gridCol>
                <a:gridCol w="1543179">
                  <a:extLst>
                    <a:ext uri="{9D8B030D-6E8A-4147-A177-3AD203B41FA5}">
                      <a16:colId xmlns:a16="http://schemas.microsoft.com/office/drawing/2014/main" val="2528098370"/>
                    </a:ext>
                  </a:extLst>
                </a:gridCol>
              </a:tblGrid>
              <a:tr h="4243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 b="1"/>
                        <a:t>Modelo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 b="1" dirty="0"/>
                        <a:t>Tipo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 b="1"/>
                        <a:t>Características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 b="1"/>
                        <a:t>Pontos Fortes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 b="1" dirty="0"/>
                        <a:t>Pontos Fracos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029558"/>
                  </a:ext>
                </a:extLst>
              </a:tr>
              <a:tr h="5395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 b="1" dirty="0"/>
                        <a:t>DeepLabV3_ResNet50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/>
                        <a:t>Encoder-Decoder + ASPP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/>
                        <a:t>Balanceado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/>
                        <a:t>Alta precisão e estabilidade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/>
                        <a:t>Mais pesado que MobileNet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89315"/>
                  </a:ext>
                </a:extLst>
              </a:tr>
              <a:tr h="3008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 b="1" dirty="0"/>
                        <a:t>FCN_ResNet50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 dirty="0"/>
                        <a:t>Clássico 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/>
                        <a:t>Simples, robusto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/>
                        <a:t>Bom desempenho geral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 dirty="0"/>
                        <a:t>Menos contexto global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09530"/>
                  </a:ext>
                </a:extLst>
              </a:tr>
              <a:tr h="5395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 b="1"/>
                        <a:t>DeepLabV3_ResNet101</a:t>
                      </a:r>
                      <a:endParaRPr lang="pt-BR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/>
                        <a:t>Encoder-Decoder + ASPP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/>
                        <a:t>Profundo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/>
                        <a:t>Captura melhor contexto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/>
                        <a:t>Treinamento mais lento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843948"/>
                  </a:ext>
                </a:extLst>
              </a:tr>
              <a:tr h="3225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 b="1" dirty="0"/>
                        <a:t>DeepLabV3_MobileNetV3_Large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 dirty="0"/>
                        <a:t>Leve, otimizado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/>
                        <a:t>Mobile-friendly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/>
                        <a:t>Baixo custo computacional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pt-BR" sz="1100" dirty="0"/>
                        <a:t>Perde precisão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44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21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C3543-3B17-4C14-4053-6C13469BB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EE222C2-77D2-E69E-AA10-125D19D3B0BE}"/>
              </a:ext>
            </a:extLst>
          </p:cNvPr>
          <p:cNvSpPr/>
          <p:nvPr/>
        </p:nvSpPr>
        <p:spPr>
          <a:xfrm>
            <a:off x="863332" y="451098"/>
            <a:ext cx="3782854" cy="422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Métodos da Literatura Testados</a:t>
            </a:r>
            <a:endParaRPr lang="en-US" sz="265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EC6863-2AB4-8644-A197-DE155241BF72}"/>
              </a:ext>
            </a:extLst>
          </p:cNvPr>
          <p:cNvSpPr/>
          <p:nvPr/>
        </p:nvSpPr>
        <p:spPr>
          <a:xfrm>
            <a:off x="12654805" y="7551189"/>
            <a:ext cx="1931542" cy="565396"/>
          </a:xfrm>
          <a:prstGeom prst="round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50D47-64F6-2BF0-21A5-27E955F19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024" y="825303"/>
            <a:ext cx="8966383" cy="3297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57E9E0-27A1-0801-07D7-F86189C7E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27" y="4122976"/>
            <a:ext cx="13584546" cy="3905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32CC5-75AA-B8AF-362B-B66E1B91C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24" y="1047964"/>
            <a:ext cx="9092384" cy="306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4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59882" y="659844"/>
            <a:ext cx="4114205" cy="509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Métodos Próprios Propostos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59882" y="1359600"/>
            <a:ext cx="12710636" cy="326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Além dos modelos da literatura, </a:t>
            </a:r>
            <a:r>
              <a:rPr lang="en-US" sz="16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desenvolvemos</a:t>
            </a: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16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abordagens</a:t>
            </a: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experimentais para investigar otimizações e trade-offs entre desempenho, eficiência e requisitos de dados.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593473" y="2133362"/>
            <a:ext cx="4100870" cy="5439013"/>
          </a:xfrm>
          <a:prstGeom prst="roundRect">
            <a:avLst>
              <a:gd name="adj" fmla="val 2089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5" name="Shape 3"/>
          <p:cNvSpPr/>
          <p:nvPr/>
        </p:nvSpPr>
        <p:spPr>
          <a:xfrm>
            <a:off x="2805047" y="2344936"/>
            <a:ext cx="611862" cy="611862"/>
          </a:xfrm>
          <a:prstGeom prst="roundRect">
            <a:avLst>
              <a:gd name="adj" fmla="val 14943052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282" y="2478762"/>
            <a:ext cx="275273" cy="34421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805047" y="3160752"/>
            <a:ext cx="2980373" cy="305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1. Otimização de Hiperparâmetros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2805047" y="3589020"/>
            <a:ext cx="3677722" cy="65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Problema Identificado:</a:t>
            </a: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Parâmetros fixos podem não explorar o potencial máximo do modelo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2805047" y="4363760"/>
            <a:ext cx="3677722" cy="326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Abordagem:</a:t>
            </a: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Grid Search sistemático testando: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2805047" y="4812268"/>
            <a:ext cx="3677722" cy="326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Learning Rate: [1e-3, 5e-4, 1e-4]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2805047" y="5209818"/>
            <a:ext cx="3677722" cy="326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50"/>
              </a:lnSpc>
              <a:buSzPct val="100000"/>
            </a:pP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2805047" y="5209818"/>
            <a:ext cx="3677722" cy="326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Épocas: [8, 10, 20]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2805047" y="5658326"/>
            <a:ext cx="3677722" cy="9786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Resultado Esperado:</a:t>
            </a: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Melhoria de 2-5% em Mean IoU através da identificação da configuração ótima</a:t>
            </a:r>
            <a:endParaRPr lang="en-US" sz="1600" dirty="0"/>
          </a:p>
        </p:txBody>
      </p:sp>
      <p:sp>
        <p:nvSpPr>
          <p:cNvPr id="24" name="Shape 20"/>
          <p:cNvSpPr/>
          <p:nvPr/>
        </p:nvSpPr>
        <p:spPr>
          <a:xfrm>
            <a:off x="7519034" y="2133362"/>
            <a:ext cx="4100989" cy="5439013"/>
          </a:xfrm>
          <a:prstGeom prst="roundRect">
            <a:avLst>
              <a:gd name="adj" fmla="val 2089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5" name="Shape 21"/>
          <p:cNvSpPr/>
          <p:nvPr/>
        </p:nvSpPr>
        <p:spPr>
          <a:xfrm>
            <a:off x="7730608" y="2344936"/>
            <a:ext cx="611862" cy="611862"/>
          </a:xfrm>
          <a:prstGeom prst="roundRect">
            <a:avLst>
              <a:gd name="adj" fmla="val 14943052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844" y="2478762"/>
            <a:ext cx="275273" cy="344210"/>
          </a:xfrm>
          <a:prstGeom prst="rect">
            <a:avLst/>
          </a:prstGeom>
        </p:spPr>
      </p:pic>
      <p:sp>
        <p:nvSpPr>
          <p:cNvPr id="27" name="Text 22"/>
          <p:cNvSpPr/>
          <p:nvPr/>
        </p:nvSpPr>
        <p:spPr>
          <a:xfrm>
            <a:off x="7730608" y="3160752"/>
            <a:ext cx="2447806" cy="305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2. Redução de Dataset</a:t>
            </a:r>
            <a:endParaRPr lang="en-US" sz="1900" dirty="0"/>
          </a:p>
        </p:txBody>
      </p:sp>
      <p:sp>
        <p:nvSpPr>
          <p:cNvPr id="28" name="Text 23"/>
          <p:cNvSpPr/>
          <p:nvPr/>
        </p:nvSpPr>
        <p:spPr>
          <a:xfrm>
            <a:off x="7730608" y="3589020"/>
            <a:ext cx="3677841" cy="65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Problema Investigado:</a:t>
            </a: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Treino com dataset completo demora horas em GPU</a:t>
            </a:r>
            <a:endParaRPr lang="en-US" sz="1600" dirty="0"/>
          </a:p>
        </p:txBody>
      </p:sp>
      <p:sp>
        <p:nvSpPr>
          <p:cNvPr id="29" name="Text 24"/>
          <p:cNvSpPr/>
          <p:nvPr/>
        </p:nvSpPr>
        <p:spPr>
          <a:xfrm>
            <a:off x="7730608" y="4363760"/>
            <a:ext cx="3677841" cy="65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Metodologia:</a:t>
            </a: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Experimentos controlados com 70%, 15%, 15% dos dados de treino</a:t>
            </a:r>
            <a:endParaRPr lang="en-US" sz="1600" dirty="0"/>
          </a:p>
        </p:txBody>
      </p:sp>
      <p:sp>
        <p:nvSpPr>
          <p:cNvPr id="30" name="Text 25"/>
          <p:cNvSpPr/>
          <p:nvPr/>
        </p:nvSpPr>
        <p:spPr>
          <a:xfrm>
            <a:off x="7730608" y="5138499"/>
            <a:ext cx="3677841" cy="9786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Hipótese:</a:t>
            </a: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50% dos dados pode manter &gt;90% do desempenho com metade do tempo de treinamento</a:t>
            </a:r>
            <a:endParaRPr lang="en-US" sz="1600" dirty="0"/>
          </a:p>
        </p:txBody>
      </p:sp>
      <p:sp>
        <p:nvSpPr>
          <p:cNvPr id="31" name="Text 26"/>
          <p:cNvSpPr/>
          <p:nvPr/>
        </p:nvSpPr>
        <p:spPr>
          <a:xfrm>
            <a:off x="7730608" y="6239470"/>
            <a:ext cx="3677841" cy="65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Objetivo:</a:t>
            </a: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Identificar o ponto ótimo entre volume de dados e eficiência de treino</a:t>
            </a:r>
            <a:endParaRPr lang="en-US" sz="16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404EB28-DB8D-FB8B-8D9C-1C54DD4A16D9}"/>
              </a:ext>
            </a:extLst>
          </p:cNvPr>
          <p:cNvSpPr/>
          <p:nvPr/>
        </p:nvSpPr>
        <p:spPr>
          <a:xfrm>
            <a:off x="12654805" y="7551189"/>
            <a:ext cx="1931542" cy="565396"/>
          </a:xfrm>
          <a:prstGeom prst="round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3761" y="626387"/>
            <a:ext cx="1569958" cy="1962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Resultados Experimentais</a:t>
            </a:r>
            <a:endParaRPr lang="en-US" sz="2000" b="1" dirty="0"/>
          </a:p>
        </p:txBody>
      </p:sp>
      <p:sp>
        <p:nvSpPr>
          <p:cNvPr id="3" name="Text 1"/>
          <p:cNvSpPr/>
          <p:nvPr/>
        </p:nvSpPr>
        <p:spPr>
          <a:xfrm>
            <a:off x="153761" y="870138"/>
            <a:ext cx="3553767" cy="6547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Os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experimentos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comparativos</a:t>
            </a:r>
            <a:endParaRPr lang="en-US" dirty="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revelam trade-offs claros entre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acurácia,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eficiência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computacional</a:t>
            </a:r>
            <a:endParaRPr lang="en-US" dirty="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e tamanho do modelo.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 DeepLabV3-ResNet50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emergiu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como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líder em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desempenho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absoluto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, enquanto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nossa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arquitetura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LightSegNet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oferece</a:t>
            </a:r>
            <a:endParaRPr lang="en-US" dirty="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a melhor relação custo-benefício.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78418E2-2850-23BE-F823-27E934EF5ADC}"/>
              </a:ext>
            </a:extLst>
          </p:cNvPr>
          <p:cNvSpPr/>
          <p:nvPr/>
        </p:nvSpPr>
        <p:spPr>
          <a:xfrm>
            <a:off x="12654805" y="7551189"/>
            <a:ext cx="1931542" cy="565396"/>
          </a:xfrm>
          <a:prstGeom prst="round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Picture 21" descr="A graph of a graph of a person&#10;&#10;AI-generated content may be incorrect.">
            <a:extLst>
              <a:ext uri="{FF2B5EF4-FFF2-40B4-BE49-F238E27FC236}">
                <a16:creationId xmlns:a16="http://schemas.microsoft.com/office/drawing/2014/main" id="{80699D25-20DA-71FE-214B-A86E129AC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460" y="113015"/>
            <a:ext cx="11046379" cy="3101575"/>
          </a:xfrm>
          <a:prstGeom prst="rect">
            <a:avLst/>
          </a:prstGeom>
        </p:spPr>
      </p:pic>
      <p:pic>
        <p:nvPicPr>
          <p:cNvPr id="26" name="Picture 25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4B446E7A-CAE0-5574-71F1-FE28F109A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362" y="2770404"/>
            <a:ext cx="11244883" cy="2954699"/>
          </a:xfrm>
          <a:prstGeom prst="rect">
            <a:avLst/>
          </a:prstGeom>
        </p:spPr>
      </p:pic>
      <p:pic>
        <p:nvPicPr>
          <p:cNvPr id="28" name="Picture 27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1878CDDD-23D3-131E-C0FC-2E5D53012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859" y="5280916"/>
            <a:ext cx="11443387" cy="29546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8659" y="480298"/>
            <a:ext cx="2712601" cy="283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Análise Qualitativa das Predições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698659" y="920906"/>
            <a:ext cx="13233083" cy="181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Além das métricas quantitativas, a análise visual das predições revela padrões de sucesso e limitações dos </a:t>
            </a:r>
            <a:r>
              <a:rPr lang="en-US" sz="20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modelos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,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fornecendo insights valiosos para direções futuras de pesquisa.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2024025" y="1622855"/>
            <a:ext cx="1362432" cy="170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✅</a:t>
            </a: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Casos de Sucesso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698659" y="5740718"/>
            <a:ext cx="6478072" cy="181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300000"/>
              </a:lnSpc>
              <a:buSzPct val="100000"/>
              <a:buChar char="•"/>
            </a:pPr>
            <a:r>
              <a:rPr lang="en-US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Upper-clothes: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Segmentação precisa mesmo com fundos complexos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698659" y="5962055"/>
            <a:ext cx="6478072" cy="181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300000"/>
              </a:lnSpc>
              <a:buSzPct val="100000"/>
              <a:buChar char="•"/>
            </a:pPr>
            <a:r>
              <a:rPr lang="en-US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Bolsas e Acessórios: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Detecção robusta de objetos pequenos</a:t>
            </a: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698659" y="6183392"/>
            <a:ext cx="6478072" cy="181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300000"/>
              </a:lnSpc>
              <a:buSzPct val="100000"/>
              <a:buChar char="•"/>
            </a:pPr>
            <a:r>
              <a:rPr lang="en-US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Contornos: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Delimitação suave e precisa das bordas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698659" y="6404729"/>
            <a:ext cx="6478072" cy="181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300000"/>
              </a:lnSpc>
              <a:buSzPct val="100000"/>
              <a:buChar char="•"/>
            </a:pPr>
            <a:r>
              <a:rPr lang="en-US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Sobreposições: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Bom tratamento de peças parcialmente ocultas</a:t>
            </a:r>
            <a:endParaRPr lang="en-US" dirty="0"/>
          </a:p>
        </p:txBody>
      </p:sp>
      <p:sp>
        <p:nvSpPr>
          <p:cNvPr id="10" name="Text 7"/>
          <p:cNvSpPr/>
          <p:nvPr/>
        </p:nvSpPr>
        <p:spPr>
          <a:xfrm>
            <a:off x="8786656" y="1622855"/>
            <a:ext cx="1362432" cy="170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⚠️</a:t>
            </a: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Casos de Erro</a:t>
            </a:r>
            <a:endParaRPr lang="en-US" sz="1600" dirty="0"/>
          </a:p>
        </p:txBody>
      </p:sp>
      <p:sp>
        <p:nvSpPr>
          <p:cNvPr id="12" name="Text 8"/>
          <p:cNvSpPr/>
          <p:nvPr/>
        </p:nvSpPr>
        <p:spPr>
          <a:xfrm>
            <a:off x="7461290" y="5740718"/>
            <a:ext cx="6478072" cy="181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300000"/>
              </a:lnSpc>
              <a:buSzPct val="100000"/>
              <a:buChar char="•"/>
            </a:pPr>
            <a:r>
              <a:rPr lang="en-US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Dress vs Skirt: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Confusão em vestidos longos e saias longas</a:t>
            </a:r>
            <a:endParaRPr lang="en-US" dirty="0"/>
          </a:p>
        </p:txBody>
      </p:sp>
      <p:sp>
        <p:nvSpPr>
          <p:cNvPr id="13" name="Text 9"/>
          <p:cNvSpPr/>
          <p:nvPr/>
        </p:nvSpPr>
        <p:spPr>
          <a:xfrm>
            <a:off x="7461290" y="5962055"/>
            <a:ext cx="6478072" cy="181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300000"/>
              </a:lnSpc>
              <a:buSzPct val="100000"/>
              <a:buChar char="•"/>
            </a:pPr>
            <a:r>
              <a:rPr lang="en-US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Texturas Complexas: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Dificuldade em roupas com padrões intrincados</a:t>
            </a:r>
            <a:endParaRPr lang="en-US" dirty="0"/>
          </a:p>
        </p:txBody>
      </p:sp>
      <p:sp>
        <p:nvSpPr>
          <p:cNvPr id="14" name="Text 10"/>
          <p:cNvSpPr/>
          <p:nvPr/>
        </p:nvSpPr>
        <p:spPr>
          <a:xfrm>
            <a:off x="7461290" y="6183392"/>
            <a:ext cx="6478072" cy="181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300000"/>
              </a:lnSpc>
              <a:buSzPct val="100000"/>
              <a:buChar char="•"/>
            </a:pPr>
            <a:r>
              <a:rPr lang="en-US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Iluminação: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Degradação com sombras fortes ou super-exposição</a:t>
            </a:r>
            <a:endParaRPr lang="en-US" dirty="0"/>
          </a:p>
        </p:txBody>
      </p:sp>
      <p:sp>
        <p:nvSpPr>
          <p:cNvPr id="15" name="Text 11"/>
          <p:cNvSpPr/>
          <p:nvPr/>
        </p:nvSpPr>
        <p:spPr>
          <a:xfrm>
            <a:off x="7461290" y="6404729"/>
            <a:ext cx="6478072" cy="181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300000"/>
              </a:lnSpc>
              <a:buSzPct val="100000"/>
              <a:buChar char="•"/>
            </a:pPr>
            <a:r>
              <a:rPr lang="en-US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Oclusões:</a:t>
            </a: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Erros quando peças estão fortemente sobrepostas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3CE1E6-D114-3DED-780F-7C7E1937225D}"/>
              </a:ext>
            </a:extLst>
          </p:cNvPr>
          <p:cNvSpPr/>
          <p:nvPr/>
        </p:nvSpPr>
        <p:spPr>
          <a:xfrm>
            <a:off x="12654805" y="7612517"/>
            <a:ext cx="1931542" cy="565396"/>
          </a:xfrm>
          <a:prstGeom prst="round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AB9898-9078-EC6C-3559-8BF054B3C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303" y="2024666"/>
            <a:ext cx="3012780" cy="32384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306F4C3-46DD-31CF-17CB-8A81A73DB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117" y="3166339"/>
            <a:ext cx="2314898" cy="23148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232BD9C-4C55-715A-45ED-869155572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990" y="2239333"/>
            <a:ext cx="2909193" cy="31911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DB00ABC-9E40-5270-7291-1005B6731C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186" y="3263750"/>
            <a:ext cx="2191056" cy="22482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1380</Words>
  <Application>Microsoft Office PowerPoint</Application>
  <PresentationFormat>Custom</PresentationFormat>
  <Paragraphs>231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Patrick Hand</vt:lpstr>
      <vt:lpstr>Arial</vt:lpstr>
      <vt:lpstr>Arial Unicode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Raphael Menezes de Carvalho</cp:lastModifiedBy>
  <cp:revision>6</cp:revision>
  <dcterms:created xsi:type="dcterms:W3CDTF">2025-10-07T20:06:00Z</dcterms:created>
  <dcterms:modified xsi:type="dcterms:W3CDTF">2025-10-11T14:07:31Z</dcterms:modified>
</cp:coreProperties>
</file>