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5" r:id="rId7"/>
    <p:sldId id="264" r:id="rId8"/>
    <p:sldId id="266" r:id="rId9"/>
    <p:sldId id="263" r:id="rId10"/>
    <p:sldId id="268"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0875" autoAdjust="0"/>
  </p:normalViewPr>
  <p:slideViewPr>
    <p:cSldViewPr snapToGrid="0">
      <p:cViewPr varScale="1">
        <p:scale>
          <a:sx n="45" d="100"/>
          <a:sy n="45" d="100"/>
        </p:scale>
        <p:origin x="1698" y="54"/>
      </p:cViewPr>
      <p:guideLst/>
    </p:cSldViewPr>
  </p:slideViewPr>
  <p:notesTextViewPr>
    <p:cViewPr>
      <p:scale>
        <a:sx n="1" d="1"/>
        <a:sy n="1" d="1"/>
      </p:scale>
      <p:origin x="0" y="-1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79DA9-EE1E-4ADD-972F-4C8E14CE0080}" type="datetimeFigureOut">
              <a:rPr lang="en-US" smtClean="0"/>
              <a:t>3/31/2022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F75F4-A806-49BF-A310-9FF592E73585}" type="slidenum">
              <a:rPr lang="en-US" smtClean="0"/>
              <a:t>‹N°›</a:t>
            </a:fld>
            <a:endParaRPr lang="en-US"/>
          </a:p>
        </p:txBody>
      </p:sp>
    </p:spTree>
    <p:extLst>
      <p:ext uri="{BB962C8B-B14F-4D97-AF65-F5344CB8AC3E}">
        <p14:creationId xmlns:p14="http://schemas.microsoft.com/office/powerpoint/2010/main" val="2443610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r>
              <a:rPr lang="fr-FR" dirty="0" smtClean="0"/>
              <a:t>Avec le développement rapide du commerce électronique, de plus en plus d'avis en ligne sur les produits et les services sont créés, ce qui constitue une source d'information importante pour les vendeurs et les clients. </a:t>
            </a:r>
          </a:p>
          <a:p>
            <a:r>
              <a:rPr lang="fr-FR" dirty="0" smtClean="0"/>
              <a:t>La recherche sur l'exploration des sentiments et des opinions pour l'analyse des avis en ligne a attiré de plus en plus d'attention parce qu'une telle étude permet de tirer parti des informations des avis en ligne pour un impact économique potentiel.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En effet, </a:t>
            </a:r>
            <a:r>
              <a:rPr lang="fr-FR" baseline="0" dirty="0" smtClean="0"/>
              <a:t> plus que </a:t>
            </a:r>
            <a:r>
              <a:rPr lang="fr-FR" dirty="0" smtClean="0">
                <a:latin typeface="Calibri" panose="020F0502020204030204" pitchFamily="34" charset="0"/>
                <a:cs typeface="Calibri" panose="020F0502020204030204" pitchFamily="34" charset="0"/>
              </a:rPr>
              <a:t>21,4 milliards de dollars, est dépensé  dans le cinéma mondial pour l'année 2021</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latin typeface="Calibri" panose="020F0502020204030204" pitchFamily="34" charset="0"/>
                <a:cs typeface="Calibri" panose="020F0502020204030204" pitchFamily="34" charset="0"/>
              </a:rPr>
              <a:t>De plus, cette</a:t>
            </a:r>
            <a:r>
              <a:rPr lang="fr-FR" baseline="0" dirty="0" smtClean="0">
                <a:latin typeface="Calibri" panose="020F0502020204030204" pitchFamily="34" charset="0"/>
                <a:cs typeface="Calibri" panose="020F0502020204030204" pitchFamily="34" charset="0"/>
              </a:rPr>
              <a:t> figure montre que la plupart des adultes regardent les avis sur internet (et principalement sur </a:t>
            </a:r>
            <a:r>
              <a:rPr lang="fr-FR" baseline="0" dirty="0" err="1" smtClean="0">
                <a:latin typeface="Calibri" panose="020F0502020204030204" pitchFamily="34" charset="0"/>
                <a:cs typeface="Calibri" panose="020F0502020204030204" pitchFamily="34" charset="0"/>
              </a:rPr>
              <a:t>imdb</a:t>
            </a:r>
            <a:r>
              <a:rPr lang="fr-FR" baseline="0" dirty="0" smtClean="0">
                <a:latin typeface="Calibri" panose="020F0502020204030204" pitchFamily="34" charset="0"/>
                <a:cs typeface="Calibri" panose="020F0502020204030204" pitchFamily="34" charset="0"/>
              </a:rPr>
              <a:t> puisqu’il s’agit du site le plus populaire et le plus « </a:t>
            </a:r>
            <a:r>
              <a:rPr lang="fr-FR" baseline="0" dirty="0" err="1" smtClean="0">
                <a:latin typeface="Calibri" panose="020F0502020204030204" pitchFamily="34" charset="0"/>
                <a:cs typeface="Calibri" panose="020F0502020204030204" pitchFamily="34" charset="0"/>
              </a:rPr>
              <a:t>trusted</a:t>
            </a:r>
            <a:r>
              <a:rPr lang="fr-FR" baseline="0" dirty="0" smtClean="0">
                <a:latin typeface="Calibri" panose="020F0502020204030204" pitchFamily="34" charset="0"/>
                <a:cs typeface="Calibri" panose="020F0502020204030204" pitchFamily="34" charset="0"/>
              </a:rPr>
              <a:t> » ) avant de voir le film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latin typeface="Calibri" panose="020F0502020204030204" pitchFamily="34" charset="0"/>
                <a:cs typeface="Calibri" panose="020F0502020204030204" pitchFamily="34" charset="0"/>
              </a:rPr>
              <a:t>Finalement, les avis des cinéphiles peuvent varier fréquemment selon les évènements mondiaux, par exemple, au début de la pandémie, le film pandémie apparu en 2016 est devenu très populaire.</a:t>
            </a:r>
            <a:endParaRPr lang="fr-FR" baseline="0" dirty="0" smtClean="0"/>
          </a:p>
          <a:p>
            <a:r>
              <a:rPr lang="fr-FR" baseline="0" dirty="0" smtClean="0"/>
              <a:t>Source pour les </a:t>
            </a:r>
            <a:r>
              <a:rPr lang="fr-FR" baseline="0" dirty="0" err="1" smtClean="0"/>
              <a:t>stats</a:t>
            </a:r>
            <a:r>
              <a:rPr lang="fr-FR" baseline="0" dirty="0" smtClean="0"/>
              <a:t> https://www.statista.com/statistics/</a:t>
            </a:r>
          </a:p>
          <a:p>
            <a:endParaRPr lang="en-US" dirty="0"/>
          </a:p>
        </p:txBody>
      </p:sp>
      <p:sp>
        <p:nvSpPr>
          <p:cNvPr id="4" name="Espace réservé du numéro de diapositive 3"/>
          <p:cNvSpPr>
            <a:spLocks noGrp="1"/>
          </p:cNvSpPr>
          <p:nvPr>
            <p:ph type="sldNum" sz="quarter" idx="10"/>
          </p:nvPr>
        </p:nvSpPr>
        <p:spPr/>
        <p:txBody>
          <a:bodyPr/>
          <a:lstStyle/>
          <a:p>
            <a:fld id="{14EF75F4-A806-49BF-A310-9FF592E73585}" type="slidenum">
              <a:rPr lang="en-US" smtClean="0"/>
              <a:t>3</a:t>
            </a:fld>
            <a:endParaRPr lang="en-US"/>
          </a:p>
        </p:txBody>
      </p:sp>
    </p:spTree>
    <p:extLst>
      <p:ext uri="{BB962C8B-B14F-4D97-AF65-F5344CB8AC3E}">
        <p14:creationId xmlns:p14="http://schemas.microsoft.com/office/powerpoint/2010/main" val="147281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14EF75F4-A806-49BF-A310-9FF592E73585}" type="slidenum">
              <a:rPr lang="en-US" smtClean="0"/>
              <a:t>4</a:t>
            </a:fld>
            <a:endParaRPr lang="en-US"/>
          </a:p>
        </p:txBody>
      </p:sp>
    </p:spTree>
    <p:extLst>
      <p:ext uri="{BB962C8B-B14F-4D97-AF65-F5344CB8AC3E}">
        <p14:creationId xmlns:p14="http://schemas.microsoft.com/office/powerpoint/2010/main" val="936202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a:t>
            </a:r>
            <a:r>
              <a:rPr lang="fr-FR" baseline="0" dirty="0" smtClean="0"/>
              <a:t> plus grand avantage de </a:t>
            </a:r>
            <a:r>
              <a:rPr lang="fr-FR" baseline="0" dirty="0" err="1" smtClean="0"/>
              <a:t>Naive</a:t>
            </a:r>
            <a:r>
              <a:rPr lang="fr-FR" baseline="0" dirty="0" smtClean="0"/>
              <a:t> bayes est sa rapidité, par conséquent il est très pratique pour avoir des prédictions temps réel</a:t>
            </a:r>
            <a:endParaRPr lang="fr-FR" dirty="0" smtClean="0"/>
          </a:p>
          <a:p>
            <a:r>
              <a:rPr lang="fr-FR" dirty="0" smtClean="0"/>
              <a:t>Une des améliorations majeures qui peut être incorporée à mesure que nous avançons dans ce projet est de</a:t>
            </a:r>
            <a:r>
              <a:rPr lang="fr-FR" baseline="0" dirty="0" smtClean="0"/>
              <a:t> </a:t>
            </a:r>
            <a:r>
              <a:rPr lang="fr-FR" dirty="0" smtClean="0"/>
              <a:t>fusionner les mots ayant des significations similaires avant de former les classificateurs . Un autre point d'amélioration</a:t>
            </a:r>
            <a:r>
              <a:rPr lang="fr-FR" baseline="0" dirty="0" smtClean="0"/>
              <a:t> </a:t>
            </a:r>
            <a:r>
              <a:rPr lang="fr-FR" dirty="0" smtClean="0"/>
              <a:t>amélioration peut être de modéliser ce problème comme un problème de classification multi-classes</a:t>
            </a:r>
            <a:r>
              <a:rPr lang="fr-FR" baseline="0" dirty="0" smtClean="0"/>
              <a:t> </a:t>
            </a:r>
            <a:r>
              <a:rPr lang="fr-FR" baseline="0" dirty="0" err="1" smtClean="0"/>
              <a:t>càd</a:t>
            </a:r>
            <a:r>
              <a:rPr lang="fr-FR" baseline="0" dirty="0" smtClean="0"/>
              <a:t> </a:t>
            </a:r>
            <a:r>
              <a:rPr lang="fr-FR" dirty="0" smtClean="0"/>
              <a:t>classer les sentiments de l'évaluateur de façon plus que binaire comme "Heureux", "Ennuyé", "Effrayé", </a:t>
            </a:r>
            <a:endParaRPr lang="en-US" dirty="0"/>
          </a:p>
        </p:txBody>
      </p:sp>
      <p:sp>
        <p:nvSpPr>
          <p:cNvPr id="4" name="Espace réservé du numéro de diapositive 3"/>
          <p:cNvSpPr>
            <a:spLocks noGrp="1"/>
          </p:cNvSpPr>
          <p:nvPr>
            <p:ph type="sldNum" sz="quarter" idx="10"/>
          </p:nvPr>
        </p:nvSpPr>
        <p:spPr/>
        <p:txBody>
          <a:bodyPr/>
          <a:lstStyle/>
          <a:p>
            <a:fld id="{14EF75F4-A806-49BF-A310-9FF592E73585}" type="slidenum">
              <a:rPr lang="en-US" smtClean="0"/>
              <a:t>5</a:t>
            </a:fld>
            <a:endParaRPr lang="en-US"/>
          </a:p>
        </p:txBody>
      </p:sp>
    </p:spTree>
    <p:extLst>
      <p:ext uri="{BB962C8B-B14F-4D97-AF65-F5344CB8AC3E}">
        <p14:creationId xmlns:p14="http://schemas.microsoft.com/office/powerpoint/2010/main" val="3777543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EC600D6-BD6C-48E9-AB3D-173DCB2CAA30}" type="datetimeFigureOut">
              <a:rPr lang="en-US" smtClean="0"/>
              <a:t>3/31/2022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C513AE5-B1B3-41F1-8FB5-4B5D2FA3A558}" type="slidenum">
              <a:rPr lang="en-US" smtClean="0"/>
              <a:t>‹N°›</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4373017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EC600D6-BD6C-48E9-AB3D-173DCB2CAA30}"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3AE5-B1B3-41F1-8FB5-4B5D2FA3A558}" type="slidenum">
              <a:rPr lang="en-US" smtClean="0"/>
              <a:t>‹N°›</a:t>
            </a:fld>
            <a:endParaRPr lang="en-US"/>
          </a:p>
        </p:txBody>
      </p:sp>
    </p:spTree>
    <p:extLst>
      <p:ext uri="{BB962C8B-B14F-4D97-AF65-F5344CB8AC3E}">
        <p14:creationId xmlns:p14="http://schemas.microsoft.com/office/powerpoint/2010/main" val="11674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EC600D6-BD6C-48E9-AB3D-173DCB2CAA30}"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3AE5-B1B3-41F1-8FB5-4B5D2FA3A558}" type="slidenum">
              <a:rPr lang="en-US" smtClean="0"/>
              <a:t>‹N°›</a:t>
            </a:fld>
            <a:endParaRPr lang="en-US"/>
          </a:p>
        </p:txBody>
      </p:sp>
    </p:spTree>
    <p:extLst>
      <p:ext uri="{BB962C8B-B14F-4D97-AF65-F5344CB8AC3E}">
        <p14:creationId xmlns:p14="http://schemas.microsoft.com/office/powerpoint/2010/main" val="33921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EC600D6-BD6C-48E9-AB3D-173DCB2CAA30}"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13AE5-B1B3-41F1-8FB5-4B5D2FA3A558}" type="slidenum">
              <a:rPr lang="en-US" smtClean="0"/>
              <a:t>‹N°›</a:t>
            </a:fld>
            <a:endParaRPr lang="en-US"/>
          </a:p>
        </p:txBody>
      </p:sp>
    </p:spTree>
    <p:extLst>
      <p:ext uri="{BB962C8B-B14F-4D97-AF65-F5344CB8AC3E}">
        <p14:creationId xmlns:p14="http://schemas.microsoft.com/office/powerpoint/2010/main" val="349760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EC600D6-BD6C-48E9-AB3D-173DCB2CAA30}" type="datetimeFigureOut">
              <a:rPr lang="en-US" smtClean="0"/>
              <a:t>3/31/2022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C513AE5-B1B3-41F1-8FB5-4B5D2FA3A558}" type="slidenum">
              <a:rPr lang="en-US" smtClean="0"/>
              <a:t>‹N°›</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074170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smtClean="0"/>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EC600D6-BD6C-48E9-AB3D-173DCB2CAA30}"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13AE5-B1B3-41F1-8FB5-4B5D2FA3A558}" type="slidenum">
              <a:rPr lang="en-US" smtClean="0"/>
              <a:t>‹N°›</a:t>
            </a:fld>
            <a:endParaRPr lang="en-US"/>
          </a:p>
        </p:txBody>
      </p:sp>
    </p:spTree>
    <p:extLst>
      <p:ext uri="{BB962C8B-B14F-4D97-AF65-F5344CB8AC3E}">
        <p14:creationId xmlns:p14="http://schemas.microsoft.com/office/powerpoint/2010/main" val="130116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EC600D6-BD6C-48E9-AB3D-173DCB2CAA30}" type="datetimeFigureOut">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513AE5-B1B3-41F1-8FB5-4B5D2FA3A558}" type="slidenum">
              <a:rPr lang="en-US" smtClean="0"/>
              <a:t>‹N°›</a:t>
            </a:fld>
            <a:endParaRPr lang="en-US"/>
          </a:p>
        </p:txBody>
      </p:sp>
    </p:spTree>
    <p:extLst>
      <p:ext uri="{BB962C8B-B14F-4D97-AF65-F5344CB8AC3E}">
        <p14:creationId xmlns:p14="http://schemas.microsoft.com/office/powerpoint/2010/main" val="206463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EC600D6-BD6C-48E9-AB3D-173DCB2CAA30}"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513AE5-B1B3-41F1-8FB5-4B5D2FA3A558}" type="slidenum">
              <a:rPr lang="en-US" smtClean="0"/>
              <a:t>‹N°›</a:t>
            </a:fld>
            <a:endParaRPr lang="en-US"/>
          </a:p>
        </p:txBody>
      </p:sp>
    </p:spTree>
    <p:extLst>
      <p:ext uri="{BB962C8B-B14F-4D97-AF65-F5344CB8AC3E}">
        <p14:creationId xmlns:p14="http://schemas.microsoft.com/office/powerpoint/2010/main" val="171255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600D6-BD6C-48E9-AB3D-173DCB2CAA30}" type="datetimeFigureOut">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513AE5-B1B3-41F1-8FB5-4B5D2FA3A558}" type="slidenum">
              <a:rPr lang="en-US" smtClean="0"/>
              <a:t>‹N°›</a:t>
            </a:fld>
            <a:endParaRPr lang="en-US"/>
          </a:p>
        </p:txBody>
      </p:sp>
    </p:spTree>
    <p:extLst>
      <p:ext uri="{BB962C8B-B14F-4D97-AF65-F5344CB8AC3E}">
        <p14:creationId xmlns:p14="http://schemas.microsoft.com/office/powerpoint/2010/main" val="297584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smtClean="0"/>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C600D6-BD6C-48E9-AB3D-173DCB2CAA30}" type="datetimeFigureOut">
              <a:rPr lang="en-US" smtClean="0"/>
              <a:t>3/31/2022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C513AE5-B1B3-41F1-8FB5-4B5D2FA3A558}" type="slidenum">
              <a:rPr lang="en-US" smtClean="0"/>
              <a:t>‹N°›</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2786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EC600D6-BD6C-48E9-AB3D-173DCB2CAA30}" type="datetimeFigureOut">
              <a:rPr lang="en-US" smtClean="0"/>
              <a:t>3/31/2022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C513AE5-B1B3-41F1-8FB5-4B5D2FA3A558}" type="slidenum">
              <a:rPr lang="en-US" smtClean="0"/>
              <a:t>‹N°›</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8232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EC600D6-BD6C-48E9-AB3D-173DCB2CAA30}" type="datetimeFigureOut">
              <a:rPr lang="en-US" smtClean="0"/>
              <a:t>3/31/2022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C513AE5-B1B3-41F1-8FB5-4B5D2FA3A558}" type="slidenum">
              <a:rPr lang="en-US" smtClean="0"/>
              <a:t>‹N°›</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25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err="1" smtClean="0"/>
              <a:t>Projet</a:t>
            </a:r>
            <a:r>
              <a:rPr lang="en-US" dirty="0" smtClean="0"/>
              <a:t> Data Stream</a:t>
            </a:r>
            <a:endParaRPr lang="en-US" dirty="0"/>
          </a:p>
        </p:txBody>
      </p:sp>
      <p:sp>
        <p:nvSpPr>
          <p:cNvPr id="3" name="Sous-titre 2"/>
          <p:cNvSpPr>
            <a:spLocks noGrp="1"/>
          </p:cNvSpPr>
          <p:nvPr>
            <p:ph type="subTitle" idx="1"/>
          </p:nvPr>
        </p:nvSpPr>
        <p:spPr/>
        <p:txBody>
          <a:bodyPr/>
          <a:lstStyle/>
          <a:p>
            <a:r>
              <a:rPr lang="en-US" dirty="0"/>
              <a:t>Sentiment analysis of reviews of the top 10 box office films</a:t>
            </a:r>
          </a:p>
        </p:txBody>
      </p:sp>
      <p:sp>
        <p:nvSpPr>
          <p:cNvPr id="4" name="Sous-titre 2"/>
          <p:cNvSpPr txBox="1">
            <a:spLocks/>
          </p:cNvSpPr>
          <p:nvPr/>
        </p:nvSpPr>
        <p:spPr>
          <a:xfrm>
            <a:off x="1055021" y="5042516"/>
            <a:ext cx="3053339" cy="108623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dirty="0" smtClean="0"/>
              <a:t>Alexandre </a:t>
            </a:r>
            <a:r>
              <a:rPr lang="en-US" dirty="0" err="1" smtClean="0"/>
              <a:t>Gommez</a:t>
            </a:r>
            <a:endParaRPr lang="en-US" dirty="0" smtClean="0"/>
          </a:p>
          <a:p>
            <a:r>
              <a:rPr lang="en-US" dirty="0" err="1" smtClean="0"/>
              <a:t>Matthieu</a:t>
            </a:r>
            <a:r>
              <a:rPr lang="en-US" dirty="0" smtClean="0"/>
              <a:t> Denis</a:t>
            </a:r>
            <a:endParaRPr lang="en-US" dirty="0" smtClean="0"/>
          </a:p>
          <a:p>
            <a:r>
              <a:rPr lang="en-US" dirty="0" err="1" smtClean="0"/>
              <a:t>Narjes</a:t>
            </a:r>
            <a:r>
              <a:rPr lang="en-US" dirty="0" smtClean="0"/>
              <a:t> </a:t>
            </a:r>
            <a:r>
              <a:rPr lang="en-US" dirty="0" err="1" smtClean="0"/>
              <a:t>Haouala</a:t>
            </a:r>
            <a:endParaRPr lang="en-US" dirty="0"/>
          </a:p>
        </p:txBody>
      </p:sp>
    </p:spTree>
    <p:extLst>
      <p:ext uri="{BB962C8B-B14F-4D97-AF65-F5344CB8AC3E}">
        <p14:creationId xmlns:p14="http://schemas.microsoft.com/office/powerpoint/2010/main" val="70583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9201" y="2708563"/>
            <a:ext cx="9601200" cy="1485900"/>
          </a:xfrm>
        </p:spPr>
        <p:txBody>
          <a:bodyPr>
            <a:normAutofit/>
          </a:bodyPr>
          <a:lstStyle/>
          <a:p>
            <a:pPr algn="ctr"/>
            <a:r>
              <a:rPr lang="en-US" sz="5400" b="1" dirty="0" smtClean="0"/>
              <a:t>Demo</a:t>
            </a:r>
            <a:endParaRPr lang="en-US" sz="5400" b="1" dirty="0"/>
          </a:p>
        </p:txBody>
      </p:sp>
    </p:spTree>
    <p:extLst>
      <p:ext uri="{BB962C8B-B14F-4D97-AF65-F5344CB8AC3E}">
        <p14:creationId xmlns:p14="http://schemas.microsoft.com/office/powerpoint/2010/main" val="279278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Conclusion</a:t>
            </a:r>
            <a:endParaRPr lang="en-US" dirty="0"/>
          </a:p>
        </p:txBody>
      </p:sp>
      <p:sp>
        <p:nvSpPr>
          <p:cNvPr id="3" name="Espace réservé du contenu 2"/>
          <p:cNvSpPr>
            <a:spLocks noGrp="1"/>
          </p:cNvSpPr>
          <p:nvPr>
            <p:ph idx="1"/>
          </p:nvPr>
        </p:nvSpPr>
        <p:spPr>
          <a:xfrm>
            <a:off x="1371600" y="1787237"/>
            <a:ext cx="9601200" cy="3581400"/>
          </a:xfrm>
        </p:spPr>
        <p:txBody>
          <a:bodyPr>
            <a:normAutofit/>
          </a:bodyPr>
          <a:lstStyle/>
          <a:p>
            <a:r>
              <a:rPr lang="fr-FR" dirty="0"/>
              <a:t>Critique et limites</a:t>
            </a:r>
            <a:r>
              <a:rPr lang="fr-FR" dirty="0" smtClean="0"/>
              <a:t>:</a:t>
            </a:r>
          </a:p>
          <a:p>
            <a:pPr lvl="1"/>
            <a:r>
              <a:rPr lang="fr-FR" dirty="0" smtClean="0"/>
              <a:t>Le modèle considère uniquement le début des avis</a:t>
            </a:r>
            <a:endParaRPr lang="fr-FR" dirty="0"/>
          </a:p>
          <a:p>
            <a:pPr lvl="1"/>
            <a:r>
              <a:rPr lang="fr-FR" dirty="0"/>
              <a:t>Le sarcasme </a:t>
            </a:r>
          </a:p>
          <a:p>
            <a:pPr lvl="1"/>
            <a:r>
              <a:rPr lang="fr-FR" dirty="0"/>
              <a:t>Quelques avis peuvent créer des confusions</a:t>
            </a:r>
          </a:p>
          <a:p>
            <a:r>
              <a:rPr lang="fr-FR" dirty="0"/>
              <a:t>Améliorations possibles:</a:t>
            </a:r>
          </a:p>
          <a:p>
            <a:pPr lvl="1"/>
            <a:r>
              <a:rPr lang="fr-FR" dirty="0"/>
              <a:t>Fusionner les mots ayant des significations similaires avant de former les classificateurs</a:t>
            </a:r>
          </a:p>
          <a:p>
            <a:pPr lvl="1"/>
            <a:r>
              <a:rPr lang="fr-FR" dirty="0"/>
              <a:t>Modéliser ce problème comme un problème de classification multi-classes </a:t>
            </a:r>
            <a:r>
              <a:rPr lang="fr-FR" dirty="0" err="1"/>
              <a:t>càd</a:t>
            </a:r>
            <a:r>
              <a:rPr lang="fr-FR" dirty="0"/>
              <a:t> classer les sentiments des utilisateurs de façon plus que binaire comme "Heureux", "Ennuyé", "Effrayé« …</a:t>
            </a:r>
          </a:p>
          <a:p>
            <a:endParaRPr lang="en-US" dirty="0"/>
          </a:p>
        </p:txBody>
      </p:sp>
    </p:spTree>
    <p:extLst>
      <p:ext uri="{BB962C8B-B14F-4D97-AF65-F5344CB8AC3E}">
        <p14:creationId xmlns:p14="http://schemas.microsoft.com/office/powerpoint/2010/main" val="381288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e 33"/>
          <p:cNvGrpSpPr/>
          <p:nvPr/>
        </p:nvGrpSpPr>
        <p:grpSpPr>
          <a:xfrm>
            <a:off x="1378040" y="507871"/>
            <a:ext cx="9165464" cy="5919538"/>
            <a:chOff x="2203974" y="404840"/>
            <a:chExt cx="7901647" cy="5919538"/>
          </a:xfrm>
        </p:grpSpPr>
        <p:sp>
          <p:nvSpPr>
            <p:cNvPr id="7" name="TextBox 1"/>
            <p:cNvSpPr txBox="1"/>
            <p:nvPr/>
          </p:nvSpPr>
          <p:spPr>
            <a:xfrm>
              <a:off x="2203974" y="537666"/>
              <a:ext cx="6191673" cy="923330"/>
            </a:xfrm>
            <a:prstGeom prst="rect">
              <a:avLst/>
            </a:prstGeom>
            <a:noFill/>
          </p:spPr>
          <p:txBody>
            <a:bodyPr wrap="square" rtlCol="0" anchor="ctr">
              <a:spAutoFit/>
            </a:bodyPr>
            <a:lstStyle/>
            <a:p>
              <a:r>
                <a:rPr lang="fr-FR" altLang="ko-KR" sz="5400" dirty="0" smtClean="0">
                  <a:cs typeface="Arial" pitchFamily="34" charset="0"/>
                </a:rPr>
                <a:t>Sommaire</a:t>
              </a:r>
              <a:endParaRPr lang="fr-FR" altLang="ko-KR" sz="5400" dirty="0">
                <a:cs typeface="Arial" pitchFamily="34" charset="0"/>
              </a:endParaRPr>
            </a:p>
          </p:txBody>
        </p:sp>
        <p:grpSp>
          <p:nvGrpSpPr>
            <p:cNvPr id="8" name="Group 4">
              <a:extLst>
                <a:ext uri="{FF2B5EF4-FFF2-40B4-BE49-F238E27FC236}">
                  <a16:creationId xmlns="" xmlns:a16="http://schemas.microsoft.com/office/drawing/2014/main" id="{8E1A27BF-1099-4231-B085-2EEBB60E1960}"/>
                </a:ext>
              </a:extLst>
            </p:cNvPr>
            <p:cNvGrpSpPr/>
            <p:nvPr/>
          </p:nvGrpSpPr>
          <p:grpSpPr>
            <a:xfrm>
              <a:off x="2631107" y="1625793"/>
              <a:ext cx="5465788" cy="886162"/>
              <a:chOff x="5812355" y="1666120"/>
              <a:chExt cx="5465788" cy="886162"/>
            </a:xfrm>
          </p:grpSpPr>
          <p:grpSp>
            <p:nvGrpSpPr>
              <p:cNvPr id="9" name="Group 3">
                <a:extLst>
                  <a:ext uri="{FF2B5EF4-FFF2-40B4-BE49-F238E27FC236}">
                    <a16:creationId xmlns="" xmlns:a16="http://schemas.microsoft.com/office/drawing/2014/main" id="{8E5E5475-7904-4404-9EE1-C0D975C30508}"/>
                  </a:ext>
                </a:extLst>
              </p:cNvPr>
              <p:cNvGrpSpPr/>
              <p:nvPr/>
            </p:nvGrpSpPr>
            <p:grpSpPr>
              <a:xfrm>
                <a:off x="6751979" y="1666120"/>
                <a:ext cx="4526164" cy="886162"/>
                <a:chOff x="6751979" y="1666120"/>
                <a:chExt cx="4526164" cy="886162"/>
              </a:xfrm>
            </p:grpSpPr>
            <p:sp>
              <p:nvSpPr>
                <p:cNvPr id="11" name="TextBox 7"/>
                <p:cNvSpPr txBox="1"/>
                <p:nvPr/>
              </p:nvSpPr>
              <p:spPr>
                <a:xfrm>
                  <a:off x="6770451" y="2090617"/>
                  <a:ext cx="4507692" cy="461665"/>
                </a:xfrm>
                <a:prstGeom prst="rect">
                  <a:avLst/>
                </a:prstGeom>
                <a:noFill/>
              </p:spPr>
              <p:txBody>
                <a:bodyPr wrap="square" rtlCol="0">
                  <a:spAutoFit/>
                </a:bodyPr>
                <a:lstStyle/>
                <a:p>
                  <a:r>
                    <a:rPr lang="fr-FR" altLang="ko-KR" sz="1200" dirty="0" smtClean="0">
                      <a:cs typeface="Arial" pitchFamily="34" charset="0"/>
                    </a:rPr>
                    <a:t>Étudier les critiques des 10 films les plus populaires du box-office et les classer automatiquement en temps réel.</a:t>
                  </a:r>
                </a:p>
              </p:txBody>
            </p:sp>
            <p:sp>
              <p:nvSpPr>
                <p:cNvPr id="12" name="TextBox 8"/>
                <p:cNvSpPr txBox="1"/>
                <p:nvPr/>
              </p:nvSpPr>
              <p:spPr>
                <a:xfrm>
                  <a:off x="6751979" y="1666120"/>
                  <a:ext cx="4507692" cy="507831"/>
                </a:xfrm>
                <a:prstGeom prst="rect">
                  <a:avLst/>
                </a:prstGeom>
                <a:noFill/>
              </p:spPr>
              <p:txBody>
                <a:bodyPr wrap="square" lIns="108000" rIns="108000" rtlCol="0">
                  <a:spAutoFit/>
                </a:bodyPr>
                <a:lstStyle/>
                <a:p>
                  <a:r>
                    <a:rPr lang="fr-FR" altLang="ko-KR" sz="2700" b="1" dirty="0" smtClean="0">
                      <a:cs typeface="Arial" pitchFamily="34" charset="0"/>
                    </a:rPr>
                    <a:t>Présentation du projet</a:t>
                  </a:r>
                  <a:endParaRPr lang="fr-FR" altLang="ko-KR" sz="2700" b="1" dirty="0">
                    <a:cs typeface="Arial" pitchFamily="34" charset="0"/>
                  </a:endParaRPr>
                </a:p>
              </p:txBody>
            </p:sp>
          </p:grpSp>
          <p:sp>
            <p:nvSpPr>
              <p:cNvPr id="10" name="TextBox 6"/>
              <p:cNvSpPr txBox="1"/>
              <p:nvPr/>
            </p:nvSpPr>
            <p:spPr>
              <a:xfrm>
                <a:off x="5812355" y="1675118"/>
                <a:ext cx="958096" cy="830997"/>
              </a:xfrm>
              <a:prstGeom prst="rect">
                <a:avLst/>
              </a:prstGeom>
              <a:noFill/>
            </p:spPr>
            <p:txBody>
              <a:bodyPr wrap="square" lIns="108000" rIns="108000" rtlCol="0">
                <a:spAutoFit/>
              </a:bodyPr>
              <a:lstStyle/>
              <a:p>
                <a:pPr algn="ctr"/>
                <a:r>
                  <a:rPr lang="en-US" altLang="ko-KR" sz="4800" b="1" dirty="0">
                    <a:cs typeface="Arial" pitchFamily="34" charset="0"/>
                  </a:rPr>
                  <a:t>01</a:t>
                </a:r>
                <a:endParaRPr lang="ko-KR" altLang="en-US" sz="4800" b="1" dirty="0">
                  <a:cs typeface="Arial" pitchFamily="34" charset="0"/>
                </a:endParaRPr>
              </a:p>
            </p:txBody>
          </p:sp>
        </p:grpSp>
        <p:grpSp>
          <p:nvGrpSpPr>
            <p:cNvPr id="13" name="Group 9">
              <a:extLst>
                <a:ext uri="{FF2B5EF4-FFF2-40B4-BE49-F238E27FC236}">
                  <a16:creationId xmlns="" xmlns:a16="http://schemas.microsoft.com/office/drawing/2014/main" id="{777C7C5D-DF37-421D-85EF-D91DC28FF2C5}"/>
                </a:ext>
              </a:extLst>
            </p:cNvPr>
            <p:cNvGrpSpPr/>
            <p:nvPr/>
          </p:nvGrpSpPr>
          <p:grpSpPr>
            <a:xfrm>
              <a:off x="2612635" y="2777409"/>
              <a:ext cx="5465788" cy="886162"/>
              <a:chOff x="5812355" y="1666120"/>
              <a:chExt cx="5465788" cy="886162"/>
            </a:xfrm>
          </p:grpSpPr>
          <p:grpSp>
            <p:nvGrpSpPr>
              <p:cNvPr id="14" name="Group 10">
                <a:extLst>
                  <a:ext uri="{FF2B5EF4-FFF2-40B4-BE49-F238E27FC236}">
                    <a16:creationId xmlns="" xmlns:a16="http://schemas.microsoft.com/office/drawing/2014/main" id="{A8B5DD05-D683-429A-A6B7-50D4355F603E}"/>
                  </a:ext>
                </a:extLst>
              </p:cNvPr>
              <p:cNvGrpSpPr/>
              <p:nvPr/>
            </p:nvGrpSpPr>
            <p:grpSpPr>
              <a:xfrm>
                <a:off x="6751979" y="1666120"/>
                <a:ext cx="4526164" cy="886162"/>
                <a:chOff x="6751979" y="1666120"/>
                <a:chExt cx="4526164" cy="886162"/>
              </a:xfrm>
            </p:grpSpPr>
            <p:sp>
              <p:nvSpPr>
                <p:cNvPr id="16" name="TextBox 12">
                  <a:extLst>
                    <a:ext uri="{FF2B5EF4-FFF2-40B4-BE49-F238E27FC236}">
                      <a16:creationId xmlns="" xmlns:a16="http://schemas.microsoft.com/office/drawing/2014/main" id="{A16FAAE6-5486-4FE8-8D02-50C769003FD1}"/>
                    </a:ext>
                  </a:extLst>
                </p:cNvPr>
                <p:cNvSpPr txBox="1"/>
                <p:nvPr/>
              </p:nvSpPr>
              <p:spPr>
                <a:xfrm>
                  <a:off x="6770451" y="2090617"/>
                  <a:ext cx="4507692" cy="461665"/>
                </a:xfrm>
                <a:prstGeom prst="rect">
                  <a:avLst/>
                </a:prstGeom>
                <a:noFill/>
              </p:spPr>
              <p:txBody>
                <a:bodyPr wrap="square" rtlCol="0">
                  <a:spAutoFit/>
                </a:bodyPr>
                <a:lstStyle/>
                <a:p>
                  <a:r>
                    <a:rPr lang="fr-FR" altLang="ko-KR" sz="1200" dirty="0" smtClean="0">
                      <a:cs typeface="Arial" pitchFamily="34" charset="0"/>
                    </a:rPr>
                    <a:t>Utiliser</a:t>
                  </a:r>
                  <a:r>
                    <a:rPr lang="en-US" altLang="ko-KR" sz="1200" dirty="0" smtClean="0">
                      <a:cs typeface="Arial" pitchFamily="34" charset="0"/>
                    </a:rPr>
                    <a:t> les </a:t>
                  </a:r>
                  <a:r>
                    <a:rPr lang="fr-FR" altLang="ko-KR" sz="1200" dirty="0" smtClean="0">
                      <a:cs typeface="Arial" pitchFamily="34" charset="0"/>
                    </a:rPr>
                    <a:t>méthodes</a:t>
                  </a:r>
                  <a:r>
                    <a:rPr lang="en-US" altLang="ko-KR" sz="1200" dirty="0" smtClean="0">
                      <a:cs typeface="Arial" pitchFamily="34" charset="0"/>
                    </a:rPr>
                    <a:t> </a:t>
                  </a:r>
                  <a:r>
                    <a:rPr lang="fr-FR" altLang="ko-KR" sz="1200" dirty="0" smtClean="0">
                      <a:cs typeface="Arial" pitchFamily="34" charset="0"/>
                    </a:rPr>
                    <a:t>de data </a:t>
                  </a:r>
                  <a:r>
                    <a:rPr lang="fr-FR" altLang="ko-KR" sz="1200" dirty="0" err="1" smtClean="0">
                      <a:cs typeface="Arial" pitchFamily="34" charset="0"/>
                    </a:rPr>
                    <a:t>stream</a:t>
                  </a:r>
                  <a:r>
                    <a:rPr lang="fr-FR" altLang="ko-KR" sz="1200" dirty="0" smtClean="0">
                      <a:cs typeface="Arial" pitchFamily="34" charset="0"/>
                    </a:rPr>
                    <a:t> pour collecter les données du site </a:t>
                  </a:r>
                  <a:r>
                    <a:rPr lang="fr-FR" altLang="ko-KR" sz="1200" dirty="0" err="1" smtClean="0">
                      <a:cs typeface="Arial" pitchFamily="34" charset="0"/>
                    </a:rPr>
                    <a:t>imdb</a:t>
                  </a:r>
                  <a:r>
                    <a:rPr lang="fr-FR" altLang="ko-KR" sz="1200" dirty="0" smtClean="0">
                      <a:cs typeface="Arial" pitchFamily="34" charset="0"/>
                    </a:rPr>
                    <a:t> et implémenter un modèle NLP pour la catégorisation</a:t>
                  </a:r>
                  <a:endParaRPr lang="fr-FR" altLang="ko-KR" sz="1200" dirty="0">
                    <a:cs typeface="Arial" pitchFamily="34" charset="0"/>
                  </a:endParaRPr>
                </a:p>
              </p:txBody>
            </p:sp>
            <p:sp>
              <p:nvSpPr>
                <p:cNvPr id="17" name="TextBox 13">
                  <a:extLst>
                    <a:ext uri="{FF2B5EF4-FFF2-40B4-BE49-F238E27FC236}">
                      <a16:creationId xmlns="" xmlns:a16="http://schemas.microsoft.com/office/drawing/2014/main" id="{DFCF020E-F563-4A38-B75A-4F379805BB78}"/>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smtClean="0">
                      <a:cs typeface="Arial" pitchFamily="34" charset="0"/>
                    </a:rPr>
                    <a:t>Méthode</a:t>
                  </a:r>
                  <a:endParaRPr lang="ko-KR" altLang="en-US" sz="2700" b="1" dirty="0">
                    <a:cs typeface="Arial" pitchFamily="34" charset="0"/>
                  </a:endParaRPr>
                </a:p>
              </p:txBody>
            </p:sp>
          </p:grpSp>
          <p:sp>
            <p:nvSpPr>
              <p:cNvPr id="15" name="TextBox 11">
                <a:extLst>
                  <a:ext uri="{FF2B5EF4-FFF2-40B4-BE49-F238E27FC236}">
                    <a16:creationId xmlns="" xmlns:a16="http://schemas.microsoft.com/office/drawing/2014/main" id="{FB15C5F3-46BC-42F5-8C0C-91D1D7B9B8F1}"/>
                  </a:ext>
                </a:extLst>
              </p:cNvPr>
              <p:cNvSpPr txBox="1"/>
              <p:nvPr/>
            </p:nvSpPr>
            <p:spPr>
              <a:xfrm>
                <a:off x="5812355" y="1675118"/>
                <a:ext cx="958096" cy="830997"/>
              </a:xfrm>
              <a:prstGeom prst="rect">
                <a:avLst/>
              </a:prstGeom>
              <a:noFill/>
            </p:spPr>
            <p:txBody>
              <a:bodyPr wrap="square" lIns="108000" rIns="108000" rtlCol="0">
                <a:spAutoFit/>
              </a:bodyPr>
              <a:lstStyle/>
              <a:p>
                <a:pPr algn="ctr"/>
                <a:r>
                  <a:rPr lang="en-US" altLang="ko-KR" sz="4800" b="1" dirty="0">
                    <a:cs typeface="Arial" pitchFamily="34" charset="0"/>
                  </a:rPr>
                  <a:t>02</a:t>
                </a:r>
                <a:endParaRPr lang="ko-KR" altLang="en-US" sz="4800" b="1" dirty="0">
                  <a:cs typeface="Arial" pitchFamily="34" charset="0"/>
                </a:endParaRPr>
              </a:p>
            </p:txBody>
          </p:sp>
        </p:grpSp>
        <p:grpSp>
          <p:nvGrpSpPr>
            <p:cNvPr id="18" name="Group 14">
              <a:extLst>
                <a:ext uri="{FF2B5EF4-FFF2-40B4-BE49-F238E27FC236}">
                  <a16:creationId xmlns="" xmlns:a16="http://schemas.microsoft.com/office/drawing/2014/main" id="{C57A9AEF-E5BB-4E71-B9DE-59D591451261}"/>
                </a:ext>
              </a:extLst>
            </p:cNvPr>
            <p:cNvGrpSpPr/>
            <p:nvPr/>
          </p:nvGrpSpPr>
          <p:grpSpPr>
            <a:xfrm>
              <a:off x="2594163" y="3929025"/>
              <a:ext cx="5447316" cy="839995"/>
              <a:chOff x="5812355" y="1666120"/>
              <a:chExt cx="5447316" cy="839995"/>
            </a:xfrm>
          </p:grpSpPr>
          <p:sp>
            <p:nvSpPr>
              <p:cNvPr id="22" name="TextBox 18">
                <a:extLst>
                  <a:ext uri="{FF2B5EF4-FFF2-40B4-BE49-F238E27FC236}">
                    <a16:creationId xmlns="" xmlns:a16="http://schemas.microsoft.com/office/drawing/2014/main" id="{E1EC4BBA-83AC-4B69-8462-790FF94AC1F6}"/>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err="1" smtClean="0">
                    <a:cs typeface="Arial" pitchFamily="34" charset="0"/>
                  </a:rPr>
                  <a:t>Résultats</a:t>
                </a:r>
                <a:endParaRPr lang="ko-KR" altLang="en-US" sz="2700" b="1" dirty="0">
                  <a:cs typeface="Arial" pitchFamily="34" charset="0"/>
                </a:endParaRPr>
              </a:p>
            </p:txBody>
          </p:sp>
          <p:sp>
            <p:nvSpPr>
              <p:cNvPr id="20" name="TextBox 16">
                <a:extLst>
                  <a:ext uri="{FF2B5EF4-FFF2-40B4-BE49-F238E27FC236}">
                    <a16:creationId xmlns="" xmlns:a16="http://schemas.microsoft.com/office/drawing/2014/main" id="{850AE37B-26E9-4EEE-989E-B727A9446C72}"/>
                  </a:ext>
                </a:extLst>
              </p:cNvPr>
              <p:cNvSpPr txBox="1"/>
              <p:nvPr/>
            </p:nvSpPr>
            <p:spPr>
              <a:xfrm>
                <a:off x="5812355" y="1675118"/>
                <a:ext cx="958096" cy="830997"/>
              </a:xfrm>
              <a:prstGeom prst="rect">
                <a:avLst/>
              </a:prstGeom>
              <a:noFill/>
            </p:spPr>
            <p:txBody>
              <a:bodyPr wrap="square" lIns="108000" rIns="108000" rtlCol="0">
                <a:spAutoFit/>
              </a:bodyPr>
              <a:lstStyle/>
              <a:p>
                <a:pPr algn="ctr"/>
                <a:r>
                  <a:rPr lang="en-US" altLang="ko-KR" sz="4800" b="1" dirty="0">
                    <a:cs typeface="Arial" pitchFamily="34" charset="0"/>
                  </a:rPr>
                  <a:t>03</a:t>
                </a:r>
                <a:endParaRPr lang="ko-KR" altLang="en-US" sz="4800" b="1" dirty="0">
                  <a:cs typeface="Arial" pitchFamily="34" charset="0"/>
                </a:endParaRPr>
              </a:p>
            </p:txBody>
          </p:sp>
        </p:grpSp>
        <p:grpSp>
          <p:nvGrpSpPr>
            <p:cNvPr id="28" name="Group 25">
              <a:extLst>
                <a:ext uri="{FF2B5EF4-FFF2-40B4-BE49-F238E27FC236}">
                  <a16:creationId xmlns="" xmlns:a16="http://schemas.microsoft.com/office/drawing/2014/main" id="{2A7CA9C8-FDF5-4E96-A012-E8E524C9AF6B}"/>
                </a:ext>
              </a:extLst>
            </p:cNvPr>
            <p:cNvGrpSpPr/>
            <p:nvPr/>
          </p:nvGrpSpPr>
          <p:grpSpPr>
            <a:xfrm rot="5400000">
              <a:off x="6957358" y="3176115"/>
              <a:ext cx="5919538" cy="376988"/>
              <a:chOff x="4379494" y="697832"/>
              <a:chExt cx="2586787" cy="168442"/>
            </a:xfrm>
          </p:grpSpPr>
          <p:sp>
            <p:nvSpPr>
              <p:cNvPr id="29" name="Rectangle 28">
                <a:extLst>
                  <a:ext uri="{FF2B5EF4-FFF2-40B4-BE49-F238E27FC236}">
                    <a16:creationId xmlns="" xmlns:a16="http://schemas.microsoft.com/office/drawing/2014/main" id="{1326ABE8-C7BB-442E-840A-D50FC1DD044F}"/>
                  </a:ext>
                </a:extLst>
              </p:cNvPr>
              <p:cNvSpPr/>
              <p:nvPr/>
            </p:nvSpPr>
            <p:spPr>
              <a:xfrm>
                <a:off x="4379494" y="697832"/>
                <a:ext cx="517358" cy="1684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9">
                <a:extLst>
                  <a:ext uri="{FF2B5EF4-FFF2-40B4-BE49-F238E27FC236}">
                    <a16:creationId xmlns="" xmlns:a16="http://schemas.microsoft.com/office/drawing/2014/main" id="{F9866835-F79F-42D8-8D5D-E04BDB39E262}"/>
                  </a:ext>
                </a:extLst>
              </p:cNvPr>
              <p:cNvSpPr/>
              <p:nvPr/>
            </p:nvSpPr>
            <p:spPr>
              <a:xfrm>
                <a:off x="4896852" y="697832"/>
                <a:ext cx="517358" cy="1684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30">
                <a:extLst>
                  <a:ext uri="{FF2B5EF4-FFF2-40B4-BE49-F238E27FC236}">
                    <a16:creationId xmlns="" xmlns:a16="http://schemas.microsoft.com/office/drawing/2014/main" id="{19C395C0-7559-44A7-BA81-93FD49DD2D73}"/>
                  </a:ext>
                </a:extLst>
              </p:cNvPr>
              <p:cNvSpPr/>
              <p:nvPr/>
            </p:nvSpPr>
            <p:spPr>
              <a:xfrm>
                <a:off x="5414209" y="697832"/>
                <a:ext cx="517358" cy="1684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ectangle 31">
                <a:extLst>
                  <a:ext uri="{FF2B5EF4-FFF2-40B4-BE49-F238E27FC236}">
                    <a16:creationId xmlns="" xmlns:a16="http://schemas.microsoft.com/office/drawing/2014/main" id="{527EFBB4-0EF0-4995-A85A-9AB27DC72B1D}"/>
                  </a:ext>
                </a:extLst>
              </p:cNvPr>
              <p:cNvSpPr/>
              <p:nvPr/>
            </p:nvSpPr>
            <p:spPr>
              <a:xfrm>
                <a:off x="5931566" y="697832"/>
                <a:ext cx="517358" cy="1684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Rectangle 32">
                <a:extLst>
                  <a:ext uri="{FF2B5EF4-FFF2-40B4-BE49-F238E27FC236}">
                    <a16:creationId xmlns="" xmlns:a16="http://schemas.microsoft.com/office/drawing/2014/main" id="{A5F89E9D-1C44-41B8-91F1-E08EC348E972}"/>
                  </a:ext>
                </a:extLst>
              </p:cNvPr>
              <p:cNvSpPr/>
              <p:nvPr/>
            </p:nvSpPr>
            <p:spPr>
              <a:xfrm>
                <a:off x="6448923" y="697832"/>
                <a:ext cx="517358" cy="1684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5" name="TextBox 12">
            <a:extLst>
              <a:ext uri="{FF2B5EF4-FFF2-40B4-BE49-F238E27FC236}">
                <a16:creationId xmlns="" xmlns:a16="http://schemas.microsoft.com/office/drawing/2014/main" id="{A16FAAE6-5486-4FE8-8D02-50C769003FD1}"/>
              </a:ext>
            </a:extLst>
          </p:cNvPr>
          <p:cNvSpPr txBox="1"/>
          <p:nvPr/>
        </p:nvSpPr>
        <p:spPr>
          <a:xfrm>
            <a:off x="2920548" y="4475137"/>
            <a:ext cx="5228668" cy="276999"/>
          </a:xfrm>
          <a:prstGeom prst="rect">
            <a:avLst/>
          </a:prstGeom>
          <a:noFill/>
        </p:spPr>
        <p:txBody>
          <a:bodyPr wrap="square" rtlCol="0">
            <a:spAutoFit/>
          </a:bodyPr>
          <a:lstStyle/>
          <a:p>
            <a:r>
              <a:rPr lang="fr-FR" altLang="ko-KR" sz="1200" dirty="0" smtClean="0">
                <a:cs typeface="Arial" pitchFamily="34" charset="0"/>
              </a:rPr>
              <a:t>Classification des avis des utilisateurs, limites et amélioration</a:t>
            </a:r>
            <a:endParaRPr lang="fr-FR" altLang="ko-KR" sz="1200" dirty="0">
              <a:cs typeface="Arial" pitchFamily="34" charset="0"/>
            </a:endParaRPr>
          </a:p>
        </p:txBody>
      </p:sp>
    </p:spTree>
    <p:extLst>
      <p:ext uri="{BB962C8B-B14F-4D97-AF65-F5344CB8AC3E}">
        <p14:creationId xmlns:p14="http://schemas.microsoft.com/office/powerpoint/2010/main" val="3051947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38463" y="108684"/>
            <a:ext cx="9601200" cy="828510"/>
          </a:xfrm>
        </p:spPr>
        <p:txBody>
          <a:bodyPr/>
          <a:lstStyle/>
          <a:p>
            <a:r>
              <a:rPr lang="fr-FR" dirty="0" smtClean="0"/>
              <a:t>Problématique</a:t>
            </a:r>
            <a:endParaRPr lang="fr-FR" dirty="0"/>
          </a:p>
        </p:txBody>
      </p:sp>
      <p:sp>
        <p:nvSpPr>
          <p:cNvPr id="3" name="Espace réservé du contenu 2"/>
          <p:cNvSpPr>
            <a:spLocks noGrp="1"/>
          </p:cNvSpPr>
          <p:nvPr>
            <p:ph idx="1"/>
          </p:nvPr>
        </p:nvSpPr>
        <p:spPr>
          <a:xfrm>
            <a:off x="938463" y="801640"/>
            <a:ext cx="7178842" cy="2390474"/>
          </a:xfrm>
        </p:spPr>
        <p:txBody>
          <a:bodyPr>
            <a:normAutofit fontScale="92500" lnSpcReduction="10000"/>
          </a:bodyPr>
          <a:lstStyle/>
          <a:p>
            <a:r>
              <a:rPr lang="fr-FR" dirty="0" smtClean="0">
                <a:latin typeface="Calibri" panose="020F0502020204030204" pitchFamily="34" charset="0"/>
                <a:cs typeface="Calibri" panose="020F0502020204030204" pitchFamily="34" charset="0"/>
              </a:rPr>
              <a:t>Grand nombre d’avis en ligne sur les différents produits et </a:t>
            </a:r>
            <a:r>
              <a:rPr lang="fr-FR" dirty="0" smtClean="0">
                <a:latin typeface="Calibri" panose="020F0502020204030204" pitchFamily="34" charset="0"/>
                <a:cs typeface="Calibri" panose="020F0502020204030204" pitchFamily="34" charset="0"/>
              </a:rPr>
              <a:t>services</a:t>
            </a:r>
            <a:endParaRPr lang="fr-FR" dirty="0" smtClean="0">
              <a:latin typeface="Calibri" panose="020F0502020204030204" pitchFamily="34" charset="0"/>
              <a:cs typeface="Calibri" panose="020F0502020204030204" pitchFamily="34" charset="0"/>
            </a:endParaRPr>
          </a:p>
          <a:p>
            <a:r>
              <a:rPr lang="fr-FR" dirty="0" smtClean="0">
                <a:latin typeface="Calibri" panose="020F0502020204030204" pitchFamily="34" charset="0"/>
                <a:cs typeface="Calibri" panose="020F0502020204030204" pitchFamily="34" charset="0"/>
              </a:rPr>
              <a:t>21,4 </a:t>
            </a:r>
            <a:r>
              <a:rPr lang="fr-FR" dirty="0">
                <a:latin typeface="Calibri" panose="020F0502020204030204" pitchFamily="34" charset="0"/>
                <a:cs typeface="Calibri" panose="020F0502020204030204" pitchFamily="34" charset="0"/>
              </a:rPr>
              <a:t>milliards de dollars, c'est le montant total des recettes du cinéma mondial pour l'année 2021 </a:t>
            </a:r>
            <a:endParaRPr lang="fr-FR" dirty="0" smtClean="0">
              <a:latin typeface="Calibri" panose="020F0502020204030204" pitchFamily="34" charset="0"/>
              <a:cs typeface="Calibri" panose="020F0502020204030204" pitchFamily="34" charset="0"/>
            </a:endParaRPr>
          </a:p>
          <a:p>
            <a:r>
              <a:rPr lang="fr-FR" dirty="0" smtClean="0">
                <a:latin typeface="Calibri" panose="020F0502020204030204" pitchFamily="34" charset="0"/>
                <a:cs typeface="Calibri" panose="020F0502020204030204" pitchFamily="34" charset="0"/>
              </a:rPr>
              <a:t>La </a:t>
            </a:r>
            <a:r>
              <a:rPr lang="fr-FR" dirty="0">
                <a:latin typeface="Calibri" panose="020F0502020204030204" pitchFamily="34" charset="0"/>
                <a:cs typeface="Calibri" panose="020F0502020204030204" pitchFamily="34" charset="0"/>
              </a:rPr>
              <a:t>plupart des adultes </a:t>
            </a:r>
            <a:r>
              <a:rPr lang="fr-FR" dirty="0" smtClean="0">
                <a:latin typeface="Calibri" panose="020F0502020204030204" pitchFamily="34" charset="0"/>
                <a:cs typeface="Calibri" panose="020F0502020204030204" pitchFamily="34" charset="0"/>
              </a:rPr>
              <a:t>se basent sur les </a:t>
            </a:r>
            <a:r>
              <a:rPr lang="fr-FR" dirty="0">
                <a:latin typeface="Calibri" panose="020F0502020204030204" pitchFamily="34" charset="0"/>
                <a:cs typeface="Calibri" panose="020F0502020204030204" pitchFamily="34" charset="0"/>
              </a:rPr>
              <a:t>critiques avant de regarder un </a:t>
            </a:r>
            <a:r>
              <a:rPr lang="fr-FR" dirty="0" smtClean="0">
                <a:latin typeface="Calibri" panose="020F0502020204030204" pitchFamily="34" charset="0"/>
                <a:cs typeface="Calibri" panose="020F0502020204030204" pitchFamily="34" charset="0"/>
              </a:rPr>
              <a:t>film ( &gt;50%)</a:t>
            </a:r>
          </a:p>
          <a:p>
            <a:r>
              <a:rPr lang="fr-FR" dirty="0" smtClean="0">
                <a:latin typeface="Calibri" panose="020F0502020204030204" pitchFamily="34" charset="0"/>
                <a:cs typeface="Calibri" panose="020F0502020204030204" pitchFamily="34" charset="0"/>
              </a:rPr>
              <a:t>Les avis des cinéphiles peuvent varier à chaque instant selon l’actualité et les évènements mondiaux.</a:t>
            </a:r>
          </a:p>
          <a:p>
            <a:endParaRPr lang="fr-FR" dirty="0" smtClean="0"/>
          </a:p>
          <a:p>
            <a:endParaRPr lang="en-US" dirty="0"/>
          </a:p>
        </p:txBody>
      </p:sp>
      <p:pic>
        <p:nvPicPr>
          <p:cNvPr id="1030" name="Picture 6" descr="Imdb images libres de droit, photos de Imdb | Depositpho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506" y="1244703"/>
            <a:ext cx="2876419" cy="348133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42147" y="3082700"/>
            <a:ext cx="4828675" cy="3099001"/>
          </a:xfrm>
          <a:prstGeom prst="rect">
            <a:avLst/>
          </a:prstGeom>
        </p:spPr>
      </p:pic>
      <p:sp>
        <p:nvSpPr>
          <p:cNvPr id="5" name="ZoneTexte 4"/>
          <p:cNvSpPr txBox="1"/>
          <p:nvPr/>
        </p:nvSpPr>
        <p:spPr>
          <a:xfrm>
            <a:off x="2037347" y="6181701"/>
            <a:ext cx="5824685" cy="646331"/>
          </a:xfrm>
          <a:prstGeom prst="rect">
            <a:avLst/>
          </a:prstGeom>
          <a:noFill/>
        </p:spPr>
        <p:txBody>
          <a:bodyPr wrap="square" rtlCol="0">
            <a:spAutoFit/>
          </a:bodyPr>
          <a:lstStyle/>
          <a:p>
            <a:r>
              <a:rPr lang="fr-FR" dirty="0" smtClean="0"/>
              <a:t>Part des adultes qui lisent des critiques avant de regarder un film aux États-Unis, en août 2018.</a:t>
            </a:r>
            <a:endParaRPr lang="en-US" dirty="0"/>
          </a:p>
        </p:txBody>
      </p:sp>
    </p:spTree>
    <p:extLst>
      <p:ext uri="{BB962C8B-B14F-4D97-AF65-F5344CB8AC3E}">
        <p14:creationId xmlns:p14="http://schemas.microsoft.com/office/powerpoint/2010/main" val="1376179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4509" y="117764"/>
            <a:ext cx="9601200" cy="1485900"/>
          </a:xfrm>
        </p:spPr>
        <p:txBody>
          <a:bodyPr/>
          <a:lstStyle/>
          <a:p>
            <a:r>
              <a:rPr lang="en-US" dirty="0" err="1" smtClean="0"/>
              <a:t>Méthode</a:t>
            </a:r>
            <a:endParaRPr lang="en-US" dirty="0"/>
          </a:p>
        </p:txBody>
      </p:sp>
      <p:sp>
        <p:nvSpPr>
          <p:cNvPr id="3" name="Espace réservé du contenu 2"/>
          <p:cNvSpPr>
            <a:spLocks noGrp="1"/>
          </p:cNvSpPr>
          <p:nvPr>
            <p:ph idx="1"/>
          </p:nvPr>
        </p:nvSpPr>
        <p:spPr>
          <a:xfrm>
            <a:off x="1371599" y="1205345"/>
            <a:ext cx="9822873" cy="5536649"/>
          </a:xfrm>
        </p:spPr>
        <p:txBody>
          <a:bodyPr>
            <a:normAutofit/>
          </a:bodyPr>
          <a:lstStyle/>
          <a:p>
            <a:r>
              <a:rPr lang="fr-FR" dirty="0" smtClean="0"/>
              <a:t>Traiter les </a:t>
            </a:r>
            <a:r>
              <a:rPr lang="fr-FR" dirty="0"/>
              <a:t>flux de données en temps </a:t>
            </a:r>
            <a:r>
              <a:rPr lang="fr-FR" dirty="0" smtClean="0"/>
              <a:t>réel à partir du l’API de </a:t>
            </a:r>
            <a:r>
              <a:rPr lang="fr-FR" dirty="0" err="1" smtClean="0"/>
              <a:t>imdb</a:t>
            </a:r>
            <a:r>
              <a:rPr lang="fr-FR" dirty="0"/>
              <a:t> </a:t>
            </a:r>
            <a:r>
              <a:rPr lang="fr-FR" dirty="0" smtClean="0"/>
              <a:t>en utilisant Kafka</a:t>
            </a:r>
          </a:p>
          <a:p>
            <a:pPr lvl="1"/>
            <a:r>
              <a:rPr lang="fr-FR" dirty="0" err="1" smtClean="0"/>
              <a:t>Ingest</a:t>
            </a:r>
            <a:r>
              <a:rPr lang="fr-FR" dirty="0" smtClean="0"/>
              <a:t> data</a:t>
            </a:r>
          </a:p>
          <a:p>
            <a:pPr lvl="1"/>
            <a:r>
              <a:rPr lang="fr-FR" dirty="0" err="1" smtClean="0"/>
              <a:t>Filter</a:t>
            </a:r>
            <a:r>
              <a:rPr lang="fr-FR" dirty="0" smtClean="0"/>
              <a:t> </a:t>
            </a:r>
            <a:r>
              <a:rPr lang="fr-FR" dirty="0" err="1" smtClean="0"/>
              <a:t>movies</a:t>
            </a:r>
            <a:endParaRPr lang="fr-FR" dirty="0" smtClean="0"/>
          </a:p>
          <a:p>
            <a:pPr lvl="1"/>
            <a:r>
              <a:rPr lang="fr-FR" dirty="0" smtClean="0"/>
              <a:t>Select </a:t>
            </a:r>
            <a:r>
              <a:rPr lang="fr-FR" dirty="0" err="1" smtClean="0"/>
              <a:t>comments</a:t>
            </a:r>
            <a:endParaRPr lang="fr-FR" dirty="0" smtClean="0"/>
          </a:p>
          <a:p>
            <a:r>
              <a:rPr lang="fr-FR" dirty="0" smtClean="0"/>
              <a:t>Implémenter un modèle NLP pour classifier les avis des utilisateurs de </a:t>
            </a:r>
            <a:r>
              <a:rPr lang="fr-FR" dirty="0" err="1" smtClean="0"/>
              <a:t>imdb</a:t>
            </a:r>
            <a:endParaRPr lang="fr-FR" dirty="0" smtClean="0"/>
          </a:p>
          <a:p>
            <a:pPr lvl="1"/>
            <a:r>
              <a:rPr lang="fr-FR" dirty="0" smtClean="0"/>
              <a:t>Préparer la data</a:t>
            </a:r>
          </a:p>
          <a:p>
            <a:pPr lvl="2"/>
            <a:r>
              <a:rPr lang="fr-FR" dirty="0" err="1" smtClean="0"/>
              <a:t>Tokenize</a:t>
            </a:r>
            <a:r>
              <a:rPr lang="fr-FR" dirty="0" smtClean="0"/>
              <a:t> </a:t>
            </a:r>
          </a:p>
          <a:p>
            <a:pPr lvl="2"/>
            <a:r>
              <a:rPr lang="fr-FR" dirty="0" smtClean="0"/>
              <a:t>Normalise</a:t>
            </a:r>
          </a:p>
          <a:p>
            <a:pPr lvl="2"/>
            <a:r>
              <a:rPr lang="fr-FR" dirty="0" err="1" smtClean="0"/>
              <a:t>Remove</a:t>
            </a:r>
            <a:r>
              <a:rPr lang="fr-FR" dirty="0" smtClean="0"/>
              <a:t> noise</a:t>
            </a:r>
          </a:p>
          <a:p>
            <a:pPr lvl="2"/>
            <a:r>
              <a:rPr lang="fr-FR" dirty="0" err="1" smtClean="0"/>
              <a:t>Determine</a:t>
            </a:r>
            <a:r>
              <a:rPr lang="fr-FR" dirty="0" smtClean="0"/>
              <a:t> Word </a:t>
            </a:r>
            <a:r>
              <a:rPr lang="fr-FR" dirty="0" err="1" smtClean="0"/>
              <a:t>Density</a:t>
            </a:r>
            <a:endParaRPr lang="fr-FR" dirty="0" smtClean="0"/>
          </a:p>
          <a:p>
            <a:pPr lvl="1"/>
            <a:r>
              <a:rPr lang="fr-FR" dirty="0" smtClean="0"/>
              <a:t>Essayer plusieurs </a:t>
            </a:r>
            <a:r>
              <a:rPr lang="fr-FR" dirty="0" smtClean="0"/>
              <a:t>modèles </a:t>
            </a:r>
            <a:endParaRPr lang="fr-FR" dirty="0" smtClean="0"/>
          </a:p>
          <a:p>
            <a:pPr lvl="1"/>
            <a:r>
              <a:rPr lang="fr-FR" dirty="0" smtClean="0"/>
              <a:t>Sélectionner un modèle final selon une métrique bien déterminée: </a:t>
            </a:r>
            <a:r>
              <a:rPr lang="fr-FR" dirty="0" err="1" smtClean="0"/>
              <a:t>accuracy</a:t>
            </a:r>
            <a:endParaRPr lang="fr-FR" dirty="0" smtClean="0"/>
          </a:p>
          <a:p>
            <a:r>
              <a:rPr lang="fr-FR" dirty="0" smtClean="0"/>
              <a:t>Classifier en temps réel les avis posté sur </a:t>
            </a:r>
            <a:r>
              <a:rPr lang="fr-FR" dirty="0" err="1" smtClean="0"/>
              <a:t>imdb</a:t>
            </a:r>
            <a:endParaRPr lang="fr-FR" dirty="0" smtClean="0"/>
          </a:p>
          <a:p>
            <a:pPr marL="530352" lvl="1" indent="0">
              <a:buNone/>
            </a:pPr>
            <a:r>
              <a:rPr lang="fr-FR" dirty="0"/>
              <a:t>	</a:t>
            </a:r>
          </a:p>
          <a:p>
            <a:pPr marL="0" indent="0">
              <a:buNone/>
            </a:pPr>
            <a:endParaRPr lang="fr-FR" dirty="0" smtClean="0"/>
          </a:p>
          <a:p>
            <a:endParaRPr lang="fr-FR" dirty="0" smtClean="0"/>
          </a:p>
          <a:p>
            <a:pPr lvl="1"/>
            <a:endParaRPr lang="fr-FR" dirty="0" smtClean="0"/>
          </a:p>
        </p:txBody>
      </p:sp>
    </p:spTree>
    <p:extLst>
      <p:ext uri="{BB962C8B-B14F-4D97-AF65-F5344CB8AC3E}">
        <p14:creationId xmlns:p14="http://schemas.microsoft.com/office/powerpoint/2010/main" val="752608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retenu: </a:t>
            </a:r>
            <a:r>
              <a:rPr lang="fr-FR" dirty="0" err="1" smtClean="0"/>
              <a:t>Hierarchical</a:t>
            </a:r>
            <a:r>
              <a:rPr lang="fr-FR" dirty="0" smtClean="0"/>
              <a:t> attention network</a:t>
            </a:r>
            <a:endParaRPr lang="fr-FR" dirty="0"/>
          </a:p>
        </p:txBody>
      </p:sp>
      <p:sp>
        <p:nvSpPr>
          <p:cNvPr id="3" name="Espace réservé du contenu 2"/>
          <p:cNvSpPr>
            <a:spLocks noGrp="1"/>
          </p:cNvSpPr>
          <p:nvPr>
            <p:ph idx="1"/>
          </p:nvPr>
        </p:nvSpPr>
        <p:spPr>
          <a:xfrm>
            <a:off x="1371600" y="1785938"/>
            <a:ext cx="9601200" cy="4081462"/>
          </a:xfrm>
        </p:spPr>
        <p:txBody>
          <a:bodyPr>
            <a:normAutofit/>
          </a:bodyPr>
          <a:lstStyle/>
          <a:p>
            <a:pPr lvl="1"/>
            <a:endParaRPr lang="fr-FR" dirty="0" smtClean="0"/>
          </a:p>
          <a:p>
            <a:pPr marL="530352" lvl="1" indent="0">
              <a:buNone/>
            </a:pPr>
            <a:endParaRPr lang="en-US" dirty="0"/>
          </a:p>
        </p:txBody>
      </p:sp>
      <p:pic>
        <p:nvPicPr>
          <p:cNvPr id="1026" name="Picture 2" descr="Aucune description disponi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2288813"/>
            <a:ext cx="9048750" cy="396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70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Exemples</a:t>
            </a:r>
            <a:r>
              <a:rPr lang="en-US" dirty="0" smtClean="0"/>
              <a:t> de </a:t>
            </a:r>
            <a:r>
              <a:rPr lang="en-US" dirty="0" smtClean="0"/>
              <a:t>classifications</a:t>
            </a:r>
            <a:endParaRPr lang="en-US" dirty="0"/>
          </a:p>
        </p:txBody>
      </p:sp>
      <p:sp>
        <p:nvSpPr>
          <p:cNvPr id="3" name="Espace réservé du contenu 2"/>
          <p:cNvSpPr>
            <a:spLocks noGrp="1"/>
          </p:cNvSpPr>
          <p:nvPr>
            <p:ph idx="1"/>
          </p:nvPr>
        </p:nvSpPr>
        <p:spPr>
          <a:xfrm>
            <a:off x="1191491" y="1717964"/>
            <a:ext cx="9601200" cy="3581400"/>
          </a:xfrm>
        </p:spPr>
        <p:txBody>
          <a:bodyPr>
            <a:normAutofit/>
          </a:bodyPr>
          <a:lstStyle/>
          <a:p>
            <a:r>
              <a:rPr lang="en-US" sz="1600" dirty="0">
                <a:latin typeface="Calibri" panose="020F0502020204030204" pitchFamily="34" charset="0"/>
                <a:cs typeface="Calibri" panose="020F0502020204030204" pitchFamily="34" charset="0"/>
              </a:rPr>
              <a:t>Review: </a:t>
            </a:r>
            <a:r>
              <a:rPr lang="en-US" sz="1600"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RATED </a:t>
            </a:r>
            <a:r>
              <a:rPr lang="en-US" sz="1600" dirty="0">
                <a:latin typeface="Calibri" panose="020F0502020204030204" pitchFamily="34" charset="0"/>
                <a:cs typeface="Calibri" panose="020F0502020204030204" pitchFamily="34" charset="0"/>
              </a:rPr>
              <a:t>10/10 Language: Telugu Media Partner: Zee5 Source: Nil HIGHLY </a:t>
            </a:r>
            <a:r>
              <a:rPr lang="en-US" sz="1600" dirty="0" err="1">
                <a:latin typeface="Calibri" panose="020F0502020204030204" pitchFamily="34" charset="0"/>
                <a:cs typeface="Calibri" panose="020F0502020204030204" pitchFamily="34" charset="0"/>
              </a:rPr>
              <a:t>RECOMMENDEDMovie</a:t>
            </a:r>
            <a:r>
              <a:rPr lang="en-US" sz="1600" dirty="0">
                <a:latin typeface="Calibri" panose="020F0502020204030204" pitchFamily="34" charset="0"/>
                <a:cs typeface="Calibri" panose="020F0502020204030204" pitchFamily="34" charset="0"/>
              </a:rPr>
              <a:t> starts with two hero introductions, that itself like full meals satisfaction...Really the trailer shown the 30% of the movie it has much more action blocks and goosebumps moments in the movie... its real double treat and mass moments also doubled with dual heroes... </a:t>
            </a:r>
            <a:r>
              <a:rPr lang="en-US" sz="1600" dirty="0" err="1">
                <a:latin typeface="Calibri" panose="020F0502020204030204" pitchFamily="34" charset="0"/>
                <a:cs typeface="Calibri" panose="020F0502020204030204" pitchFamily="34" charset="0"/>
              </a:rPr>
              <a:t>Naattu</a:t>
            </a:r>
            <a:r>
              <a:rPr lang="en-US" sz="1600" dirty="0">
                <a:latin typeface="Calibri" panose="020F0502020204030204" pitchFamily="34" charset="0"/>
                <a:cs typeface="Calibri" panose="020F0502020204030204" pitchFamily="34" charset="0"/>
              </a:rPr>
              <a:t> song is the cherry on top, whole theatre goes mad on this one... the interval block action sequence is real jaw dropping one, even though we can guess this one, but cant guess the scale...Second half starts with bit slow flashback, but it picks up to the </a:t>
            </a:r>
            <a:r>
              <a:rPr lang="en-US" sz="1600" dirty="0" err="1">
                <a:latin typeface="Calibri" panose="020F0502020204030204" pitchFamily="34" charset="0"/>
                <a:cs typeface="Calibri" panose="020F0502020204030204" pitchFamily="34" charset="0"/>
              </a:rPr>
              <a:t>paek</a:t>
            </a:r>
            <a:r>
              <a:rPr lang="en-US" sz="1600" dirty="0">
                <a:latin typeface="Calibri" panose="020F0502020204030204" pitchFamily="34" charset="0"/>
                <a:cs typeface="Calibri" panose="020F0502020204030204" pitchFamily="34" charset="0"/>
              </a:rPr>
              <a:t> immediately. Second half has more sentiments and more screen space for RC. RC outshines NTR in lot of places... All the action blocks are gravity defying but enjoyable.... After credit </a:t>
            </a:r>
            <a:r>
              <a:rPr lang="en-US" sz="1600" dirty="0" err="1">
                <a:latin typeface="Calibri" panose="020F0502020204030204" pitchFamily="34" charset="0"/>
                <a:cs typeface="Calibri" panose="020F0502020204030204" pitchFamily="34" charset="0"/>
              </a:rPr>
              <a:t>Janta</a:t>
            </a:r>
            <a:r>
              <a:rPr lang="en-US" sz="1600" dirty="0">
                <a:latin typeface="Calibri" panose="020F0502020204030204" pitchFamily="34" charset="0"/>
                <a:cs typeface="Calibri" panose="020F0502020204030204" pitchFamily="34" charset="0"/>
              </a:rPr>
              <a:t> song has cameo from </a:t>
            </a:r>
            <a:r>
              <a:rPr lang="en-US" sz="1600" dirty="0" err="1">
                <a:latin typeface="Calibri" panose="020F0502020204030204" pitchFamily="34" charset="0"/>
                <a:cs typeface="Calibri" panose="020F0502020204030204" pitchFamily="34" charset="0"/>
              </a:rPr>
              <a:t>Rajamouli</a:t>
            </a:r>
            <a:r>
              <a:rPr lang="en-US" sz="1600" dirty="0">
                <a:latin typeface="Calibri" panose="020F0502020204030204" pitchFamily="34" charset="0"/>
                <a:cs typeface="Calibri" panose="020F0502020204030204" pitchFamily="34" charset="0"/>
              </a:rPr>
              <a:t>. When the movie ends it was like completing the festival celebration....Exceeding expectations in all aspects</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Review for the movie: RRR (Rise Roar Revolt)</a:t>
            </a:r>
          </a:p>
          <a:p>
            <a:r>
              <a:rPr lang="en-US" sz="1600" dirty="0">
                <a:latin typeface="Calibri" panose="020F0502020204030204" pitchFamily="34" charset="0"/>
                <a:cs typeface="Calibri" panose="020F0502020204030204" pitchFamily="34" charset="0"/>
              </a:rPr>
              <a:t>From: m-</a:t>
            </a:r>
            <a:r>
              <a:rPr lang="en-US" sz="1600" dirty="0" err="1">
                <a:latin typeface="Calibri" panose="020F0502020204030204" pitchFamily="34" charset="0"/>
                <a:cs typeface="Calibri" panose="020F0502020204030204" pitchFamily="34" charset="0"/>
              </a:rPr>
              <a:t>ramanan</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Good review</a:t>
            </a:r>
          </a:p>
        </p:txBody>
      </p:sp>
    </p:spTree>
    <p:extLst>
      <p:ext uri="{BB962C8B-B14F-4D97-AF65-F5344CB8AC3E}">
        <p14:creationId xmlns:p14="http://schemas.microsoft.com/office/powerpoint/2010/main" val="30802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7287" y="414338"/>
            <a:ext cx="9458325" cy="942975"/>
          </a:xfrm>
        </p:spPr>
        <p:txBody>
          <a:bodyPr>
            <a:normAutofit/>
          </a:bodyPr>
          <a:lstStyle/>
          <a:p>
            <a:r>
              <a:rPr lang="en-US" dirty="0" err="1"/>
              <a:t>Exemples</a:t>
            </a:r>
            <a:r>
              <a:rPr lang="en-US" dirty="0"/>
              <a:t> de </a:t>
            </a:r>
            <a:r>
              <a:rPr lang="en-US" dirty="0" smtClean="0"/>
              <a:t>classifications</a:t>
            </a:r>
            <a:endParaRPr lang="en-US" dirty="0"/>
          </a:p>
        </p:txBody>
      </p:sp>
      <p:sp>
        <p:nvSpPr>
          <p:cNvPr id="3" name="Espace réservé du contenu 2"/>
          <p:cNvSpPr>
            <a:spLocks noGrp="1"/>
          </p:cNvSpPr>
          <p:nvPr>
            <p:ph idx="1"/>
          </p:nvPr>
        </p:nvSpPr>
        <p:spPr>
          <a:xfrm>
            <a:off x="1314450" y="1243012"/>
            <a:ext cx="9601200" cy="3581400"/>
          </a:xfrm>
        </p:spPr>
        <p:txBody>
          <a:bodyPr>
            <a:noAutofit/>
          </a:bodyPr>
          <a:lstStyle/>
          <a:p>
            <a:r>
              <a:rPr lang="en-US" sz="1600" dirty="0">
                <a:latin typeface="Calibri" panose="020F0502020204030204" pitchFamily="34" charset="0"/>
                <a:cs typeface="Calibri" panose="020F0502020204030204" pitchFamily="34" charset="0"/>
              </a:rPr>
              <a:t>Review: </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 Batman" is an Action - Drama movie in which we watch Batman trying to protect the citizens of Gotham from the </a:t>
            </a:r>
            <a:r>
              <a:rPr lang="en-US" sz="1600" dirty="0" err="1">
                <a:latin typeface="Calibri" panose="020F0502020204030204" pitchFamily="34" charset="0"/>
                <a:cs typeface="Calibri" panose="020F0502020204030204" pitchFamily="34" charset="0"/>
              </a:rPr>
              <a:t>Riddler</a:t>
            </a:r>
            <a:r>
              <a:rPr lang="en-US" sz="1600" dirty="0">
                <a:latin typeface="Calibri" panose="020F0502020204030204" pitchFamily="34" charset="0"/>
                <a:cs typeface="Calibri" panose="020F0502020204030204" pitchFamily="34" charset="0"/>
              </a:rPr>
              <a:t>, a sadistic serial killer who murders some politicians of the </a:t>
            </a:r>
            <a:r>
              <a:rPr lang="en-US" sz="1600" dirty="0" err="1">
                <a:latin typeface="Calibri" panose="020F0502020204030204" pitchFamily="34" charset="0"/>
                <a:cs typeface="Calibri" panose="020F0502020204030204" pitchFamily="34" charset="0"/>
              </a:rPr>
              <a:t>city.I</a:t>
            </a:r>
            <a:r>
              <a:rPr lang="en-US" sz="1600" dirty="0">
                <a:latin typeface="Calibri" panose="020F0502020204030204" pitchFamily="34" charset="0"/>
                <a:cs typeface="Calibri" panose="020F0502020204030204" pitchFamily="34" charset="0"/>
              </a:rPr>
              <a:t> have to admit that I did not have high expectations from this movie but I happily surprised by it. It was different than the previous Batman movies, a bit darker and the action scenes were also captured from a different aspect. The plot of the movie was interesting and contained plenty of suspense but it also contained some very slow scenes that they could be sorter. The interpretation of Robert Pattinson who played as Bruce Wayne was good and he made the difference. Some other interpretations that have to be mentioned were Zoë </a:t>
            </a:r>
            <a:r>
              <a:rPr lang="en-US" sz="1600" dirty="0" err="1">
                <a:latin typeface="Calibri" panose="020F0502020204030204" pitchFamily="34" charset="0"/>
                <a:cs typeface="Calibri" panose="020F0502020204030204" pitchFamily="34" charset="0"/>
              </a:rPr>
              <a:t>Kravitz's</a:t>
            </a:r>
            <a:r>
              <a:rPr lang="en-US" sz="1600" dirty="0">
                <a:latin typeface="Calibri" panose="020F0502020204030204" pitchFamily="34" charset="0"/>
                <a:cs typeface="Calibri" panose="020F0502020204030204" pitchFamily="34" charset="0"/>
              </a:rPr>
              <a:t> who played as Selina Kyle, Jeffrey Wright's who played as Lt. James Gordon, Andy Serkis' who played as Alfred and Paul </a:t>
            </a:r>
            <a:r>
              <a:rPr lang="en-US" sz="1600" dirty="0" err="1">
                <a:latin typeface="Calibri" panose="020F0502020204030204" pitchFamily="34" charset="0"/>
                <a:cs typeface="Calibri" panose="020F0502020204030204" pitchFamily="34" charset="0"/>
              </a:rPr>
              <a:t>Dano's</a:t>
            </a:r>
            <a:r>
              <a:rPr lang="en-US" sz="1600" dirty="0">
                <a:latin typeface="Calibri" panose="020F0502020204030204" pitchFamily="34" charset="0"/>
                <a:cs typeface="Calibri" panose="020F0502020204030204" pitchFamily="34" charset="0"/>
              </a:rPr>
              <a:t> who played as The </a:t>
            </a:r>
            <a:r>
              <a:rPr lang="en-US" sz="1600" dirty="0" err="1">
                <a:latin typeface="Calibri" panose="020F0502020204030204" pitchFamily="34" charset="0"/>
                <a:cs typeface="Calibri" panose="020F0502020204030204" pitchFamily="34" charset="0"/>
              </a:rPr>
              <a:t>Riddler</a:t>
            </a:r>
            <a:r>
              <a:rPr lang="en-US" sz="1600" dirty="0">
                <a:latin typeface="Calibri" panose="020F0502020204030204" pitchFamily="34" charset="0"/>
                <a:cs typeface="Calibri" panose="020F0502020204030204" pitchFamily="34" charset="0"/>
              </a:rPr>
              <a:t>. Finally, I have to say that "The Batman" is a nice action movie and I highly recommend everyone to watch it</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Review for the movie: The Batman</a:t>
            </a:r>
          </a:p>
          <a:p>
            <a:r>
              <a:rPr lang="en-US" sz="1600" dirty="0">
                <a:latin typeface="Calibri" panose="020F0502020204030204" pitchFamily="34" charset="0"/>
                <a:cs typeface="Calibri" panose="020F0502020204030204" pitchFamily="34" charset="0"/>
              </a:rPr>
              <a:t>From: </a:t>
            </a:r>
            <a:r>
              <a:rPr lang="en-US" sz="1600" dirty="0" err="1">
                <a:latin typeface="Calibri" panose="020F0502020204030204" pitchFamily="34" charset="0"/>
                <a:cs typeface="Calibri" panose="020F0502020204030204" pitchFamily="34" charset="0"/>
              </a:rPr>
              <a:t>Thanos_Alfie</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Good review</a:t>
            </a:r>
          </a:p>
          <a:p>
            <a:r>
              <a:rPr lang="en-US" sz="1600" dirty="0">
                <a:latin typeface="Calibri" panose="020F0502020204030204" pitchFamily="34" charset="0"/>
                <a:cs typeface="Calibri" panose="020F0502020204030204" pitchFamily="34" charset="0"/>
              </a:rPr>
              <a:t>Grade from the model: 0.9972432851791382</a:t>
            </a:r>
          </a:p>
        </p:txBody>
      </p:sp>
    </p:spTree>
    <p:extLst>
      <p:ext uri="{BB962C8B-B14F-4D97-AF65-F5344CB8AC3E}">
        <p14:creationId xmlns:p14="http://schemas.microsoft.com/office/powerpoint/2010/main" val="281371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685800"/>
            <a:ext cx="9601200" cy="942975"/>
          </a:xfrm>
        </p:spPr>
        <p:txBody>
          <a:bodyPr>
            <a:normAutofit/>
          </a:bodyPr>
          <a:lstStyle/>
          <a:p>
            <a:r>
              <a:rPr lang="fr-FR" dirty="0" smtClean="0"/>
              <a:t>Limites de la classification</a:t>
            </a:r>
            <a:endParaRPr lang="fr-FR" dirty="0"/>
          </a:p>
        </p:txBody>
      </p:sp>
      <p:sp>
        <p:nvSpPr>
          <p:cNvPr id="3" name="Espace réservé du contenu 2"/>
          <p:cNvSpPr>
            <a:spLocks noGrp="1"/>
          </p:cNvSpPr>
          <p:nvPr>
            <p:ph idx="1"/>
          </p:nvPr>
        </p:nvSpPr>
        <p:spPr>
          <a:xfrm>
            <a:off x="1371600" y="1628775"/>
            <a:ext cx="9601200" cy="4700588"/>
          </a:xfrm>
        </p:spPr>
        <p:txBody>
          <a:bodyPr>
            <a:noAutofit/>
          </a:bodyPr>
          <a:lstStyle/>
          <a:p>
            <a:r>
              <a:rPr lang="en-US" sz="1600" dirty="0">
                <a:latin typeface="Calibri" panose="020F0502020204030204" pitchFamily="34" charset="0"/>
                <a:cs typeface="Calibri" panose="020F0502020204030204" pitchFamily="34" charset="0"/>
              </a:rPr>
              <a:t>Review: </a:t>
            </a:r>
            <a:r>
              <a:rPr lang="en-US" sz="1600" dirty="0" smtClean="0">
                <a:latin typeface="Calibri" panose="020F0502020204030204" pitchFamily="34" charset="0"/>
                <a:cs typeface="Calibri" panose="020F0502020204030204" pitchFamily="34" charset="0"/>
              </a:rPr>
              <a:t>“Well </a:t>
            </a:r>
            <a:r>
              <a:rPr lang="en-US" sz="1600" dirty="0">
                <a:latin typeface="Calibri" panose="020F0502020204030204" pitchFamily="34" charset="0"/>
                <a:cs typeface="Calibri" panose="020F0502020204030204" pitchFamily="34" charset="0"/>
              </a:rPr>
              <a:t>Rob Pattinson is no Christine Bale and it was smart that Pattinson did a different version for The Batman. There was no Christine Bale the playboy millionaire character side of Batman which made the movie less fun. </a:t>
            </a:r>
            <a:r>
              <a:rPr lang="en-US" sz="1600" dirty="0">
                <a:solidFill>
                  <a:srgbClr val="0070C0"/>
                </a:solidFill>
                <a:latin typeface="Calibri" panose="020F0502020204030204" pitchFamily="34" charset="0"/>
                <a:cs typeface="Calibri" panose="020F0502020204030204" pitchFamily="34" charset="0"/>
              </a:rPr>
              <a:t>Regrettably, there was not much humor in The Batman</a:t>
            </a:r>
            <a:r>
              <a:rPr lang="en-US" sz="1600" dirty="0">
                <a:latin typeface="Calibri" panose="020F0502020204030204" pitchFamily="34" charset="0"/>
                <a:cs typeface="Calibri" panose="020F0502020204030204" pitchFamily="34" charset="0"/>
              </a:rPr>
              <a:t>, but The Batman took a much darker serious role! Thankful, that woke Hollywood did not ruin another Super hero movie with forcing the current woke flavor characters, or storyline, which creates another disjointed and boring film. Hollywood did not create another formulated good guy meets bad guy with super power duel ending either. The Batman is </a:t>
            </a:r>
            <a:r>
              <a:rPr lang="en-US" sz="1600" dirty="0" err="1">
                <a:latin typeface="Calibri" panose="020F0502020204030204" pitchFamily="34" charset="0"/>
                <a:cs typeface="Calibri" panose="020F0502020204030204" pitchFamily="34" charset="0"/>
              </a:rPr>
              <a:t>sorta</a:t>
            </a:r>
            <a:r>
              <a:rPr lang="en-US" sz="1600" dirty="0">
                <a:latin typeface="Calibri" panose="020F0502020204030204" pitchFamily="34" charset="0"/>
                <a:cs typeface="Calibri" panose="020F0502020204030204" pitchFamily="34" charset="0"/>
              </a:rPr>
              <a:t> anti woke. Themes like everyone is not what people formulate them as. Batman is not the only one with dark secrets. Even the most noble have burred mistakes and pasts. The truth is mixed with lies and what we want to believe. The themes create sub stories which slowly unravel and keep the enthralled in what will be revealed next. The Batman character is built up rage, which turns dark. The Batman/Wayne character and story meld into one, while every character think that they are the true victim and Wayne had it easy. The plot twist, I never saw coming, was the </a:t>
            </a:r>
            <a:r>
              <a:rPr lang="en-US" sz="1600" dirty="0" err="1">
                <a:latin typeface="Calibri" panose="020F0502020204030204" pitchFamily="34" charset="0"/>
                <a:cs typeface="Calibri" panose="020F0502020204030204" pitchFamily="34" charset="0"/>
              </a:rPr>
              <a:t>Riddler</a:t>
            </a:r>
            <a:r>
              <a:rPr lang="en-US" sz="1600" dirty="0">
                <a:latin typeface="Calibri" panose="020F0502020204030204" pitchFamily="34" charset="0"/>
                <a:cs typeface="Calibri" panose="020F0502020204030204" pitchFamily="34" charset="0"/>
              </a:rPr>
              <a:t> is just a angry tech guy, very human, delusional, and frail</a:t>
            </a:r>
            <a:r>
              <a:rPr lang="en-US" sz="1600" dirty="0">
                <a:solidFill>
                  <a:srgbClr val="0070C0"/>
                </a:solidFill>
                <a:latin typeface="Calibri" panose="020F0502020204030204" pitchFamily="34" charset="0"/>
                <a:cs typeface="Calibri" panose="020F0502020204030204" pitchFamily="34" charset="0"/>
              </a:rPr>
              <a:t>. I will not call this the best Batman</a:t>
            </a:r>
            <a:r>
              <a:rPr lang="en-US" sz="1600" dirty="0">
                <a:latin typeface="Calibri" panose="020F0502020204030204" pitchFamily="34" charset="0"/>
                <a:cs typeface="Calibri" panose="020F0502020204030204" pitchFamily="34" charset="0"/>
              </a:rPr>
              <a:t>, but compared to todays trash superhero movie The Batman is a solid movie. 8 stars</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Review for the movie: The Batman</a:t>
            </a:r>
          </a:p>
          <a:p>
            <a:r>
              <a:rPr lang="en-US" sz="1600" dirty="0">
                <a:latin typeface="Calibri" panose="020F0502020204030204" pitchFamily="34" charset="0"/>
                <a:cs typeface="Calibri" panose="020F0502020204030204" pitchFamily="34" charset="0"/>
              </a:rPr>
              <a:t>From: mm-39</a:t>
            </a:r>
          </a:p>
          <a:p>
            <a:r>
              <a:rPr lang="en-US" sz="1600" dirty="0">
                <a:latin typeface="Calibri" panose="020F0502020204030204" pitchFamily="34" charset="0"/>
                <a:cs typeface="Calibri" panose="020F0502020204030204" pitchFamily="34" charset="0"/>
              </a:rPr>
              <a:t>Bad review</a:t>
            </a:r>
          </a:p>
          <a:p>
            <a:r>
              <a:rPr lang="en-US" sz="1600" dirty="0">
                <a:latin typeface="Calibri" panose="020F0502020204030204" pitchFamily="34" charset="0"/>
                <a:cs typeface="Calibri" panose="020F0502020204030204" pitchFamily="34" charset="0"/>
              </a:rPr>
              <a:t>Grade from the model: 0.014468331821262836</a:t>
            </a:r>
          </a:p>
        </p:txBody>
      </p:sp>
    </p:spTree>
    <p:extLst>
      <p:ext uri="{BB962C8B-B14F-4D97-AF65-F5344CB8AC3E}">
        <p14:creationId xmlns:p14="http://schemas.microsoft.com/office/powerpoint/2010/main" val="2104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7287" y="414338"/>
            <a:ext cx="9458325" cy="942975"/>
          </a:xfrm>
        </p:spPr>
        <p:txBody>
          <a:bodyPr>
            <a:normAutofit fontScale="90000"/>
          </a:bodyPr>
          <a:lstStyle/>
          <a:p>
            <a:r>
              <a:rPr lang="fr-FR" dirty="0"/>
              <a:t>Quelques avis peuvent créer des confusions</a:t>
            </a:r>
            <a:endParaRPr lang="en-US" dirty="0"/>
          </a:p>
        </p:txBody>
      </p:sp>
      <p:sp>
        <p:nvSpPr>
          <p:cNvPr id="3" name="Espace réservé du contenu 2"/>
          <p:cNvSpPr>
            <a:spLocks noGrp="1"/>
          </p:cNvSpPr>
          <p:nvPr>
            <p:ph idx="1"/>
          </p:nvPr>
        </p:nvSpPr>
        <p:spPr>
          <a:xfrm>
            <a:off x="1457325" y="1714499"/>
            <a:ext cx="9601200" cy="3581400"/>
          </a:xfrm>
        </p:spPr>
        <p:txBody>
          <a:bodyPr>
            <a:noAutofit/>
          </a:bodyPr>
          <a:lstStyle/>
          <a:p>
            <a:r>
              <a:rPr lang="en-US" sz="1600" dirty="0">
                <a:latin typeface="Calibri" panose="020F0502020204030204" pitchFamily="34" charset="0"/>
                <a:cs typeface="Calibri" panose="020F0502020204030204" pitchFamily="34" charset="0"/>
              </a:rPr>
              <a:t>Review: </a:t>
            </a:r>
            <a:r>
              <a:rPr lang="en-US" sz="1600" dirty="0" smtClean="0">
                <a:latin typeface="Calibri" panose="020F0502020204030204" pitchFamily="34" charset="0"/>
                <a:cs typeface="Calibri" panose="020F0502020204030204" pitchFamily="34" charset="0"/>
              </a:rPr>
              <a:t>“I </a:t>
            </a:r>
            <a:r>
              <a:rPr lang="en-US" sz="1600" dirty="0">
                <a:latin typeface="Calibri" panose="020F0502020204030204" pitchFamily="34" charset="0"/>
                <a:cs typeface="Calibri" panose="020F0502020204030204" pitchFamily="34" charset="0"/>
              </a:rPr>
              <a:t>liked the movie. There were some ridiculous scenes in the movie, but overall I liked the movie. I watched the movie in Baku (Azerbaijan) 28 Mall, Cinema Plus and the movie theater was good. There was no problem on screen, light and sound. The movie was long, it could have been a little short because the endings of the movie were a bit boring. Music and specially the main score was good. The acting was great, Robert Pattison, Zoe </a:t>
            </a:r>
            <a:r>
              <a:rPr lang="en-US" sz="1600" dirty="0" err="1">
                <a:latin typeface="Calibri" panose="020F0502020204030204" pitchFamily="34" charset="0"/>
                <a:cs typeface="Calibri" panose="020F0502020204030204" pitchFamily="34" charset="0"/>
              </a:rPr>
              <a:t>Kravitz</a:t>
            </a:r>
            <a:r>
              <a:rPr lang="en-US" sz="1600" dirty="0">
                <a:latin typeface="Calibri" panose="020F0502020204030204" pitchFamily="34" charset="0"/>
                <a:cs typeface="Calibri" panose="020F0502020204030204" pitchFamily="34" charset="0"/>
              </a:rPr>
              <a:t>, Paul </a:t>
            </a:r>
            <a:r>
              <a:rPr lang="en-US" sz="1600" dirty="0" err="1">
                <a:latin typeface="Calibri" panose="020F0502020204030204" pitchFamily="34" charset="0"/>
                <a:cs typeface="Calibri" panose="020F0502020204030204" pitchFamily="34" charset="0"/>
              </a:rPr>
              <a:t>Dano</a:t>
            </a:r>
            <a:r>
              <a:rPr lang="en-US" sz="1600" dirty="0">
                <a:latin typeface="Calibri" panose="020F0502020204030204" pitchFamily="34" charset="0"/>
                <a:cs typeface="Calibri" panose="020F0502020204030204" pitchFamily="34" charset="0"/>
              </a:rPr>
              <a:t>, Colin Farrell, Jeffrey Wright, John </a:t>
            </a:r>
            <a:r>
              <a:rPr lang="en-US" sz="1600" dirty="0" err="1">
                <a:latin typeface="Calibri" panose="020F0502020204030204" pitchFamily="34" charset="0"/>
                <a:cs typeface="Calibri" panose="020F0502020204030204" pitchFamily="34" charset="0"/>
              </a:rPr>
              <a:t>Turturo</a:t>
            </a:r>
            <a:r>
              <a:rPr lang="en-US" sz="1600" dirty="0">
                <a:latin typeface="Calibri" panose="020F0502020204030204" pitchFamily="34" charset="0"/>
                <a:cs typeface="Calibri" panose="020F0502020204030204" pitchFamily="34" charset="0"/>
              </a:rPr>
              <a:t> all did well. I was happy when I heard that Robert </a:t>
            </a:r>
            <a:r>
              <a:rPr lang="en-US" sz="1600" dirty="0" err="1">
                <a:latin typeface="Calibri" panose="020F0502020204030204" pitchFamily="34" charset="0"/>
                <a:cs typeface="Calibri" panose="020F0502020204030204" pitchFamily="34" charset="0"/>
              </a:rPr>
              <a:t>Pattion</a:t>
            </a:r>
            <a:r>
              <a:rPr lang="en-US" sz="1600" dirty="0">
                <a:latin typeface="Calibri" panose="020F0502020204030204" pitchFamily="34" charset="0"/>
                <a:cs typeface="Calibri" panose="020F0502020204030204" pitchFamily="34" charset="0"/>
              </a:rPr>
              <a:t> will be the Batman, because he is such a good actor. Please forget about the "vampire" thing. Matt Reeves did a great job. Gotham City was great. Bruce Wayne turned out to be exactly what I </a:t>
            </a:r>
            <a:r>
              <a:rPr lang="en-US" sz="1600" dirty="0" err="1">
                <a:latin typeface="Calibri" panose="020F0502020204030204" pitchFamily="34" charset="0"/>
                <a:cs typeface="Calibri" panose="020F0502020204030204" pitchFamily="34" charset="0"/>
              </a:rPr>
              <a:t>wanted.I</a:t>
            </a:r>
            <a:r>
              <a:rPr lang="en-US" sz="1600" dirty="0">
                <a:latin typeface="Calibri" panose="020F0502020204030204" pitchFamily="34" charset="0"/>
                <a:cs typeface="Calibri" panose="020F0502020204030204" pitchFamily="34" charset="0"/>
              </a:rPr>
              <a:t> really liked this </a:t>
            </a:r>
            <a:r>
              <a:rPr lang="en-US" sz="1600" dirty="0" err="1">
                <a:latin typeface="Calibri" panose="020F0502020204030204" pitchFamily="34" charset="0"/>
                <a:cs typeface="Calibri" panose="020F0502020204030204" pitchFamily="34" charset="0"/>
              </a:rPr>
              <a:t>movie.I</a:t>
            </a:r>
            <a:r>
              <a:rPr lang="en-US" sz="1600" dirty="0">
                <a:latin typeface="Calibri" panose="020F0502020204030204" pitchFamily="34" charset="0"/>
                <a:cs typeface="Calibri" panose="020F0502020204030204" pitchFamily="34" charset="0"/>
              </a:rPr>
              <a:t> did not like </a:t>
            </a:r>
            <a:r>
              <a:rPr lang="en-US" sz="1600" dirty="0" err="1">
                <a:latin typeface="Calibri" panose="020F0502020204030204" pitchFamily="34" charset="0"/>
                <a:cs typeface="Calibri" panose="020F0502020204030204" pitchFamily="34" charset="0"/>
              </a:rPr>
              <a:t>Alfred.In</a:t>
            </a:r>
            <a:r>
              <a:rPr lang="en-US" sz="1600" dirty="0">
                <a:latin typeface="Calibri" panose="020F0502020204030204" pitchFamily="34" charset="0"/>
                <a:cs typeface="Calibri" panose="020F0502020204030204" pitchFamily="34" charset="0"/>
              </a:rPr>
              <a:t> my opinion Best Batman, not best Bruce Wayne, not Best Batman movie but overall very good movie</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Review for the movie: The Batman</a:t>
            </a:r>
          </a:p>
          <a:p>
            <a:r>
              <a:rPr lang="en-US" sz="1600" dirty="0">
                <a:latin typeface="Calibri" panose="020F0502020204030204" pitchFamily="34" charset="0"/>
                <a:cs typeface="Calibri" panose="020F0502020204030204" pitchFamily="34" charset="0"/>
              </a:rPr>
              <a:t>From: </a:t>
            </a:r>
            <a:r>
              <a:rPr lang="en-US" sz="1600" dirty="0" err="1">
                <a:latin typeface="Calibri" panose="020F0502020204030204" pitchFamily="34" charset="0"/>
                <a:cs typeface="Calibri" panose="020F0502020204030204" pitchFamily="34" charset="0"/>
              </a:rPr>
              <a:t>jack_o_hasanov_imdb</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Bad review</a:t>
            </a:r>
          </a:p>
          <a:p>
            <a:r>
              <a:rPr lang="en-US" sz="1600" dirty="0">
                <a:latin typeface="Calibri" panose="020F0502020204030204" pitchFamily="34" charset="0"/>
                <a:cs typeface="Calibri" panose="020F0502020204030204" pitchFamily="34" charset="0"/>
              </a:rPr>
              <a:t>Grade from the model: 0.4467065632343292</a:t>
            </a:r>
          </a:p>
        </p:txBody>
      </p:sp>
    </p:spTree>
    <p:extLst>
      <p:ext uri="{BB962C8B-B14F-4D97-AF65-F5344CB8AC3E}">
        <p14:creationId xmlns:p14="http://schemas.microsoft.com/office/powerpoint/2010/main" val="28027253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Cadrage</Template>
  <TotalTime>2571</TotalTime>
  <Words>1459</Words>
  <Application>Microsoft Office PowerPoint</Application>
  <PresentationFormat>Grand écran</PresentationFormat>
  <Paragraphs>82</Paragraphs>
  <Slides>11</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돋움</vt:lpstr>
      <vt:lpstr>Franklin Gothic Book</vt:lpstr>
      <vt:lpstr>Crop</vt:lpstr>
      <vt:lpstr>Projet Data Stream</vt:lpstr>
      <vt:lpstr>Présentation PowerPoint</vt:lpstr>
      <vt:lpstr>Problématique</vt:lpstr>
      <vt:lpstr>Méthode</vt:lpstr>
      <vt:lpstr>Modèle retenu: Hierarchical attention network</vt:lpstr>
      <vt:lpstr>Exemples de classifications</vt:lpstr>
      <vt:lpstr>Exemples de classifications</vt:lpstr>
      <vt:lpstr>Limites de la classification</vt:lpstr>
      <vt:lpstr>Quelques avis peuvent créer des confusions</vt:lpstr>
      <vt:lpstr>Demo</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Stream Project</dc:title>
  <dc:creator>USER</dc:creator>
  <cp:lastModifiedBy>USER</cp:lastModifiedBy>
  <cp:revision>26</cp:revision>
  <dcterms:created xsi:type="dcterms:W3CDTF">2022-03-28T21:26:44Z</dcterms:created>
  <dcterms:modified xsi:type="dcterms:W3CDTF">2022-03-31T15:45:58Z</dcterms:modified>
</cp:coreProperties>
</file>