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66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D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96" autoAdjust="0"/>
  </p:normalViewPr>
  <p:slideViewPr>
    <p:cSldViewPr snapToGrid="0">
      <p:cViewPr varScale="1">
        <p:scale>
          <a:sx n="97" d="100"/>
          <a:sy n="97" d="100"/>
        </p:scale>
        <p:origin x="3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9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DFD25-F8AC-44FF-966B-F1F2F8272EBC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24241-0467-4A13-AC93-E88C7979C6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52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12/09/2025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4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>
                <a:solidFill>
                  <a:srgbClr val="005696"/>
                </a:solidFill>
                <a:latin typeface="Arial"/>
                <a:ea typeface="DejaVu Sans"/>
              </a:rPr>
              <a:t>Prof.: Roberto Silva Alves</a:t>
            </a:r>
            <a:endParaRPr lang="pt-BR" sz="1600" b="0" strike="noStrike" spc="-1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1775271" y="4542773"/>
            <a:ext cx="8353425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Desenvolver código orientado a objetos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Pilares da POO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4. Polimorfismo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Uma mesma ação se adapta a diferentes objetos.</a:t>
            </a:r>
          </a:p>
          <a:p>
            <a:pPr>
              <a:buClr>
                <a:srgbClr val="00B0F0"/>
              </a:buClr>
            </a:pPr>
            <a:r>
              <a:rPr lang="pt-BR" dirty="0"/>
              <a:t>Exemplo: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O método “fazer som” funciona para vários animais: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Cachorro: late.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Gato: mia.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Vaca: muge.</a:t>
            </a:r>
          </a:p>
          <a:p>
            <a:pPr marL="0" indent="0">
              <a:buClr>
                <a:srgbClr val="00B0F0"/>
              </a:buClr>
              <a:buNone/>
            </a:pPr>
            <a:r>
              <a:rPr lang="pt-BR" dirty="0"/>
              <a:t>A ação é a mesma, mas o comportamento é específico para cada objeto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56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Encapsulamento: Segurança no Código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Protege dados sensíveis.</a:t>
            </a:r>
          </a:p>
          <a:p>
            <a:pPr>
              <a:buClr>
                <a:srgbClr val="00B0F0"/>
              </a:buClr>
            </a:pPr>
            <a:r>
              <a:rPr lang="pt-BR" dirty="0"/>
              <a:t>Garante que os dados sejam manipulados da forma correta.</a:t>
            </a:r>
          </a:p>
          <a:p>
            <a:pPr>
              <a:buClr>
                <a:srgbClr val="00B0F0"/>
              </a:buClr>
            </a:pPr>
            <a:r>
              <a:rPr lang="pt-BR" dirty="0"/>
              <a:t>Exemplo: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O sistema de um carro permite que você “aumente a velocidade”, mas não permite que você altere diretamente o valor da rotação do motor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51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Herança: Reutilização e Expansão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Permite criar novas classes com base em classes existentes, evitando repetição.</a:t>
            </a:r>
          </a:p>
          <a:p>
            <a:pPr>
              <a:buClr>
                <a:srgbClr val="00B0F0"/>
              </a:buClr>
            </a:pPr>
            <a:r>
              <a:rPr lang="pt-BR" dirty="0"/>
              <a:t>Exemplo: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Animal: come, dorme.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Pássaro: come, dorme, voa.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Peixe: come, dorme, nada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7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Polimorfismo: Ação Contextualizada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Exemplo prático: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Você dá o comando “abrir”: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Uma porta se “abre fisicamente”.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Um arquivo de texto “abre no computador”.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Um aplicativo “executa na tela”.</a:t>
            </a:r>
          </a:p>
          <a:p>
            <a:pPr>
              <a:buClr>
                <a:srgbClr val="00B0F0"/>
              </a:buClr>
            </a:pPr>
            <a:r>
              <a:rPr lang="pt-BR" dirty="0"/>
              <a:t>O mesmo comando tem diferentes respostas, de acordo com o objeto.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3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Composição: Objetos que Contêm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Exemplo: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Um computador é composto por: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Processador, </a:t>
            </a:r>
            <a:r>
              <a:rPr lang="pt-BR" dirty="0" err="1"/>
              <a:t>placa-mãe</a:t>
            </a:r>
            <a:r>
              <a:rPr lang="pt-BR" dirty="0"/>
              <a:t>, memória, teclado, mouse.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componente também é um objeto, com seus próprios atributos e métodos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10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Classe Abstrata: Estrutura Base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Exemplo: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A classe “Forma Geométrica” define que toda forma tem um método para calcular área, mas não define como (pois cada forma faz isso de maneira diferente).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Filhas: Círculo, quadrado, triângulo, cada uma implementa o cálculo de área de sua forma específica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21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Vantagens da POO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Organização lógica e limpa do código.</a:t>
            </a:r>
          </a:p>
          <a:p>
            <a:pPr>
              <a:buClr>
                <a:srgbClr val="00B0F0"/>
              </a:buClr>
            </a:pPr>
            <a:r>
              <a:rPr lang="pt-BR" dirty="0"/>
              <a:t>Reutilização de estruturas (herança e composição).</a:t>
            </a:r>
          </a:p>
          <a:p>
            <a:pPr>
              <a:buClr>
                <a:srgbClr val="00B0F0"/>
              </a:buClr>
            </a:pPr>
            <a:r>
              <a:rPr lang="pt-BR" dirty="0"/>
              <a:t>Facilidade para manutenção e expansão.</a:t>
            </a:r>
          </a:p>
          <a:p>
            <a:pPr>
              <a:buClr>
                <a:srgbClr val="00B0F0"/>
              </a:buClr>
            </a:pPr>
            <a:r>
              <a:rPr lang="pt-BR" dirty="0"/>
              <a:t>Maior segurança dos dados.</a:t>
            </a:r>
          </a:p>
          <a:p>
            <a:pPr>
              <a:buClr>
                <a:srgbClr val="00B0F0"/>
              </a:buClr>
            </a:pPr>
            <a:r>
              <a:rPr lang="pt-BR" dirty="0"/>
              <a:t>Reflete melhor a lógica do mundo real no software.</a:t>
            </a:r>
          </a:p>
          <a:p>
            <a:pPr>
              <a:buClr>
                <a:srgbClr val="00B0F0"/>
              </a:buClr>
            </a:pPr>
            <a:r>
              <a:rPr lang="pt-BR" dirty="0"/>
              <a:t>Facilita trabalho em equipe e desenvolvimento profissional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76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Resumo Visual dos Conceitos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ACD3299-59FD-4763-A478-88553B4DD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57865"/>
              </p:ext>
            </p:extLst>
          </p:nvPr>
        </p:nvGraphicFramePr>
        <p:xfrm>
          <a:off x="609600" y="1933295"/>
          <a:ext cx="10972800" cy="4445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638428947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36486397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640146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Conceito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Definição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Exemplo Real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699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Classe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Molde ou projeto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Cadeira, Carro, Pessoa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1481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Objeto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Instância da classe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Uma cadeira azul, um carro preto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23918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Atributo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Característica do objeto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Cor, tamanho, velocidade, saldo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71557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Método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Comportamento ou ação do objeto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Andar, acelerar, depositar, ligar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6508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Herança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Compartilhar estrutura com subclasses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Carro herda de Veículo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1700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Polimorfismo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Ação comum com resultados diferentes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Animal: emitir som (latir, miar, mugir)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767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Encapsulamento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Proteger dados e controlar acesso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Saldo bancário acessível apenas por saque/deposito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936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Composição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Objeto é formado por outros objetos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Computador: teclado, monitor, CPU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3595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Abstração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>
                          <a:effectLst/>
                        </a:rPr>
                        <a:t>Foco no essencial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dirty="0">
                          <a:effectLst/>
                        </a:rPr>
                        <a:t>Dirigir sem saber sobre funcionamento interno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151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33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Por que aprender POO?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Organiza o código.</a:t>
            </a:r>
          </a:p>
          <a:p>
            <a:pPr>
              <a:buClr>
                <a:srgbClr val="00B0F0"/>
              </a:buClr>
            </a:pPr>
            <a:r>
              <a:rPr lang="pt-BR" dirty="0"/>
              <a:t>Representa o mundo real de forma natural.</a:t>
            </a:r>
          </a:p>
          <a:p>
            <a:pPr>
              <a:buClr>
                <a:srgbClr val="00B0F0"/>
              </a:buClr>
            </a:pPr>
            <a:r>
              <a:rPr lang="pt-BR" dirty="0"/>
              <a:t>Facilita manutenção, crescimento e colaboração em projetos.</a:t>
            </a:r>
          </a:p>
          <a:p>
            <a:pPr>
              <a:buClr>
                <a:srgbClr val="00B0F0"/>
              </a:buClr>
            </a:pPr>
            <a:r>
              <a:rPr lang="pt-BR" dirty="0"/>
              <a:t>Base de desenvolvimento profissional nas principais linguagens.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6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Origem e Evolução da POO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Década de 1960: Surgimento da POO com a linguagem Simula 67, voltada para simulações de objetos do mundo real.</a:t>
            </a:r>
          </a:p>
          <a:p>
            <a:pPr>
              <a:buClr>
                <a:srgbClr val="00B0F0"/>
              </a:buClr>
            </a:pPr>
            <a:r>
              <a:rPr lang="pt-BR" dirty="0"/>
              <a:t>Anos 1980: Consolidação com a linguagem </a:t>
            </a:r>
            <a:r>
              <a:rPr lang="pt-BR" dirty="0" err="1"/>
              <a:t>Smalltalk</a:t>
            </a:r>
            <a:r>
              <a:rPr lang="pt-BR" dirty="0"/>
              <a:t>, desenvolvida pela Xerox PARC, totalmente orientada a objetos.</a:t>
            </a:r>
          </a:p>
          <a:p>
            <a:pPr>
              <a:buClr>
                <a:srgbClr val="00B0F0"/>
              </a:buClr>
            </a:pPr>
            <a:r>
              <a:rPr lang="pt-BR" dirty="0"/>
              <a:t>Anos 1990: Adoção em massa com linguagens como C++ e Java.</a:t>
            </a:r>
          </a:p>
          <a:p>
            <a:pPr>
              <a:buClr>
                <a:srgbClr val="00B0F0"/>
              </a:buClr>
            </a:pPr>
            <a:r>
              <a:rPr lang="pt-BR" dirty="0"/>
              <a:t>1991: Surge Python, criada por Guido van </a:t>
            </a:r>
            <a:r>
              <a:rPr lang="pt-BR" dirty="0" err="1"/>
              <a:t>Rossum</a:t>
            </a:r>
            <a:r>
              <a:rPr lang="pt-BR" dirty="0"/>
              <a:t>, trazendo POO de forma simples, clara e intuitiva.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5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 que é Programação Orientada a Objetos?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Definição:</a:t>
            </a:r>
          </a:p>
          <a:p>
            <a:pPr>
              <a:buClr>
                <a:srgbClr val="00B0F0"/>
              </a:buClr>
            </a:pPr>
            <a:r>
              <a:rPr lang="pt-BR" dirty="0"/>
              <a:t>A POO é um paradigma (modelo ou forma de pensar e estruturar programas baseado em certos princípios e conceitos fundamentais), que organiza o software modelando objetos que representam elementos do mundo real ou conceitos abstratos.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objeto possui: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Atributos: características, dados.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Métodos: comportamentos, ações.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09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Conceitos Centrais da POO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Conceito		O que é?</a:t>
            </a:r>
          </a:p>
          <a:p>
            <a:pPr>
              <a:buClr>
                <a:srgbClr val="00B0F0"/>
              </a:buClr>
            </a:pPr>
            <a:r>
              <a:rPr lang="pt-BR" dirty="0"/>
              <a:t>Classe		Molde ou modelo que define um objeto.</a:t>
            </a:r>
          </a:p>
          <a:p>
            <a:pPr>
              <a:buClr>
                <a:srgbClr val="00B0F0"/>
              </a:buClr>
            </a:pPr>
            <a:r>
              <a:rPr lang="pt-BR" dirty="0"/>
              <a:t>Objeto		Uma instância da classe (o elemento real).</a:t>
            </a:r>
          </a:p>
          <a:p>
            <a:pPr>
              <a:buClr>
                <a:srgbClr val="00B0F0"/>
              </a:buClr>
            </a:pPr>
            <a:r>
              <a:rPr lang="pt-BR" dirty="0"/>
              <a:t>Atributo		Dados, características do objeto.</a:t>
            </a:r>
          </a:p>
          <a:p>
            <a:pPr>
              <a:buClr>
                <a:srgbClr val="00B0F0"/>
              </a:buClr>
            </a:pPr>
            <a:r>
              <a:rPr lang="pt-BR" dirty="0"/>
              <a:t>Método		Comportamento, ação ou função do objeto.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53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para Fixar: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Classe: Carro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Atributos: Cor, modelo, ano, velocidade.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Métodos: Ligar, desligar, acelerar, frear.</a:t>
            </a:r>
          </a:p>
          <a:p>
            <a:pPr>
              <a:buClr>
                <a:srgbClr val="00B0F0"/>
              </a:buClr>
            </a:pPr>
            <a:r>
              <a:rPr lang="pt-BR" dirty="0"/>
              <a:t>Objeto: Meu carro vermelho, modelo 2020.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24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Pilares da POO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1. Abstração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Foco apenas no que é relevante para o contexto.</a:t>
            </a:r>
          </a:p>
          <a:p>
            <a:pPr>
              <a:buClr>
                <a:srgbClr val="00B0F0"/>
              </a:buClr>
            </a:pPr>
            <a:r>
              <a:rPr lang="pt-BR" dirty="0"/>
              <a:t>Exemplo: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Ao usar um smartphone, você interage com a tela, câmera e aplicativos, sem se preocupar com como o sistema operacional gerencia a memória interna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6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Pilares da POO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2. Encapsulamento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Esconde os detalhes internos, expondo apenas o necessário, protegendo os dados.</a:t>
            </a:r>
          </a:p>
          <a:p>
            <a:pPr>
              <a:buClr>
                <a:srgbClr val="00B0F0"/>
              </a:buClr>
            </a:pPr>
            <a:r>
              <a:rPr lang="pt-BR" dirty="0"/>
              <a:t>Exemplo: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Uma conta bancária exibe o saldo, mas só permite alterá-lo através de ações controladas como “sacar” ou “depositar”, impedindo acesso direto ao valor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66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780" y="665731"/>
            <a:ext cx="1097244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Pilares da POO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93640"/>
            <a:ext cx="10625956" cy="2250651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3. Herança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Permite que uma classe herde atributos e métodos de outra.</a:t>
            </a:r>
          </a:p>
          <a:p>
            <a:pPr>
              <a:buClr>
                <a:srgbClr val="00B0F0"/>
              </a:buClr>
            </a:pPr>
            <a:r>
              <a:rPr lang="pt-BR" dirty="0"/>
              <a:t>Exemplo: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Classe mãe: Veículo (tem motor, rodas, andar, parar).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Classe filha: Carro (herda de veículo e adiciona rádio, ar-condicionado).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Classe filha: Moto (herda de veículo e adiciona capacete como item obrigatório).</a:t>
            </a:r>
          </a:p>
          <a:p>
            <a:pPr lvl="1">
              <a:buClr>
                <a:srgbClr val="00B0F0"/>
              </a:buClr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601F733-F98C-466C-97B1-C2DFEB4F3B0F}"/>
              </a:ext>
            </a:extLst>
          </p:cNvPr>
          <p:cNvSpPr/>
          <p:nvPr/>
        </p:nvSpPr>
        <p:spPr>
          <a:xfrm>
            <a:off x="9220200" y="6172200"/>
            <a:ext cx="2808312" cy="41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187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883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Por que aprender POO?</vt:lpstr>
      <vt:lpstr>Origem e Evolução da POO</vt:lpstr>
      <vt:lpstr>O que é Programação Orientada a Objetos?</vt:lpstr>
      <vt:lpstr>Conceitos Centrais da POO</vt:lpstr>
      <vt:lpstr>Exemplo para Fixar:</vt:lpstr>
      <vt:lpstr>Pilares da POO</vt:lpstr>
      <vt:lpstr>Pilares da POO</vt:lpstr>
      <vt:lpstr>Pilares da POO</vt:lpstr>
      <vt:lpstr>Pilares da POO</vt:lpstr>
      <vt:lpstr>Encapsulamento: Segurança no Código</vt:lpstr>
      <vt:lpstr>Herança: Reutilização e Expansão</vt:lpstr>
      <vt:lpstr>Polimorfismo: Ação Contextualizada</vt:lpstr>
      <vt:lpstr>Composição: Objetos que Contêm Objetos</vt:lpstr>
      <vt:lpstr>Classe Abstrata: Estrutura Base</vt:lpstr>
      <vt:lpstr>Vantagens da POO</vt:lpstr>
      <vt:lpstr>Resumo Visual dos Conceitos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70</cp:revision>
  <dcterms:created xsi:type="dcterms:W3CDTF">2019-04-01T17:03:04Z</dcterms:created>
  <dcterms:modified xsi:type="dcterms:W3CDTF">2025-09-12T17:11:19Z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