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301" r:id="rId2"/>
    <p:sldId id="302"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Lst>
  <p:sldSz cx="9144000" cy="5143500" type="screen16x9"/>
  <p:notesSz cx="9144000" cy="51435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63"/>
  </p:normalViewPr>
  <p:slideViewPr>
    <p:cSldViewPr>
      <p:cViewPr varScale="1">
        <p:scale>
          <a:sx n="156" d="100"/>
          <a:sy n="156" d="100"/>
        </p:scale>
        <p:origin x="60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F9F79-A4A0-44E5-AB79-D3DC11B58675}"/>
              </a:ext>
            </a:extLst>
          </p:cNvPr>
          <p:cNvSpPr>
            <a:spLocks noGrp="1"/>
          </p:cNvSpPr>
          <p:nvPr>
            <p:ph type="ctrTitle"/>
          </p:nvPr>
        </p:nvSpPr>
        <p:spPr>
          <a:xfrm>
            <a:off x="1143000" y="841772"/>
            <a:ext cx="6858000" cy="17907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AA4E41DF-6BB0-4E07-BC28-B7B596AEBBB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7239046D-B632-40F2-87D7-D5FB5215C347}"/>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5" name="Нижний колонтитул 4">
            <a:extLst>
              <a:ext uri="{FF2B5EF4-FFF2-40B4-BE49-F238E27FC236}">
                <a16:creationId xmlns:a16="http://schemas.microsoft.com/office/drawing/2014/main" id="{00B489B3-DBCA-49BC-ACF5-AD67D2072E8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66E5634-9770-4DDF-920C-031CDC57C158}"/>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56094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5F7BDC-3CF5-4B16-8221-4108DDB85A9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0BD039-5221-4C2F-82FA-7C6BA5E977F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1D78544-66D7-458D-A8C4-7D9FDCF76E5E}"/>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5" name="Нижний колонтитул 4">
            <a:extLst>
              <a:ext uri="{FF2B5EF4-FFF2-40B4-BE49-F238E27FC236}">
                <a16:creationId xmlns:a16="http://schemas.microsoft.com/office/drawing/2014/main" id="{A870FCAF-0045-49A0-89AB-59A3B90FCAA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27DE03E-0882-45A4-848B-BBBCBFFDB03C}"/>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9094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1000D8A-A9D2-43C2-BFFA-365310B7EC5D}"/>
              </a:ext>
            </a:extLst>
          </p:cNvPr>
          <p:cNvSpPr>
            <a:spLocks noGrp="1"/>
          </p:cNvSpPr>
          <p:nvPr>
            <p:ph type="title" orient="vert"/>
          </p:nvPr>
        </p:nvSpPr>
        <p:spPr>
          <a:xfrm>
            <a:off x="6543675" y="273844"/>
            <a:ext cx="1971675" cy="4358879"/>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FE85FF3-EB48-4FB0-9E1D-46FDF0FADD20}"/>
              </a:ext>
            </a:extLst>
          </p:cNvPr>
          <p:cNvSpPr>
            <a:spLocks noGrp="1"/>
          </p:cNvSpPr>
          <p:nvPr>
            <p:ph type="body" orient="vert" idx="1"/>
          </p:nvPr>
        </p:nvSpPr>
        <p:spPr>
          <a:xfrm>
            <a:off x="628650" y="273844"/>
            <a:ext cx="5800725" cy="435887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32AF792-A43E-448B-8263-B56A7C2A334A}"/>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5" name="Нижний колонтитул 4">
            <a:extLst>
              <a:ext uri="{FF2B5EF4-FFF2-40B4-BE49-F238E27FC236}">
                <a16:creationId xmlns:a16="http://schemas.microsoft.com/office/drawing/2014/main" id="{14551ECB-A657-4CB0-BCE6-ADE774044C4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095E91-D610-4018-9743-450028BD8194}"/>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08867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484037"/>
            <a:ext cx="8374549" cy="787400"/>
          </a:xfrm>
          <a:prstGeom prst="rect">
            <a:avLst/>
          </a:prstGeom>
        </p:spPr>
        <p:txBody>
          <a:bodyPr wrap="square" lIns="0" tIns="0" rIns="0" bIns="0">
            <a:spAutoFit/>
          </a:bodyPr>
          <a:lstStyle>
            <a:lvl1pPr>
              <a:defRPr sz="2500" b="1" i="0">
                <a:solidFill>
                  <a:srgbClr val="353147"/>
                </a:solidFill>
                <a:latin typeface="Verdana"/>
                <a:cs typeface="Verdan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6676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353147"/>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34725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7119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86CC-DD77-45F4-B672-57B5A40E360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14B3E78-C192-4BE3-967D-34D61658A96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8030484-A24C-48A8-BED7-33B325092F44}"/>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5" name="Нижний колонтитул 4">
            <a:extLst>
              <a:ext uri="{FF2B5EF4-FFF2-40B4-BE49-F238E27FC236}">
                <a16:creationId xmlns:a16="http://schemas.microsoft.com/office/drawing/2014/main" id="{0148F02A-9AF9-4E74-84FA-4E4B76D265D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80AF509-1D66-4760-ABF1-2AEB2684D75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99816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9AB236-79FD-4950-8110-1FDA6555055F}"/>
              </a:ext>
            </a:extLst>
          </p:cNvPr>
          <p:cNvSpPr>
            <a:spLocks noGrp="1"/>
          </p:cNvSpPr>
          <p:nvPr>
            <p:ph type="title"/>
          </p:nvPr>
        </p:nvSpPr>
        <p:spPr>
          <a:xfrm>
            <a:off x="623888" y="1282304"/>
            <a:ext cx="7886700" cy="2139553"/>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D4492CAA-8F00-4EA7-BCBC-3406AFBA824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87D57A-272C-4001-BEEB-9D940F7385C2}"/>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5" name="Нижний колонтитул 4">
            <a:extLst>
              <a:ext uri="{FF2B5EF4-FFF2-40B4-BE49-F238E27FC236}">
                <a16:creationId xmlns:a16="http://schemas.microsoft.com/office/drawing/2014/main" id="{E203331F-14B8-4283-9050-4103EFB6779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4354CB-EA7F-4958-A130-BD1E9EBAA389}"/>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45075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0D9006-F98B-46E9-9F60-3C7E0182008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40209C2-3958-4CD3-93BA-0AA771C1420B}"/>
              </a:ext>
            </a:extLst>
          </p:cNvPr>
          <p:cNvSpPr>
            <a:spLocks noGrp="1"/>
          </p:cNvSpPr>
          <p:nvPr>
            <p:ph sz="half" idx="1"/>
          </p:nvPr>
        </p:nvSpPr>
        <p:spPr>
          <a:xfrm>
            <a:off x="6286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46C3018-A368-404E-94AB-0FE42C6E79DC}"/>
              </a:ext>
            </a:extLst>
          </p:cNvPr>
          <p:cNvSpPr>
            <a:spLocks noGrp="1"/>
          </p:cNvSpPr>
          <p:nvPr>
            <p:ph sz="half" idx="2"/>
          </p:nvPr>
        </p:nvSpPr>
        <p:spPr>
          <a:xfrm>
            <a:off x="4629150" y="1369219"/>
            <a:ext cx="3886200" cy="326350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531E72AA-3AAD-4418-8E87-5038C8BCFD2F}"/>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6" name="Нижний колонтитул 5">
            <a:extLst>
              <a:ext uri="{FF2B5EF4-FFF2-40B4-BE49-F238E27FC236}">
                <a16:creationId xmlns:a16="http://schemas.microsoft.com/office/drawing/2014/main" id="{658D9B1C-4EC7-42DC-9E92-F6447EB30E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A836A9-B209-44F4-8321-F6D30AB1C78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20340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CACE68-AAE4-41D9-BDD6-27A65AC1605C}"/>
              </a:ext>
            </a:extLst>
          </p:cNvPr>
          <p:cNvSpPr>
            <a:spLocks noGrp="1"/>
          </p:cNvSpPr>
          <p:nvPr>
            <p:ph type="title"/>
          </p:nvPr>
        </p:nvSpPr>
        <p:spPr>
          <a:xfrm>
            <a:off x="629841" y="273844"/>
            <a:ext cx="7886700" cy="994172"/>
          </a:xfrm>
        </p:spPr>
        <p:txBody>
          <a:bodyPr/>
          <a:lstStyle/>
          <a:p>
            <a:r>
              <a:rPr lang="ru-RU"/>
              <a:t>Образец заголовка</a:t>
            </a:r>
          </a:p>
        </p:txBody>
      </p:sp>
      <p:sp>
        <p:nvSpPr>
          <p:cNvPr id="3" name="Текст 2">
            <a:extLst>
              <a:ext uri="{FF2B5EF4-FFF2-40B4-BE49-F238E27FC236}">
                <a16:creationId xmlns:a16="http://schemas.microsoft.com/office/drawing/2014/main" id="{6ADB45B3-974F-4D7A-87FC-A03A1E6C409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61B440AC-3CB2-4618-B8A7-7FC1440F64F6}"/>
              </a:ext>
            </a:extLst>
          </p:cNvPr>
          <p:cNvSpPr>
            <a:spLocks noGrp="1"/>
          </p:cNvSpPr>
          <p:nvPr>
            <p:ph sz="half" idx="2"/>
          </p:nvPr>
        </p:nvSpPr>
        <p:spPr>
          <a:xfrm>
            <a:off x="629842" y="1878806"/>
            <a:ext cx="3868340"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75FA0B9-70F8-4A75-A02E-00B7602D521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6B2F60AE-3FE5-4B67-B0B6-192F9591D606}"/>
              </a:ext>
            </a:extLst>
          </p:cNvPr>
          <p:cNvSpPr>
            <a:spLocks noGrp="1"/>
          </p:cNvSpPr>
          <p:nvPr>
            <p:ph sz="quarter" idx="4"/>
          </p:nvPr>
        </p:nvSpPr>
        <p:spPr>
          <a:xfrm>
            <a:off x="4629150" y="1878806"/>
            <a:ext cx="3887391" cy="276344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6D10673-EB96-469E-97E4-2C9A01F87D9C}"/>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8" name="Нижний колонтитул 7">
            <a:extLst>
              <a:ext uri="{FF2B5EF4-FFF2-40B4-BE49-F238E27FC236}">
                <a16:creationId xmlns:a16="http://schemas.microsoft.com/office/drawing/2014/main" id="{EDEB2206-4336-4C79-9C1B-9B386591E38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0919F1E2-8DF7-4BDE-93A6-282B01BEB719}"/>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65928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F913B7-F765-4DC9-82D8-26DD84563C0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ED9B0D1-C7B5-4B97-A71D-EAB2F23298CD}"/>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4" name="Нижний колонтитул 3">
            <a:extLst>
              <a:ext uri="{FF2B5EF4-FFF2-40B4-BE49-F238E27FC236}">
                <a16:creationId xmlns:a16="http://schemas.microsoft.com/office/drawing/2014/main" id="{93FC2B33-C481-4AB1-AE77-6BF116931DA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EC3DEDC-8636-4610-A881-5174C22CAC8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6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421A3B9-1C96-47A0-9E89-1A8C9F87FF41}"/>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3" name="Нижний колонтитул 2">
            <a:extLst>
              <a:ext uri="{FF2B5EF4-FFF2-40B4-BE49-F238E27FC236}">
                <a16:creationId xmlns:a16="http://schemas.microsoft.com/office/drawing/2014/main" id="{524684CD-CD3D-4F62-BFB0-FC8A3C529C2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0B7B7EB-BCF2-47C0-A2C1-F0B40118E9E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89937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099AAC-E84B-4407-9273-88331C4DA6D3}"/>
              </a:ext>
            </a:extLst>
          </p:cNvPr>
          <p:cNvSpPr>
            <a:spLocks noGrp="1"/>
          </p:cNvSpPr>
          <p:nvPr>
            <p:ph type="title"/>
          </p:nvPr>
        </p:nvSpPr>
        <p:spPr>
          <a:xfrm>
            <a:off x="629841" y="342900"/>
            <a:ext cx="2949178" cy="120015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71435E13-045A-475A-9C4B-7E7CF43CB37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9DF3350-3DFB-4A98-8555-3BB96813263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01B28AAB-5DA2-437A-A599-2FA4E36F68AA}"/>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6" name="Нижний колонтитул 5">
            <a:extLst>
              <a:ext uri="{FF2B5EF4-FFF2-40B4-BE49-F238E27FC236}">
                <a16:creationId xmlns:a16="http://schemas.microsoft.com/office/drawing/2014/main" id="{57A61C8C-2BC4-4F65-999B-5072E0722C4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3894280-4A42-4A38-8C41-5119240C89F0}"/>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92365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674C59-6B61-492C-AAE0-D83C39F09313}"/>
              </a:ext>
            </a:extLst>
          </p:cNvPr>
          <p:cNvSpPr>
            <a:spLocks noGrp="1"/>
          </p:cNvSpPr>
          <p:nvPr>
            <p:ph type="title"/>
          </p:nvPr>
        </p:nvSpPr>
        <p:spPr>
          <a:xfrm>
            <a:off x="629841" y="342900"/>
            <a:ext cx="2949178" cy="120015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34362A39-C0EB-461C-8700-2FCE8ACDD16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4EFDF4DB-F9DC-4B42-B433-3672522EA69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A1DDCD6F-3626-403F-A491-5D8C3A212DB3}"/>
              </a:ext>
            </a:extLst>
          </p:cNvPr>
          <p:cNvSpPr>
            <a:spLocks noGrp="1"/>
          </p:cNvSpPr>
          <p:nvPr>
            <p:ph type="dt" sz="half" idx="10"/>
          </p:nvPr>
        </p:nvSpPr>
        <p:spPr/>
        <p:txBody>
          <a:bodyPr/>
          <a:lstStyle/>
          <a:p>
            <a:fld id="{1D8BD707-D9CF-40AE-B4C6-C98DA3205C09}" type="datetimeFigureOut">
              <a:rPr lang="en-US" smtClean="0"/>
              <a:t>9/17/24</a:t>
            </a:fld>
            <a:endParaRPr lang="en-US"/>
          </a:p>
        </p:txBody>
      </p:sp>
      <p:sp>
        <p:nvSpPr>
          <p:cNvPr id="6" name="Нижний колонтитул 5">
            <a:extLst>
              <a:ext uri="{FF2B5EF4-FFF2-40B4-BE49-F238E27FC236}">
                <a16:creationId xmlns:a16="http://schemas.microsoft.com/office/drawing/2014/main" id="{6277F7EA-95C3-4938-85FB-219418A8BA7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B608D0-17B2-403B-8A6C-E34BC867AA3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71017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25B036-8ABD-49B8-9894-ABF114C0A1B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ACD2BD7-57DE-46EA-B6E1-58EBE1E1669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0003DC2-68E8-46F9-8485-807D1AE678C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9/17/24</a:t>
            </a:fld>
            <a:endParaRPr lang="en-US"/>
          </a:p>
        </p:txBody>
      </p:sp>
      <p:sp>
        <p:nvSpPr>
          <p:cNvPr id="5" name="Нижний колонтитул 4">
            <a:extLst>
              <a:ext uri="{FF2B5EF4-FFF2-40B4-BE49-F238E27FC236}">
                <a16:creationId xmlns:a16="http://schemas.microsoft.com/office/drawing/2014/main" id="{1DBAA4DB-8972-4703-8A8C-50380218D36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7F82BBB-D688-43A2-BE46-ABB802625A5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258293726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machinelearning.ru/wiki/images/3/3e/Voron-ML-Logic.pdf" TargetMode="External"/><Relationship Id="rId2" Type="http://schemas.openxmlformats.org/officeDocument/2006/relationships/hyperlink" Target="https://habrahabr.ru/company/ods/blog/322534/" TargetMode="External"/><Relationship Id="rId1" Type="http://schemas.openxmlformats.org/officeDocument/2006/relationships/slideLayout" Target="../slideLayouts/slideLayout2.xml"/><Relationship Id="rId4" Type="http://schemas.openxmlformats.org/officeDocument/2006/relationships/hyperlink" Target="https://logic.pdmi.ras.ru/~sergey/teaching/ml/notes-01-dectre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D69C83-0493-4EBB-9E03-486B0C29A5F2}"/>
              </a:ext>
            </a:extLst>
          </p:cNvPr>
          <p:cNvSpPr>
            <a:spLocks noGrp="1"/>
          </p:cNvSpPr>
          <p:nvPr>
            <p:ph type="title"/>
          </p:nvPr>
        </p:nvSpPr>
        <p:spPr>
          <a:xfrm>
            <a:off x="914400" y="1885950"/>
            <a:ext cx="7886700" cy="994172"/>
          </a:xfrm>
        </p:spPr>
        <p:txBody>
          <a:bodyPr/>
          <a:lstStyle/>
          <a:p>
            <a:pPr marL="12700" algn="ctr">
              <a:lnSpc>
                <a:spcPct val="100000"/>
              </a:lnSpc>
              <a:spcBef>
                <a:spcPts val="100"/>
              </a:spcBef>
            </a:pPr>
            <a:r>
              <a:rPr lang="ru-RU" sz="4800" spc="-5" dirty="0">
                <a:solidFill>
                  <a:schemeClr val="tx1"/>
                </a:solidFill>
              </a:rPr>
              <a:t>Деревья</a:t>
            </a:r>
            <a:r>
              <a:rPr lang="en-US" sz="4800" spc="-5" dirty="0">
                <a:solidFill>
                  <a:schemeClr val="tx1"/>
                </a:solidFill>
              </a:rPr>
              <a:t> </a:t>
            </a:r>
            <a:r>
              <a:rPr lang="ru-RU" sz="4800" spc="-5" dirty="0">
                <a:solidFill>
                  <a:schemeClr val="tx1"/>
                </a:solidFill>
              </a:rPr>
              <a:t>решений</a:t>
            </a:r>
            <a:endParaRPr lang="ru-RU" sz="2800" dirty="0">
              <a:solidFill>
                <a:schemeClr val="tx1"/>
              </a:solidFill>
            </a:endParaRPr>
          </a:p>
        </p:txBody>
      </p:sp>
    </p:spTree>
    <p:extLst>
      <p:ext uri="{BB962C8B-B14F-4D97-AF65-F5344CB8AC3E}">
        <p14:creationId xmlns:p14="http://schemas.microsoft.com/office/powerpoint/2010/main" val="971389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2114550" cy="406400"/>
          </a:xfrm>
          <a:prstGeom prst="rect">
            <a:avLst/>
          </a:prstGeom>
        </p:spPr>
        <p:txBody>
          <a:bodyPr vert="horz" wrap="square" lIns="0" tIns="12700" rIns="0" bIns="0" rtlCol="0">
            <a:spAutoFit/>
          </a:bodyPr>
          <a:lstStyle/>
          <a:p>
            <a:pPr marL="12700">
              <a:lnSpc>
                <a:spcPct val="100000"/>
              </a:lnSpc>
              <a:spcBef>
                <a:spcPts val="100"/>
              </a:spcBef>
            </a:pPr>
            <a:r>
              <a:rPr spc="-5" dirty="0"/>
              <a:t>Вычисляем</a:t>
            </a:r>
          </a:p>
        </p:txBody>
      </p:sp>
      <p:sp>
        <p:nvSpPr>
          <p:cNvPr id="3" name="object 3"/>
          <p:cNvSpPr txBox="1"/>
          <p:nvPr/>
        </p:nvSpPr>
        <p:spPr>
          <a:xfrm>
            <a:off x="468561" y="1073806"/>
            <a:ext cx="3822700" cy="3027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Verdana"/>
                <a:cs typeface="Verdana"/>
              </a:rPr>
              <a:t>Pr(V=0)=3/7</a:t>
            </a:r>
            <a:r>
              <a:rPr sz="2200" spc="-80" dirty="0">
                <a:latin typeface="Verdana"/>
                <a:cs typeface="Verdana"/>
              </a:rPr>
              <a:t> </a:t>
            </a:r>
            <a:r>
              <a:rPr sz="2200" spc="-5" dirty="0">
                <a:latin typeface="Verdana"/>
                <a:cs typeface="Verdana"/>
              </a:rPr>
              <a:t>Pr(V=1)=4/7</a:t>
            </a:r>
            <a:endParaRPr sz="2200" dirty="0">
              <a:latin typeface="Verdana"/>
              <a:cs typeface="Verdana"/>
            </a:endParaRPr>
          </a:p>
          <a:p>
            <a:pPr>
              <a:lnSpc>
                <a:spcPct val="100000"/>
              </a:lnSpc>
              <a:spcBef>
                <a:spcPts val="30"/>
              </a:spcBef>
            </a:pPr>
            <a:endParaRPr sz="2200" dirty="0">
              <a:latin typeface="Verdana"/>
              <a:cs typeface="Verdana"/>
            </a:endParaRPr>
          </a:p>
          <a:p>
            <a:pPr marL="12700" marR="1247140" algn="just">
              <a:lnSpc>
                <a:spcPts val="2630"/>
              </a:lnSpc>
            </a:pPr>
            <a:r>
              <a:rPr sz="2200" spc="-5" dirty="0">
                <a:latin typeface="Verdana"/>
                <a:cs typeface="Verdana"/>
              </a:rPr>
              <a:t>Pr(Y=0|V=0)=1/3  Pr(Y=1|V=0)=2/3  Pr(Y=0|V=1)=</a:t>
            </a:r>
            <a:r>
              <a:rPr lang="en-US" sz="2200" spc="-5" dirty="0">
                <a:latin typeface="Verdana"/>
                <a:cs typeface="Verdana"/>
              </a:rPr>
              <a:t>3</a:t>
            </a:r>
            <a:r>
              <a:rPr sz="2200" spc="-5" dirty="0">
                <a:latin typeface="Verdana"/>
                <a:cs typeface="Verdana"/>
              </a:rPr>
              <a:t>/4  Pr(Y=1|V=1)=</a:t>
            </a:r>
            <a:r>
              <a:rPr lang="en-US" sz="2200" spc="-5" dirty="0">
                <a:latin typeface="Verdana"/>
                <a:cs typeface="Verdana"/>
              </a:rPr>
              <a:t>1</a:t>
            </a:r>
            <a:r>
              <a:rPr sz="2200" spc="-5" dirty="0">
                <a:latin typeface="Verdana"/>
                <a:cs typeface="Verdana"/>
              </a:rPr>
              <a:t>/4</a:t>
            </a:r>
            <a:endParaRPr sz="2200" dirty="0">
              <a:latin typeface="Verdana"/>
              <a:cs typeface="Verdana"/>
            </a:endParaRPr>
          </a:p>
          <a:p>
            <a:pPr>
              <a:lnSpc>
                <a:spcPct val="100000"/>
              </a:lnSpc>
              <a:spcBef>
                <a:spcPts val="55"/>
              </a:spcBef>
            </a:pPr>
            <a:endParaRPr sz="2100" dirty="0">
              <a:latin typeface="Verdana"/>
              <a:cs typeface="Verdana"/>
            </a:endParaRPr>
          </a:p>
          <a:p>
            <a:pPr marL="12700" marR="553085">
              <a:lnSpc>
                <a:spcPts val="2630"/>
              </a:lnSpc>
            </a:pPr>
            <a:r>
              <a:rPr sz="2200" spc="-5" dirty="0">
                <a:latin typeface="Verdana"/>
                <a:cs typeface="Verdana"/>
              </a:rPr>
              <a:t>Gini(V)=3/7*1/3*2/3+  4/7*</a:t>
            </a:r>
            <a:r>
              <a:rPr lang="en-US" sz="2200" spc="-5" dirty="0">
                <a:latin typeface="Verdana"/>
                <a:cs typeface="Verdana"/>
              </a:rPr>
              <a:t>3</a:t>
            </a:r>
            <a:r>
              <a:rPr sz="2200" spc="-5" dirty="0">
                <a:latin typeface="Verdana"/>
                <a:cs typeface="Verdana"/>
              </a:rPr>
              <a:t>/4*</a:t>
            </a:r>
            <a:r>
              <a:rPr lang="en-US" sz="2200" spc="-5" dirty="0">
                <a:latin typeface="Verdana"/>
                <a:cs typeface="Verdana"/>
              </a:rPr>
              <a:t>1</a:t>
            </a:r>
            <a:r>
              <a:rPr sz="2200" spc="-5" dirty="0">
                <a:latin typeface="Verdana"/>
                <a:cs typeface="Verdana"/>
              </a:rPr>
              <a:t>/4</a:t>
            </a:r>
            <a:r>
              <a:rPr lang="en-US" sz="2200" spc="-5" dirty="0">
                <a:latin typeface="Verdana"/>
                <a:cs typeface="Verdana"/>
              </a:rPr>
              <a:t>=~</a:t>
            </a:r>
            <a:r>
              <a:rPr lang="ru-RU" sz="2200" spc="-5" dirty="0">
                <a:latin typeface="Verdana"/>
                <a:cs typeface="Verdana"/>
              </a:rPr>
              <a:t>0,2</a:t>
            </a:r>
            <a:r>
              <a:rPr lang="en-US" sz="2200" spc="-5" dirty="0">
                <a:latin typeface="Verdana"/>
                <a:cs typeface="Verdana"/>
              </a:rPr>
              <a:t>0</a:t>
            </a:r>
            <a:endParaRPr sz="2200" dirty="0">
              <a:latin typeface="Verdana"/>
              <a:cs typeface="Verdana"/>
            </a:endParaRPr>
          </a:p>
        </p:txBody>
      </p:sp>
      <p:graphicFrame>
        <p:nvGraphicFramePr>
          <p:cNvPr id="4" name="object 4"/>
          <p:cNvGraphicFramePr>
            <a:graphicFrameLocks noGrp="1"/>
          </p:cNvGraphicFramePr>
          <p:nvPr/>
        </p:nvGraphicFramePr>
        <p:xfrm>
          <a:off x="3953073" y="1557287"/>
          <a:ext cx="5186679" cy="310649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50">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70849">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633334" cy="406400"/>
          </a:xfrm>
          <a:prstGeom prst="rect">
            <a:avLst/>
          </a:prstGeom>
        </p:spPr>
        <p:txBody>
          <a:bodyPr vert="horz" wrap="square" lIns="0" tIns="12700" rIns="0" bIns="0" rtlCol="0">
            <a:spAutoFit/>
          </a:bodyPr>
          <a:lstStyle/>
          <a:p>
            <a:pPr marL="12700">
              <a:lnSpc>
                <a:spcPct val="100000"/>
              </a:lnSpc>
              <a:spcBef>
                <a:spcPts val="100"/>
              </a:spcBef>
            </a:pPr>
            <a:r>
              <a:rPr spc="-5" dirty="0"/>
              <a:t>Вычисляем</a:t>
            </a:r>
            <a:r>
              <a:rPr spc="-30" dirty="0"/>
              <a:t> </a:t>
            </a:r>
            <a:r>
              <a:rPr spc="-5" dirty="0"/>
              <a:t>Джини</a:t>
            </a:r>
            <a:r>
              <a:rPr spc="-25" dirty="0"/>
              <a:t> </a:t>
            </a:r>
            <a:r>
              <a:rPr spc="-5" dirty="0"/>
              <a:t>для</a:t>
            </a:r>
            <a:r>
              <a:rPr spc="-25" dirty="0"/>
              <a:t> </a:t>
            </a:r>
            <a:r>
              <a:rPr spc="-5" dirty="0"/>
              <a:t>второго</a:t>
            </a:r>
            <a:r>
              <a:rPr spc="-25" dirty="0"/>
              <a:t> </a:t>
            </a:r>
            <a:r>
              <a:rPr spc="-5" dirty="0"/>
              <a:t>признака</a:t>
            </a:r>
          </a:p>
        </p:txBody>
      </p:sp>
      <p:sp>
        <p:nvSpPr>
          <p:cNvPr id="3" name="object 3"/>
          <p:cNvSpPr txBox="1"/>
          <p:nvPr/>
        </p:nvSpPr>
        <p:spPr>
          <a:xfrm>
            <a:off x="468561" y="1073806"/>
            <a:ext cx="3870960" cy="3027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Verdana"/>
                <a:cs typeface="Verdana"/>
              </a:rPr>
              <a:t>Pr(D=0)=2/7</a:t>
            </a:r>
            <a:r>
              <a:rPr sz="2200" spc="-80" dirty="0">
                <a:latin typeface="Verdana"/>
                <a:cs typeface="Verdana"/>
              </a:rPr>
              <a:t> </a:t>
            </a:r>
            <a:r>
              <a:rPr sz="2200" spc="-5" dirty="0">
                <a:latin typeface="Verdana"/>
                <a:cs typeface="Verdana"/>
              </a:rPr>
              <a:t>Pr(D=1)=5/7</a:t>
            </a:r>
            <a:endParaRPr sz="2200">
              <a:latin typeface="Verdana"/>
              <a:cs typeface="Verdana"/>
            </a:endParaRPr>
          </a:p>
          <a:p>
            <a:pPr>
              <a:lnSpc>
                <a:spcPct val="100000"/>
              </a:lnSpc>
              <a:spcBef>
                <a:spcPts val="30"/>
              </a:spcBef>
            </a:pPr>
            <a:endParaRPr sz="2200">
              <a:latin typeface="Verdana"/>
              <a:cs typeface="Verdana"/>
            </a:endParaRPr>
          </a:p>
          <a:p>
            <a:pPr marL="12700" marR="1271270" algn="just">
              <a:lnSpc>
                <a:spcPts val="2630"/>
              </a:lnSpc>
            </a:pPr>
            <a:r>
              <a:rPr sz="2200" spc="-5" dirty="0">
                <a:latin typeface="Verdana"/>
                <a:cs typeface="Verdana"/>
              </a:rPr>
              <a:t>Pr(Y=0|D=0)=2/2  Pr(Y=1|D=0)=0/2  Pr(Y=0|D=1)=2/5  Pr(Y=1|D=1)=3/5</a:t>
            </a:r>
            <a:endParaRPr sz="2200">
              <a:latin typeface="Verdana"/>
              <a:cs typeface="Verdana"/>
            </a:endParaRPr>
          </a:p>
          <a:p>
            <a:pPr>
              <a:lnSpc>
                <a:spcPct val="100000"/>
              </a:lnSpc>
              <a:spcBef>
                <a:spcPts val="55"/>
              </a:spcBef>
            </a:pPr>
            <a:endParaRPr sz="2100">
              <a:latin typeface="Verdana"/>
              <a:cs typeface="Verdana"/>
            </a:endParaRPr>
          </a:p>
          <a:p>
            <a:pPr marL="12700" marR="577850">
              <a:lnSpc>
                <a:spcPts val="2630"/>
              </a:lnSpc>
            </a:pPr>
            <a:r>
              <a:rPr sz="2200" spc="-5" dirty="0">
                <a:latin typeface="Verdana"/>
                <a:cs typeface="Verdana"/>
              </a:rPr>
              <a:t>Gini(D)=2/7*2/2*0/2+  5/7*2/4*3/4=0.17</a:t>
            </a:r>
            <a:endParaRPr sz="2200">
              <a:latin typeface="Verdana"/>
              <a:cs typeface="Verdana"/>
            </a:endParaRPr>
          </a:p>
        </p:txBody>
      </p:sp>
      <p:graphicFrame>
        <p:nvGraphicFramePr>
          <p:cNvPr id="4" name="object 4"/>
          <p:cNvGraphicFramePr>
            <a:graphicFrameLocks noGrp="1"/>
          </p:cNvGraphicFramePr>
          <p:nvPr/>
        </p:nvGraphicFramePr>
        <p:xfrm>
          <a:off x="3953073" y="1557287"/>
          <a:ext cx="5186679" cy="310649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50">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70849">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6406515" cy="406400"/>
          </a:xfrm>
          <a:prstGeom prst="rect">
            <a:avLst/>
          </a:prstGeom>
        </p:spPr>
        <p:txBody>
          <a:bodyPr vert="horz" wrap="square" lIns="0" tIns="12700" rIns="0" bIns="0" rtlCol="0">
            <a:spAutoFit/>
          </a:bodyPr>
          <a:lstStyle/>
          <a:p>
            <a:pPr marL="12700">
              <a:lnSpc>
                <a:spcPct val="100000"/>
              </a:lnSpc>
              <a:spcBef>
                <a:spcPts val="100"/>
              </a:spcBef>
            </a:pPr>
            <a:r>
              <a:rPr spc="-5" dirty="0"/>
              <a:t>Аналогично</a:t>
            </a:r>
            <a:r>
              <a:rPr spc="-35" dirty="0"/>
              <a:t> </a:t>
            </a:r>
            <a:r>
              <a:rPr spc="-5" dirty="0"/>
              <a:t>для</a:t>
            </a:r>
            <a:r>
              <a:rPr spc="-30" dirty="0"/>
              <a:t> </a:t>
            </a:r>
            <a:r>
              <a:rPr spc="-5" dirty="0"/>
              <a:t>других</a:t>
            </a:r>
            <a:r>
              <a:rPr spc="-30" dirty="0"/>
              <a:t> </a:t>
            </a:r>
            <a:r>
              <a:rPr spc="-5" dirty="0"/>
              <a:t>признаков</a:t>
            </a:r>
          </a:p>
        </p:txBody>
      </p:sp>
      <p:sp>
        <p:nvSpPr>
          <p:cNvPr id="3" name="object 3"/>
          <p:cNvSpPr txBox="1"/>
          <p:nvPr/>
        </p:nvSpPr>
        <p:spPr>
          <a:xfrm>
            <a:off x="468561" y="1073806"/>
            <a:ext cx="1882139" cy="694055"/>
          </a:xfrm>
          <a:prstGeom prst="rect">
            <a:avLst/>
          </a:prstGeom>
        </p:spPr>
        <p:txBody>
          <a:bodyPr vert="horz" wrap="square" lIns="0" tIns="24765" rIns="0" bIns="0" rtlCol="0">
            <a:spAutoFit/>
          </a:bodyPr>
          <a:lstStyle/>
          <a:p>
            <a:pPr marL="12700" marR="5080">
              <a:lnSpc>
                <a:spcPts val="2630"/>
              </a:lnSpc>
              <a:spcBef>
                <a:spcPts val="195"/>
              </a:spcBef>
            </a:pPr>
            <a:r>
              <a:rPr sz="2200" spc="-5" dirty="0">
                <a:latin typeface="Verdana"/>
                <a:cs typeface="Verdana"/>
              </a:rPr>
              <a:t>Gini(L)=0.24 </a:t>
            </a:r>
            <a:r>
              <a:rPr sz="2200" spc="-760" dirty="0">
                <a:latin typeface="Verdana"/>
                <a:cs typeface="Verdana"/>
              </a:rPr>
              <a:t> </a:t>
            </a:r>
            <a:r>
              <a:rPr sz="2200" spc="-5" dirty="0">
                <a:latin typeface="Verdana"/>
                <a:cs typeface="Verdana"/>
              </a:rPr>
              <a:t>Gini(R)=0.24</a:t>
            </a:r>
            <a:endParaRPr sz="2200">
              <a:latin typeface="Verdana"/>
              <a:cs typeface="Verdana"/>
            </a:endParaRPr>
          </a:p>
        </p:txBody>
      </p:sp>
      <p:graphicFrame>
        <p:nvGraphicFramePr>
          <p:cNvPr id="4" name="object 4"/>
          <p:cNvGraphicFramePr>
            <a:graphicFrameLocks noGrp="1"/>
          </p:cNvGraphicFramePr>
          <p:nvPr/>
        </p:nvGraphicFramePr>
        <p:xfrm>
          <a:off x="3953073" y="1557287"/>
          <a:ext cx="5186679" cy="310649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50">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70849">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698105" cy="406400"/>
          </a:xfrm>
          <a:prstGeom prst="rect">
            <a:avLst/>
          </a:prstGeom>
        </p:spPr>
        <p:txBody>
          <a:bodyPr vert="horz" wrap="square" lIns="0" tIns="12700" rIns="0" bIns="0" rtlCol="0">
            <a:spAutoFit/>
          </a:bodyPr>
          <a:lstStyle/>
          <a:p>
            <a:pPr marL="12700">
              <a:lnSpc>
                <a:spcPct val="100000"/>
              </a:lnSpc>
              <a:spcBef>
                <a:spcPts val="100"/>
              </a:spcBef>
            </a:pPr>
            <a:r>
              <a:rPr spc="-5" dirty="0"/>
              <a:t>Находим</a:t>
            </a:r>
            <a:r>
              <a:rPr spc="-30" dirty="0"/>
              <a:t> </a:t>
            </a:r>
            <a:r>
              <a:rPr spc="-5" dirty="0"/>
              <a:t>признак</a:t>
            </a:r>
            <a:r>
              <a:rPr spc="-25" dirty="0"/>
              <a:t> </a:t>
            </a:r>
            <a:r>
              <a:rPr dirty="0"/>
              <a:t>с</a:t>
            </a:r>
            <a:r>
              <a:rPr spc="-30" dirty="0"/>
              <a:t> </a:t>
            </a:r>
            <a:r>
              <a:rPr spc="-5" dirty="0"/>
              <a:t>минимальным</a:t>
            </a:r>
            <a:r>
              <a:rPr spc="-25" dirty="0"/>
              <a:t> </a:t>
            </a:r>
            <a:r>
              <a:rPr spc="-5" dirty="0"/>
              <a:t>Джини</a:t>
            </a:r>
          </a:p>
        </p:txBody>
      </p:sp>
      <p:sp>
        <p:nvSpPr>
          <p:cNvPr id="3" name="object 3"/>
          <p:cNvSpPr txBox="1"/>
          <p:nvPr/>
        </p:nvSpPr>
        <p:spPr>
          <a:xfrm>
            <a:off x="468561" y="1073806"/>
            <a:ext cx="3152140" cy="3361054"/>
          </a:xfrm>
          <a:prstGeom prst="rect">
            <a:avLst/>
          </a:prstGeom>
        </p:spPr>
        <p:txBody>
          <a:bodyPr vert="horz" wrap="square" lIns="0" tIns="24765" rIns="0" bIns="0" rtlCol="0">
            <a:spAutoFit/>
          </a:bodyPr>
          <a:lstStyle/>
          <a:p>
            <a:pPr marL="12700" marR="793115">
              <a:lnSpc>
                <a:spcPts val="2630"/>
              </a:lnSpc>
              <a:spcBef>
                <a:spcPts val="195"/>
              </a:spcBef>
            </a:pPr>
            <a:r>
              <a:rPr sz="2200" spc="-5" dirty="0">
                <a:latin typeface="Verdana"/>
                <a:cs typeface="Verdana"/>
              </a:rPr>
              <a:t>Gini(V)=0.2</a:t>
            </a:r>
            <a:r>
              <a:rPr lang="en-US" sz="2200" spc="-5" dirty="0">
                <a:latin typeface="Verdana"/>
                <a:cs typeface="Verdana"/>
              </a:rPr>
              <a:t>0</a:t>
            </a:r>
            <a:r>
              <a:rPr sz="2200" spc="-5" dirty="0">
                <a:latin typeface="Verdana"/>
                <a:cs typeface="Verdana"/>
              </a:rPr>
              <a:t> </a:t>
            </a:r>
            <a:r>
              <a:rPr sz="2200" dirty="0">
                <a:latin typeface="Verdana"/>
                <a:cs typeface="Verdana"/>
              </a:rPr>
              <a:t> </a:t>
            </a:r>
            <a:r>
              <a:rPr sz="2200" spc="-5" dirty="0">
                <a:latin typeface="Verdana"/>
                <a:cs typeface="Verdana"/>
              </a:rPr>
              <a:t>Gini(D)=0.17</a:t>
            </a:r>
            <a:r>
              <a:rPr sz="2200" spc="-95" dirty="0">
                <a:latin typeface="Verdana"/>
                <a:cs typeface="Verdana"/>
              </a:rPr>
              <a:t> </a:t>
            </a:r>
            <a:r>
              <a:rPr sz="2200" spc="-5" dirty="0">
                <a:latin typeface="Verdana"/>
                <a:cs typeface="Verdana"/>
              </a:rPr>
              <a:t>(!) </a:t>
            </a:r>
            <a:r>
              <a:rPr sz="2200" spc="-760" dirty="0">
                <a:latin typeface="Verdana"/>
                <a:cs typeface="Verdana"/>
              </a:rPr>
              <a:t> </a:t>
            </a:r>
            <a:r>
              <a:rPr sz="2200" spc="-5" dirty="0">
                <a:latin typeface="Verdana"/>
                <a:cs typeface="Verdana"/>
              </a:rPr>
              <a:t>Gini(L)=0.24 </a:t>
            </a:r>
            <a:r>
              <a:rPr sz="2200" dirty="0">
                <a:latin typeface="Verdana"/>
                <a:cs typeface="Verdana"/>
              </a:rPr>
              <a:t> </a:t>
            </a:r>
            <a:r>
              <a:rPr sz="2200" spc="-5" dirty="0">
                <a:latin typeface="Verdana"/>
                <a:cs typeface="Verdana"/>
              </a:rPr>
              <a:t>Gini(R)=0.24</a:t>
            </a:r>
            <a:endParaRPr sz="2200" dirty="0">
              <a:latin typeface="Verdana"/>
              <a:cs typeface="Verdana"/>
            </a:endParaRPr>
          </a:p>
          <a:p>
            <a:pPr>
              <a:lnSpc>
                <a:spcPct val="100000"/>
              </a:lnSpc>
              <a:spcBef>
                <a:spcPts val="50"/>
              </a:spcBef>
            </a:pPr>
            <a:endParaRPr sz="2100" dirty="0">
              <a:latin typeface="Verdana"/>
              <a:cs typeface="Verdana"/>
            </a:endParaRPr>
          </a:p>
          <a:p>
            <a:pPr marL="12700" marR="182880">
              <a:lnSpc>
                <a:spcPts val="2630"/>
              </a:lnSpc>
            </a:pPr>
            <a:r>
              <a:rPr sz="2200" spc="-5" dirty="0">
                <a:latin typeface="Verdana"/>
                <a:cs typeface="Verdana"/>
              </a:rPr>
              <a:t>Этот</a:t>
            </a:r>
            <a:r>
              <a:rPr sz="2200" spc="-35" dirty="0">
                <a:latin typeface="Verdana"/>
                <a:cs typeface="Verdana"/>
              </a:rPr>
              <a:t> </a:t>
            </a:r>
            <a:r>
              <a:rPr sz="2200" spc="-5" dirty="0">
                <a:latin typeface="Verdana"/>
                <a:cs typeface="Verdana"/>
              </a:rPr>
              <a:t>признак</a:t>
            </a:r>
            <a:r>
              <a:rPr sz="2200" spc="-30" dirty="0">
                <a:latin typeface="Verdana"/>
                <a:cs typeface="Verdana"/>
              </a:rPr>
              <a:t> </a:t>
            </a:r>
            <a:r>
              <a:rPr sz="2200" spc="-5" dirty="0">
                <a:latin typeface="Verdana"/>
                <a:cs typeface="Verdana"/>
              </a:rPr>
              <a:t>идет</a:t>
            </a:r>
            <a:r>
              <a:rPr sz="2200" spc="-35" dirty="0">
                <a:latin typeface="Verdana"/>
                <a:cs typeface="Verdana"/>
              </a:rPr>
              <a:t> </a:t>
            </a:r>
            <a:r>
              <a:rPr sz="2200" dirty="0">
                <a:latin typeface="Verdana"/>
                <a:cs typeface="Verdana"/>
              </a:rPr>
              <a:t>в </a:t>
            </a:r>
            <a:r>
              <a:rPr sz="2200" spc="-760" dirty="0">
                <a:latin typeface="Verdana"/>
                <a:cs typeface="Verdana"/>
              </a:rPr>
              <a:t> </a:t>
            </a:r>
            <a:r>
              <a:rPr sz="2200" spc="-5" dirty="0">
                <a:latin typeface="Verdana"/>
                <a:cs typeface="Verdana"/>
              </a:rPr>
              <a:t>вершину</a:t>
            </a:r>
            <a:r>
              <a:rPr sz="2200" spc="-25" dirty="0">
                <a:latin typeface="Verdana"/>
                <a:cs typeface="Verdana"/>
              </a:rPr>
              <a:t> </a:t>
            </a:r>
            <a:r>
              <a:rPr sz="2200" spc="-5" dirty="0">
                <a:latin typeface="Verdana"/>
                <a:cs typeface="Verdana"/>
              </a:rPr>
              <a:t>дерева.</a:t>
            </a:r>
            <a:endParaRPr sz="2200" dirty="0">
              <a:latin typeface="Verdana"/>
              <a:cs typeface="Verdana"/>
            </a:endParaRPr>
          </a:p>
          <a:p>
            <a:pPr marL="12700">
              <a:lnSpc>
                <a:spcPts val="2525"/>
              </a:lnSpc>
            </a:pPr>
            <a:r>
              <a:rPr sz="2200" spc="-5" dirty="0">
                <a:latin typeface="Verdana"/>
                <a:cs typeface="Verdana"/>
              </a:rPr>
              <a:t>Тренировочная</a:t>
            </a:r>
            <a:endParaRPr sz="2200" dirty="0">
              <a:latin typeface="Verdana"/>
              <a:cs typeface="Verdana"/>
            </a:endParaRPr>
          </a:p>
          <a:p>
            <a:pPr marL="12700" marR="5080">
              <a:lnSpc>
                <a:spcPts val="2630"/>
              </a:lnSpc>
              <a:spcBef>
                <a:spcPts val="90"/>
              </a:spcBef>
            </a:pPr>
            <a:r>
              <a:rPr sz="2200" spc="-5" dirty="0">
                <a:latin typeface="Verdana"/>
                <a:cs typeface="Verdana"/>
              </a:rPr>
              <a:t>выборка</a:t>
            </a:r>
            <a:r>
              <a:rPr sz="2200" spc="-95" dirty="0">
                <a:latin typeface="Verdana"/>
                <a:cs typeface="Verdana"/>
              </a:rPr>
              <a:t> </a:t>
            </a:r>
            <a:r>
              <a:rPr sz="2200" spc="-5" dirty="0">
                <a:latin typeface="Verdana"/>
                <a:cs typeface="Verdana"/>
              </a:rPr>
              <a:t>разбивается </a:t>
            </a:r>
            <a:r>
              <a:rPr sz="2200" spc="-755" dirty="0">
                <a:latin typeface="Verdana"/>
                <a:cs typeface="Verdana"/>
              </a:rPr>
              <a:t> </a:t>
            </a:r>
            <a:r>
              <a:rPr sz="2200" spc="-5" dirty="0">
                <a:latin typeface="Verdana"/>
                <a:cs typeface="Verdana"/>
              </a:rPr>
              <a:t>на</a:t>
            </a:r>
            <a:r>
              <a:rPr sz="2200" spc="-15" dirty="0">
                <a:latin typeface="Verdana"/>
                <a:cs typeface="Verdana"/>
              </a:rPr>
              <a:t> </a:t>
            </a:r>
            <a:r>
              <a:rPr sz="2200" dirty="0">
                <a:latin typeface="Verdana"/>
                <a:cs typeface="Verdana"/>
              </a:rPr>
              <a:t>2</a:t>
            </a:r>
            <a:r>
              <a:rPr sz="2200" spc="-10" dirty="0">
                <a:latin typeface="Verdana"/>
                <a:cs typeface="Verdana"/>
              </a:rPr>
              <a:t> </a:t>
            </a:r>
            <a:r>
              <a:rPr sz="2200" spc="-5" dirty="0">
                <a:latin typeface="Verdana"/>
                <a:cs typeface="Verdana"/>
              </a:rPr>
              <a:t>части</a:t>
            </a:r>
            <a:endParaRPr sz="220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698105" cy="406400"/>
          </a:xfrm>
          <a:prstGeom prst="rect">
            <a:avLst/>
          </a:prstGeom>
        </p:spPr>
        <p:txBody>
          <a:bodyPr vert="horz" wrap="square" lIns="0" tIns="12700" rIns="0" bIns="0" rtlCol="0">
            <a:spAutoFit/>
          </a:bodyPr>
          <a:lstStyle/>
          <a:p>
            <a:pPr marL="12700">
              <a:lnSpc>
                <a:spcPct val="100000"/>
              </a:lnSpc>
              <a:spcBef>
                <a:spcPts val="100"/>
              </a:spcBef>
            </a:pPr>
            <a:r>
              <a:rPr spc="-5" dirty="0"/>
              <a:t>Находим</a:t>
            </a:r>
            <a:r>
              <a:rPr spc="-30" dirty="0"/>
              <a:t> </a:t>
            </a:r>
            <a:r>
              <a:rPr spc="-5" dirty="0"/>
              <a:t>признак</a:t>
            </a:r>
            <a:r>
              <a:rPr spc="-25" dirty="0"/>
              <a:t> </a:t>
            </a:r>
            <a:r>
              <a:rPr dirty="0"/>
              <a:t>с</a:t>
            </a:r>
            <a:r>
              <a:rPr spc="-30" dirty="0"/>
              <a:t> </a:t>
            </a:r>
            <a:r>
              <a:rPr spc="-5" dirty="0"/>
              <a:t>минимальным</a:t>
            </a:r>
            <a:r>
              <a:rPr spc="-25" dirty="0"/>
              <a:t> </a:t>
            </a:r>
            <a:r>
              <a:rPr spc="-5" dirty="0"/>
              <a:t>Джини</a:t>
            </a:r>
          </a:p>
        </p:txBody>
      </p:sp>
      <p:sp>
        <p:nvSpPr>
          <p:cNvPr id="3" name="object 3"/>
          <p:cNvSpPr/>
          <p:nvPr/>
        </p:nvSpPr>
        <p:spPr>
          <a:xfrm>
            <a:off x="4427983" y="1059582"/>
            <a:ext cx="314960" cy="307975"/>
          </a:xfrm>
          <a:custGeom>
            <a:avLst/>
            <a:gdLst/>
            <a:ahLst/>
            <a:cxnLst/>
            <a:rect l="l" t="t" r="r" b="b"/>
            <a:pathLst>
              <a:path w="314960" h="307975">
                <a:moveTo>
                  <a:pt x="0" y="0"/>
                </a:moveTo>
                <a:lnTo>
                  <a:pt x="314510" y="0"/>
                </a:lnTo>
                <a:lnTo>
                  <a:pt x="314510" y="307777"/>
                </a:lnTo>
                <a:lnTo>
                  <a:pt x="0" y="307777"/>
                </a:lnTo>
                <a:lnTo>
                  <a:pt x="0" y="0"/>
                </a:lnTo>
                <a:close/>
              </a:path>
            </a:pathLst>
          </a:custGeom>
          <a:ln w="25399">
            <a:solidFill>
              <a:srgbClr val="000000"/>
            </a:solidFill>
          </a:ln>
        </p:spPr>
        <p:txBody>
          <a:bodyPr wrap="square" lIns="0" tIns="0" rIns="0" bIns="0" rtlCol="0"/>
          <a:lstStyle/>
          <a:p>
            <a:endParaRPr/>
          </a:p>
        </p:txBody>
      </p:sp>
      <p:sp>
        <p:nvSpPr>
          <p:cNvPr id="4" name="object 4"/>
          <p:cNvSpPr txBox="1"/>
          <p:nvPr/>
        </p:nvSpPr>
        <p:spPr>
          <a:xfrm>
            <a:off x="4501009" y="1077870"/>
            <a:ext cx="15430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aphicFrame>
        <p:nvGraphicFramePr>
          <p:cNvPr id="5" name="object 5"/>
          <p:cNvGraphicFramePr>
            <a:graphicFrameLocks noGrp="1"/>
          </p:cNvGraphicFramePr>
          <p:nvPr/>
        </p:nvGraphicFramePr>
        <p:xfrm>
          <a:off x="-6350" y="2349375"/>
          <a:ext cx="4394199" cy="2364794"/>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1008380">
                  <a:extLst>
                    <a:ext uri="{9D8B030D-6E8A-4147-A177-3AD203B41FA5}">
                      <a16:colId xmlns:a16="http://schemas.microsoft.com/office/drawing/2014/main" val="20002"/>
                    </a:ext>
                  </a:extLst>
                </a:gridCol>
                <a:gridCol w="936624">
                  <a:extLst>
                    <a:ext uri="{9D8B030D-6E8A-4147-A177-3AD203B41FA5}">
                      <a16:colId xmlns:a16="http://schemas.microsoft.com/office/drawing/2014/main" val="20003"/>
                    </a:ext>
                  </a:extLst>
                </a:gridCol>
                <a:gridCol w="864870">
                  <a:extLst>
                    <a:ext uri="{9D8B030D-6E8A-4147-A177-3AD203B41FA5}">
                      <a16:colId xmlns:a16="http://schemas.microsoft.com/office/drawing/2014/main" val="20004"/>
                    </a:ext>
                  </a:extLst>
                </a:gridCol>
              </a:tblGrid>
              <a:tr h="510549">
                <a:tc>
                  <a:txBody>
                    <a:bodyPr/>
                    <a:lstStyle/>
                    <a:p>
                      <a:pPr marL="85725" marR="107314">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5"/>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5"/>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5"/>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5"/>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49">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bl>
          </a:graphicData>
        </a:graphic>
      </p:graphicFrame>
      <p:graphicFrame>
        <p:nvGraphicFramePr>
          <p:cNvPr id="6" name="object 6"/>
          <p:cNvGraphicFramePr>
            <a:graphicFrameLocks noGrp="1"/>
          </p:cNvGraphicFramePr>
          <p:nvPr/>
        </p:nvGraphicFramePr>
        <p:xfrm>
          <a:off x="4745161" y="2349375"/>
          <a:ext cx="4394199" cy="1252247"/>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1008380">
                  <a:extLst>
                    <a:ext uri="{9D8B030D-6E8A-4147-A177-3AD203B41FA5}">
                      <a16:colId xmlns:a16="http://schemas.microsoft.com/office/drawing/2014/main" val="20002"/>
                    </a:ext>
                  </a:extLst>
                </a:gridCol>
                <a:gridCol w="936624">
                  <a:extLst>
                    <a:ext uri="{9D8B030D-6E8A-4147-A177-3AD203B41FA5}">
                      <a16:colId xmlns:a16="http://schemas.microsoft.com/office/drawing/2014/main" val="20003"/>
                    </a:ext>
                  </a:extLst>
                </a:gridCol>
                <a:gridCol w="864870">
                  <a:extLst>
                    <a:ext uri="{9D8B030D-6E8A-4147-A177-3AD203B41FA5}">
                      <a16:colId xmlns:a16="http://schemas.microsoft.com/office/drawing/2014/main" val="20004"/>
                    </a:ext>
                  </a:extLst>
                </a:gridCol>
              </a:tblGrid>
              <a:tr h="510549">
                <a:tc>
                  <a:txBody>
                    <a:bodyPr/>
                    <a:lstStyle/>
                    <a:p>
                      <a:pPr marL="85725" marR="107314">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34620">
                        <a:lnSpc>
                          <a:spcPts val="1650"/>
                        </a:lnSpc>
                        <a:spcBef>
                          <a:spcPts val="325"/>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5"/>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5"/>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5"/>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7</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bl>
          </a:graphicData>
        </a:graphic>
      </p:graphicFrame>
      <p:grpSp>
        <p:nvGrpSpPr>
          <p:cNvPr id="7" name="object 7"/>
          <p:cNvGrpSpPr/>
          <p:nvPr/>
        </p:nvGrpSpPr>
        <p:grpSpPr>
          <a:xfrm>
            <a:off x="1883561" y="1175022"/>
            <a:ext cx="4948555" cy="1176020"/>
            <a:chOff x="1883561" y="1175022"/>
            <a:chExt cx="4948555" cy="1176020"/>
          </a:xfrm>
        </p:grpSpPr>
        <p:sp>
          <p:nvSpPr>
            <p:cNvPr id="8" name="object 8"/>
            <p:cNvSpPr/>
            <p:nvPr/>
          </p:nvSpPr>
          <p:spPr>
            <a:xfrm>
              <a:off x="2014910" y="1213470"/>
              <a:ext cx="2413635" cy="1063625"/>
            </a:xfrm>
            <a:custGeom>
              <a:avLst/>
              <a:gdLst/>
              <a:ahLst/>
              <a:cxnLst/>
              <a:rect l="l" t="t" r="r" b="b"/>
              <a:pathLst>
                <a:path w="2413635" h="1063625">
                  <a:moveTo>
                    <a:pt x="2413073" y="0"/>
                  </a:moveTo>
                  <a:lnTo>
                    <a:pt x="0" y="1063416"/>
                  </a:lnTo>
                </a:path>
              </a:pathLst>
            </a:custGeom>
            <a:ln w="57149">
              <a:solidFill>
                <a:srgbClr val="FCA738"/>
              </a:solidFill>
            </a:ln>
          </p:spPr>
          <p:txBody>
            <a:bodyPr wrap="square" lIns="0" tIns="0" rIns="0" bIns="0" rtlCol="0"/>
            <a:lstStyle/>
            <a:p>
              <a:endParaRPr/>
            </a:p>
          </p:txBody>
        </p:sp>
        <p:pic>
          <p:nvPicPr>
            <p:cNvPr id="9" name="object 9"/>
            <p:cNvPicPr/>
            <p:nvPr/>
          </p:nvPicPr>
          <p:blipFill>
            <a:blip r:embed="rId2" cstate="print"/>
            <a:stretch>
              <a:fillRect/>
            </a:stretch>
          </p:blipFill>
          <p:spPr>
            <a:xfrm>
              <a:off x="1883561" y="2163581"/>
              <a:ext cx="244653" cy="187171"/>
            </a:xfrm>
            <a:prstGeom prst="rect">
              <a:avLst/>
            </a:prstGeom>
          </p:spPr>
        </p:pic>
        <p:sp>
          <p:nvSpPr>
            <p:cNvPr id="10" name="object 10"/>
            <p:cNvSpPr/>
            <p:nvPr/>
          </p:nvSpPr>
          <p:spPr>
            <a:xfrm>
              <a:off x="4788023" y="1203597"/>
              <a:ext cx="1917064" cy="1057910"/>
            </a:xfrm>
            <a:custGeom>
              <a:avLst/>
              <a:gdLst/>
              <a:ahLst/>
              <a:cxnLst/>
              <a:rect l="l" t="t" r="r" b="b"/>
              <a:pathLst>
                <a:path w="1917065" h="1057910">
                  <a:moveTo>
                    <a:pt x="0" y="0"/>
                  </a:moveTo>
                  <a:lnTo>
                    <a:pt x="1916743" y="1057513"/>
                  </a:lnTo>
                </a:path>
              </a:pathLst>
            </a:custGeom>
            <a:ln w="57149">
              <a:solidFill>
                <a:srgbClr val="FCA738"/>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6588872" y="2145215"/>
              <a:ext cx="242806" cy="198725"/>
            </a:xfrm>
            <a:prstGeom prst="rect">
              <a:avLst/>
            </a:prstGeom>
          </p:spPr>
        </p:pic>
      </p:grpSp>
      <p:sp>
        <p:nvSpPr>
          <p:cNvPr id="12" name="object 12"/>
          <p:cNvSpPr txBox="1"/>
          <p:nvPr/>
        </p:nvSpPr>
        <p:spPr>
          <a:xfrm>
            <a:off x="3276873" y="1293893"/>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3" name="object 13"/>
          <p:cNvSpPr txBox="1"/>
          <p:nvPr/>
        </p:nvSpPr>
        <p:spPr>
          <a:xfrm>
            <a:off x="5725145" y="1293893"/>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4" name="object 14"/>
          <p:cNvSpPr txBox="1"/>
          <p:nvPr/>
        </p:nvSpPr>
        <p:spPr>
          <a:xfrm>
            <a:off x="4924220" y="3977556"/>
            <a:ext cx="3329304" cy="657860"/>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В этом листе все объекты принадлежат  одному классу (Y=0). Здесь ветвления  заканчиваются.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259320" cy="1166495"/>
          </a:xfrm>
          <a:prstGeom prst="rect">
            <a:avLst/>
          </a:prstGeom>
        </p:spPr>
        <p:txBody>
          <a:bodyPr vert="horz" wrap="square" lIns="0" tIns="12700" rIns="0" bIns="0" rtlCol="0">
            <a:spAutoFit/>
          </a:bodyPr>
          <a:lstStyle/>
          <a:p>
            <a:pPr marL="12700" marR="5080">
              <a:lnSpc>
                <a:spcPct val="100000"/>
              </a:lnSpc>
              <a:spcBef>
                <a:spcPts val="100"/>
              </a:spcBef>
            </a:pPr>
            <a:r>
              <a:rPr spc="-5" dirty="0"/>
              <a:t>Теперь</a:t>
            </a:r>
            <a:r>
              <a:rPr spc="-30" dirty="0"/>
              <a:t> </a:t>
            </a:r>
            <a:r>
              <a:rPr spc="-5" dirty="0"/>
              <a:t>работаем</a:t>
            </a:r>
            <a:r>
              <a:rPr spc="-20" dirty="0"/>
              <a:t> </a:t>
            </a:r>
            <a:r>
              <a:rPr dirty="0"/>
              <a:t>с</a:t>
            </a:r>
            <a:r>
              <a:rPr spc="-20" dirty="0"/>
              <a:t> </a:t>
            </a:r>
            <a:r>
              <a:rPr spc="-5" dirty="0"/>
              <a:t>объектами</a:t>
            </a:r>
            <a:r>
              <a:rPr spc="-20" dirty="0"/>
              <a:t> </a:t>
            </a:r>
            <a:r>
              <a:rPr spc="-5" dirty="0"/>
              <a:t>из</a:t>
            </a:r>
            <a:r>
              <a:rPr spc="-20" dirty="0"/>
              <a:t> </a:t>
            </a:r>
            <a:r>
              <a:rPr spc="-5" dirty="0"/>
              <a:t>левой </a:t>
            </a:r>
            <a:r>
              <a:rPr spc="-840" dirty="0"/>
              <a:t> </a:t>
            </a:r>
            <a:r>
              <a:rPr spc="-5" dirty="0"/>
              <a:t>вершины</a:t>
            </a:r>
          </a:p>
          <a:p>
            <a:pPr marL="96520">
              <a:lnSpc>
                <a:spcPct val="100000"/>
              </a:lnSpc>
              <a:spcBef>
                <a:spcPts val="345"/>
              </a:spcBef>
            </a:pPr>
            <a:r>
              <a:rPr sz="2200" b="0" spc="-5" dirty="0">
                <a:solidFill>
                  <a:srgbClr val="000000"/>
                </a:solidFill>
                <a:latin typeface="Verdana"/>
                <a:cs typeface="Verdana"/>
              </a:rPr>
              <a:t>Pr(V=0)=2/5</a:t>
            </a:r>
            <a:r>
              <a:rPr sz="2200" b="0" spc="-55" dirty="0">
                <a:solidFill>
                  <a:srgbClr val="000000"/>
                </a:solidFill>
                <a:latin typeface="Verdana"/>
                <a:cs typeface="Verdana"/>
              </a:rPr>
              <a:t> </a:t>
            </a:r>
            <a:r>
              <a:rPr sz="2200" b="0" spc="-5" dirty="0">
                <a:solidFill>
                  <a:srgbClr val="000000"/>
                </a:solidFill>
                <a:latin typeface="Verdana"/>
                <a:cs typeface="Verdana"/>
              </a:rPr>
              <a:t>Pr(V=1)=3/5</a:t>
            </a:r>
            <a:endParaRPr sz="2200">
              <a:latin typeface="Verdana"/>
              <a:cs typeface="Verdana"/>
            </a:endParaRPr>
          </a:p>
        </p:txBody>
      </p:sp>
      <p:sp>
        <p:nvSpPr>
          <p:cNvPr id="3" name="object 3"/>
          <p:cNvSpPr txBox="1"/>
          <p:nvPr/>
        </p:nvSpPr>
        <p:spPr>
          <a:xfrm>
            <a:off x="468561" y="1956579"/>
            <a:ext cx="3274060" cy="2360930"/>
          </a:xfrm>
          <a:prstGeom prst="rect">
            <a:avLst/>
          </a:prstGeom>
        </p:spPr>
        <p:txBody>
          <a:bodyPr vert="horz" wrap="square" lIns="0" tIns="24765" rIns="0" bIns="0" rtlCol="0">
            <a:spAutoFit/>
          </a:bodyPr>
          <a:lstStyle/>
          <a:p>
            <a:pPr marL="12700" marR="698500" algn="just">
              <a:lnSpc>
                <a:spcPts val="2630"/>
              </a:lnSpc>
              <a:spcBef>
                <a:spcPts val="195"/>
              </a:spcBef>
            </a:pPr>
            <a:r>
              <a:rPr sz="2200" spc="-5" dirty="0">
                <a:latin typeface="Verdana"/>
                <a:cs typeface="Verdana"/>
              </a:rPr>
              <a:t>Pr(Y=0|V=0)=0/2  Pr(Y=1|V=0)=2/2  Pr(Y=0|V=1)=2/3  Pr(Y=1|V=1)=1/3</a:t>
            </a:r>
            <a:endParaRPr sz="2200" dirty="0">
              <a:latin typeface="Verdana"/>
              <a:cs typeface="Verdana"/>
            </a:endParaRPr>
          </a:p>
          <a:p>
            <a:pPr>
              <a:lnSpc>
                <a:spcPct val="100000"/>
              </a:lnSpc>
              <a:spcBef>
                <a:spcPts val="50"/>
              </a:spcBef>
            </a:pPr>
            <a:endParaRPr sz="2100" dirty="0">
              <a:latin typeface="Verdana"/>
              <a:cs typeface="Verdana"/>
            </a:endParaRPr>
          </a:p>
          <a:p>
            <a:pPr marL="12700" marR="5080">
              <a:lnSpc>
                <a:spcPts val="2630"/>
              </a:lnSpc>
            </a:pPr>
            <a:r>
              <a:rPr sz="2200" spc="-5" dirty="0">
                <a:latin typeface="Verdana"/>
                <a:cs typeface="Verdana"/>
              </a:rPr>
              <a:t>Gini(V)=2/5*0/2*2/2+  3/5*2/3*1/3=0.13</a:t>
            </a:r>
            <a:endParaRPr sz="2200" dirty="0">
              <a:latin typeface="Verdana"/>
              <a:cs typeface="Verdana"/>
            </a:endParaRPr>
          </a:p>
        </p:txBody>
      </p:sp>
      <p:graphicFrame>
        <p:nvGraphicFramePr>
          <p:cNvPr id="4" name="object 4"/>
          <p:cNvGraphicFramePr>
            <a:graphicFrameLocks noGrp="1"/>
          </p:cNvGraphicFramePr>
          <p:nvPr/>
        </p:nvGraphicFramePr>
        <p:xfrm>
          <a:off x="4745161" y="2349375"/>
          <a:ext cx="4394199" cy="2364794"/>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1008380">
                  <a:extLst>
                    <a:ext uri="{9D8B030D-6E8A-4147-A177-3AD203B41FA5}">
                      <a16:colId xmlns:a16="http://schemas.microsoft.com/office/drawing/2014/main" val="20002"/>
                    </a:ext>
                  </a:extLst>
                </a:gridCol>
                <a:gridCol w="936624">
                  <a:extLst>
                    <a:ext uri="{9D8B030D-6E8A-4147-A177-3AD203B41FA5}">
                      <a16:colId xmlns:a16="http://schemas.microsoft.com/office/drawing/2014/main" val="20003"/>
                    </a:ext>
                  </a:extLst>
                </a:gridCol>
                <a:gridCol w="864870">
                  <a:extLst>
                    <a:ext uri="{9D8B030D-6E8A-4147-A177-3AD203B41FA5}">
                      <a16:colId xmlns:a16="http://schemas.microsoft.com/office/drawing/2014/main" val="20004"/>
                    </a:ext>
                  </a:extLst>
                </a:gridCol>
              </a:tblGrid>
              <a:tr h="510549">
                <a:tc>
                  <a:txBody>
                    <a:bodyPr/>
                    <a:lstStyle/>
                    <a:p>
                      <a:pPr marL="85725" marR="107314">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34620">
                        <a:lnSpc>
                          <a:spcPts val="1650"/>
                        </a:lnSpc>
                        <a:spcBef>
                          <a:spcPts val="325"/>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5"/>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5"/>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5"/>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49">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Теперь</a:t>
            </a:r>
            <a:r>
              <a:rPr spc="-30" dirty="0"/>
              <a:t> </a:t>
            </a:r>
            <a:r>
              <a:rPr spc="-5" dirty="0"/>
              <a:t>работаем</a:t>
            </a:r>
            <a:r>
              <a:rPr spc="-20" dirty="0"/>
              <a:t> </a:t>
            </a:r>
            <a:r>
              <a:rPr dirty="0"/>
              <a:t>с</a:t>
            </a:r>
            <a:r>
              <a:rPr spc="-20" dirty="0"/>
              <a:t> </a:t>
            </a:r>
            <a:r>
              <a:rPr spc="-5" dirty="0"/>
              <a:t>объектами</a:t>
            </a:r>
            <a:r>
              <a:rPr spc="-20" dirty="0"/>
              <a:t> </a:t>
            </a:r>
            <a:r>
              <a:rPr spc="-5" dirty="0"/>
              <a:t>из</a:t>
            </a:r>
            <a:r>
              <a:rPr spc="-20" dirty="0"/>
              <a:t> </a:t>
            </a:r>
            <a:r>
              <a:rPr spc="-5" dirty="0"/>
              <a:t>левой </a:t>
            </a:r>
            <a:r>
              <a:rPr spc="-840" dirty="0"/>
              <a:t> </a:t>
            </a:r>
            <a:r>
              <a:rPr spc="-5" dirty="0"/>
              <a:t>вершины</a:t>
            </a:r>
          </a:p>
        </p:txBody>
      </p:sp>
      <p:sp>
        <p:nvSpPr>
          <p:cNvPr id="3" name="object 3"/>
          <p:cNvSpPr txBox="1"/>
          <p:nvPr/>
        </p:nvSpPr>
        <p:spPr>
          <a:xfrm>
            <a:off x="468561" y="1289830"/>
            <a:ext cx="3697604" cy="2360930"/>
          </a:xfrm>
          <a:prstGeom prst="rect">
            <a:avLst/>
          </a:prstGeom>
        </p:spPr>
        <p:txBody>
          <a:bodyPr vert="horz" wrap="square" lIns="0" tIns="26034" rIns="0" bIns="0" rtlCol="0">
            <a:spAutoFit/>
          </a:bodyPr>
          <a:lstStyle/>
          <a:p>
            <a:pPr marL="12700" marR="1820545">
              <a:lnSpc>
                <a:spcPts val="2620"/>
              </a:lnSpc>
              <a:spcBef>
                <a:spcPts val="204"/>
              </a:spcBef>
            </a:pPr>
            <a:r>
              <a:rPr sz="2200" spc="-5" dirty="0">
                <a:latin typeface="Verdana"/>
                <a:cs typeface="Verdana"/>
              </a:rPr>
              <a:t>Получаем </a:t>
            </a:r>
            <a:r>
              <a:rPr sz="2200" dirty="0">
                <a:latin typeface="Verdana"/>
                <a:cs typeface="Verdana"/>
              </a:rPr>
              <a:t> </a:t>
            </a:r>
            <a:r>
              <a:rPr sz="2200" spc="-5" dirty="0">
                <a:latin typeface="Verdana"/>
                <a:cs typeface="Verdana"/>
              </a:rPr>
              <a:t>Gini(V)=0.13  Gini(L)=0.23 </a:t>
            </a:r>
            <a:r>
              <a:rPr sz="2200" spc="-760" dirty="0">
                <a:latin typeface="Verdana"/>
                <a:cs typeface="Verdana"/>
              </a:rPr>
              <a:t> </a:t>
            </a:r>
            <a:r>
              <a:rPr sz="2200" spc="-5" dirty="0">
                <a:latin typeface="Verdana"/>
                <a:cs typeface="Verdana"/>
              </a:rPr>
              <a:t>Gini(R)=0.23</a:t>
            </a:r>
            <a:endParaRPr sz="2200">
              <a:latin typeface="Verdana"/>
              <a:cs typeface="Verdana"/>
            </a:endParaRPr>
          </a:p>
          <a:p>
            <a:pPr>
              <a:lnSpc>
                <a:spcPct val="100000"/>
              </a:lnSpc>
              <a:spcBef>
                <a:spcPts val="30"/>
              </a:spcBef>
            </a:pPr>
            <a:endParaRPr sz="2150">
              <a:latin typeface="Verdana"/>
              <a:cs typeface="Verdana"/>
            </a:endParaRPr>
          </a:p>
          <a:p>
            <a:pPr marL="12700" marR="5080">
              <a:lnSpc>
                <a:spcPts val="2620"/>
              </a:lnSpc>
            </a:pPr>
            <a:r>
              <a:rPr sz="2200" spc="-5" dirty="0">
                <a:latin typeface="Verdana"/>
                <a:cs typeface="Verdana"/>
              </a:rPr>
              <a:t>Выбираем</a:t>
            </a:r>
            <a:r>
              <a:rPr sz="2200" spc="-50" dirty="0">
                <a:latin typeface="Verdana"/>
                <a:cs typeface="Verdana"/>
              </a:rPr>
              <a:t> </a:t>
            </a:r>
            <a:r>
              <a:rPr sz="2200" spc="-5" dirty="0">
                <a:latin typeface="Verdana"/>
                <a:cs typeface="Verdana"/>
              </a:rPr>
              <a:t>для</a:t>
            </a:r>
            <a:r>
              <a:rPr sz="2200" spc="-50" dirty="0">
                <a:latin typeface="Verdana"/>
                <a:cs typeface="Verdana"/>
              </a:rPr>
              <a:t> </a:t>
            </a:r>
            <a:r>
              <a:rPr sz="2200" spc="-5" dirty="0">
                <a:latin typeface="Verdana"/>
                <a:cs typeface="Verdana"/>
              </a:rPr>
              <a:t>ветвления </a:t>
            </a:r>
            <a:r>
              <a:rPr sz="2200" spc="-760" dirty="0">
                <a:latin typeface="Verdana"/>
                <a:cs typeface="Verdana"/>
              </a:rPr>
              <a:t> </a:t>
            </a:r>
            <a:r>
              <a:rPr sz="2200" spc="-5" dirty="0">
                <a:latin typeface="Verdana"/>
                <a:cs typeface="Verdana"/>
              </a:rPr>
              <a:t>признак</a:t>
            </a:r>
            <a:r>
              <a:rPr sz="2200" spc="-10" dirty="0">
                <a:latin typeface="Verdana"/>
                <a:cs typeface="Verdana"/>
              </a:rPr>
              <a:t> </a:t>
            </a:r>
            <a:r>
              <a:rPr sz="2200" dirty="0">
                <a:latin typeface="Verdana"/>
                <a:cs typeface="Verdana"/>
              </a:rPr>
              <a:t>V</a:t>
            </a:r>
            <a:endParaRPr sz="2200">
              <a:latin typeface="Verdana"/>
              <a:cs typeface="Verdana"/>
            </a:endParaRPr>
          </a:p>
        </p:txBody>
      </p:sp>
      <p:graphicFrame>
        <p:nvGraphicFramePr>
          <p:cNvPr id="4" name="object 4"/>
          <p:cNvGraphicFramePr>
            <a:graphicFrameLocks noGrp="1"/>
          </p:cNvGraphicFramePr>
          <p:nvPr/>
        </p:nvGraphicFramePr>
        <p:xfrm>
          <a:off x="4745161" y="2349375"/>
          <a:ext cx="4394199" cy="2364794"/>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1008380">
                  <a:extLst>
                    <a:ext uri="{9D8B030D-6E8A-4147-A177-3AD203B41FA5}">
                      <a16:colId xmlns:a16="http://schemas.microsoft.com/office/drawing/2014/main" val="20002"/>
                    </a:ext>
                  </a:extLst>
                </a:gridCol>
                <a:gridCol w="936624">
                  <a:extLst>
                    <a:ext uri="{9D8B030D-6E8A-4147-A177-3AD203B41FA5}">
                      <a16:colId xmlns:a16="http://schemas.microsoft.com/office/drawing/2014/main" val="20003"/>
                    </a:ext>
                  </a:extLst>
                </a:gridCol>
                <a:gridCol w="864870">
                  <a:extLst>
                    <a:ext uri="{9D8B030D-6E8A-4147-A177-3AD203B41FA5}">
                      <a16:colId xmlns:a16="http://schemas.microsoft.com/office/drawing/2014/main" val="20004"/>
                    </a:ext>
                  </a:extLst>
                </a:gridCol>
              </a:tblGrid>
              <a:tr h="510549">
                <a:tc>
                  <a:txBody>
                    <a:bodyPr/>
                    <a:lstStyle/>
                    <a:p>
                      <a:pPr marL="85725" marR="107314">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34620">
                        <a:lnSpc>
                          <a:spcPts val="1650"/>
                        </a:lnSpc>
                        <a:spcBef>
                          <a:spcPts val="325"/>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5"/>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5"/>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5"/>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49">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aphicFrame>
        <p:nvGraphicFramePr>
          <p:cNvPr id="4" name="object 4"/>
          <p:cNvGraphicFramePr>
            <a:graphicFrameLocks noGrp="1"/>
          </p:cNvGraphicFramePr>
          <p:nvPr/>
        </p:nvGraphicFramePr>
        <p:xfrm>
          <a:off x="4205609" y="1341263"/>
          <a:ext cx="3529965" cy="1252247"/>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4870">
                  <a:extLst>
                    <a:ext uri="{9D8B030D-6E8A-4147-A177-3AD203B41FA5}">
                      <a16:colId xmlns:a16="http://schemas.microsoft.com/office/drawing/2014/main" val="20003"/>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0"/>
                        </a:spcBef>
                      </a:pPr>
                      <a:r>
                        <a:rPr sz="1400" dirty="0">
                          <a:latin typeface="Arial MT"/>
                          <a:cs typeface="Arial MT"/>
                        </a:rPr>
                        <a:t>4</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0"/>
                        </a:spcBef>
                      </a:pPr>
                      <a:r>
                        <a:rPr sz="1400" dirty="0">
                          <a:latin typeface="Arial MT"/>
                          <a:cs typeface="Arial MT"/>
                        </a:rPr>
                        <a:t>6</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bl>
          </a:graphicData>
        </a:graphic>
      </p:graphicFrame>
      <p:grpSp>
        <p:nvGrpSpPr>
          <p:cNvPr id="5" name="object 5"/>
          <p:cNvGrpSpPr/>
          <p:nvPr/>
        </p:nvGrpSpPr>
        <p:grpSpPr>
          <a:xfrm>
            <a:off x="3323913" y="94903"/>
            <a:ext cx="2141220" cy="528320"/>
            <a:chOff x="3323913" y="94903"/>
            <a:chExt cx="2141220" cy="528320"/>
          </a:xfrm>
        </p:grpSpPr>
        <p:sp>
          <p:nvSpPr>
            <p:cNvPr id="6" name="object 6"/>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323913" y="435669"/>
              <a:ext cx="244674" cy="186934"/>
            </a:xfrm>
            <a:prstGeom prst="rect">
              <a:avLst/>
            </a:prstGeom>
          </p:spPr>
        </p:pic>
        <p:sp>
          <p:nvSpPr>
            <p:cNvPr id="8" name="object 8"/>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222451" y="412373"/>
              <a:ext cx="242059" cy="201638"/>
            </a:xfrm>
            <a:prstGeom prst="rect">
              <a:avLst/>
            </a:prstGeom>
          </p:spPr>
        </p:pic>
      </p:grpSp>
      <p:sp>
        <p:nvSpPr>
          <p:cNvPr id="10" name="object 10"/>
          <p:cNvSpPr txBox="1"/>
          <p:nvPr/>
        </p:nvSpPr>
        <p:spPr>
          <a:xfrm>
            <a:off x="3348881" y="213774"/>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1" name="object 11"/>
          <p:cNvSpPr txBox="1"/>
          <p:nvPr/>
        </p:nvSpPr>
        <p:spPr>
          <a:xfrm>
            <a:off x="3924944" y="789837"/>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2" name="object 12"/>
          <p:cNvSpPr txBox="1"/>
          <p:nvPr/>
        </p:nvSpPr>
        <p:spPr>
          <a:xfrm>
            <a:off x="5508104" y="627533"/>
            <a:ext cx="882015" cy="246221"/>
          </a:xfrm>
          <a:prstGeom prst="rect">
            <a:avLst/>
          </a:prstGeom>
          <a:ln w="25399">
            <a:solidFill>
              <a:srgbClr val="000000"/>
            </a:solidFill>
          </a:ln>
        </p:spPr>
        <p:txBody>
          <a:bodyPr vert="horz" wrap="square" lIns="0" tIns="30480" rIns="0" bIns="0" rtlCol="0">
            <a:spAutoFit/>
          </a:bodyPr>
          <a:lstStyle/>
          <a:p>
            <a:pPr marL="85090">
              <a:lnSpc>
                <a:spcPct val="100000"/>
              </a:lnSpc>
              <a:spcBef>
                <a:spcPts val="240"/>
              </a:spcBef>
            </a:pPr>
            <a:r>
              <a:rPr sz="1400" dirty="0">
                <a:latin typeface="Arial MT"/>
                <a:cs typeface="Arial MT"/>
              </a:rPr>
              <a:t>Ответ: 0</a:t>
            </a:r>
            <a:endParaRPr sz="1400">
              <a:latin typeface="Arial MT"/>
              <a:cs typeface="Arial MT"/>
            </a:endParaRPr>
          </a:p>
        </p:txBody>
      </p:sp>
      <p:sp>
        <p:nvSpPr>
          <p:cNvPr id="13" name="object 13"/>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4" name="object 14"/>
          <p:cNvSpPr txBox="1"/>
          <p:nvPr/>
        </p:nvSpPr>
        <p:spPr>
          <a:xfrm>
            <a:off x="3132857" y="645821"/>
            <a:ext cx="14414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aphicFrame>
        <p:nvGraphicFramePr>
          <p:cNvPr id="15" name="object 15"/>
          <p:cNvGraphicFramePr>
            <a:graphicFrameLocks noGrp="1"/>
          </p:cNvGraphicFramePr>
          <p:nvPr/>
        </p:nvGraphicFramePr>
        <p:xfrm>
          <a:off x="-6350" y="1341263"/>
          <a:ext cx="3529965" cy="1623096"/>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4870">
                  <a:extLst>
                    <a:ext uri="{9D8B030D-6E8A-4147-A177-3AD203B41FA5}">
                      <a16:colId xmlns:a16="http://schemas.microsoft.com/office/drawing/2014/main" val="20003"/>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0"/>
                        </a:spcBef>
                      </a:pPr>
                      <a:r>
                        <a:rPr sz="1400" dirty="0">
                          <a:latin typeface="Arial MT"/>
                          <a:cs typeface="Arial MT"/>
                        </a:rPr>
                        <a:t>2</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090">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bl>
          </a:graphicData>
        </a:graphic>
      </p:graphicFrame>
      <p:grpSp>
        <p:nvGrpSpPr>
          <p:cNvPr id="16" name="object 16"/>
          <p:cNvGrpSpPr/>
          <p:nvPr/>
        </p:nvGrpSpPr>
        <p:grpSpPr>
          <a:xfrm>
            <a:off x="1525633" y="752847"/>
            <a:ext cx="2645410" cy="596265"/>
            <a:chOff x="1525633" y="752847"/>
            <a:chExt cx="2645410" cy="596265"/>
          </a:xfrm>
        </p:grpSpPr>
        <p:sp>
          <p:nvSpPr>
            <p:cNvPr id="17" name="object 17"/>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4" cstate="print"/>
            <a:stretch>
              <a:fillRect/>
            </a:stretch>
          </p:blipFill>
          <p:spPr>
            <a:xfrm>
              <a:off x="1525633" y="1170896"/>
              <a:ext cx="245059" cy="178194"/>
            </a:xfrm>
            <a:prstGeom prst="rect">
              <a:avLst/>
            </a:prstGeom>
          </p:spPr>
        </p:pic>
        <p:sp>
          <p:nvSpPr>
            <p:cNvPr id="19" name="object 19"/>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20" name="object 20"/>
            <p:cNvPicPr/>
            <p:nvPr/>
          </p:nvPicPr>
          <p:blipFill>
            <a:blip r:embed="rId5" cstate="print"/>
            <a:stretch>
              <a:fillRect/>
            </a:stretch>
          </p:blipFill>
          <p:spPr>
            <a:xfrm>
              <a:off x="3931355" y="1120986"/>
              <a:ext cx="239676" cy="208692"/>
            </a:xfrm>
            <a:prstGeom prst="rect">
              <a:avLst/>
            </a:prstGeom>
          </p:spPr>
        </p:pic>
      </p:grpSp>
      <p:sp>
        <p:nvSpPr>
          <p:cNvPr id="21" name="object 21"/>
          <p:cNvSpPr txBox="1"/>
          <p:nvPr/>
        </p:nvSpPr>
        <p:spPr>
          <a:xfrm>
            <a:off x="1908721" y="789837"/>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2" name="object 22"/>
          <p:cNvSpPr txBox="1"/>
          <p:nvPr/>
        </p:nvSpPr>
        <p:spPr>
          <a:xfrm>
            <a:off x="4284985" y="2806062"/>
            <a:ext cx="3329304" cy="657860"/>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В этом листе все объекты принадлежат  одному классу (Y=1). Здесь ветвления  заканчиваются.</a:t>
            </a:r>
          </a:p>
        </p:txBody>
      </p:sp>
      <p:sp>
        <p:nvSpPr>
          <p:cNvPr id="23" name="object 23"/>
          <p:cNvSpPr txBox="1"/>
          <p:nvPr/>
        </p:nvSpPr>
        <p:spPr>
          <a:xfrm>
            <a:off x="73025" y="3238110"/>
            <a:ext cx="267779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Будем строить ветвление здесь</a:t>
            </a:r>
          </a:p>
        </p:txBody>
      </p:sp>
      <p:sp>
        <p:nvSpPr>
          <p:cNvPr id="24" name="object 24"/>
          <p:cNvSpPr txBox="1"/>
          <p:nvPr/>
        </p:nvSpPr>
        <p:spPr>
          <a:xfrm>
            <a:off x="5149081" y="18288"/>
            <a:ext cx="1244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259320" cy="1166495"/>
          </a:xfrm>
          <a:prstGeom prst="rect">
            <a:avLst/>
          </a:prstGeom>
        </p:spPr>
        <p:txBody>
          <a:bodyPr vert="horz" wrap="square" lIns="0" tIns="12700" rIns="0" bIns="0" rtlCol="0">
            <a:spAutoFit/>
          </a:bodyPr>
          <a:lstStyle/>
          <a:p>
            <a:pPr marL="12700" marR="5080">
              <a:lnSpc>
                <a:spcPct val="100000"/>
              </a:lnSpc>
              <a:spcBef>
                <a:spcPts val="100"/>
              </a:spcBef>
            </a:pPr>
            <a:r>
              <a:rPr spc="-5" dirty="0"/>
              <a:t>Теперь</a:t>
            </a:r>
            <a:r>
              <a:rPr spc="-30" dirty="0"/>
              <a:t> </a:t>
            </a:r>
            <a:r>
              <a:rPr spc="-5" dirty="0"/>
              <a:t>работаем</a:t>
            </a:r>
            <a:r>
              <a:rPr spc="-20" dirty="0"/>
              <a:t> </a:t>
            </a:r>
            <a:r>
              <a:rPr dirty="0"/>
              <a:t>с</a:t>
            </a:r>
            <a:r>
              <a:rPr spc="-20" dirty="0"/>
              <a:t> </a:t>
            </a:r>
            <a:r>
              <a:rPr spc="-5" dirty="0"/>
              <a:t>объектами</a:t>
            </a:r>
            <a:r>
              <a:rPr spc="-20" dirty="0"/>
              <a:t> </a:t>
            </a:r>
            <a:r>
              <a:rPr spc="-5" dirty="0"/>
              <a:t>из</a:t>
            </a:r>
            <a:r>
              <a:rPr spc="-20" dirty="0"/>
              <a:t> </a:t>
            </a:r>
            <a:r>
              <a:rPr spc="-5" dirty="0"/>
              <a:t>левой </a:t>
            </a:r>
            <a:r>
              <a:rPr spc="-840" dirty="0"/>
              <a:t> </a:t>
            </a:r>
            <a:r>
              <a:rPr spc="-5" dirty="0"/>
              <a:t>вершины</a:t>
            </a:r>
          </a:p>
          <a:p>
            <a:pPr marL="96520">
              <a:lnSpc>
                <a:spcPct val="100000"/>
              </a:lnSpc>
              <a:spcBef>
                <a:spcPts val="345"/>
              </a:spcBef>
            </a:pPr>
            <a:r>
              <a:rPr sz="2200" b="0" spc="-5" dirty="0">
                <a:solidFill>
                  <a:srgbClr val="000000"/>
                </a:solidFill>
                <a:latin typeface="Verdana"/>
                <a:cs typeface="Verdana"/>
              </a:rPr>
              <a:t>Здесь</a:t>
            </a:r>
            <a:r>
              <a:rPr sz="2200" b="0" spc="-55" dirty="0">
                <a:solidFill>
                  <a:srgbClr val="000000"/>
                </a:solidFill>
                <a:latin typeface="Verdana"/>
                <a:cs typeface="Verdana"/>
              </a:rPr>
              <a:t> </a:t>
            </a:r>
            <a:r>
              <a:rPr sz="2200" b="0" spc="-5" dirty="0">
                <a:solidFill>
                  <a:srgbClr val="000000"/>
                </a:solidFill>
                <a:latin typeface="Verdana"/>
                <a:cs typeface="Verdana"/>
              </a:rPr>
              <a:t>получаем</a:t>
            </a:r>
            <a:endParaRPr sz="2200">
              <a:latin typeface="Verdana"/>
              <a:cs typeface="Verdana"/>
            </a:endParaRPr>
          </a:p>
        </p:txBody>
      </p:sp>
      <p:sp>
        <p:nvSpPr>
          <p:cNvPr id="3" name="object 3"/>
          <p:cNvSpPr txBox="1"/>
          <p:nvPr/>
        </p:nvSpPr>
        <p:spPr>
          <a:xfrm>
            <a:off x="468561" y="1956579"/>
            <a:ext cx="3318510" cy="1694180"/>
          </a:xfrm>
          <a:prstGeom prst="rect">
            <a:avLst/>
          </a:prstGeom>
        </p:spPr>
        <p:txBody>
          <a:bodyPr vert="horz" wrap="square" lIns="0" tIns="24765" rIns="0" bIns="0" rtlCol="0">
            <a:spAutoFit/>
          </a:bodyPr>
          <a:lstStyle/>
          <a:p>
            <a:pPr marL="12700" marR="1440815">
              <a:lnSpc>
                <a:spcPts val="2630"/>
              </a:lnSpc>
              <a:spcBef>
                <a:spcPts val="195"/>
              </a:spcBef>
            </a:pPr>
            <a:r>
              <a:rPr sz="2200" spc="-5" dirty="0">
                <a:latin typeface="Verdana"/>
                <a:cs typeface="Verdana"/>
              </a:rPr>
              <a:t>Gini(L)=0.16 </a:t>
            </a:r>
            <a:r>
              <a:rPr sz="2200" spc="-760" dirty="0">
                <a:latin typeface="Verdana"/>
                <a:cs typeface="Verdana"/>
              </a:rPr>
              <a:t> </a:t>
            </a:r>
            <a:r>
              <a:rPr sz="2200" spc="-5" dirty="0">
                <a:latin typeface="Verdana"/>
                <a:cs typeface="Verdana"/>
              </a:rPr>
              <a:t>Gini(R)=0.16</a:t>
            </a:r>
            <a:endParaRPr sz="2200">
              <a:latin typeface="Verdana"/>
              <a:cs typeface="Verdana"/>
            </a:endParaRPr>
          </a:p>
          <a:p>
            <a:pPr>
              <a:lnSpc>
                <a:spcPct val="100000"/>
              </a:lnSpc>
              <a:spcBef>
                <a:spcPts val="10"/>
              </a:spcBef>
            </a:pPr>
            <a:endParaRPr sz="2150">
              <a:latin typeface="Verdana"/>
              <a:cs typeface="Verdana"/>
            </a:endParaRPr>
          </a:p>
          <a:p>
            <a:pPr marL="12700" marR="5080">
              <a:lnSpc>
                <a:spcPts val="2620"/>
              </a:lnSpc>
            </a:pPr>
            <a:r>
              <a:rPr sz="2200" spc="-5" dirty="0">
                <a:latin typeface="Verdana"/>
                <a:cs typeface="Verdana"/>
              </a:rPr>
              <a:t>Можно</a:t>
            </a:r>
            <a:r>
              <a:rPr sz="2200" spc="-50" dirty="0">
                <a:latin typeface="Verdana"/>
                <a:cs typeface="Verdana"/>
              </a:rPr>
              <a:t> </a:t>
            </a:r>
            <a:r>
              <a:rPr sz="2200" spc="-5" dirty="0">
                <a:latin typeface="Verdana"/>
                <a:cs typeface="Verdana"/>
              </a:rPr>
              <a:t>выбрать</a:t>
            </a:r>
            <a:r>
              <a:rPr sz="2200" spc="-50" dirty="0">
                <a:latin typeface="Verdana"/>
                <a:cs typeface="Verdana"/>
              </a:rPr>
              <a:t> </a:t>
            </a:r>
            <a:r>
              <a:rPr sz="2200" spc="-5" dirty="0">
                <a:latin typeface="Verdana"/>
                <a:cs typeface="Verdana"/>
              </a:rPr>
              <a:t>любой </a:t>
            </a:r>
            <a:r>
              <a:rPr sz="2200" spc="-760" dirty="0">
                <a:latin typeface="Verdana"/>
                <a:cs typeface="Verdana"/>
              </a:rPr>
              <a:t> </a:t>
            </a:r>
            <a:r>
              <a:rPr sz="2200" spc="-5" dirty="0">
                <a:latin typeface="Verdana"/>
                <a:cs typeface="Verdana"/>
              </a:rPr>
              <a:t>из</a:t>
            </a:r>
            <a:r>
              <a:rPr sz="2200" spc="-15" dirty="0">
                <a:latin typeface="Verdana"/>
                <a:cs typeface="Verdana"/>
              </a:rPr>
              <a:t> </a:t>
            </a:r>
            <a:r>
              <a:rPr sz="2200" spc="-5" dirty="0">
                <a:latin typeface="Verdana"/>
                <a:cs typeface="Verdana"/>
              </a:rPr>
              <a:t>признаков.</a:t>
            </a:r>
            <a:endParaRPr sz="2200">
              <a:latin typeface="Verdana"/>
              <a:cs typeface="Verdana"/>
            </a:endParaRPr>
          </a:p>
        </p:txBody>
      </p:sp>
      <p:graphicFrame>
        <p:nvGraphicFramePr>
          <p:cNvPr id="4" name="object 4"/>
          <p:cNvGraphicFramePr>
            <a:graphicFrameLocks noGrp="1"/>
          </p:cNvGraphicFramePr>
          <p:nvPr/>
        </p:nvGraphicFramePr>
        <p:xfrm>
          <a:off x="5285730" y="2421383"/>
          <a:ext cx="3529965" cy="1623096"/>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100838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4870">
                  <a:extLst>
                    <a:ext uri="{9D8B030D-6E8A-4147-A177-3AD203B41FA5}">
                      <a16:colId xmlns:a16="http://schemas.microsoft.com/office/drawing/2014/main" val="20003"/>
                    </a:ext>
                  </a:extLst>
                </a:gridCol>
              </a:tblGrid>
              <a:tr h="510549">
                <a:tc>
                  <a:txBody>
                    <a:bodyPr/>
                    <a:lstStyle/>
                    <a:p>
                      <a:pPr marL="85725" marR="107314">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5"/>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5"/>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5"/>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pSp>
        <p:nvGrpSpPr>
          <p:cNvPr id="4" name="object 4"/>
          <p:cNvGrpSpPr/>
          <p:nvPr/>
        </p:nvGrpSpPr>
        <p:grpSpPr>
          <a:xfrm>
            <a:off x="3323913" y="94903"/>
            <a:ext cx="2141220" cy="528320"/>
            <a:chOff x="3323913" y="94903"/>
            <a:chExt cx="2141220" cy="528320"/>
          </a:xfrm>
        </p:grpSpPr>
        <p:sp>
          <p:nvSpPr>
            <p:cNvPr id="5" name="object 5"/>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23913" y="435669"/>
              <a:ext cx="244674" cy="186934"/>
            </a:xfrm>
            <a:prstGeom prst="rect">
              <a:avLst/>
            </a:prstGeom>
          </p:spPr>
        </p:pic>
        <p:sp>
          <p:nvSpPr>
            <p:cNvPr id="7" name="object 7"/>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222451" y="412373"/>
              <a:ext cx="242059" cy="201638"/>
            </a:xfrm>
            <a:prstGeom prst="rect">
              <a:avLst/>
            </a:prstGeom>
          </p:spPr>
        </p:pic>
      </p:grpSp>
      <p:sp>
        <p:nvSpPr>
          <p:cNvPr id="9" name="object 9"/>
          <p:cNvSpPr txBox="1"/>
          <p:nvPr/>
        </p:nvSpPr>
        <p:spPr>
          <a:xfrm>
            <a:off x="3348881" y="213774"/>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0" name="object 10"/>
          <p:cNvSpPr txBox="1"/>
          <p:nvPr/>
        </p:nvSpPr>
        <p:spPr>
          <a:xfrm>
            <a:off x="3924944"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1" name="object 11"/>
          <p:cNvSpPr txBox="1"/>
          <p:nvPr/>
        </p:nvSpPr>
        <p:spPr>
          <a:xfrm>
            <a:off x="5508104" y="627533"/>
            <a:ext cx="882015" cy="246221"/>
          </a:xfrm>
          <a:prstGeom prst="rect">
            <a:avLst/>
          </a:prstGeom>
          <a:ln w="25399">
            <a:solidFill>
              <a:srgbClr val="000000"/>
            </a:solidFill>
          </a:ln>
        </p:spPr>
        <p:txBody>
          <a:bodyPr vert="horz" wrap="square" lIns="0" tIns="30480" rIns="0" bIns="0" rtlCol="0">
            <a:spAutoFit/>
          </a:bodyPr>
          <a:lstStyle/>
          <a:p>
            <a:pPr marL="85090">
              <a:lnSpc>
                <a:spcPct val="100000"/>
              </a:lnSpc>
              <a:spcBef>
                <a:spcPts val="240"/>
              </a:spcBef>
            </a:pPr>
            <a:r>
              <a:rPr sz="1400" dirty="0">
                <a:latin typeface="Arial MT"/>
                <a:cs typeface="Arial MT"/>
              </a:rPr>
              <a:t>Ответ: 0</a:t>
            </a:r>
            <a:endParaRPr sz="1400">
              <a:latin typeface="Arial MT"/>
              <a:cs typeface="Arial MT"/>
            </a:endParaRPr>
          </a:p>
        </p:txBody>
      </p:sp>
      <p:sp>
        <p:nvSpPr>
          <p:cNvPr id="12" name="object 12"/>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3" name="object 13"/>
          <p:cNvSpPr txBox="1"/>
          <p:nvPr/>
        </p:nvSpPr>
        <p:spPr>
          <a:xfrm>
            <a:off x="3132857" y="645821"/>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pSp>
        <p:nvGrpSpPr>
          <p:cNvPr id="14" name="object 14"/>
          <p:cNvGrpSpPr/>
          <p:nvPr/>
        </p:nvGrpSpPr>
        <p:grpSpPr>
          <a:xfrm>
            <a:off x="1525633" y="752847"/>
            <a:ext cx="2645410" cy="596265"/>
            <a:chOff x="1525633" y="752847"/>
            <a:chExt cx="2645410" cy="596265"/>
          </a:xfrm>
        </p:grpSpPr>
        <p:sp>
          <p:nvSpPr>
            <p:cNvPr id="15" name="object 15"/>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525633" y="1170896"/>
              <a:ext cx="245059" cy="178194"/>
            </a:xfrm>
            <a:prstGeom prst="rect">
              <a:avLst/>
            </a:prstGeom>
          </p:spPr>
        </p:pic>
        <p:sp>
          <p:nvSpPr>
            <p:cNvPr id="17" name="object 17"/>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31355" y="1120986"/>
              <a:ext cx="239676" cy="208692"/>
            </a:xfrm>
            <a:prstGeom prst="rect">
              <a:avLst/>
            </a:prstGeom>
          </p:spPr>
        </p:pic>
      </p:grpSp>
      <p:sp>
        <p:nvSpPr>
          <p:cNvPr id="19" name="object 19"/>
          <p:cNvSpPr txBox="1"/>
          <p:nvPr/>
        </p:nvSpPr>
        <p:spPr>
          <a:xfrm>
            <a:off x="1908721"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0" name="object 20"/>
          <p:cNvSpPr txBox="1"/>
          <p:nvPr/>
        </p:nvSpPr>
        <p:spPr>
          <a:xfrm>
            <a:off x="4211959" y="1347613"/>
            <a:ext cx="882015" cy="246221"/>
          </a:xfrm>
          <a:prstGeom prst="rect">
            <a:avLst/>
          </a:prstGeom>
          <a:ln w="25399">
            <a:solidFill>
              <a:srgbClr val="000000"/>
            </a:solidFill>
          </a:ln>
        </p:spPr>
        <p:txBody>
          <a:bodyPr vert="horz" wrap="square" lIns="0" tIns="30480" rIns="0" bIns="0" rtlCol="0">
            <a:spAutoFit/>
          </a:bodyPr>
          <a:lstStyle/>
          <a:p>
            <a:pPr marL="85725">
              <a:lnSpc>
                <a:spcPct val="100000"/>
              </a:lnSpc>
              <a:spcBef>
                <a:spcPts val="240"/>
              </a:spcBef>
            </a:pPr>
            <a:r>
              <a:rPr sz="1400" dirty="0">
                <a:latin typeface="Arial MT"/>
                <a:cs typeface="Arial MT"/>
              </a:rPr>
              <a:t>Ответ: 1</a:t>
            </a:r>
            <a:endParaRPr sz="1400">
              <a:latin typeface="Arial MT"/>
              <a:cs typeface="Arial MT"/>
            </a:endParaRPr>
          </a:p>
        </p:txBody>
      </p:sp>
      <p:sp>
        <p:nvSpPr>
          <p:cNvPr id="21" name="object 21"/>
          <p:cNvSpPr/>
          <p:nvPr/>
        </p:nvSpPr>
        <p:spPr>
          <a:xfrm>
            <a:off x="1187624" y="1347613"/>
            <a:ext cx="284480" cy="307975"/>
          </a:xfrm>
          <a:custGeom>
            <a:avLst/>
            <a:gdLst/>
            <a:ahLst/>
            <a:cxnLst/>
            <a:rect l="l" t="t" r="r" b="b"/>
            <a:pathLst>
              <a:path w="284480" h="307975">
                <a:moveTo>
                  <a:pt x="0" y="0"/>
                </a:moveTo>
                <a:lnTo>
                  <a:pt x="284051" y="0"/>
                </a:lnTo>
                <a:lnTo>
                  <a:pt x="284051" y="307776"/>
                </a:lnTo>
                <a:lnTo>
                  <a:pt x="0" y="307776"/>
                </a:lnTo>
                <a:lnTo>
                  <a:pt x="0" y="0"/>
                </a:lnTo>
                <a:close/>
              </a:path>
            </a:pathLst>
          </a:custGeom>
          <a:ln w="25399">
            <a:solidFill>
              <a:srgbClr val="000000"/>
            </a:solidFill>
          </a:ln>
        </p:spPr>
        <p:txBody>
          <a:bodyPr wrap="square" lIns="0" tIns="0" rIns="0" bIns="0" rtlCol="0"/>
          <a:lstStyle/>
          <a:p>
            <a:endParaRPr/>
          </a:p>
        </p:txBody>
      </p:sp>
      <p:sp>
        <p:nvSpPr>
          <p:cNvPr id="22" name="object 22"/>
          <p:cNvSpPr txBox="1"/>
          <p:nvPr/>
        </p:nvSpPr>
        <p:spPr>
          <a:xfrm>
            <a:off x="1260649"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grpSp>
        <p:nvGrpSpPr>
          <p:cNvPr id="23" name="object 23"/>
          <p:cNvGrpSpPr/>
          <p:nvPr/>
        </p:nvGrpSpPr>
        <p:grpSpPr>
          <a:xfrm>
            <a:off x="972832" y="1463054"/>
            <a:ext cx="1821180" cy="555625"/>
            <a:chOff x="972832" y="1463054"/>
            <a:chExt cx="1821180" cy="555625"/>
          </a:xfrm>
        </p:grpSpPr>
        <p:sp>
          <p:nvSpPr>
            <p:cNvPr id="24" name="object 24"/>
            <p:cNvSpPr/>
            <p:nvPr/>
          </p:nvSpPr>
          <p:spPr>
            <a:xfrm>
              <a:off x="1041445" y="1501502"/>
              <a:ext cx="146685" cy="383540"/>
            </a:xfrm>
            <a:custGeom>
              <a:avLst/>
              <a:gdLst/>
              <a:ahLst/>
              <a:cxnLst/>
              <a:rect l="l" t="t" r="r" b="b"/>
              <a:pathLst>
                <a:path w="146684" h="383539">
                  <a:moveTo>
                    <a:pt x="146178" y="0"/>
                  </a:moveTo>
                  <a:lnTo>
                    <a:pt x="0" y="383110"/>
                  </a:lnTo>
                </a:path>
              </a:pathLst>
            </a:custGeom>
            <a:ln w="57149">
              <a:solidFill>
                <a:srgbClr val="FCA738"/>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972832" y="1773078"/>
              <a:ext cx="180146" cy="245040"/>
            </a:xfrm>
            <a:prstGeom prst="rect">
              <a:avLst/>
            </a:prstGeom>
          </p:spPr>
        </p:pic>
        <p:sp>
          <p:nvSpPr>
            <p:cNvPr id="26" name="object 26"/>
            <p:cNvSpPr/>
            <p:nvPr/>
          </p:nvSpPr>
          <p:spPr>
            <a:xfrm>
              <a:off x="1475655" y="149162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548925" y="1816875"/>
              <a:ext cx="245061" cy="178502"/>
            </a:xfrm>
            <a:prstGeom prst="rect">
              <a:avLst/>
            </a:prstGeom>
          </p:spPr>
        </p:pic>
      </p:grpSp>
      <p:sp>
        <p:nvSpPr>
          <p:cNvPr id="28" name="object 28"/>
          <p:cNvSpPr txBox="1"/>
          <p:nvPr/>
        </p:nvSpPr>
        <p:spPr>
          <a:xfrm>
            <a:off x="2843808" y="1995685"/>
            <a:ext cx="882015" cy="246221"/>
          </a:xfrm>
          <a:prstGeom prst="rect">
            <a:avLst/>
          </a:prstGeom>
          <a:ln w="25399">
            <a:solidFill>
              <a:srgbClr val="000000"/>
            </a:solidFill>
          </a:ln>
        </p:spPr>
        <p:txBody>
          <a:bodyPr vert="horz" wrap="square" lIns="0" tIns="30480" rIns="0" bIns="0" rtlCol="0">
            <a:spAutoFit/>
          </a:bodyPr>
          <a:lstStyle/>
          <a:p>
            <a:pPr marL="85725">
              <a:lnSpc>
                <a:spcPct val="100000"/>
              </a:lnSpc>
              <a:spcBef>
                <a:spcPts val="240"/>
              </a:spcBef>
            </a:pPr>
            <a:r>
              <a:rPr sz="1400" dirty="0">
                <a:latin typeface="Arial MT"/>
                <a:cs typeface="Arial MT"/>
              </a:rPr>
              <a:t>Ответ: 0</a:t>
            </a:r>
            <a:endParaRPr sz="1400">
              <a:latin typeface="Arial MT"/>
              <a:cs typeface="Arial MT"/>
            </a:endParaRPr>
          </a:p>
        </p:txBody>
      </p:sp>
      <p:sp>
        <p:nvSpPr>
          <p:cNvPr id="29" name="object 29"/>
          <p:cNvSpPr txBox="1"/>
          <p:nvPr/>
        </p:nvSpPr>
        <p:spPr>
          <a:xfrm>
            <a:off x="756593" y="150991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30" name="object 30"/>
          <p:cNvSpPr txBox="1"/>
          <p:nvPr/>
        </p:nvSpPr>
        <p:spPr>
          <a:xfrm>
            <a:off x="2196752"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31" name="object 31"/>
          <p:cNvSpPr/>
          <p:nvPr/>
        </p:nvSpPr>
        <p:spPr>
          <a:xfrm>
            <a:off x="755575" y="2067693"/>
            <a:ext cx="314960" cy="307975"/>
          </a:xfrm>
          <a:custGeom>
            <a:avLst/>
            <a:gdLst/>
            <a:ahLst/>
            <a:cxnLst/>
            <a:rect l="l" t="t" r="r" b="b"/>
            <a:pathLst>
              <a:path w="314959"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2" name="object 32"/>
          <p:cNvSpPr txBox="1"/>
          <p:nvPr/>
        </p:nvSpPr>
        <p:spPr>
          <a:xfrm>
            <a:off x="828600" y="2085981"/>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grpSp>
        <p:nvGrpSpPr>
          <p:cNvPr id="33" name="object 33"/>
          <p:cNvGrpSpPr/>
          <p:nvPr/>
        </p:nvGrpSpPr>
        <p:grpSpPr>
          <a:xfrm>
            <a:off x="539551" y="2183134"/>
            <a:ext cx="1822450" cy="912494"/>
            <a:chOff x="539551" y="2183134"/>
            <a:chExt cx="1822450" cy="912494"/>
          </a:xfrm>
        </p:grpSpPr>
        <p:sp>
          <p:nvSpPr>
            <p:cNvPr id="34" name="object 34"/>
            <p:cNvSpPr/>
            <p:nvPr/>
          </p:nvSpPr>
          <p:spPr>
            <a:xfrm>
              <a:off x="609370" y="2283717"/>
              <a:ext cx="146685" cy="383540"/>
            </a:xfrm>
            <a:custGeom>
              <a:avLst/>
              <a:gdLst/>
              <a:ahLst/>
              <a:cxnLst/>
              <a:rect l="l" t="t" r="r" b="b"/>
              <a:pathLst>
                <a:path w="146684" h="383539">
                  <a:moveTo>
                    <a:pt x="146205" y="0"/>
                  </a:moveTo>
                  <a:lnTo>
                    <a:pt x="0" y="383199"/>
                  </a:lnTo>
                </a:path>
              </a:pathLst>
            </a:custGeom>
            <a:ln w="57149">
              <a:solidFill>
                <a:srgbClr val="FCA738"/>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540759" y="2555384"/>
              <a:ext cx="180144" cy="245040"/>
            </a:xfrm>
            <a:prstGeom prst="rect">
              <a:avLst/>
            </a:prstGeom>
          </p:spPr>
        </p:pic>
        <p:sp>
          <p:nvSpPr>
            <p:cNvPr id="36" name="object 36"/>
            <p:cNvSpPr/>
            <p:nvPr/>
          </p:nvSpPr>
          <p:spPr>
            <a:xfrm>
              <a:off x="1043608" y="221170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37" name="object 37"/>
            <p:cNvPicPr/>
            <p:nvPr/>
          </p:nvPicPr>
          <p:blipFill>
            <a:blip r:embed="rId9" cstate="print"/>
            <a:stretch>
              <a:fillRect/>
            </a:stretch>
          </p:blipFill>
          <p:spPr>
            <a:xfrm>
              <a:off x="2116877" y="2536955"/>
              <a:ext cx="245061" cy="178502"/>
            </a:xfrm>
            <a:prstGeom prst="rect">
              <a:avLst/>
            </a:prstGeom>
          </p:spPr>
        </p:pic>
        <p:sp>
          <p:nvSpPr>
            <p:cNvPr id="38" name="object 38"/>
            <p:cNvSpPr/>
            <p:nvPr/>
          </p:nvSpPr>
          <p:spPr>
            <a:xfrm>
              <a:off x="539551" y="2787773"/>
              <a:ext cx="882015" cy="307975"/>
            </a:xfrm>
            <a:custGeom>
              <a:avLst/>
              <a:gdLst/>
              <a:ahLst/>
              <a:cxnLst/>
              <a:rect l="l" t="t" r="r" b="b"/>
              <a:pathLst>
                <a:path w="882015" h="307975">
                  <a:moveTo>
                    <a:pt x="881972" y="307776"/>
                  </a:moveTo>
                  <a:lnTo>
                    <a:pt x="0" y="307776"/>
                  </a:lnTo>
                  <a:lnTo>
                    <a:pt x="0" y="0"/>
                  </a:lnTo>
                  <a:lnTo>
                    <a:pt x="881972" y="0"/>
                  </a:lnTo>
                  <a:lnTo>
                    <a:pt x="881972" y="307776"/>
                  </a:lnTo>
                  <a:close/>
                </a:path>
              </a:pathLst>
            </a:custGeom>
            <a:solidFill>
              <a:srgbClr val="FFFFFF"/>
            </a:solidFill>
          </p:spPr>
          <p:txBody>
            <a:bodyPr wrap="square" lIns="0" tIns="0" rIns="0" bIns="0" rtlCol="0"/>
            <a:lstStyle/>
            <a:p>
              <a:endParaRPr/>
            </a:p>
          </p:txBody>
        </p:sp>
      </p:grpSp>
      <p:sp>
        <p:nvSpPr>
          <p:cNvPr id="39" name="object 39"/>
          <p:cNvSpPr txBox="1"/>
          <p:nvPr/>
        </p:nvSpPr>
        <p:spPr>
          <a:xfrm>
            <a:off x="2411759" y="2715766"/>
            <a:ext cx="882015" cy="246861"/>
          </a:xfrm>
          <a:prstGeom prst="rect">
            <a:avLst/>
          </a:prstGeom>
          <a:ln w="25399">
            <a:solidFill>
              <a:srgbClr val="000000"/>
            </a:solidFill>
          </a:ln>
        </p:spPr>
        <p:txBody>
          <a:bodyPr vert="horz" wrap="square" lIns="0" tIns="31114" rIns="0" bIns="0" rtlCol="0">
            <a:spAutoFit/>
          </a:bodyPr>
          <a:lstStyle/>
          <a:p>
            <a:pPr marL="85090">
              <a:lnSpc>
                <a:spcPct val="100000"/>
              </a:lnSpc>
              <a:spcBef>
                <a:spcPts val="244"/>
              </a:spcBef>
            </a:pPr>
            <a:r>
              <a:rPr sz="1400" dirty="0">
                <a:latin typeface="Arial MT"/>
                <a:cs typeface="Arial MT"/>
              </a:rPr>
              <a:t>Ответ: 1</a:t>
            </a:r>
          </a:p>
        </p:txBody>
      </p:sp>
      <p:sp>
        <p:nvSpPr>
          <p:cNvPr id="40" name="object 40"/>
          <p:cNvSpPr txBox="1"/>
          <p:nvPr/>
        </p:nvSpPr>
        <p:spPr>
          <a:xfrm>
            <a:off x="539551" y="2787774"/>
            <a:ext cx="882015" cy="246861"/>
          </a:xfrm>
          <a:prstGeom prst="rect">
            <a:avLst/>
          </a:prstGeom>
          <a:ln w="25399">
            <a:solidFill>
              <a:srgbClr val="000000"/>
            </a:solidFill>
          </a:ln>
        </p:spPr>
        <p:txBody>
          <a:bodyPr vert="horz" wrap="square" lIns="0" tIns="31114" rIns="0" bIns="0" rtlCol="0">
            <a:spAutoFit/>
          </a:bodyPr>
          <a:lstStyle/>
          <a:p>
            <a:pPr marL="85725">
              <a:lnSpc>
                <a:spcPct val="100000"/>
              </a:lnSpc>
              <a:spcBef>
                <a:spcPts val="244"/>
              </a:spcBef>
            </a:pPr>
            <a:r>
              <a:rPr sz="1400" dirty="0">
                <a:latin typeface="Arial MT"/>
                <a:cs typeface="Arial MT"/>
              </a:rPr>
              <a:t>Ответ: 0</a:t>
            </a:r>
            <a:endParaRPr sz="1400">
              <a:latin typeface="Arial MT"/>
              <a:cs typeface="Arial MT"/>
            </a:endParaRPr>
          </a:p>
        </p:txBody>
      </p:sp>
      <p:sp>
        <p:nvSpPr>
          <p:cNvPr id="41" name="object 41"/>
          <p:cNvSpPr txBox="1"/>
          <p:nvPr/>
        </p:nvSpPr>
        <p:spPr>
          <a:xfrm>
            <a:off x="396552" y="222999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42" name="object 42"/>
          <p:cNvSpPr txBox="1"/>
          <p:nvPr/>
        </p:nvSpPr>
        <p:spPr>
          <a:xfrm>
            <a:off x="1692697" y="208598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43" name="object 43"/>
          <p:cNvSpPr txBox="1"/>
          <p:nvPr/>
        </p:nvSpPr>
        <p:spPr>
          <a:xfrm>
            <a:off x="5149081" y="18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287C94-183C-3359-0B7F-5A749630A543}"/>
              </a:ext>
            </a:extLst>
          </p:cNvPr>
          <p:cNvSpPr>
            <a:spLocks noGrp="1"/>
          </p:cNvSpPr>
          <p:nvPr>
            <p:ph type="title"/>
          </p:nvPr>
        </p:nvSpPr>
        <p:spPr>
          <a:xfrm>
            <a:off x="628650" y="0"/>
            <a:ext cx="7886700" cy="994172"/>
          </a:xfrm>
        </p:spPr>
        <p:txBody>
          <a:bodyPr/>
          <a:lstStyle/>
          <a:p>
            <a:pPr algn="ctr"/>
            <a:r>
              <a:rPr lang="ru-RU" dirty="0"/>
              <a:t>Определение</a:t>
            </a:r>
          </a:p>
        </p:txBody>
      </p:sp>
      <p:sp>
        <p:nvSpPr>
          <p:cNvPr id="3" name="TextBox 2">
            <a:extLst>
              <a:ext uri="{FF2B5EF4-FFF2-40B4-BE49-F238E27FC236}">
                <a16:creationId xmlns:a16="http://schemas.microsoft.com/office/drawing/2014/main" id="{A03EBB57-1879-564C-7756-E5C786BA3657}"/>
              </a:ext>
            </a:extLst>
          </p:cNvPr>
          <p:cNvSpPr txBox="1"/>
          <p:nvPr/>
        </p:nvSpPr>
        <p:spPr>
          <a:xfrm>
            <a:off x="381000" y="1200150"/>
            <a:ext cx="8229600" cy="3693319"/>
          </a:xfrm>
          <a:prstGeom prst="rect">
            <a:avLst/>
          </a:prstGeom>
          <a:noFill/>
        </p:spPr>
        <p:txBody>
          <a:bodyPr wrap="square" rtlCol="0">
            <a:spAutoFit/>
          </a:bodyPr>
          <a:lstStyle/>
          <a:p>
            <a:r>
              <a:rPr lang="ru-RU" b="1" dirty="0"/>
              <a:t>Дерево решений </a:t>
            </a:r>
            <a:r>
              <a:rPr lang="ru-RU" dirty="0"/>
              <a:t>— это метод машинного обучения и анализа данных, который используется для классификации и регрессии. Оно представляет собой графическую модель, состоящую из узлов и ветвей, где каждый узел соответствует определенному признаку (фактору), а ветви показывают возможные значения этого признака. </a:t>
            </a:r>
          </a:p>
          <a:p>
            <a:endParaRPr lang="ru-RU" dirty="0"/>
          </a:p>
          <a:p>
            <a:endParaRPr lang="ru-RU" dirty="0"/>
          </a:p>
          <a:p>
            <a:r>
              <a:rPr lang="ru-RU" dirty="0"/>
              <a:t>Процесс начинается с корневого узла, который делит данные на подгруппы на основе значений признаков. Каждое разветвление продолжается до тех пор, пока не будет достигнута конечная цель, например, предсказание класса или значения. Деревья решений легко интерпретировать и визуализировать, что делает их популярными в различных областях, включая бизнес, медицину и финансы.</a:t>
            </a:r>
          </a:p>
        </p:txBody>
      </p:sp>
    </p:spTree>
    <p:extLst>
      <p:ext uri="{BB962C8B-B14F-4D97-AF65-F5344CB8AC3E}">
        <p14:creationId xmlns:p14="http://schemas.microsoft.com/office/powerpoint/2010/main" val="4114076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pSp>
        <p:nvGrpSpPr>
          <p:cNvPr id="4" name="object 4"/>
          <p:cNvGrpSpPr/>
          <p:nvPr/>
        </p:nvGrpSpPr>
        <p:grpSpPr>
          <a:xfrm>
            <a:off x="3323913" y="94903"/>
            <a:ext cx="2141220" cy="528320"/>
            <a:chOff x="3323913" y="94903"/>
            <a:chExt cx="2141220" cy="528320"/>
          </a:xfrm>
        </p:grpSpPr>
        <p:sp>
          <p:nvSpPr>
            <p:cNvPr id="5" name="object 5"/>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23913" y="435669"/>
              <a:ext cx="244674" cy="186934"/>
            </a:xfrm>
            <a:prstGeom prst="rect">
              <a:avLst/>
            </a:prstGeom>
          </p:spPr>
        </p:pic>
        <p:sp>
          <p:nvSpPr>
            <p:cNvPr id="7" name="object 7"/>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222451" y="412373"/>
              <a:ext cx="242059" cy="201638"/>
            </a:xfrm>
            <a:prstGeom prst="rect">
              <a:avLst/>
            </a:prstGeom>
          </p:spPr>
        </p:pic>
      </p:grpSp>
      <p:sp>
        <p:nvSpPr>
          <p:cNvPr id="9" name="object 9"/>
          <p:cNvSpPr txBox="1"/>
          <p:nvPr/>
        </p:nvSpPr>
        <p:spPr>
          <a:xfrm>
            <a:off x="3348881" y="213774"/>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0" name="object 10"/>
          <p:cNvSpPr txBox="1"/>
          <p:nvPr/>
        </p:nvSpPr>
        <p:spPr>
          <a:xfrm>
            <a:off x="3924944"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1" name="object 11"/>
          <p:cNvSpPr txBox="1"/>
          <p:nvPr/>
        </p:nvSpPr>
        <p:spPr>
          <a:xfrm>
            <a:off x="5508104" y="627533"/>
            <a:ext cx="1207770" cy="453137"/>
          </a:xfrm>
          <a:prstGeom prst="rect">
            <a:avLst/>
          </a:prstGeom>
          <a:ln w="25399">
            <a:solidFill>
              <a:srgbClr val="000000"/>
            </a:solidFill>
          </a:ln>
        </p:spPr>
        <p:txBody>
          <a:bodyPr vert="horz" wrap="square" lIns="0" tIns="30480" rIns="0" bIns="0" rtlCol="0">
            <a:spAutoFit/>
          </a:bodyPr>
          <a:lstStyle/>
          <a:p>
            <a:pPr marL="85090">
              <a:lnSpc>
                <a:spcPts val="1664"/>
              </a:lnSpc>
              <a:spcBef>
                <a:spcPts val="240"/>
              </a:spcBef>
            </a:pPr>
            <a:r>
              <a:rPr sz="1400" dirty="0">
                <a:latin typeface="Arial MT"/>
                <a:cs typeface="Arial MT"/>
              </a:rPr>
              <a:t>Ответ: 0</a:t>
            </a:r>
            <a:endParaRPr sz="1400">
              <a:latin typeface="Arial MT"/>
              <a:cs typeface="Arial MT"/>
            </a:endParaRPr>
          </a:p>
          <a:p>
            <a:pPr marL="85090">
              <a:lnSpc>
                <a:spcPts val="1664"/>
              </a:lnSpc>
              <a:tabLst>
                <a:tab pos="542290" algn="l"/>
              </a:tabLst>
            </a:pPr>
            <a:r>
              <a:rPr sz="1400" dirty="0">
                <a:latin typeface="Arial MT"/>
                <a:cs typeface="Arial MT"/>
              </a:rPr>
              <a:t>2	0</a:t>
            </a:r>
            <a:endParaRPr sz="1400">
              <a:latin typeface="Arial MT"/>
              <a:cs typeface="Arial MT"/>
            </a:endParaRPr>
          </a:p>
        </p:txBody>
      </p:sp>
      <p:sp>
        <p:nvSpPr>
          <p:cNvPr id="12" name="object 12"/>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3" name="object 13"/>
          <p:cNvSpPr txBox="1"/>
          <p:nvPr/>
        </p:nvSpPr>
        <p:spPr>
          <a:xfrm>
            <a:off x="3132857" y="645821"/>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pSp>
        <p:nvGrpSpPr>
          <p:cNvPr id="14" name="object 14"/>
          <p:cNvGrpSpPr/>
          <p:nvPr/>
        </p:nvGrpSpPr>
        <p:grpSpPr>
          <a:xfrm>
            <a:off x="1525633" y="752847"/>
            <a:ext cx="2645410" cy="596265"/>
            <a:chOff x="1525633" y="752847"/>
            <a:chExt cx="2645410" cy="596265"/>
          </a:xfrm>
        </p:grpSpPr>
        <p:sp>
          <p:nvSpPr>
            <p:cNvPr id="15" name="object 15"/>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525633" y="1170896"/>
              <a:ext cx="245059" cy="178194"/>
            </a:xfrm>
            <a:prstGeom prst="rect">
              <a:avLst/>
            </a:prstGeom>
          </p:spPr>
        </p:pic>
        <p:sp>
          <p:nvSpPr>
            <p:cNvPr id="17" name="object 17"/>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31355" y="1120986"/>
              <a:ext cx="239676" cy="208692"/>
            </a:xfrm>
            <a:prstGeom prst="rect">
              <a:avLst/>
            </a:prstGeom>
          </p:spPr>
        </p:pic>
      </p:grpSp>
      <p:sp>
        <p:nvSpPr>
          <p:cNvPr id="19" name="object 19"/>
          <p:cNvSpPr txBox="1"/>
          <p:nvPr/>
        </p:nvSpPr>
        <p:spPr>
          <a:xfrm>
            <a:off x="1908721"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0" name="object 20"/>
          <p:cNvSpPr txBox="1"/>
          <p:nvPr/>
        </p:nvSpPr>
        <p:spPr>
          <a:xfrm>
            <a:off x="4211959" y="1347613"/>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1</a:t>
            </a:r>
            <a:endParaRPr sz="1400">
              <a:latin typeface="Arial MT"/>
              <a:cs typeface="Arial MT"/>
            </a:endParaRPr>
          </a:p>
          <a:p>
            <a:pPr marL="85725">
              <a:lnSpc>
                <a:spcPts val="1664"/>
              </a:lnSpc>
              <a:tabLst>
                <a:tab pos="542290" algn="l"/>
              </a:tabLst>
            </a:pPr>
            <a:r>
              <a:rPr sz="1400" dirty="0">
                <a:latin typeface="Arial MT"/>
                <a:cs typeface="Arial MT"/>
              </a:rPr>
              <a:t>0	1</a:t>
            </a:r>
            <a:endParaRPr sz="1400">
              <a:latin typeface="Arial MT"/>
              <a:cs typeface="Arial MT"/>
            </a:endParaRPr>
          </a:p>
        </p:txBody>
      </p:sp>
      <p:sp>
        <p:nvSpPr>
          <p:cNvPr id="21" name="object 21"/>
          <p:cNvSpPr/>
          <p:nvPr/>
        </p:nvSpPr>
        <p:spPr>
          <a:xfrm>
            <a:off x="1187624" y="1347613"/>
            <a:ext cx="284480" cy="307975"/>
          </a:xfrm>
          <a:custGeom>
            <a:avLst/>
            <a:gdLst/>
            <a:ahLst/>
            <a:cxnLst/>
            <a:rect l="l" t="t" r="r" b="b"/>
            <a:pathLst>
              <a:path w="284480" h="307975">
                <a:moveTo>
                  <a:pt x="0" y="0"/>
                </a:moveTo>
                <a:lnTo>
                  <a:pt x="284051" y="0"/>
                </a:lnTo>
                <a:lnTo>
                  <a:pt x="284051" y="307776"/>
                </a:lnTo>
                <a:lnTo>
                  <a:pt x="0" y="307776"/>
                </a:lnTo>
                <a:lnTo>
                  <a:pt x="0" y="0"/>
                </a:lnTo>
                <a:close/>
              </a:path>
            </a:pathLst>
          </a:custGeom>
          <a:ln w="25399">
            <a:solidFill>
              <a:srgbClr val="000000"/>
            </a:solidFill>
          </a:ln>
        </p:spPr>
        <p:txBody>
          <a:bodyPr wrap="square" lIns="0" tIns="0" rIns="0" bIns="0" rtlCol="0"/>
          <a:lstStyle/>
          <a:p>
            <a:endParaRPr/>
          </a:p>
        </p:txBody>
      </p:sp>
      <p:sp>
        <p:nvSpPr>
          <p:cNvPr id="22" name="object 22"/>
          <p:cNvSpPr txBox="1"/>
          <p:nvPr/>
        </p:nvSpPr>
        <p:spPr>
          <a:xfrm>
            <a:off x="1260649"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grpSp>
        <p:nvGrpSpPr>
          <p:cNvPr id="23" name="object 23"/>
          <p:cNvGrpSpPr/>
          <p:nvPr/>
        </p:nvGrpSpPr>
        <p:grpSpPr>
          <a:xfrm>
            <a:off x="972832" y="1463054"/>
            <a:ext cx="1821180" cy="555625"/>
            <a:chOff x="972832" y="1463054"/>
            <a:chExt cx="1821180" cy="555625"/>
          </a:xfrm>
        </p:grpSpPr>
        <p:sp>
          <p:nvSpPr>
            <p:cNvPr id="24" name="object 24"/>
            <p:cNvSpPr/>
            <p:nvPr/>
          </p:nvSpPr>
          <p:spPr>
            <a:xfrm>
              <a:off x="1041445" y="1501502"/>
              <a:ext cx="146685" cy="383540"/>
            </a:xfrm>
            <a:custGeom>
              <a:avLst/>
              <a:gdLst/>
              <a:ahLst/>
              <a:cxnLst/>
              <a:rect l="l" t="t" r="r" b="b"/>
              <a:pathLst>
                <a:path w="146684" h="383539">
                  <a:moveTo>
                    <a:pt x="146178" y="0"/>
                  </a:moveTo>
                  <a:lnTo>
                    <a:pt x="0" y="383110"/>
                  </a:lnTo>
                </a:path>
              </a:pathLst>
            </a:custGeom>
            <a:ln w="57149">
              <a:solidFill>
                <a:srgbClr val="FCA738"/>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972832" y="1773078"/>
              <a:ext cx="180146" cy="245040"/>
            </a:xfrm>
            <a:prstGeom prst="rect">
              <a:avLst/>
            </a:prstGeom>
          </p:spPr>
        </p:pic>
        <p:sp>
          <p:nvSpPr>
            <p:cNvPr id="26" name="object 26"/>
            <p:cNvSpPr/>
            <p:nvPr/>
          </p:nvSpPr>
          <p:spPr>
            <a:xfrm>
              <a:off x="1475655" y="149162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548925" y="1816875"/>
              <a:ext cx="245061" cy="178502"/>
            </a:xfrm>
            <a:prstGeom prst="rect">
              <a:avLst/>
            </a:prstGeom>
          </p:spPr>
        </p:pic>
      </p:grpSp>
      <p:sp>
        <p:nvSpPr>
          <p:cNvPr id="28" name="object 28"/>
          <p:cNvSpPr txBox="1"/>
          <p:nvPr/>
        </p:nvSpPr>
        <p:spPr>
          <a:xfrm>
            <a:off x="2843808" y="1995685"/>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29" name="object 29"/>
          <p:cNvSpPr txBox="1"/>
          <p:nvPr/>
        </p:nvSpPr>
        <p:spPr>
          <a:xfrm>
            <a:off x="756593" y="150991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30" name="object 30"/>
          <p:cNvSpPr txBox="1"/>
          <p:nvPr/>
        </p:nvSpPr>
        <p:spPr>
          <a:xfrm>
            <a:off x="2196752"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31" name="object 31"/>
          <p:cNvSpPr/>
          <p:nvPr/>
        </p:nvSpPr>
        <p:spPr>
          <a:xfrm>
            <a:off x="755575" y="2067693"/>
            <a:ext cx="314960" cy="307975"/>
          </a:xfrm>
          <a:custGeom>
            <a:avLst/>
            <a:gdLst/>
            <a:ahLst/>
            <a:cxnLst/>
            <a:rect l="l" t="t" r="r" b="b"/>
            <a:pathLst>
              <a:path w="314959"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2" name="object 32"/>
          <p:cNvSpPr txBox="1"/>
          <p:nvPr/>
        </p:nvSpPr>
        <p:spPr>
          <a:xfrm>
            <a:off x="828600" y="2085981"/>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grpSp>
        <p:nvGrpSpPr>
          <p:cNvPr id="33" name="object 33"/>
          <p:cNvGrpSpPr/>
          <p:nvPr/>
        </p:nvGrpSpPr>
        <p:grpSpPr>
          <a:xfrm>
            <a:off x="539551" y="2183134"/>
            <a:ext cx="1822450" cy="1128395"/>
            <a:chOff x="539551" y="2183134"/>
            <a:chExt cx="1822450" cy="1128395"/>
          </a:xfrm>
        </p:grpSpPr>
        <p:sp>
          <p:nvSpPr>
            <p:cNvPr id="34" name="object 34"/>
            <p:cNvSpPr/>
            <p:nvPr/>
          </p:nvSpPr>
          <p:spPr>
            <a:xfrm>
              <a:off x="609370" y="2283717"/>
              <a:ext cx="146685" cy="383540"/>
            </a:xfrm>
            <a:custGeom>
              <a:avLst/>
              <a:gdLst/>
              <a:ahLst/>
              <a:cxnLst/>
              <a:rect l="l" t="t" r="r" b="b"/>
              <a:pathLst>
                <a:path w="146684" h="383539">
                  <a:moveTo>
                    <a:pt x="146205" y="0"/>
                  </a:moveTo>
                  <a:lnTo>
                    <a:pt x="0" y="383199"/>
                  </a:lnTo>
                </a:path>
              </a:pathLst>
            </a:custGeom>
            <a:ln w="57149">
              <a:solidFill>
                <a:srgbClr val="FCA738"/>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540759" y="2555384"/>
              <a:ext cx="180144" cy="245040"/>
            </a:xfrm>
            <a:prstGeom prst="rect">
              <a:avLst/>
            </a:prstGeom>
          </p:spPr>
        </p:pic>
        <p:sp>
          <p:nvSpPr>
            <p:cNvPr id="36" name="object 36"/>
            <p:cNvSpPr/>
            <p:nvPr/>
          </p:nvSpPr>
          <p:spPr>
            <a:xfrm>
              <a:off x="1043608" y="221170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37" name="object 37"/>
            <p:cNvPicPr/>
            <p:nvPr/>
          </p:nvPicPr>
          <p:blipFill>
            <a:blip r:embed="rId9" cstate="print"/>
            <a:stretch>
              <a:fillRect/>
            </a:stretch>
          </p:blipFill>
          <p:spPr>
            <a:xfrm>
              <a:off x="2116877" y="2536955"/>
              <a:ext cx="245061" cy="178502"/>
            </a:xfrm>
            <a:prstGeom prst="rect">
              <a:avLst/>
            </a:prstGeom>
          </p:spPr>
        </p:pic>
        <p:sp>
          <p:nvSpPr>
            <p:cNvPr id="38" name="object 38"/>
            <p:cNvSpPr/>
            <p:nvPr/>
          </p:nvSpPr>
          <p:spPr>
            <a:xfrm>
              <a:off x="539551" y="2787773"/>
              <a:ext cx="1207770" cy="523240"/>
            </a:xfrm>
            <a:custGeom>
              <a:avLst/>
              <a:gdLst/>
              <a:ahLst/>
              <a:cxnLst/>
              <a:rect l="l" t="t" r="r" b="b"/>
              <a:pathLst>
                <a:path w="1207770" h="523239">
                  <a:moveTo>
                    <a:pt x="1207381" y="523220"/>
                  </a:moveTo>
                  <a:lnTo>
                    <a:pt x="0" y="523220"/>
                  </a:lnTo>
                  <a:lnTo>
                    <a:pt x="0" y="0"/>
                  </a:lnTo>
                  <a:lnTo>
                    <a:pt x="1207381" y="0"/>
                  </a:lnTo>
                  <a:lnTo>
                    <a:pt x="1207381" y="523220"/>
                  </a:lnTo>
                  <a:close/>
                </a:path>
              </a:pathLst>
            </a:custGeom>
            <a:solidFill>
              <a:srgbClr val="FFFFFF"/>
            </a:solidFill>
          </p:spPr>
          <p:txBody>
            <a:bodyPr wrap="square" lIns="0" tIns="0" rIns="0" bIns="0" rtlCol="0"/>
            <a:lstStyle/>
            <a:p>
              <a:endParaRPr/>
            </a:p>
          </p:txBody>
        </p:sp>
      </p:grpSp>
      <p:sp>
        <p:nvSpPr>
          <p:cNvPr id="39" name="object 39"/>
          <p:cNvSpPr txBox="1"/>
          <p:nvPr/>
        </p:nvSpPr>
        <p:spPr>
          <a:xfrm>
            <a:off x="2411759" y="2715766"/>
            <a:ext cx="1207770" cy="453778"/>
          </a:xfrm>
          <a:prstGeom prst="rect">
            <a:avLst/>
          </a:prstGeom>
          <a:ln w="25399">
            <a:solidFill>
              <a:srgbClr val="000000"/>
            </a:solidFill>
          </a:ln>
        </p:spPr>
        <p:txBody>
          <a:bodyPr vert="horz" wrap="square" lIns="0" tIns="31114" rIns="0" bIns="0" rtlCol="0">
            <a:spAutoFit/>
          </a:bodyPr>
          <a:lstStyle/>
          <a:p>
            <a:pPr marL="85090">
              <a:lnSpc>
                <a:spcPts val="1664"/>
              </a:lnSpc>
              <a:spcBef>
                <a:spcPts val="244"/>
              </a:spcBef>
            </a:pPr>
            <a:r>
              <a:rPr sz="1400" dirty="0">
                <a:latin typeface="Arial MT"/>
                <a:cs typeface="Arial MT"/>
              </a:rPr>
              <a:t>Ответ: 1</a:t>
            </a:r>
            <a:endParaRPr sz="1400">
              <a:latin typeface="Arial MT"/>
              <a:cs typeface="Arial MT"/>
            </a:endParaRPr>
          </a:p>
          <a:p>
            <a:pPr marL="85090">
              <a:lnSpc>
                <a:spcPts val="1664"/>
              </a:lnSpc>
              <a:tabLst>
                <a:tab pos="542290" algn="l"/>
              </a:tabLst>
            </a:pPr>
            <a:r>
              <a:rPr sz="1400" dirty="0">
                <a:latin typeface="Arial MT"/>
                <a:cs typeface="Arial MT"/>
              </a:rPr>
              <a:t>0	1</a:t>
            </a:r>
            <a:endParaRPr sz="1400">
              <a:latin typeface="Arial MT"/>
              <a:cs typeface="Arial MT"/>
            </a:endParaRPr>
          </a:p>
        </p:txBody>
      </p:sp>
      <p:sp>
        <p:nvSpPr>
          <p:cNvPr id="40" name="object 40"/>
          <p:cNvSpPr txBox="1"/>
          <p:nvPr/>
        </p:nvSpPr>
        <p:spPr>
          <a:xfrm>
            <a:off x="539551" y="2787774"/>
            <a:ext cx="1207770" cy="453778"/>
          </a:xfrm>
          <a:prstGeom prst="rect">
            <a:avLst/>
          </a:prstGeom>
          <a:ln w="25399">
            <a:solidFill>
              <a:srgbClr val="000000"/>
            </a:solidFill>
          </a:ln>
        </p:spPr>
        <p:txBody>
          <a:bodyPr vert="horz" wrap="square" lIns="0" tIns="31114" rIns="0" bIns="0" rtlCol="0">
            <a:spAutoFit/>
          </a:bodyPr>
          <a:lstStyle/>
          <a:p>
            <a:pPr marL="85725">
              <a:lnSpc>
                <a:spcPts val="1664"/>
              </a:lnSpc>
              <a:spcBef>
                <a:spcPts val="244"/>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41" name="object 41"/>
          <p:cNvSpPr txBox="1"/>
          <p:nvPr/>
        </p:nvSpPr>
        <p:spPr>
          <a:xfrm>
            <a:off x="396552" y="222999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42" name="object 42"/>
          <p:cNvSpPr txBox="1"/>
          <p:nvPr/>
        </p:nvSpPr>
        <p:spPr>
          <a:xfrm>
            <a:off x="1692697" y="208598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43" name="object 43"/>
          <p:cNvSpPr txBox="1"/>
          <p:nvPr/>
        </p:nvSpPr>
        <p:spPr>
          <a:xfrm>
            <a:off x="6157193" y="2734054"/>
            <a:ext cx="2844165" cy="881460"/>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Иногда удобно писать количество  объектов тренировочной выборки  (с указанием их классов),  попавших в каждый лист</a:t>
            </a:r>
            <a:endParaRPr sz="1400">
              <a:latin typeface="Arial MT"/>
              <a:cs typeface="Arial MT"/>
            </a:endParaRPr>
          </a:p>
        </p:txBody>
      </p:sp>
      <p:sp>
        <p:nvSpPr>
          <p:cNvPr id="44" name="object 44"/>
          <p:cNvSpPr txBox="1"/>
          <p:nvPr/>
        </p:nvSpPr>
        <p:spPr>
          <a:xfrm>
            <a:off x="324545" y="4102206"/>
            <a:ext cx="5344795"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Если в лист попали тренировочные объекты разных классов, то  лист относит тестовые объекты к преобладающему классу.</a:t>
            </a:r>
            <a:endParaRPr sz="1400">
              <a:latin typeface="Arial MT"/>
              <a:cs typeface="Arial MT"/>
            </a:endParaRPr>
          </a:p>
        </p:txBody>
      </p:sp>
      <p:sp>
        <p:nvSpPr>
          <p:cNvPr id="45" name="object 45"/>
          <p:cNvSpPr txBox="1"/>
          <p:nvPr/>
        </p:nvSpPr>
        <p:spPr>
          <a:xfrm>
            <a:off x="5149081" y="18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pSp>
        <p:nvGrpSpPr>
          <p:cNvPr id="4" name="object 4"/>
          <p:cNvGrpSpPr/>
          <p:nvPr/>
        </p:nvGrpSpPr>
        <p:grpSpPr>
          <a:xfrm>
            <a:off x="3323913" y="94903"/>
            <a:ext cx="2141220" cy="528320"/>
            <a:chOff x="3323913" y="94903"/>
            <a:chExt cx="2141220" cy="528320"/>
          </a:xfrm>
        </p:grpSpPr>
        <p:sp>
          <p:nvSpPr>
            <p:cNvPr id="5" name="object 5"/>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23913" y="435669"/>
              <a:ext cx="244674" cy="186934"/>
            </a:xfrm>
            <a:prstGeom prst="rect">
              <a:avLst/>
            </a:prstGeom>
          </p:spPr>
        </p:pic>
        <p:sp>
          <p:nvSpPr>
            <p:cNvPr id="7" name="object 7"/>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222451" y="412373"/>
              <a:ext cx="242059" cy="201638"/>
            </a:xfrm>
            <a:prstGeom prst="rect">
              <a:avLst/>
            </a:prstGeom>
          </p:spPr>
        </p:pic>
      </p:grpSp>
      <p:sp>
        <p:nvSpPr>
          <p:cNvPr id="9" name="object 9"/>
          <p:cNvSpPr txBox="1"/>
          <p:nvPr/>
        </p:nvSpPr>
        <p:spPr>
          <a:xfrm>
            <a:off x="3348881" y="213774"/>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0" name="object 10"/>
          <p:cNvSpPr txBox="1"/>
          <p:nvPr/>
        </p:nvSpPr>
        <p:spPr>
          <a:xfrm>
            <a:off x="3924944"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1" name="object 11"/>
          <p:cNvSpPr txBox="1"/>
          <p:nvPr/>
        </p:nvSpPr>
        <p:spPr>
          <a:xfrm>
            <a:off x="5508104" y="627533"/>
            <a:ext cx="1207770" cy="453137"/>
          </a:xfrm>
          <a:prstGeom prst="rect">
            <a:avLst/>
          </a:prstGeom>
          <a:ln w="25399">
            <a:solidFill>
              <a:srgbClr val="000000"/>
            </a:solidFill>
          </a:ln>
        </p:spPr>
        <p:txBody>
          <a:bodyPr vert="horz" wrap="square" lIns="0" tIns="30480" rIns="0" bIns="0" rtlCol="0">
            <a:spAutoFit/>
          </a:bodyPr>
          <a:lstStyle/>
          <a:p>
            <a:pPr marL="85090">
              <a:lnSpc>
                <a:spcPts val="1664"/>
              </a:lnSpc>
              <a:spcBef>
                <a:spcPts val="240"/>
              </a:spcBef>
            </a:pPr>
            <a:r>
              <a:rPr sz="1400" dirty="0">
                <a:latin typeface="Arial MT"/>
                <a:cs typeface="Arial MT"/>
              </a:rPr>
              <a:t>Ответ: 0</a:t>
            </a:r>
            <a:endParaRPr sz="1400">
              <a:latin typeface="Arial MT"/>
              <a:cs typeface="Arial MT"/>
            </a:endParaRPr>
          </a:p>
          <a:p>
            <a:pPr marL="85090">
              <a:lnSpc>
                <a:spcPts val="1664"/>
              </a:lnSpc>
              <a:tabLst>
                <a:tab pos="542290" algn="l"/>
              </a:tabLst>
            </a:pPr>
            <a:r>
              <a:rPr sz="1400" dirty="0">
                <a:latin typeface="Arial MT"/>
                <a:cs typeface="Arial MT"/>
              </a:rPr>
              <a:t>2	0</a:t>
            </a:r>
            <a:endParaRPr sz="1400">
              <a:latin typeface="Arial MT"/>
              <a:cs typeface="Arial MT"/>
            </a:endParaRPr>
          </a:p>
        </p:txBody>
      </p:sp>
      <p:sp>
        <p:nvSpPr>
          <p:cNvPr id="12" name="object 12"/>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3" name="object 13"/>
          <p:cNvSpPr txBox="1"/>
          <p:nvPr/>
        </p:nvSpPr>
        <p:spPr>
          <a:xfrm>
            <a:off x="3132857" y="645821"/>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pSp>
        <p:nvGrpSpPr>
          <p:cNvPr id="14" name="object 14"/>
          <p:cNvGrpSpPr/>
          <p:nvPr/>
        </p:nvGrpSpPr>
        <p:grpSpPr>
          <a:xfrm>
            <a:off x="1525633" y="752847"/>
            <a:ext cx="2645410" cy="596265"/>
            <a:chOff x="1525633" y="752847"/>
            <a:chExt cx="2645410" cy="596265"/>
          </a:xfrm>
        </p:grpSpPr>
        <p:sp>
          <p:nvSpPr>
            <p:cNvPr id="15" name="object 15"/>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525633" y="1170896"/>
              <a:ext cx="245059" cy="178194"/>
            </a:xfrm>
            <a:prstGeom prst="rect">
              <a:avLst/>
            </a:prstGeom>
          </p:spPr>
        </p:pic>
        <p:sp>
          <p:nvSpPr>
            <p:cNvPr id="17" name="object 17"/>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31355" y="1120986"/>
              <a:ext cx="239676" cy="208692"/>
            </a:xfrm>
            <a:prstGeom prst="rect">
              <a:avLst/>
            </a:prstGeom>
          </p:spPr>
        </p:pic>
      </p:grpSp>
      <p:sp>
        <p:nvSpPr>
          <p:cNvPr id="19" name="object 19"/>
          <p:cNvSpPr txBox="1"/>
          <p:nvPr/>
        </p:nvSpPr>
        <p:spPr>
          <a:xfrm>
            <a:off x="1908721"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0" name="object 20"/>
          <p:cNvSpPr txBox="1"/>
          <p:nvPr/>
        </p:nvSpPr>
        <p:spPr>
          <a:xfrm>
            <a:off x="4211959" y="1347613"/>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1</a:t>
            </a:r>
            <a:endParaRPr sz="1400">
              <a:latin typeface="Arial MT"/>
              <a:cs typeface="Arial MT"/>
            </a:endParaRPr>
          </a:p>
          <a:p>
            <a:pPr marL="85725">
              <a:lnSpc>
                <a:spcPts val="1664"/>
              </a:lnSpc>
              <a:tabLst>
                <a:tab pos="542290" algn="l"/>
              </a:tabLst>
            </a:pPr>
            <a:r>
              <a:rPr sz="1400" dirty="0">
                <a:latin typeface="Arial MT"/>
                <a:cs typeface="Arial MT"/>
              </a:rPr>
              <a:t>0	1</a:t>
            </a:r>
            <a:endParaRPr sz="1400">
              <a:latin typeface="Arial MT"/>
              <a:cs typeface="Arial MT"/>
            </a:endParaRPr>
          </a:p>
        </p:txBody>
      </p:sp>
      <p:sp>
        <p:nvSpPr>
          <p:cNvPr id="21" name="object 21"/>
          <p:cNvSpPr/>
          <p:nvPr/>
        </p:nvSpPr>
        <p:spPr>
          <a:xfrm>
            <a:off x="1187624" y="1347613"/>
            <a:ext cx="284480" cy="307975"/>
          </a:xfrm>
          <a:custGeom>
            <a:avLst/>
            <a:gdLst/>
            <a:ahLst/>
            <a:cxnLst/>
            <a:rect l="l" t="t" r="r" b="b"/>
            <a:pathLst>
              <a:path w="284480" h="307975">
                <a:moveTo>
                  <a:pt x="0" y="0"/>
                </a:moveTo>
                <a:lnTo>
                  <a:pt x="284051" y="0"/>
                </a:lnTo>
                <a:lnTo>
                  <a:pt x="284051" y="307776"/>
                </a:lnTo>
                <a:lnTo>
                  <a:pt x="0" y="307776"/>
                </a:lnTo>
                <a:lnTo>
                  <a:pt x="0" y="0"/>
                </a:lnTo>
                <a:close/>
              </a:path>
            </a:pathLst>
          </a:custGeom>
          <a:ln w="25399">
            <a:solidFill>
              <a:srgbClr val="000000"/>
            </a:solidFill>
          </a:ln>
        </p:spPr>
        <p:txBody>
          <a:bodyPr wrap="square" lIns="0" tIns="0" rIns="0" bIns="0" rtlCol="0"/>
          <a:lstStyle/>
          <a:p>
            <a:endParaRPr/>
          </a:p>
        </p:txBody>
      </p:sp>
      <p:sp>
        <p:nvSpPr>
          <p:cNvPr id="22" name="object 22"/>
          <p:cNvSpPr txBox="1"/>
          <p:nvPr/>
        </p:nvSpPr>
        <p:spPr>
          <a:xfrm>
            <a:off x="1260649"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grpSp>
        <p:nvGrpSpPr>
          <p:cNvPr id="23" name="object 23"/>
          <p:cNvGrpSpPr/>
          <p:nvPr/>
        </p:nvGrpSpPr>
        <p:grpSpPr>
          <a:xfrm>
            <a:off x="972832" y="1463054"/>
            <a:ext cx="1821180" cy="555625"/>
            <a:chOff x="972832" y="1463054"/>
            <a:chExt cx="1821180" cy="555625"/>
          </a:xfrm>
        </p:grpSpPr>
        <p:sp>
          <p:nvSpPr>
            <p:cNvPr id="24" name="object 24"/>
            <p:cNvSpPr/>
            <p:nvPr/>
          </p:nvSpPr>
          <p:spPr>
            <a:xfrm>
              <a:off x="1041445" y="1501502"/>
              <a:ext cx="146685" cy="383540"/>
            </a:xfrm>
            <a:custGeom>
              <a:avLst/>
              <a:gdLst/>
              <a:ahLst/>
              <a:cxnLst/>
              <a:rect l="l" t="t" r="r" b="b"/>
              <a:pathLst>
                <a:path w="146684" h="383539">
                  <a:moveTo>
                    <a:pt x="146178" y="0"/>
                  </a:moveTo>
                  <a:lnTo>
                    <a:pt x="0" y="383110"/>
                  </a:lnTo>
                </a:path>
              </a:pathLst>
            </a:custGeom>
            <a:ln w="57149">
              <a:solidFill>
                <a:srgbClr val="FCA738"/>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972832" y="1773078"/>
              <a:ext cx="180146" cy="245040"/>
            </a:xfrm>
            <a:prstGeom prst="rect">
              <a:avLst/>
            </a:prstGeom>
          </p:spPr>
        </p:pic>
        <p:sp>
          <p:nvSpPr>
            <p:cNvPr id="26" name="object 26"/>
            <p:cNvSpPr/>
            <p:nvPr/>
          </p:nvSpPr>
          <p:spPr>
            <a:xfrm>
              <a:off x="1475655" y="149162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548925" y="1816875"/>
              <a:ext cx="245061" cy="178502"/>
            </a:xfrm>
            <a:prstGeom prst="rect">
              <a:avLst/>
            </a:prstGeom>
          </p:spPr>
        </p:pic>
      </p:grpSp>
      <p:sp>
        <p:nvSpPr>
          <p:cNvPr id="28" name="object 28"/>
          <p:cNvSpPr txBox="1"/>
          <p:nvPr/>
        </p:nvSpPr>
        <p:spPr>
          <a:xfrm>
            <a:off x="2843808" y="1995685"/>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29" name="object 29"/>
          <p:cNvSpPr txBox="1"/>
          <p:nvPr/>
        </p:nvSpPr>
        <p:spPr>
          <a:xfrm>
            <a:off x="756593" y="150991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30" name="object 30"/>
          <p:cNvSpPr txBox="1"/>
          <p:nvPr/>
        </p:nvSpPr>
        <p:spPr>
          <a:xfrm>
            <a:off x="2196752"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31" name="object 31"/>
          <p:cNvSpPr/>
          <p:nvPr/>
        </p:nvSpPr>
        <p:spPr>
          <a:xfrm>
            <a:off x="755575" y="2067693"/>
            <a:ext cx="314960" cy="307975"/>
          </a:xfrm>
          <a:custGeom>
            <a:avLst/>
            <a:gdLst/>
            <a:ahLst/>
            <a:cxnLst/>
            <a:rect l="l" t="t" r="r" b="b"/>
            <a:pathLst>
              <a:path w="314959"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2" name="object 32"/>
          <p:cNvSpPr txBox="1"/>
          <p:nvPr/>
        </p:nvSpPr>
        <p:spPr>
          <a:xfrm>
            <a:off x="828600" y="2085981"/>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grpSp>
        <p:nvGrpSpPr>
          <p:cNvPr id="33" name="object 33"/>
          <p:cNvGrpSpPr/>
          <p:nvPr/>
        </p:nvGrpSpPr>
        <p:grpSpPr>
          <a:xfrm>
            <a:off x="539551" y="2183134"/>
            <a:ext cx="1822450" cy="1128395"/>
            <a:chOff x="539551" y="2183134"/>
            <a:chExt cx="1822450" cy="1128395"/>
          </a:xfrm>
        </p:grpSpPr>
        <p:sp>
          <p:nvSpPr>
            <p:cNvPr id="34" name="object 34"/>
            <p:cNvSpPr/>
            <p:nvPr/>
          </p:nvSpPr>
          <p:spPr>
            <a:xfrm>
              <a:off x="609370" y="2283717"/>
              <a:ext cx="146685" cy="383540"/>
            </a:xfrm>
            <a:custGeom>
              <a:avLst/>
              <a:gdLst/>
              <a:ahLst/>
              <a:cxnLst/>
              <a:rect l="l" t="t" r="r" b="b"/>
              <a:pathLst>
                <a:path w="146684" h="383539">
                  <a:moveTo>
                    <a:pt x="146205" y="0"/>
                  </a:moveTo>
                  <a:lnTo>
                    <a:pt x="0" y="383199"/>
                  </a:lnTo>
                </a:path>
              </a:pathLst>
            </a:custGeom>
            <a:ln w="57149">
              <a:solidFill>
                <a:srgbClr val="FCA738"/>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540759" y="2555384"/>
              <a:ext cx="180144" cy="245040"/>
            </a:xfrm>
            <a:prstGeom prst="rect">
              <a:avLst/>
            </a:prstGeom>
          </p:spPr>
        </p:pic>
        <p:sp>
          <p:nvSpPr>
            <p:cNvPr id="36" name="object 36"/>
            <p:cNvSpPr/>
            <p:nvPr/>
          </p:nvSpPr>
          <p:spPr>
            <a:xfrm>
              <a:off x="1043608" y="221170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37" name="object 37"/>
            <p:cNvPicPr/>
            <p:nvPr/>
          </p:nvPicPr>
          <p:blipFill>
            <a:blip r:embed="rId9" cstate="print"/>
            <a:stretch>
              <a:fillRect/>
            </a:stretch>
          </p:blipFill>
          <p:spPr>
            <a:xfrm>
              <a:off x="2116877" y="2536955"/>
              <a:ext cx="245061" cy="178502"/>
            </a:xfrm>
            <a:prstGeom prst="rect">
              <a:avLst/>
            </a:prstGeom>
          </p:spPr>
        </p:pic>
        <p:sp>
          <p:nvSpPr>
            <p:cNvPr id="38" name="object 38"/>
            <p:cNvSpPr/>
            <p:nvPr/>
          </p:nvSpPr>
          <p:spPr>
            <a:xfrm>
              <a:off x="539551" y="2787773"/>
              <a:ext cx="1207770" cy="523240"/>
            </a:xfrm>
            <a:custGeom>
              <a:avLst/>
              <a:gdLst/>
              <a:ahLst/>
              <a:cxnLst/>
              <a:rect l="l" t="t" r="r" b="b"/>
              <a:pathLst>
                <a:path w="1207770" h="523239">
                  <a:moveTo>
                    <a:pt x="1207381" y="523220"/>
                  </a:moveTo>
                  <a:lnTo>
                    <a:pt x="0" y="523220"/>
                  </a:lnTo>
                  <a:lnTo>
                    <a:pt x="0" y="0"/>
                  </a:lnTo>
                  <a:lnTo>
                    <a:pt x="1207381" y="0"/>
                  </a:lnTo>
                  <a:lnTo>
                    <a:pt x="1207381" y="523220"/>
                  </a:lnTo>
                  <a:close/>
                </a:path>
              </a:pathLst>
            </a:custGeom>
            <a:solidFill>
              <a:srgbClr val="FFFFFF"/>
            </a:solidFill>
          </p:spPr>
          <p:txBody>
            <a:bodyPr wrap="square" lIns="0" tIns="0" rIns="0" bIns="0" rtlCol="0"/>
            <a:lstStyle/>
            <a:p>
              <a:endParaRPr/>
            </a:p>
          </p:txBody>
        </p:sp>
      </p:grpSp>
      <p:sp>
        <p:nvSpPr>
          <p:cNvPr id="39" name="object 39"/>
          <p:cNvSpPr txBox="1"/>
          <p:nvPr/>
        </p:nvSpPr>
        <p:spPr>
          <a:xfrm>
            <a:off x="2411759" y="2715766"/>
            <a:ext cx="1207770" cy="453778"/>
          </a:xfrm>
          <a:prstGeom prst="rect">
            <a:avLst/>
          </a:prstGeom>
          <a:ln w="25399">
            <a:solidFill>
              <a:srgbClr val="000000"/>
            </a:solidFill>
          </a:ln>
        </p:spPr>
        <p:txBody>
          <a:bodyPr vert="horz" wrap="square" lIns="0" tIns="31114" rIns="0" bIns="0" rtlCol="0">
            <a:spAutoFit/>
          </a:bodyPr>
          <a:lstStyle/>
          <a:p>
            <a:pPr marL="85090">
              <a:lnSpc>
                <a:spcPts val="1664"/>
              </a:lnSpc>
              <a:spcBef>
                <a:spcPts val="244"/>
              </a:spcBef>
            </a:pPr>
            <a:r>
              <a:rPr sz="1400" dirty="0">
                <a:latin typeface="Arial MT"/>
                <a:cs typeface="Arial MT"/>
              </a:rPr>
              <a:t>Ответ: 1</a:t>
            </a:r>
            <a:endParaRPr sz="1400">
              <a:latin typeface="Arial MT"/>
              <a:cs typeface="Arial MT"/>
            </a:endParaRPr>
          </a:p>
          <a:p>
            <a:pPr marL="85090">
              <a:lnSpc>
                <a:spcPts val="1664"/>
              </a:lnSpc>
              <a:tabLst>
                <a:tab pos="542290" algn="l"/>
              </a:tabLst>
            </a:pPr>
            <a:r>
              <a:rPr sz="1400" dirty="0">
                <a:latin typeface="Arial MT"/>
                <a:cs typeface="Arial MT"/>
              </a:rPr>
              <a:t>0	1</a:t>
            </a:r>
            <a:endParaRPr sz="1400">
              <a:latin typeface="Arial MT"/>
              <a:cs typeface="Arial MT"/>
            </a:endParaRPr>
          </a:p>
        </p:txBody>
      </p:sp>
      <p:sp>
        <p:nvSpPr>
          <p:cNvPr id="40" name="object 40"/>
          <p:cNvSpPr txBox="1"/>
          <p:nvPr/>
        </p:nvSpPr>
        <p:spPr>
          <a:xfrm>
            <a:off x="539551" y="2787774"/>
            <a:ext cx="1207770" cy="453778"/>
          </a:xfrm>
          <a:prstGeom prst="rect">
            <a:avLst/>
          </a:prstGeom>
          <a:ln w="25399">
            <a:solidFill>
              <a:srgbClr val="000000"/>
            </a:solidFill>
          </a:ln>
        </p:spPr>
        <p:txBody>
          <a:bodyPr vert="horz" wrap="square" lIns="0" tIns="31114" rIns="0" bIns="0" rtlCol="0">
            <a:spAutoFit/>
          </a:bodyPr>
          <a:lstStyle/>
          <a:p>
            <a:pPr marL="85725">
              <a:lnSpc>
                <a:spcPts val="1664"/>
              </a:lnSpc>
              <a:spcBef>
                <a:spcPts val="244"/>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41" name="object 41"/>
          <p:cNvSpPr txBox="1"/>
          <p:nvPr/>
        </p:nvSpPr>
        <p:spPr>
          <a:xfrm>
            <a:off x="396552" y="222999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42" name="object 42"/>
          <p:cNvSpPr txBox="1"/>
          <p:nvPr/>
        </p:nvSpPr>
        <p:spPr>
          <a:xfrm>
            <a:off x="1692697" y="208598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graphicFrame>
        <p:nvGraphicFramePr>
          <p:cNvPr id="43" name="object 43"/>
          <p:cNvGraphicFramePr>
            <a:graphicFrameLocks noGrp="1"/>
          </p:cNvGraphicFramePr>
          <p:nvPr/>
        </p:nvGraphicFramePr>
        <p:xfrm>
          <a:off x="3701553" y="3645520"/>
          <a:ext cx="5186679" cy="881398"/>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8</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bl>
          </a:graphicData>
        </a:graphic>
      </p:graphicFrame>
      <p:sp>
        <p:nvSpPr>
          <p:cNvPr id="44" name="object 44"/>
          <p:cNvSpPr txBox="1"/>
          <p:nvPr/>
        </p:nvSpPr>
        <p:spPr>
          <a:xfrm>
            <a:off x="4861049" y="3166102"/>
            <a:ext cx="365379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Как будет классифицирован новый объект?</a:t>
            </a:r>
            <a:endParaRPr sz="1400">
              <a:latin typeface="Arial MT"/>
              <a:cs typeface="Arial MT"/>
            </a:endParaRPr>
          </a:p>
        </p:txBody>
      </p:sp>
      <p:sp>
        <p:nvSpPr>
          <p:cNvPr id="45" name="object 45"/>
          <p:cNvSpPr txBox="1"/>
          <p:nvPr/>
        </p:nvSpPr>
        <p:spPr>
          <a:xfrm>
            <a:off x="5149081" y="18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pSp>
        <p:nvGrpSpPr>
          <p:cNvPr id="4" name="object 4"/>
          <p:cNvGrpSpPr/>
          <p:nvPr/>
        </p:nvGrpSpPr>
        <p:grpSpPr>
          <a:xfrm>
            <a:off x="3323913" y="94903"/>
            <a:ext cx="2141220" cy="528320"/>
            <a:chOff x="3323913" y="94903"/>
            <a:chExt cx="2141220" cy="528320"/>
          </a:xfrm>
        </p:grpSpPr>
        <p:sp>
          <p:nvSpPr>
            <p:cNvPr id="5" name="object 5"/>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23913" y="435669"/>
              <a:ext cx="244674" cy="186934"/>
            </a:xfrm>
            <a:prstGeom prst="rect">
              <a:avLst/>
            </a:prstGeom>
          </p:spPr>
        </p:pic>
        <p:sp>
          <p:nvSpPr>
            <p:cNvPr id="7" name="object 7"/>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222451" y="412373"/>
              <a:ext cx="242059" cy="201638"/>
            </a:xfrm>
            <a:prstGeom prst="rect">
              <a:avLst/>
            </a:prstGeom>
          </p:spPr>
        </p:pic>
      </p:grpSp>
      <p:sp>
        <p:nvSpPr>
          <p:cNvPr id="9" name="object 9"/>
          <p:cNvSpPr txBox="1"/>
          <p:nvPr/>
        </p:nvSpPr>
        <p:spPr>
          <a:xfrm>
            <a:off x="3348881" y="213774"/>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0" name="object 10"/>
          <p:cNvSpPr txBox="1"/>
          <p:nvPr/>
        </p:nvSpPr>
        <p:spPr>
          <a:xfrm>
            <a:off x="3924944"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1" name="object 11"/>
          <p:cNvSpPr txBox="1"/>
          <p:nvPr/>
        </p:nvSpPr>
        <p:spPr>
          <a:xfrm>
            <a:off x="5508104" y="627533"/>
            <a:ext cx="1207770" cy="453137"/>
          </a:xfrm>
          <a:prstGeom prst="rect">
            <a:avLst/>
          </a:prstGeom>
          <a:ln w="25399">
            <a:solidFill>
              <a:srgbClr val="000000"/>
            </a:solidFill>
          </a:ln>
        </p:spPr>
        <p:txBody>
          <a:bodyPr vert="horz" wrap="square" lIns="0" tIns="30480" rIns="0" bIns="0" rtlCol="0">
            <a:spAutoFit/>
          </a:bodyPr>
          <a:lstStyle/>
          <a:p>
            <a:pPr marL="85090">
              <a:lnSpc>
                <a:spcPts val="1664"/>
              </a:lnSpc>
              <a:spcBef>
                <a:spcPts val="240"/>
              </a:spcBef>
            </a:pPr>
            <a:r>
              <a:rPr sz="1400" dirty="0">
                <a:latin typeface="Arial MT"/>
                <a:cs typeface="Arial MT"/>
              </a:rPr>
              <a:t>Ответ: 0</a:t>
            </a:r>
            <a:endParaRPr sz="1400">
              <a:latin typeface="Arial MT"/>
              <a:cs typeface="Arial MT"/>
            </a:endParaRPr>
          </a:p>
          <a:p>
            <a:pPr marL="85090">
              <a:lnSpc>
                <a:spcPts val="1664"/>
              </a:lnSpc>
              <a:tabLst>
                <a:tab pos="542290" algn="l"/>
              </a:tabLst>
            </a:pPr>
            <a:r>
              <a:rPr sz="1400" dirty="0">
                <a:latin typeface="Arial MT"/>
                <a:cs typeface="Arial MT"/>
              </a:rPr>
              <a:t>2	0</a:t>
            </a:r>
            <a:endParaRPr sz="1400">
              <a:latin typeface="Arial MT"/>
              <a:cs typeface="Arial MT"/>
            </a:endParaRPr>
          </a:p>
        </p:txBody>
      </p:sp>
      <p:sp>
        <p:nvSpPr>
          <p:cNvPr id="12" name="object 12"/>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3" name="object 13"/>
          <p:cNvSpPr txBox="1"/>
          <p:nvPr/>
        </p:nvSpPr>
        <p:spPr>
          <a:xfrm>
            <a:off x="3132857" y="645821"/>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pSp>
        <p:nvGrpSpPr>
          <p:cNvPr id="14" name="object 14"/>
          <p:cNvGrpSpPr/>
          <p:nvPr/>
        </p:nvGrpSpPr>
        <p:grpSpPr>
          <a:xfrm>
            <a:off x="1525633" y="752847"/>
            <a:ext cx="2645410" cy="596265"/>
            <a:chOff x="1525633" y="752847"/>
            <a:chExt cx="2645410" cy="596265"/>
          </a:xfrm>
        </p:grpSpPr>
        <p:sp>
          <p:nvSpPr>
            <p:cNvPr id="15" name="object 15"/>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525633" y="1170896"/>
              <a:ext cx="245059" cy="178194"/>
            </a:xfrm>
            <a:prstGeom prst="rect">
              <a:avLst/>
            </a:prstGeom>
          </p:spPr>
        </p:pic>
        <p:sp>
          <p:nvSpPr>
            <p:cNvPr id="17" name="object 17"/>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31355" y="1120986"/>
              <a:ext cx="239676" cy="208692"/>
            </a:xfrm>
            <a:prstGeom prst="rect">
              <a:avLst/>
            </a:prstGeom>
          </p:spPr>
        </p:pic>
      </p:grpSp>
      <p:sp>
        <p:nvSpPr>
          <p:cNvPr id="19" name="object 19"/>
          <p:cNvSpPr txBox="1"/>
          <p:nvPr/>
        </p:nvSpPr>
        <p:spPr>
          <a:xfrm>
            <a:off x="1908721"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0" name="object 20"/>
          <p:cNvSpPr txBox="1"/>
          <p:nvPr/>
        </p:nvSpPr>
        <p:spPr>
          <a:xfrm>
            <a:off x="4211959" y="1347613"/>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1</a:t>
            </a:r>
            <a:endParaRPr sz="1400">
              <a:latin typeface="Arial MT"/>
              <a:cs typeface="Arial MT"/>
            </a:endParaRPr>
          </a:p>
          <a:p>
            <a:pPr marL="85725">
              <a:lnSpc>
                <a:spcPts val="1664"/>
              </a:lnSpc>
              <a:tabLst>
                <a:tab pos="542290" algn="l"/>
              </a:tabLst>
            </a:pPr>
            <a:r>
              <a:rPr sz="1400" dirty="0">
                <a:latin typeface="Arial MT"/>
                <a:cs typeface="Arial MT"/>
              </a:rPr>
              <a:t>0	1</a:t>
            </a:r>
            <a:endParaRPr sz="1400">
              <a:latin typeface="Arial MT"/>
              <a:cs typeface="Arial MT"/>
            </a:endParaRPr>
          </a:p>
        </p:txBody>
      </p:sp>
      <p:sp>
        <p:nvSpPr>
          <p:cNvPr id="21" name="object 21"/>
          <p:cNvSpPr/>
          <p:nvPr/>
        </p:nvSpPr>
        <p:spPr>
          <a:xfrm>
            <a:off x="1187624" y="1347613"/>
            <a:ext cx="284480" cy="307975"/>
          </a:xfrm>
          <a:custGeom>
            <a:avLst/>
            <a:gdLst/>
            <a:ahLst/>
            <a:cxnLst/>
            <a:rect l="l" t="t" r="r" b="b"/>
            <a:pathLst>
              <a:path w="284480" h="307975">
                <a:moveTo>
                  <a:pt x="0" y="0"/>
                </a:moveTo>
                <a:lnTo>
                  <a:pt x="284051" y="0"/>
                </a:lnTo>
                <a:lnTo>
                  <a:pt x="284051" y="307776"/>
                </a:lnTo>
                <a:lnTo>
                  <a:pt x="0" y="307776"/>
                </a:lnTo>
                <a:lnTo>
                  <a:pt x="0" y="0"/>
                </a:lnTo>
                <a:close/>
              </a:path>
            </a:pathLst>
          </a:custGeom>
          <a:ln w="25399">
            <a:solidFill>
              <a:srgbClr val="000000"/>
            </a:solidFill>
          </a:ln>
        </p:spPr>
        <p:txBody>
          <a:bodyPr wrap="square" lIns="0" tIns="0" rIns="0" bIns="0" rtlCol="0"/>
          <a:lstStyle/>
          <a:p>
            <a:endParaRPr/>
          </a:p>
        </p:txBody>
      </p:sp>
      <p:sp>
        <p:nvSpPr>
          <p:cNvPr id="22" name="object 22"/>
          <p:cNvSpPr txBox="1"/>
          <p:nvPr/>
        </p:nvSpPr>
        <p:spPr>
          <a:xfrm>
            <a:off x="1260649"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grpSp>
        <p:nvGrpSpPr>
          <p:cNvPr id="23" name="object 23"/>
          <p:cNvGrpSpPr/>
          <p:nvPr/>
        </p:nvGrpSpPr>
        <p:grpSpPr>
          <a:xfrm>
            <a:off x="972832" y="1463054"/>
            <a:ext cx="1821180" cy="555625"/>
            <a:chOff x="972832" y="1463054"/>
            <a:chExt cx="1821180" cy="555625"/>
          </a:xfrm>
        </p:grpSpPr>
        <p:sp>
          <p:nvSpPr>
            <p:cNvPr id="24" name="object 24"/>
            <p:cNvSpPr/>
            <p:nvPr/>
          </p:nvSpPr>
          <p:spPr>
            <a:xfrm>
              <a:off x="1041445" y="1501502"/>
              <a:ext cx="146685" cy="383540"/>
            </a:xfrm>
            <a:custGeom>
              <a:avLst/>
              <a:gdLst/>
              <a:ahLst/>
              <a:cxnLst/>
              <a:rect l="l" t="t" r="r" b="b"/>
              <a:pathLst>
                <a:path w="146684" h="383539">
                  <a:moveTo>
                    <a:pt x="146178" y="0"/>
                  </a:moveTo>
                  <a:lnTo>
                    <a:pt x="0" y="383110"/>
                  </a:lnTo>
                </a:path>
              </a:pathLst>
            </a:custGeom>
            <a:ln w="57149">
              <a:solidFill>
                <a:srgbClr val="FCA738"/>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972832" y="1773078"/>
              <a:ext cx="180146" cy="245040"/>
            </a:xfrm>
            <a:prstGeom prst="rect">
              <a:avLst/>
            </a:prstGeom>
          </p:spPr>
        </p:pic>
        <p:sp>
          <p:nvSpPr>
            <p:cNvPr id="26" name="object 26"/>
            <p:cNvSpPr/>
            <p:nvPr/>
          </p:nvSpPr>
          <p:spPr>
            <a:xfrm>
              <a:off x="1475655" y="149162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548925" y="1816875"/>
              <a:ext cx="245061" cy="178502"/>
            </a:xfrm>
            <a:prstGeom prst="rect">
              <a:avLst/>
            </a:prstGeom>
          </p:spPr>
        </p:pic>
      </p:grpSp>
      <p:sp>
        <p:nvSpPr>
          <p:cNvPr id="28" name="object 28"/>
          <p:cNvSpPr txBox="1"/>
          <p:nvPr/>
        </p:nvSpPr>
        <p:spPr>
          <a:xfrm>
            <a:off x="2843808" y="1995685"/>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29" name="object 29"/>
          <p:cNvSpPr txBox="1"/>
          <p:nvPr/>
        </p:nvSpPr>
        <p:spPr>
          <a:xfrm>
            <a:off x="756593" y="150991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30" name="object 30"/>
          <p:cNvSpPr txBox="1"/>
          <p:nvPr/>
        </p:nvSpPr>
        <p:spPr>
          <a:xfrm>
            <a:off x="2196752"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31" name="object 31"/>
          <p:cNvSpPr/>
          <p:nvPr/>
        </p:nvSpPr>
        <p:spPr>
          <a:xfrm>
            <a:off x="755575" y="2067693"/>
            <a:ext cx="314960" cy="307975"/>
          </a:xfrm>
          <a:custGeom>
            <a:avLst/>
            <a:gdLst/>
            <a:ahLst/>
            <a:cxnLst/>
            <a:rect l="l" t="t" r="r" b="b"/>
            <a:pathLst>
              <a:path w="314959"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2" name="object 32"/>
          <p:cNvSpPr txBox="1"/>
          <p:nvPr/>
        </p:nvSpPr>
        <p:spPr>
          <a:xfrm>
            <a:off x="828600" y="2085981"/>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grpSp>
        <p:nvGrpSpPr>
          <p:cNvPr id="33" name="object 33"/>
          <p:cNvGrpSpPr/>
          <p:nvPr/>
        </p:nvGrpSpPr>
        <p:grpSpPr>
          <a:xfrm>
            <a:off x="539551" y="2183134"/>
            <a:ext cx="1822450" cy="1128395"/>
            <a:chOff x="539551" y="2183134"/>
            <a:chExt cx="1822450" cy="1128395"/>
          </a:xfrm>
        </p:grpSpPr>
        <p:sp>
          <p:nvSpPr>
            <p:cNvPr id="34" name="object 34"/>
            <p:cNvSpPr/>
            <p:nvPr/>
          </p:nvSpPr>
          <p:spPr>
            <a:xfrm>
              <a:off x="609370" y="2283717"/>
              <a:ext cx="146685" cy="383540"/>
            </a:xfrm>
            <a:custGeom>
              <a:avLst/>
              <a:gdLst/>
              <a:ahLst/>
              <a:cxnLst/>
              <a:rect l="l" t="t" r="r" b="b"/>
              <a:pathLst>
                <a:path w="146684" h="383539">
                  <a:moveTo>
                    <a:pt x="146205" y="0"/>
                  </a:moveTo>
                  <a:lnTo>
                    <a:pt x="0" y="383199"/>
                  </a:lnTo>
                </a:path>
              </a:pathLst>
            </a:custGeom>
            <a:ln w="57149">
              <a:solidFill>
                <a:srgbClr val="FCA738"/>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540759" y="2555384"/>
              <a:ext cx="180144" cy="245040"/>
            </a:xfrm>
            <a:prstGeom prst="rect">
              <a:avLst/>
            </a:prstGeom>
          </p:spPr>
        </p:pic>
        <p:sp>
          <p:nvSpPr>
            <p:cNvPr id="36" name="object 36"/>
            <p:cNvSpPr/>
            <p:nvPr/>
          </p:nvSpPr>
          <p:spPr>
            <a:xfrm>
              <a:off x="1043608" y="221170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37" name="object 37"/>
            <p:cNvPicPr/>
            <p:nvPr/>
          </p:nvPicPr>
          <p:blipFill>
            <a:blip r:embed="rId9" cstate="print"/>
            <a:stretch>
              <a:fillRect/>
            </a:stretch>
          </p:blipFill>
          <p:spPr>
            <a:xfrm>
              <a:off x="2116877" y="2536955"/>
              <a:ext cx="245061" cy="178502"/>
            </a:xfrm>
            <a:prstGeom prst="rect">
              <a:avLst/>
            </a:prstGeom>
          </p:spPr>
        </p:pic>
        <p:sp>
          <p:nvSpPr>
            <p:cNvPr id="38" name="object 38"/>
            <p:cNvSpPr/>
            <p:nvPr/>
          </p:nvSpPr>
          <p:spPr>
            <a:xfrm>
              <a:off x="539551" y="2787773"/>
              <a:ext cx="1207770" cy="523240"/>
            </a:xfrm>
            <a:custGeom>
              <a:avLst/>
              <a:gdLst/>
              <a:ahLst/>
              <a:cxnLst/>
              <a:rect l="l" t="t" r="r" b="b"/>
              <a:pathLst>
                <a:path w="1207770" h="523239">
                  <a:moveTo>
                    <a:pt x="1207381" y="523220"/>
                  </a:moveTo>
                  <a:lnTo>
                    <a:pt x="0" y="523220"/>
                  </a:lnTo>
                  <a:lnTo>
                    <a:pt x="0" y="0"/>
                  </a:lnTo>
                  <a:lnTo>
                    <a:pt x="1207381" y="0"/>
                  </a:lnTo>
                  <a:lnTo>
                    <a:pt x="1207381" y="523220"/>
                  </a:lnTo>
                  <a:close/>
                </a:path>
              </a:pathLst>
            </a:custGeom>
            <a:solidFill>
              <a:srgbClr val="FFFFFF"/>
            </a:solidFill>
          </p:spPr>
          <p:txBody>
            <a:bodyPr wrap="square" lIns="0" tIns="0" rIns="0" bIns="0" rtlCol="0"/>
            <a:lstStyle/>
            <a:p>
              <a:endParaRPr/>
            </a:p>
          </p:txBody>
        </p:sp>
      </p:grpSp>
      <p:sp>
        <p:nvSpPr>
          <p:cNvPr id="39" name="object 39"/>
          <p:cNvSpPr txBox="1"/>
          <p:nvPr/>
        </p:nvSpPr>
        <p:spPr>
          <a:xfrm>
            <a:off x="2411759" y="2715766"/>
            <a:ext cx="1207770" cy="453778"/>
          </a:xfrm>
          <a:prstGeom prst="rect">
            <a:avLst/>
          </a:prstGeom>
          <a:ln w="25399">
            <a:solidFill>
              <a:srgbClr val="000000"/>
            </a:solidFill>
          </a:ln>
        </p:spPr>
        <p:txBody>
          <a:bodyPr vert="horz" wrap="square" lIns="0" tIns="31114" rIns="0" bIns="0" rtlCol="0">
            <a:spAutoFit/>
          </a:bodyPr>
          <a:lstStyle/>
          <a:p>
            <a:pPr marL="85090">
              <a:lnSpc>
                <a:spcPts val="1664"/>
              </a:lnSpc>
              <a:spcBef>
                <a:spcPts val="244"/>
              </a:spcBef>
            </a:pPr>
            <a:r>
              <a:rPr sz="1400" dirty="0">
                <a:latin typeface="Arial MT"/>
                <a:cs typeface="Arial MT"/>
              </a:rPr>
              <a:t>Ответ: 1</a:t>
            </a:r>
            <a:endParaRPr sz="1400">
              <a:latin typeface="Arial MT"/>
              <a:cs typeface="Arial MT"/>
            </a:endParaRPr>
          </a:p>
          <a:p>
            <a:pPr marL="85090">
              <a:lnSpc>
                <a:spcPts val="1664"/>
              </a:lnSpc>
              <a:tabLst>
                <a:tab pos="542290" algn="l"/>
              </a:tabLst>
            </a:pPr>
            <a:r>
              <a:rPr sz="1400" dirty="0">
                <a:latin typeface="Arial MT"/>
                <a:cs typeface="Arial MT"/>
              </a:rPr>
              <a:t>0	1</a:t>
            </a:r>
            <a:endParaRPr sz="1400">
              <a:latin typeface="Arial MT"/>
              <a:cs typeface="Arial MT"/>
            </a:endParaRPr>
          </a:p>
        </p:txBody>
      </p:sp>
      <p:sp>
        <p:nvSpPr>
          <p:cNvPr id="40" name="object 40"/>
          <p:cNvSpPr txBox="1"/>
          <p:nvPr/>
        </p:nvSpPr>
        <p:spPr>
          <a:xfrm>
            <a:off x="539551" y="2787774"/>
            <a:ext cx="1207770" cy="453778"/>
          </a:xfrm>
          <a:prstGeom prst="rect">
            <a:avLst/>
          </a:prstGeom>
          <a:ln w="25399">
            <a:solidFill>
              <a:srgbClr val="000000"/>
            </a:solidFill>
          </a:ln>
        </p:spPr>
        <p:txBody>
          <a:bodyPr vert="horz" wrap="square" lIns="0" tIns="31114" rIns="0" bIns="0" rtlCol="0">
            <a:spAutoFit/>
          </a:bodyPr>
          <a:lstStyle/>
          <a:p>
            <a:pPr marL="85725">
              <a:lnSpc>
                <a:spcPts val="1664"/>
              </a:lnSpc>
              <a:spcBef>
                <a:spcPts val="244"/>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41" name="object 41"/>
          <p:cNvSpPr txBox="1"/>
          <p:nvPr/>
        </p:nvSpPr>
        <p:spPr>
          <a:xfrm>
            <a:off x="396552" y="222999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42" name="object 42"/>
          <p:cNvSpPr txBox="1"/>
          <p:nvPr/>
        </p:nvSpPr>
        <p:spPr>
          <a:xfrm>
            <a:off x="1692697" y="208598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graphicFrame>
        <p:nvGraphicFramePr>
          <p:cNvPr id="43" name="object 43"/>
          <p:cNvGraphicFramePr>
            <a:graphicFrameLocks noGrp="1"/>
          </p:cNvGraphicFramePr>
          <p:nvPr/>
        </p:nvGraphicFramePr>
        <p:xfrm>
          <a:off x="3701553" y="3645520"/>
          <a:ext cx="5186679" cy="881398"/>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8</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bl>
          </a:graphicData>
        </a:graphic>
      </p:graphicFrame>
      <p:sp>
        <p:nvSpPr>
          <p:cNvPr id="44" name="object 44"/>
          <p:cNvSpPr txBox="1"/>
          <p:nvPr/>
        </p:nvSpPr>
        <p:spPr>
          <a:xfrm>
            <a:off x="4861049" y="3166102"/>
            <a:ext cx="365379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Как будет классифицирован новый объект?</a:t>
            </a:r>
            <a:endParaRPr sz="1400">
              <a:latin typeface="Arial MT"/>
              <a:cs typeface="Arial MT"/>
            </a:endParaRPr>
          </a:p>
        </p:txBody>
      </p:sp>
      <p:sp>
        <p:nvSpPr>
          <p:cNvPr id="45" name="object 45"/>
          <p:cNvSpPr txBox="1"/>
          <p:nvPr/>
        </p:nvSpPr>
        <p:spPr>
          <a:xfrm>
            <a:off x="6012160" y="2139701"/>
            <a:ext cx="1680845" cy="463397"/>
          </a:xfrm>
          <a:prstGeom prst="rect">
            <a:avLst/>
          </a:prstGeom>
          <a:ln w="25399">
            <a:solidFill>
              <a:srgbClr val="000000"/>
            </a:solidFill>
          </a:ln>
        </p:spPr>
        <p:txBody>
          <a:bodyPr vert="horz" wrap="square" lIns="0" tIns="40640" rIns="0" bIns="0" rtlCol="0">
            <a:spAutoFit/>
          </a:bodyPr>
          <a:lstStyle/>
          <a:p>
            <a:pPr marL="85725" marR="97790">
              <a:lnSpc>
                <a:spcPts val="1650"/>
              </a:lnSpc>
              <a:spcBef>
                <a:spcPts val="320"/>
              </a:spcBef>
            </a:pPr>
            <a:r>
              <a:rPr sz="1400" dirty="0">
                <a:latin typeface="Arial MT"/>
                <a:cs typeface="Arial MT"/>
              </a:rPr>
              <a:t>Он попадет сюда.  Предсказано: Y=1</a:t>
            </a:r>
            <a:endParaRPr sz="1400">
              <a:latin typeface="Arial MT"/>
              <a:cs typeface="Arial MT"/>
            </a:endParaRPr>
          </a:p>
        </p:txBody>
      </p:sp>
      <p:sp>
        <p:nvSpPr>
          <p:cNvPr id="46" name="object 46"/>
          <p:cNvSpPr txBox="1"/>
          <p:nvPr/>
        </p:nvSpPr>
        <p:spPr>
          <a:xfrm>
            <a:off x="5149081" y="18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grpSp>
        <p:nvGrpSpPr>
          <p:cNvPr id="47" name="object 47"/>
          <p:cNvGrpSpPr/>
          <p:nvPr/>
        </p:nvGrpSpPr>
        <p:grpSpPr>
          <a:xfrm>
            <a:off x="5459986" y="1940213"/>
            <a:ext cx="571500" cy="480695"/>
            <a:chOff x="5459986" y="1940213"/>
            <a:chExt cx="571500" cy="480695"/>
          </a:xfrm>
        </p:grpSpPr>
        <p:sp>
          <p:nvSpPr>
            <p:cNvPr id="48" name="object 48"/>
            <p:cNvSpPr/>
            <p:nvPr/>
          </p:nvSpPr>
          <p:spPr>
            <a:xfrm>
              <a:off x="5536673" y="2007054"/>
              <a:ext cx="475615" cy="394335"/>
            </a:xfrm>
            <a:custGeom>
              <a:avLst/>
              <a:gdLst/>
              <a:ahLst/>
              <a:cxnLst/>
              <a:rect l="l" t="t" r="r" b="b"/>
              <a:pathLst>
                <a:path w="475614" h="394335">
                  <a:moveTo>
                    <a:pt x="475486" y="394257"/>
                  </a:moveTo>
                  <a:lnTo>
                    <a:pt x="0" y="0"/>
                  </a:lnTo>
                </a:path>
              </a:pathLst>
            </a:custGeom>
            <a:ln w="38099">
              <a:solidFill>
                <a:srgbClr val="FCA738"/>
              </a:solidFill>
            </a:ln>
          </p:spPr>
          <p:txBody>
            <a:bodyPr wrap="square" lIns="0" tIns="0" rIns="0" bIns="0" rtlCol="0"/>
            <a:lstStyle/>
            <a:p>
              <a:endParaRPr/>
            </a:p>
          </p:txBody>
        </p:sp>
        <p:pic>
          <p:nvPicPr>
            <p:cNvPr id="49" name="object 49"/>
            <p:cNvPicPr/>
            <p:nvPr/>
          </p:nvPicPr>
          <p:blipFill>
            <a:blip r:embed="rId10" cstate="print"/>
            <a:stretch>
              <a:fillRect/>
            </a:stretch>
          </p:blipFill>
          <p:spPr>
            <a:xfrm>
              <a:off x="5459986" y="1940213"/>
              <a:ext cx="156068" cy="146222"/>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605" y="2165068"/>
            <a:ext cx="8199120" cy="574040"/>
          </a:xfrm>
          <a:prstGeom prst="rect">
            <a:avLst/>
          </a:prstGeom>
        </p:spPr>
        <p:txBody>
          <a:bodyPr vert="horz" wrap="square" lIns="0" tIns="12700" rIns="0" bIns="0" rtlCol="0">
            <a:spAutoFit/>
          </a:bodyPr>
          <a:lstStyle/>
          <a:p>
            <a:pPr marL="12700">
              <a:lnSpc>
                <a:spcPct val="100000"/>
              </a:lnSpc>
              <a:spcBef>
                <a:spcPts val="100"/>
              </a:spcBef>
            </a:pPr>
            <a:r>
              <a:rPr sz="3600" spc="-5" dirty="0"/>
              <a:t>Деревья</a:t>
            </a:r>
            <a:r>
              <a:rPr sz="3600" spc="-40" dirty="0"/>
              <a:t> </a:t>
            </a:r>
            <a:r>
              <a:rPr sz="3600" spc="-5" dirty="0"/>
              <a:t>для</a:t>
            </a:r>
            <a:r>
              <a:rPr sz="3600" spc="-35" dirty="0"/>
              <a:t> </a:t>
            </a:r>
            <a:r>
              <a:rPr sz="3600" spc="-10" dirty="0"/>
              <a:t>задачи</a:t>
            </a:r>
            <a:r>
              <a:rPr sz="3600" spc="-35" dirty="0"/>
              <a:t> </a:t>
            </a:r>
            <a:r>
              <a:rPr sz="3600" spc="-5" dirty="0"/>
              <a:t>регрессии</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013575" cy="787400"/>
          </a:xfrm>
          <a:prstGeom prst="rect">
            <a:avLst/>
          </a:prstGeom>
        </p:spPr>
        <p:txBody>
          <a:bodyPr vert="horz" wrap="square" lIns="0" tIns="12700" rIns="0" bIns="0" rtlCol="0">
            <a:spAutoFit/>
          </a:bodyPr>
          <a:lstStyle/>
          <a:p>
            <a:pPr marL="12700" marR="5080">
              <a:lnSpc>
                <a:spcPct val="100000"/>
              </a:lnSpc>
              <a:spcBef>
                <a:spcPts val="100"/>
              </a:spcBef>
            </a:pPr>
            <a:r>
              <a:rPr spc="-5" dirty="0"/>
              <a:t>На</a:t>
            </a:r>
            <a:r>
              <a:rPr spc="-25" dirty="0"/>
              <a:t> </a:t>
            </a:r>
            <a:r>
              <a:rPr spc="-5" dirty="0"/>
              <a:t>прошлых</a:t>
            </a:r>
            <a:r>
              <a:rPr spc="-30" dirty="0"/>
              <a:t> </a:t>
            </a:r>
            <a:r>
              <a:rPr spc="-5" dirty="0"/>
              <a:t>слайдах</a:t>
            </a:r>
            <a:r>
              <a:rPr spc="-25" dirty="0"/>
              <a:t> </a:t>
            </a:r>
            <a:r>
              <a:rPr spc="-5" dirty="0"/>
              <a:t>было</a:t>
            </a:r>
            <a:r>
              <a:rPr spc="-30" dirty="0"/>
              <a:t> </a:t>
            </a:r>
            <a:r>
              <a:rPr spc="-5" dirty="0"/>
              <a:t>построено </a:t>
            </a:r>
            <a:r>
              <a:rPr spc="-840" dirty="0"/>
              <a:t> </a:t>
            </a:r>
            <a:r>
              <a:rPr spc="-5" dirty="0"/>
              <a:t>дерево</a:t>
            </a:r>
            <a:r>
              <a:rPr spc="-20" dirty="0"/>
              <a:t> </a:t>
            </a:r>
            <a:r>
              <a:rPr spc="-5" dirty="0"/>
              <a:t>для</a:t>
            </a:r>
            <a:r>
              <a:rPr spc="-15" dirty="0"/>
              <a:t> </a:t>
            </a:r>
            <a:r>
              <a:rPr spc="-5" dirty="0"/>
              <a:t>задачи</a:t>
            </a:r>
            <a:r>
              <a:rPr spc="-20" dirty="0"/>
              <a:t> </a:t>
            </a:r>
            <a:r>
              <a:rPr spc="-5" dirty="0"/>
              <a:t>классификации</a:t>
            </a:r>
          </a:p>
        </p:txBody>
      </p:sp>
      <p:sp>
        <p:nvSpPr>
          <p:cNvPr id="3" name="object 3"/>
          <p:cNvSpPr txBox="1"/>
          <p:nvPr/>
        </p:nvSpPr>
        <p:spPr>
          <a:xfrm>
            <a:off x="384725" y="1809750"/>
            <a:ext cx="8184515" cy="2064027"/>
          </a:xfrm>
          <a:prstGeom prst="rect">
            <a:avLst/>
          </a:prstGeom>
        </p:spPr>
        <p:txBody>
          <a:bodyPr vert="horz" wrap="square" lIns="0" tIns="24765" rIns="0" bIns="0" rtlCol="0">
            <a:spAutoFit/>
          </a:bodyPr>
          <a:lstStyle/>
          <a:p>
            <a:pPr marL="151765" marR="1833880">
              <a:lnSpc>
                <a:spcPts val="2630"/>
              </a:lnSpc>
              <a:spcBef>
                <a:spcPts val="195"/>
              </a:spcBef>
            </a:pPr>
            <a:r>
              <a:rPr lang="ru-RU" sz="2200" spc="-5" dirty="0">
                <a:latin typeface="Verdana"/>
                <a:cs typeface="Verdana"/>
              </a:rPr>
              <a:t>Перед тем</a:t>
            </a:r>
            <a:r>
              <a:rPr lang="en-US" sz="2200" spc="-5" dirty="0">
                <a:latin typeface="Verdana"/>
                <a:cs typeface="Verdana"/>
              </a:rPr>
              <a:t>, </a:t>
            </a:r>
            <a:r>
              <a:rPr lang="ru-RU" sz="2200" spc="-5" dirty="0">
                <a:latin typeface="Verdana"/>
                <a:cs typeface="Verdana"/>
              </a:rPr>
              <a:t>как </a:t>
            </a:r>
            <a:r>
              <a:rPr sz="2200" spc="-5" dirty="0" err="1">
                <a:latin typeface="Verdana"/>
                <a:cs typeface="Verdana"/>
              </a:rPr>
              <a:t>строить</a:t>
            </a:r>
            <a:r>
              <a:rPr sz="2200" spc="-5" dirty="0">
                <a:latin typeface="Verdana"/>
                <a:cs typeface="Verdana"/>
              </a:rPr>
              <a:t> дерево для решения </a:t>
            </a:r>
            <a:r>
              <a:rPr sz="2200" spc="-5" dirty="0" err="1">
                <a:latin typeface="Verdana"/>
                <a:cs typeface="Verdana"/>
              </a:rPr>
              <a:t>задачи</a:t>
            </a:r>
            <a:r>
              <a:rPr sz="2200" spc="-5" dirty="0">
                <a:latin typeface="Verdana"/>
                <a:cs typeface="Verdana"/>
              </a:rPr>
              <a:t> </a:t>
            </a:r>
            <a:r>
              <a:rPr sz="2200" spc="-760" dirty="0">
                <a:latin typeface="Verdana"/>
                <a:cs typeface="Verdana"/>
              </a:rPr>
              <a:t> </a:t>
            </a:r>
            <a:r>
              <a:rPr sz="2200" spc="-5" dirty="0" err="1">
                <a:latin typeface="Verdana"/>
                <a:cs typeface="Verdana"/>
              </a:rPr>
              <a:t>регрессии</a:t>
            </a:r>
            <a:r>
              <a:rPr lang="en-US" sz="2050" dirty="0">
                <a:latin typeface="Verdana"/>
                <a:cs typeface="Verdana"/>
              </a:rPr>
              <a:t>, </a:t>
            </a:r>
            <a:r>
              <a:rPr lang="ru-RU" sz="2050" dirty="0">
                <a:latin typeface="Verdana"/>
                <a:cs typeface="Verdana"/>
              </a:rPr>
              <a:t>н</a:t>
            </a:r>
            <a:r>
              <a:rPr sz="2200" spc="-5" dirty="0" err="1">
                <a:latin typeface="Verdana"/>
                <a:cs typeface="Verdana"/>
              </a:rPr>
              <a:t>ужно</a:t>
            </a:r>
            <a:r>
              <a:rPr sz="2200" spc="-30" dirty="0">
                <a:latin typeface="Verdana"/>
                <a:cs typeface="Verdana"/>
              </a:rPr>
              <a:t> </a:t>
            </a:r>
            <a:r>
              <a:rPr sz="2200" spc="-5" dirty="0">
                <a:latin typeface="Verdana"/>
                <a:cs typeface="Verdana"/>
              </a:rPr>
              <a:t>ответить</a:t>
            </a:r>
            <a:r>
              <a:rPr sz="2200" spc="-30" dirty="0">
                <a:latin typeface="Verdana"/>
                <a:cs typeface="Verdana"/>
              </a:rPr>
              <a:t> </a:t>
            </a:r>
            <a:r>
              <a:rPr sz="2200" spc="-5" dirty="0">
                <a:latin typeface="Verdana"/>
                <a:cs typeface="Verdana"/>
              </a:rPr>
              <a:t>на</a:t>
            </a:r>
            <a:r>
              <a:rPr sz="2200" spc="-25" dirty="0">
                <a:latin typeface="Verdana"/>
                <a:cs typeface="Verdana"/>
              </a:rPr>
              <a:t> </a:t>
            </a:r>
            <a:r>
              <a:rPr sz="2200" spc="-5" dirty="0" err="1">
                <a:latin typeface="Verdana"/>
                <a:cs typeface="Verdana"/>
              </a:rPr>
              <a:t>вопросы</a:t>
            </a:r>
            <a:r>
              <a:rPr sz="2200" spc="-5" dirty="0">
                <a:latin typeface="Verdana"/>
                <a:cs typeface="Verdana"/>
              </a:rPr>
              <a:t>:</a:t>
            </a:r>
            <a:endParaRPr lang="ru-RU" sz="2200" spc="-5" dirty="0">
              <a:latin typeface="Verdana"/>
              <a:cs typeface="Verdana"/>
            </a:endParaRPr>
          </a:p>
          <a:p>
            <a:pPr marL="151765" marR="1833880">
              <a:lnSpc>
                <a:spcPts val="2630"/>
              </a:lnSpc>
              <a:spcBef>
                <a:spcPts val="195"/>
              </a:spcBef>
            </a:pPr>
            <a:endParaRPr sz="2200" dirty="0">
              <a:latin typeface="Verdana"/>
              <a:cs typeface="Verdana"/>
            </a:endParaRPr>
          </a:p>
          <a:p>
            <a:pPr marL="12700" marR="5080">
              <a:lnSpc>
                <a:spcPts val="2630"/>
              </a:lnSpc>
              <a:spcBef>
                <a:spcPts val="90"/>
              </a:spcBef>
            </a:pPr>
            <a:r>
              <a:rPr sz="2200" spc="-5" dirty="0">
                <a:latin typeface="Verdana"/>
                <a:cs typeface="Verdana"/>
              </a:rPr>
              <a:t>1.По какому правилу находить признак для ветвления? </a:t>
            </a:r>
            <a:r>
              <a:rPr sz="2200" spc="-760" dirty="0">
                <a:latin typeface="Verdana"/>
                <a:cs typeface="Verdana"/>
              </a:rPr>
              <a:t> </a:t>
            </a:r>
            <a:r>
              <a:rPr sz="2200" spc="-5" dirty="0">
                <a:latin typeface="Verdana"/>
                <a:cs typeface="Verdana"/>
              </a:rPr>
              <a:t>2.Как</a:t>
            </a:r>
            <a:r>
              <a:rPr sz="2200" spc="-20" dirty="0">
                <a:latin typeface="Verdana"/>
                <a:cs typeface="Verdana"/>
              </a:rPr>
              <a:t> </a:t>
            </a:r>
            <a:r>
              <a:rPr sz="2200" spc="-5" dirty="0">
                <a:latin typeface="Verdana"/>
                <a:cs typeface="Verdana"/>
              </a:rPr>
              <a:t>выбрать</a:t>
            </a:r>
            <a:r>
              <a:rPr sz="2200" spc="-15" dirty="0">
                <a:latin typeface="Verdana"/>
                <a:cs typeface="Verdana"/>
              </a:rPr>
              <a:t> </a:t>
            </a:r>
            <a:r>
              <a:rPr sz="2200" spc="-5" dirty="0">
                <a:latin typeface="Verdana"/>
                <a:cs typeface="Verdana"/>
              </a:rPr>
              <a:t>предсказываемое</a:t>
            </a:r>
            <a:r>
              <a:rPr sz="2200" spc="-15" dirty="0">
                <a:latin typeface="Verdana"/>
                <a:cs typeface="Verdana"/>
              </a:rPr>
              <a:t> </a:t>
            </a:r>
            <a:r>
              <a:rPr sz="2200" spc="-5" dirty="0">
                <a:latin typeface="Verdana"/>
                <a:cs typeface="Verdana"/>
              </a:rPr>
              <a:t>значение</a:t>
            </a:r>
            <a:r>
              <a:rPr sz="2200" spc="-10" dirty="0">
                <a:latin typeface="Verdana"/>
                <a:cs typeface="Verdana"/>
              </a:rPr>
              <a:t> </a:t>
            </a:r>
            <a:r>
              <a:rPr sz="2200" spc="-5" dirty="0">
                <a:latin typeface="Verdana"/>
                <a:cs typeface="Verdana"/>
              </a:rPr>
              <a:t>для</a:t>
            </a:r>
            <a:r>
              <a:rPr sz="2200" spc="-15" dirty="0">
                <a:latin typeface="Verdana"/>
                <a:cs typeface="Verdana"/>
              </a:rPr>
              <a:t> </a:t>
            </a:r>
            <a:r>
              <a:rPr sz="2200" spc="-5" dirty="0">
                <a:latin typeface="Verdana"/>
                <a:cs typeface="Verdana"/>
              </a:rPr>
              <a:t>листа?</a:t>
            </a:r>
            <a:endParaRPr sz="2200" dirty="0">
              <a:latin typeface="Verdana"/>
              <a:cs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4797425" cy="406400"/>
          </a:xfrm>
          <a:prstGeom prst="rect">
            <a:avLst/>
          </a:prstGeom>
        </p:spPr>
        <p:txBody>
          <a:bodyPr vert="horz" wrap="square" lIns="0" tIns="12700" rIns="0" bIns="0" rtlCol="0">
            <a:spAutoFit/>
          </a:bodyPr>
          <a:lstStyle/>
          <a:p>
            <a:pPr marL="12700">
              <a:lnSpc>
                <a:spcPct val="100000"/>
              </a:lnSpc>
              <a:spcBef>
                <a:spcPts val="100"/>
              </a:spcBef>
            </a:pPr>
            <a:r>
              <a:rPr spc="-5" dirty="0"/>
              <a:t>Пример</a:t>
            </a:r>
            <a:r>
              <a:rPr spc="-50" dirty="0"/>
              <a:t> </a:t>
            </a:r>
            <a:r>
              <a:rPr spc="-5" dirty="0"/>
              <a:t>задачи</a:t>
            </a:r>
            <a:r>
              <a:rPr spc="-50" dirty="0"/>
              <a:t> </a:t>
            </a:r>
            <a:r>
              <a:rPr spc="-5" dirty="0"/>
              <a:t>регрессии</a:t>
            </a:r>
          </a:p>
        </p:txBody>
      </p:sp>
      <p:sp>
        <p:nvSpPr>
          <p:cNvPr id="3" name="object 3"/>
          <p:cNvSpPr txBox="1"/>
          <p:nvPr/>
        </p:nvSpPr>
        <p:spPr>
          <a:xfrm>
            <a:off x="468561" y="1073806"/>
            <a:ext cx="7616825" cy="694055"/>
          </a:xfrm>
          <a:prstGeom prst="rect">
            <a:avLst/>
          </a:prstGeom>
        </p:spPr>
        <p:txBody>
          <a:bodyPr vert="horz" wrap="square" lIns="0" tIns="12700" rIns="0" bIns="0" rtlCol="0">
            <a:spAutoFit/>
          </a:bodyPr>
          <a:lstStyle/>
          <a:p>
            <a:pPr marL="12700">
              <a:lnSpc>
                <a:spcPts val="2630"/>
              </a:lnSpc>
              <a:spcBef>
                <a:spcPts val="100"/>
              </a:spcBef>
            </a:pPr>
            <a:r>
              <a:rPr sz="2200" spc="-5" dirty="0">
                <a:latin typeface="Verdana"/>
                <a:cs typeface="Verdana"/>
              </a:rPr>
              <a:t>Как</a:t>
            </a:r>
            <a:r>
              <a:rPr sz="2200" spc="-45" dirty="0">
                <a:latin typeface="Verdana"/>
                <a:cs typeface="Verdana"/>
              </a:rPr>
              <a:t> </a:t>
            </a:r>
            <a:r>
              <a:rPr sz="2200" spc="-5" dirty="0">
                <a:latin typeface="Verdana"/>
                <a:cs typeface="Verdana"/>
              </a:rPr>
              <a:t>выбирать</a:t>
            </a:r>
            <a:r>
              <a:rPr sz="2200" spc="-35" dirty="0">
                <a:latin typeface="Verdana"/>
                <a:cs typeface="Verdana"/>
              </a:rPr>
              <a:t> </a:t>
            </a:r>
            <a:r>
              <a:rPr sz="2200" spc="-5" dirty="0">
                <a:latin typeface="Verdana"/>
                <a:cs typeface="Verdana"/>
              </a:rPr>
              <a:t>признак?</a:t>
            </a:r>
            <a:endParaRPr sz="2200">
              <a:latin typeface="Verdana"/>
              <a:cs typeface="Verdana"/>
            </a:endParaRPr>
          </a:p>
          <a:p>
            <a:pPr marL="12700">
              <a:lnSpc>
                <a:spcPts val="2630"/>
              </a:lnSpc>
            </a:pPr>
            <a:r>
              <a:rPr sz="2200" spc="-5" dirty="0">
                <a:solidFill>
                  <a:srgbClr val="FF0000"/>
                </a:solidFill>
                <a:latin typeface="Verdana"/>
                <a:cs typeface="Verdana"/>
              </a:rPr>
              <a:t>Правило:</a:t>
            </a:r>
            <a:r>
              <a:rPr sz="2200" spc="-10" dirty="0">
                <a:solidFill>
                  <a:srgbClr val="FF0000"/>
                </a:solidFill>
                <a:latin typeface="Verdana"/>
                <a:cs typeface="Verdana"/>
              </a:rPr>
              <a:t> </a:t>
            </a:r>
            <a:r>
              <a:rPr sz="2200" spc="-5" dirty="0">
                <a:latin typeface="Verdana"/>
                <a:cs typeface="Verdana"/>
              </a:rPr>
              <a:t>выбирай</a:t>
            </a:r>
            <a:r>
              <a:rPr sz="2200" spc="-25" dirty="0">
                <a:latin typeface="Verdana"/>
                <a:cs typeface="Verdana"/>
              </a:rPr>
              <a:t> </a:t>
            </a:r>
            <a:r>
              <a:rPr sz="2200" spc="-5" dirty="0">
                <a:latin typeface="Verdana"/>
                <a:cs typeface="Verdana"/>
              </a:rPr>
              <a:t>признак,</a:t>
            </a:r>
            <a:r>
              <a:rPr sz="2200" spc="-25" dirty="0">
                <a:latin typeface="Verdana"/>
                <a:cs typeface="Verdana"/>
              </a:rPr>
              <a:t> </a:t>
            </a:r>
            <a:r>
              <a:rPr sz="2200" spc="-5" dirty="0">
                <a:latin typeface="Verdana"/>
                <a:cs typeface="Verdana"/>
              </a:rPr>
              <a:t>который</a:t>
            </a:r>
            <a:r>
              <a:rPr sz="2200" spc="-20" dirty="0">
                <a:latin typeface="Verdana"/>
                <a:cs typeface="Verdana"/>
              </a:rPr>
              <a:t> </a:t>
            </a:r>
            <a:r>
              <a:rPr sz="2200" spc="-5" dirty="0">
                <a:latin typeface="Verdana"/>
                <a:cs typeface="Verdana"/>
              </a:rPr>
              <a:t>минимизирует</a:t>
            </a:r>
            <a:endParaRPr sz="2200">
              <a:latin typeface="Verdana"/>
              <a:cs typeface="Verdana"/>
            </a:endParaRPr>
          </a:p>
        </p:txBody>
      </p:sp>
      <p:sp>
        <p:nvSpPr>
          <p:cNvPr id="4" name="object 4"/>
          <p:cNvSpPr txBox="1"/>
          <p:nvPr/>
        </p:nvSpPr>
        <p:spPr>
          <a:xfrm>
            <a:off x="1949200" y="2271839"/>
            <a:ext cx="720090" cy="248920"/>
          </a:xfrm>
          <a:prstGeom prst="rect">
            <a:avLst/>
          </a:prstGeom>
        </p:spPr>
        <p:txBody>
          <a:bodyPr vert="horz" wrap="square" lIns="0" tIns="14604" rIns="0" bIns="0" rtlCol="0">
            <a:spAutoFit/>
          </a:bodyPr>
          <a:lstStyle/>
          <a:p>
            <a:pPr marL="12700">
              <a:lnSpc>
                <a:spcPct val="100000"/>
              </a:lnSpc>
              <a:spcBef>
                <a:spcPts val="114"/>
              </a:spcBef>
            </a:pPr>
            <a:r>
              <a:rPr sz="1450" spc="5" dirty="0">
                <a:latin typeface="Verdana"/>
                <a:cs typeface="Verdana"/>
              </a:rPr>
              <a:t>Y(П=0)</a:t>
            </a:r>
            <a:endParaRPr sz="1450">
              <a:latin typeface="Verdana"/>
              <a:cs typeface="Verdana"/>
            </a:endParaRPr>
          </a:p>
        </p:txBody>
      </p:sp>
      <p:sp>
        <p:nvSpPr>
          <p:cNvPr id="5" name="object 5"/>
          <p:cNvSpPr txBox="1"/>
          <p:nvPr/>
        </p:nvSpPr>
        <p:spPr>
          <a:xfrm>
            <a:off x="468561" y="1740556"/>
            <a:ext cx="3909060" cy="694055"/>
          </a:xfrm>
          <a:prstGeom prst="rect">
            <a:avLst/>
          </a:prstGeom>
        </p:spPr>
        <p:txBody>
          <a:bodyPr vert="horz" wrap="square" lIns="0" tIns="12700" rIns="0" bIns="0" rtlCol="0">
            <a:spAutoFit/>
          </a:bodyPr>
          <a:lstStyle/>
          <a:p>
            <a:pPr marL="12700">
              <a:lnSpc>
                <a:spcPts val="2630"/>
              </a:lnSpc>
              <a:spcBef>
                <a:spcPts val="100"/>
              </a:spcBef>
            </a:pPr>
            <a:r>
              <a:rPr sz="2200" spc="-5" dirty="0">
                <a:latin typeface="Verdana"/>
                <a:cs typeface="Verdana"/>
              </a:rPr>
              <a:t>величину</a:t>
            </a:r>
            <a:endParaRPr sz="2200">
              <a:latin typeface="Verdana"/>
              <a:cs typeface="Verdana"/>
            </a:endParaRPr>
          </a:p>
          <a:p>
            <a:pPr marL="12700">
              <a:lnSpc>
                <a:spcPts val="2635"/>
              </a:lnSpc>
              <a:tabLst>
                <a:tab pos="2186940" algn="l"/>
              </a:tabLst>
            </a:pPr>
            <a:r>
              <a:rPr sz="2200" spc="-5" dirty="0">
                <a:latin typeface="Verdana"/>
                <a:cs typeface="Verdana"/>
              </a:rPr>
              <a:t>Pr(П=0)*</a:t>
            </a:r>
            <a:r>
              <a:rPr sz="2200" dirty="0">
                <a:latin typeface="Verdana"/>
                <a:cs typeface="Verdana"/>
              </a:rPr>
              <a:t>s	</a:t>
            </a:r>
            <a:r>
              <a:rPr sz="2200" spc="-5" dirty="0">
                <a:latin typeface="Verdana"/>
                <a:cs typeface="Verdana"/>
              </a:rPr>
              <a:t>+Pr(П=1)*s</a:t>
            </a:r>
            <a:endParaRPr sz="2200">
              <a:latin typeface="Verdana"/>
              <a:cs typeface="Verdana"/>
            </a:endParaRPr>
          </a:p>
        </p:txBody>
      </p:sp>
      <p:sp>
        <p:nvSpPr>
          <p:cNvPr id="6" name="object 6"/>
          <p:cNvSpPr txBox="1"/>
          <p:nvPr/>
        </p:nvSpPr>
        <p:spPr>
          <a:xfrm>
            <a:off x="4352718" y="2271839"/>
            <a:ext cx="720090" cy="248920"/>
          </a:xfrm>
          <a:prstGeom prst="rect">
            <a:avLst/>
          </a:prstGeom>
        </p:spPr>
        <p:txBody>
          <a:bodyPr vert="horz" wrap="square" lIns="0" tIns="14604" rIns="0" bIns="0" rtlCol="0">
            <a:spAutoFit/>
          </a:bodyPr>
          <a:lstStyle/>
          <a:p>
            <a:pPr marL="12700">
              <a:lnSpc>
                <a:spcPct val="100000"/>
              </a:lnSpc>
              <a:spcBef>
                <a:spcPts val="114"/>
              </a:spcBef>
            </a:pPr>
            <a:r>
              <a:rPr sz="1450" spc="5" dirty="0">
                <a:latin typeface="Verdana"/>
                <a:cs typeface="Verdana"/>
              </a:rPr>
              <a:t>Y(П=1)</a:t>
            </a:r>
            <a:endParaRPr sz="1450" dirty="0">
              <a:latin typeface="Verdana"/>
              <a:cs typeface="Verdana"/>
            </a:endParaRPr>
          </a:p>
        </p:txBody>
      </p:sp>
      <p:sp>
        <p:nvSpPr>
          <p:cNvPr id="7" name="object 7"/>
          <p:cNvSpPr txBox="1"/>
          <p:nvPr/>
        </p:nvSpPr>
        <p:spPr>
          <a:xfrm>
            <a:off x="468561" y="2407306"/>
            <a:ext cx="497205" cy="36068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FF0000"/>
                </a:solidFill>
                <a:latin typeface="Verdana"/>
                <a:cs typeface="Verdana"/>
              </a:rPr>
              <a:t>где</a:t>
            </a:r>
            <a:endParaRPr sz="2200">
              <a:latin typeface="Verdana"/>
              <a:cs typeface="Verdana"/>
            </a:endParaRPr>
          </a:p>
        </p:txBody>
      </p:sp>
      <p:sp>
        <p:nvSpPr>
          <p:cNvPr id="8" name="object 8"/>
          <p:cNvSpPr txBox="1"/>
          <p:nvPr/>
        </p:nvSpPr>
        <p:spPr>
          <a:xfrm>
            <a:off x="614101" y="2938589"/>
            <a:ext cx="652780" cy="248920"/>
          </a:xfrm>
          <a:prstGeom prst="rect">
            <a:avLst/>
          </a:prstGeom>
        </p:spPr>
        <p:txBody>
          <a:bodyPr vert="horz" wrap="square" lIns="0" tIns="14604" rIns="0" bIns="0" rtlCol="0">
            <a:spAutoFit/>
          </a:bodyPr>
          <a:lstStyle/>
          <a:p>
            <a:pPr marL="12700">
              <a:lnSpc>
                <a:spcPct val="100000"/>
              </a:lnSpc>
              <a:spcBef>
                <a:spcPts val="114"/>
              </a:spcBef>
            </a:pPr>
            <a:r>
              <a:rPr sz="1450" dirty="0">
                <a:latin typeface="Verdana"/>
                <a:cs typeface="Verdana"/>
              </a:rPr>
              <a:t>Y(П=i)</a:t>
            </a:r>
            <a:endParaRPr sz="1450">
              <a:latin typeface="Verdana"/>
              <a:cs typeface="Verdana"/>
            </a:endParaRPr>
          </a:p>
        </p:txBody>
      </p:sp>
      <p:sp>
        <p:nvSpPr>
          <p:cNvPr id="9" name="object 9"/>
          <p:cNvSpPr txBox="1"/>
          <p:nvPr/>
        </p:nvSpPr>
        <p:spPr>
          <a:xfrm>
            <a:off x="468561" y="2740681"/>
            <a:ext cx="2850515" cy="360680"/>
          </a:xfrm>
          <a:prstGeom prst="rect">
            <a:avLst/>
          </a:prstGeom>
        </p:spPr>
        <p:txBody>
          <a:bodyPr vert="horz" wrap="square" lIns="0" tIns="12700" rIns="0" bIns="0" rtlCol="0">
            <a:spAutoFit/>
          </a:bodyPr>
          <a:lstStyle/>
          <a:p>
            <a:pPr marL="12700">
              <a:lnSpc>
                <a:spcPct val="100000"/>
              </a:lnSpc>
              <a:spcBef>
                <a:spcPts val="100"/>
              </a:spcBef>
              <a:tabLst>
                <a:tab pos="882650" algn="l"/>
              </a:tabLst>
            </a:pPr>
            <a:r>
              <a:rPr sz="2200" dirty="0">
                <a:latin typeface="Verdana"/>
                <a:cs typeface="Verdana"/>
              </a:rPr>
              <a:t>s	–</a:t>
            </a:r>
            <a:r>
              <a:rPr sz="2200" spc="-95" dirty="0">
                <a:latin typeface="Verdana"/>
                <a:cs typeface="Verdana"/>
              </a:rPr>
              <a:t> </a:t>
            </a:r>
            <a:r>
              <a:rPr sz="2200" spc="-5" dirty="0">
                <a:latin typeface="Verdana"/>
                <a:cs typeface="Verdana"/>
              </a:rPr>
              <a:t>отклонение</a:t>
            </a:r>
            <a:endParaRPr sz="2200">
              <a:latin typeface="Verdana"/>
              <a:cs typeface="Verdana"/>
            </a:endParaRPr>
          </a:p>
        </p:txBody>
      </p:sp>
      <p:sp>
        <p:nvSpPr>
          <p:cNvPr id="10" name="object 10"/>
          <p:cNvSpPr txBox="1"/>
          <p:nvPr/>
        </p:nvSpPr>
        <p:spPr>
          <a:xfrm>
            <a:off x="468561" y="3074056"/>
            <a:ext cx="2451735" cy="694055"/>
          </a:xfrm>
          <a:prstGeom prst="rect">
            <a:avLst/>
          </a:prstGeom>
        </p:spPr>
        <p:txBody>
          <a:bodyPr vert="horz" wrap="square" lIns="0" tIns="12700" rIns="0" bIns="0" rtlCol="0">
            <a:spAutoFit/>
          </a:bodyPr>
          <a:lstStyle/>
          <a:p>
            <a:pPr marL="12700">
              <a:lnSpc>
                <a:spcPts val="2630"/>
              </a:lnSpc>
              <a:spcBef>
                <a:spcPts val="100"/>
              </a:spcBef>
            </a:pPr>
            <a:r>
              <a:rPr sz="2200" spc="-5" dirty="0">
                <a:latin typeface="Verdana"/>
                <a:cs typeface="Verdana"/>
              </a:rPr>
              <a:t>значений</a:t>
            </a:r>
            <a:r>
              <a:rPr sz="2200" spc="-55" dirty="0">
                <a:latin typeface="Verdana"/>
                <a:cs typeface="Verdana"/>
              </a:rPr>
              <a:t> </a:t>
            </a:r>
            <a:r>
              <a:rPr sz="2200" spc="-5" dirty="0">
                <a:latin typeface="Verdana"/>
                <a:cs typeface="Verdana"/>
              </a:rPr>
              <a:t>Y,</a:t>
            </a:r>
            <a:endParaRPr sz="2200">
              <a:latin typeface="Verdana"/>
              <a:cs typeface="Verdana"/>
            </a:endParaRPr>
          </a:p>
          <a:p>
            <a:pPr marL="12700">
              <a:lnSpc>
                <a:spcPts val="2635"/>
              </a:lnSpc>
            </a:pPr>
            <a:r>
              <a:rPr sz="2200" spc="-5" dirty="0">
                <a:latin typeface="Verdana"/>
                <a:cs typeface="Verdana"/>
              </a:rPr>
              <a:t>для</a:t>
            </a:r>
            <a:r>
              <a:rPr sz="2200" spc="-50" dirty="0">
                <a:latin typeface="Verdana"/>
                <a:cs typeface="Verdana"/>
              </a:rPr>
              <a:t> </a:t>
            </a:r>
            <a:r>
              <a:rPr sz="2200" spc="-5" dirty="0">
                <a:latin typeface="Verdana"/>
                <a:cs typeface="Verdana"/>
              </a:rPr>
              <a:t>которых</a:t>
            </a:r>
            <a:r>
              <a:rPr sz="2200" spc="-45" dirty="0">
                <a:latin typeface="Verdana"/>
                <a:cs typeface="Verdana"/>
              </a:rPr>
              <a:t> </a:t>
            </a:r>
            <a:r>
              <a:rPr sz="2200" spc="-5" dirty="0">
                <a:latin typeface="Verdana"/>
                <a:cs typeface="Verdana"/>
              </a:rPr>
              <a:t>П=i</a:t>
            </a:r>
            <a:endParaRPr sz="2200">
              <a:latin typeface="Verdana"/>
              <a:cs typeface="Verdana"/>
            </a:endParaRPr>
          </a:p>
        </p:txBody>
      </p:sp>
      <p:graphicFrame>
        <p:nvGraphicFramePr>
          <p:cNvPr id="11" name="object 11"/>
          <p:cNvGraphicFramePr>
            <a:graphicFrameLocks noGrp="1"/>
          </p:cNvGraphicFramePr>
          <p:nvPr/>
        </p:nvGraphicFramePr>
        <p:xfrm>
          <a:off x="5141714" y="1767974"/>
          <a:ext cx="4006848" cy="3366006"/>
        </p:xfrm>
        <a:graphic>
          <a:graphicData uri="http://schemas.openxmlformats.org/drawingml/2006/table">
            <a:tbl>
              <a:tblPr firstRow="1" bandRow="1">
                <a:tableStyleId>{2D5ABB26-0587-4C30-8999-92F81FD0307C}</a:tableStyleId>
              </a:tblPr>
              <a:tblGrid>
                <a:gridCol w="535305">
                  <a:extLst>
                    <a:ext uri="{9D8B030D-6E8A-4147-A177-3AD203B41FA5}">
                      <a16:colId xmlns:a16="http://schemas.microsoft.com/office/drawing/2014/main" val="20000"/>
                    </a:ext>
                  </a:extLst>
                </a:gridCol>
                <a:gridCol w="642620">
                  <a:extLst>
                    <a:ext uri="{9D8B030D-6E8A-4147-A177-3AD203B41FA5}">
                      <a16:colId xmlns:a16="http://schemas.microsoft.com/office/drawing/2014/main" val="20001"/>
                    </a:ext>
                  </a:extLst>
                </a:gridCol>
                <a:gridCol w="589280">
                  <a:extLst>
                    <a:ext uri="{9D8B030D-6E8A-4147-A177-3AD203B41FA5}">
                      <a16:colId xmlns:a16="http://schemas.microsoft.com/office/drawing/2014/main" val="20002"/>
                    </a:ext>
                  </a:extLst>
                </a:gridCol>
                <a:gridCol w="749934">
                  <a:extLst>
                    <a:ext uri="{9D8B030D-6E8A-4147-A177-3AD203B41FA5}">
                      <a16:colId xmlns:a16="http://schemas.microsoft.com/office/drawing/2014/main" val="20003"/>
                    </a:ext>
                  </a:extLst>
                </a:gridCol>
                <a:gridCol w="696594">
                  <a:extLst>
                    <a:ext uri="{9D8B030D-6E8A-4147-A177-3AD203B41FA5}">
                      <a16:colId xmlns:a16="http://schemas.microsoft.com/office/drawing/2014/main" val="20004"/>
                    </a:ext>
                  </a:extLst>
                </a:gridCol>
                <a:gridCol w="793115">
                  <a:extLst>
                    <a:ext uri="{9D8B030D-6E8A-4147-A177-3AD203B41FA5}">
                      <a16:colId xmlns:a16="http://schemas.microsoft.com/office/drawing/2014/main" val="20005"/>
                    </a:ext>
                  </a:extLst>
                </a:gridCol>
              </a:tblGrid>
              <a:tr h="860224">
                <a:tc>
                  <a:txBody>
                    <a:bodyPr/>
                    <a:lstStyle/>
                    <a:p>
                      <a:pPr marL="85725" marR="124460">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  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0650">
                        <a:lnSpc>
                          <a:spcPts val="1650"/>
                        </a:lnSpc>
                        <a:spcBef>
                          <a:spcPts val="325"/>
                        </a:spcBef>
                      </a:pPr>
                      <a:r>
                        <a:rPr sz="1400" b="1" spc="-5" dirty="0">
                          <a:solidFill>
                            <a:srgbClr val="FFFFFF"/>
                          </a:solidFill>
                          <a:latin typeface="Arial"/>
                          <a:cs typeface="Arial"/>
                        </a:rPr>
                        <a:t>Выш  е? </a:t>
                      </a:r>
                      <a:r>
                        <a:rPr sz="1400" b="1" dirty="0">
                          <a:solidFill>
                            <a:srgbClr val="FFFFFF"/>
                          </a:solidFill>
                          <a:latin typeface="Arial"/>
                          <a:cs typeface="Arial"/>
                        </a:rPr>
                        <a:t> (V)</a:t>
                      </a:r>
                      <a:endParaRPr sz="14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8905">
                        <a:lnSpc>
                          <a:spcPts val="1650"/>
                        </a:lnSpc>
                        <a:spcBef>
                          <a:spcPts val="325"/>
                        </a:spcBef>
                      </a:pPr>
                      <a:r>
                        <a:rPr sz="1400" b="1" spc="-5" dirty="0">
                          <a:solidFill>
                            <a:srgbClr val="FFFFFF"/>
                          </a:solidFill>
                          <a:latin typeface="Arial"/>
                          <a:cs typeface="Arial"/>
                        </a:rPr>
                        <a:t>Дом  а? </a:t>
                      </a:r>
                      <a:r>
                        <a:rPr sz="1400" b="1" dirty="0">
                          <a:solidFill>
                            <a:srgbClr val="FFFFFF"/>
                          </a:solidFill>
                          <a:latin typeface="Arial"/>
                          <a:cs typeface="Arial"/>
                        </a:rPr>
                        <a:t> (D)</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2235">
                        <a:lnSpc>
                          <a:spcPts val="1650"/>
                        </a:lnSpc>
                        <a:spcBef>
                          <a:spcPts val="325"/>
                        </a:spcBef>
                      </a:pPr>
                      <a:r>
                        <a:rPr sz="1400" b="1" spc="-5" dirty="0">
                          <a:solidFill>
                            <a:srgbClr val="FFFFFF"/>
                          </a:solidFill>
                          <a:latin typeface="Arial"/>
                          <a:cs typeface="Arial"/>
                        </a:rPr>
                        <a:t>Лидер  </a:t>
                      </a:r>
                      <a:r>
                        <a:rPr sz="1400" b="1" dirty="0">
                          <a:solidFill>
                            <a:srgbClr val="FFFFFF"/>
                          </a:solidFill>
                          <a:latin typeface="Arial"/>
                          <a:cs typeface="Arial"/>
                        </a:rPr>
                        <a:t>ы?</a:t>
                      </a:r>
                      <a:r>
                        <a:rPr sz="1400" b="1" spc="-80" dirty="0">
                          <a:solidFill>
                            <a:srgbClr val="FFFFFF"/>
                          </a:solidFill>
                          <a:latin typeface="Arial"/>
                          <a:cs typeface="Arial"/>
                        </a:rPr>
                        <a:t>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88900">
                        <a:lnSpc>
                          <a:spcPts val="1650"/>
                        </a:lnSpc>
                        <a:spcBef>
                          <a:spcPts val="325"/>
                        </a:spcBef>
                      </a:pPr>
                      <a:r>
                        <a:rPr sz="1400" b="1" spc="-5" dirty="0">
                          <a:solidFill>
                            <a:srgbClr val="FFFFFF"/>
                          </a:solidFill>
                          <a:latin typeface="Arial"/>
                          <a:cs typeface="Arial"/>
                        </a:rPr>
                        <a:t>Дожд </a:t>
                      </a:r>
                      <a:r>
                        <a:rPr sz="1400" b="1" spc="-375" dirty="0">
                          <a:solidFill>
                            <a:srgbClr val="FFFFFF"/>
                          </a:solidFill>
                          <a:latin typeface="Arial"/>
                          <a:cs typeface="Arial"/>
                        </a:rPr>
                        <a:t> </a:t>
                      </a:r>
                      <a:r>
                        <a:rPr sz="1400" b="1" spc="-5" dirty="0">
                          <a:solidFill>
                            <a:srgbClr val="FFFFFF"/>
                          </a:solidFill>
                          <a:latin typeface="Arial"/>
                          <a:cs typeface="Arial"/>
                        </a:rPr>
                        <a:t>ь</a:t>
                      </a:r>
                      <a:r>
                        <a:rPr sz="1400" b="1" dirty="0">
                          <a:solidFill>
                            <a:srgbClr val="FFFFFF"/>
                          </a:solidFill>
                          <a:latin typeface="Arial"/>
                          <a:cs typeface="Arial"/>
                        </a:rPr>
                        <a:t>?</a:t>
                      </a:r>
                      <a:r>
                        <a:rPr sz="1400" b="1" spc="-5" dirty="0">
                          <a:solidFill>
                            <a:srgbClr val="FFFFFF"/>
                          </a:solidFill>
                          <a:latin typeface="Arial"/>
                          <a:cs typeface="Arial"/>
                        </a:rPr>
                        <a:t>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a:lnSpc>
                          <a:spcPts val="1650"/>
                        </a:lnSpc>
                        <a:spcBef>
                          <a:spcPts val="325"/>
                        </a:spcBef>
                      </a:pPr>
                      <a:r>
                        <a:rPr sz="1400" b="1" spc="-5" dirty="0">
                          <a:solidFill>
                            <a:srgbClr val="FFFFFF"/>
                          </a:solidFill>
                          <a:latin typeface="Arial"/>
                          <a:cs typeface="Arial"/>
                        </a:rPr>
                        <a:t>Число </a:t>
                      </a:r>
                      <a:r>
                        <a:rPr sz="1400" b="1" dirty="0">
                          <a:solidFill>
                            <a:srgbClr val="FFFFFF"/>
                          </a:solidFill>
                          <a:latin typeface="Arial"/>
                          <a:cs typeface="Arial"/>
                        </a:rPr>
                        <a:t> </a:t>
                      </a:r>
                      <a:r>
                        <a:rPr sz="1400" b="1" spc="-5" dirty="0">
                          <a:solidFill>
                            <a:srgbClr val="FFFFFF"/>
                          </a:solidFill>
                          <a:latin typeface="Arial"/>
                          <a:cs typeface="Arial"/>
                        </a:rPr>
                        <a:t>зрителе  й(Y)</a:t>
                      </a:r>
                      <a:endParaRPr sz="1400">
                        <a:latin typeface="Arial"/>
                        <a:cs typeface="Arial"/>
                      </a:endParaRPr>
                    </a:p>
                  </a:txBody>
                  <a:tcPr marL="0" marR="0" marT="41275" marB="0">
                    <a:lnL w="12700">
                      <a:solidFill>
                        <a:srgbClr val="FFFFFF"/>
                      </a:solidFill>
                      <a:prstDash val="solid"/>
                    </a:lnL>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58424">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marR="3175">
                        <a:lnSpc>
                          <a:spcPct val="100000"/>
                        </a:lnSpc>
                        <a:spcBef>
                          <a:spcPts val="244"/>
                        </a:spcBef>
                      </a:pPr>
                      <a:r>
                        <a:rPr sz="1400" spc="-5" dirty="0">
                          <a:latin typeface="Arial MT"/>
                          <a:cs typeface="Arial MT"/>
                        </a:rPr>
                        <a:t>23</a:t>
                      </a:r>
                      <a:endParaRPr sz="1400">
                        <a:latin typeface="Arial MT"/>
                        <a:cs typeface="Arial MT"/>
                      </a:endParaRPr>
                    </a:p>
                  </a:txBody>
                  <a:tcPr marL="0" marR="0" marT="31114" marB="0">
                    <a:lnL w="12700">
                      <a:solidFill>
                        <a:srgbClr val="FFFFFF"/>
                      </a:solidFill>
                      <a:prstDash val="solid"/>
                    </a:lnL>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58425">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marR="3175">
                        <a:lnSpc>
                          <a:spcPct val="100000"/>
                        </a:lnSpc>
                        <a:spcBef>
                          <a:spcPts val="244"/>
                        </a:spcBef>
                      </a:pPr>
                      <a:r>
                        <a:rPr sz="1400" spc="-5" dirty="0">
                          <a:latin typeface="Arial MT"/>
                          <a:cs typeface="Arial MT"/>
                        </a:rPr>
                        <a:t>10</a:t>
                      </a:r>
                      <a:endParaRPr sz="1400">
                        <a:latin typeface="Arial MT"/>
                        <a:cs typeface="Arial MT"/>
                      </a:endParaRPr>
                    </a:p>
                  </a:txBody>
                  <a:tcPr marL="0" marR="0" marT="31114" marB="0">
                    <a:lnL w="12700">
                      <a:solidFill>
                        <a:srgbClr val="FFFFFF"/>
                      </a:solidFill>
                      <a:prstDash val="solid"/>
                    </a:lnL>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58424">
                <a:tc>
                  <a:txBody>
                    <a:bodyPr/>
                    <a:lstStyle/>
                    <a:p>
                      <a:pPr marL="85725">
                        <a:lnSpc>
                          <a:spcPct val="100000"/>
                        </a:lnSpc>
                        <a:spcBef>
                          <a:spcPts val="240"/>
                        </a:spcBef>
                      </a:pPr>
                      <a:r>
                        <a:rPr sz="1400" dirty="0">
                          <a:latin typeface="Arial MT"/>
                          <a:cs typeface="Arial MT"/>
                        </a:rPr>
                        <a:t>3</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marR="3175">
                        <a:lnSpc>
                          <a:spcPct val="100000"/>
                        </a:lnSpc>
                        <a:spcBef>
                          <a:spcPts val="240"/>
                        </a:spcBef>
                      </a:pPr>
                      <a:r>
                        <a:rPr sz="1400" dirty="0">
                          <a:latin typeface="Arial MT"/>
                          <a:cs typeface="Arial MT"/>
                        </a:rPr>
                        <a:t>5</a:t>
                      </a:r>
                      <a:endParaRPr sz="1400">
                        <a:latin typeface="Arial MT"/>
                        <a:cs typeface="Arial MT"/>
                      </a:endParaRPr>
                    </a:p>
                  </a:txBody>
                  <a:tcPr marL="0" marR="0" marT="30480" marB="0">
                    <a:lnL w="12700">
                      <a:solidFill>
                        <a:srgbClr val="FFFFFF"/>
                      </a:solidFill>
                      <a:prstDash val="solid"/>
                    </a:lnL>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58424">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marR="3175">
                        <a:lnSpc>
                          <a:spcPct val="100000"/>
                        </a:lnSpc>
                        <a:spcBef>
                          <a:spcPts val="244"/>
                        </a:spcBef>
                      </a:pPr>
                      <a:r>
                        <a:rPr sz="1400" spc="-5" dirty="0">
                          <a:latin typeface="Arial MT"/>
                          <a:cs typeface="Arial MT"/>
                        </a:rPr>
                        <a:t>54</a:t>
                      </a:r>
                      <a:endParaRPr sz="1400">
                        <a:latin typeface="Arial MT"/>
                        <a:cs typeface="Arial MT"/>
                      </a:endParaRPr>
                    </a:p>
                  </a:txBody>
                  <a:tcPr marL="0" marR="0" marT="31114" marB="0">
                    <a:lnL w="12700">
                      <a:solidFill>
                        <a:srgbClr val="FFFFFF"/>
                      </a:solidFill>
                      <a:prstDash val="solid"/>
                    </a:lnL>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58424">
                <a:tc>
                  <a:txBody>
                    <a:bodyPr/>
                    <a:lstStyle/>
                    <a:p>
                      <a:pPr marL="85725">
                        <a:lnSpc>
                          <a:spcPct val="100000"/>
                        </a:lnSpc>
                        <a:spcBef>
                          <a:spcPts val="240"/>
                        </a:spcBef>
                      </a:pPr>
                      <a:r>
                        <a:rPr sz="1400" dirty="0">
                          <a:latin typeface="Arial MT"/>
                          <a:cs typeface="Arial MT"/>
                        </a:rPr>
                        <a:t>5</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marR="3175">
                        <a:lnSpc>
                          <a:spcPct val="100000"/>
                        </a:lnSpc>
                        <a:spcBef>
                          <a:spcPts val="240"/>
                        </a:spcBef>
                      </a:pPr>
                      <a:r>
                        <a:rPr sz="1400" spc="-5" dirty="0">
                          <a:latin typeface="Arial MT"/>
                          <a:cs typeface="Arial MT"/>
                        </a:rPr>
                        <a:t>14</a:t>
                      </a:r>
                      <a:endParaRPr sz="1400">
                        <a:latin typeface="Arial MT"/>
                        <a:cs typeface="Arial MT"/>
                      </a:endParaRPr>
                    </a:p>
                  </a:txBody>
                  <a:tcPr marL="0" marR="0" marT="30480" marB="0">
                    <a:lnL w="12700">
                      <a:solidFill>
                        <a:srgbClr val="FFFFFF"/>
                      </a:solidFill>
                      <a:prstDash val="solid"/>
                    </a:lnL>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58424">
                <a:tc>
                  <a:txBody>
                    <a:bodyPr/>
                    <a:lstStyle/>
                    <a:p>
                      <a:pPr marL="85725">
                        <a:lnSpc>
                          <a:spcPct val="100000"/>
                        </a:lnSpc>
                        <a:spcBef>
                          <a:spcPts val="240"/>
                        </a:spcBef>
                      </a:pPr>
                      <a:r>
                        <a:rPr sz="1400" dirty="0">
                          <a:latin typeface="Arial MT"/>
                          <a:cs typeface="Arial MT"/>
                        </a:rPr>
                        <a:t>6</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marR="3175">
                        <a:lnSpc>
                          <a:spcPct val="100000"/>
                        </a:lnSpc>
                        <a:spcBef>
                          <a:spcPts val="240"/>
                        </a:spcBef>
                      </a:pPr>
                      <a:r>
                        <a:rPr sz="1400" spc="-5" dirty="0">
                          <a:latin typeface="Arial MT"/>
                          <a:cs typeface="Arial MT"/>
                        </a:rPr>
                        <a:t>22</a:t>
                      </a:r>
                      <a:endParaRPr sz="1400">
                        <a:latin typeface="Arial MT"/>
                        <a:cs typeface="Arial MT"/>
                      </a:endParaRPr>
                    </a:p>
                  </a:txBody>
                  <a:tcPr marL="0" marR="0" marT="30480" marB="0">
                    <a:lnL w="12700">
                      <a:solidFill>
                        <a:srgbClr val="FFFFFF"/>
                      </a:solidFill>
                      <a:prstDash val="solid"/>
                    </a:lnL>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55237">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6350">
                      <a:solidFill>
                        <a:srgbClr val="FFFFFF"/>
                      </a:solidFill>
                      <a:prstDash val="solid"/>
                    </a:lnB>
                    <a:solidFill>
                      <a:srgbClr val="FFE1CD"/>
                    </a:solidFill>
                  </a:tcPr>
                </a:tc>
                <a:tc>
                  <a:txBody>
                    <a:bodyPr/>
                    <a:lstStyle/>
                    <a:p>
                      <a:pPr marL="85725" marR="3175">
                        <a:lnSpc>
                          <a:spcPct val="100000"/>
                        </a:lnSpc>
                        <a:spcBef>
                          <a:spcPts val="240"/>
                        </a:spcBef>
                      </a:pPr>
                      <a:r>
                        <a:rPr sz="1400" spc="-5" dirty="0">
                          <a:latin typeface="Arial MT"/>
                          <a:cs typeface="Arial MT"/>
                        </a:rPr>
                        <a:t>20</a:t>
                      </a:r>
                      <a:endParaRPr sz="1400" dirty="0">
                        <a:latin typeface="Arial MT"/>
                        <a:cs typeface="Arial MT"/>
                      </a:endParaRPr>
                    </a:p>
                  </a:txBody>
                  <a:tcPr marL="0" marR="0" marT="30480" marB="0">
                    <a:lnL w="12700">
                      <a:solidFill>
                        <a:srgbClr val="FFFFFF"/>
                      </a:solidFill>
                      <a:prstDash val="solid"/>
                    </a:lnL>
                    <a:lnT w="12700">
                      <a:solidFill>
                        <a:srgbClr val="FFFFFF"/>
                      </a:solidFill>
                      <a:prstDash val="solid"/>
                    </a:lnT>
                    <a:lnB w="635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marR="5080">
              <a:lnSpc>
                <a:spcPct val="100000"/>
              </a:lnSpc>
              <a:spcBef>
                <a:spcPts val="100"/>
              </a:spcBef>
            </a:pPr>
            <a:r>
              <a:rPr dirty="0"/>
              <a:t>В задаче регрессии значение, которое  выдает лист – это</a:t>
            </a:r>
          </a:p>
        </p:txBody>
      </p:sp>
      <p:pic>
        <p:nvPicPr>
          <p:cNvPr id="3" name="object 3"/>
          <p:cNvPicPr/>
          <p:nvPr/>
        </p:nvPicPr>
        <p:blipFill>
          <a:blip r:embed="rId2" cstate="print"/>
          <a:stretch>
            <a:fillRect/>
          </a:stretch>
        </p:blipFill>
        <p:spPr>
          <a:xfrm>
            <a:off x="3581725" y="2377466"/>
            <a:ext cx="2360951" cy="1468027"/>
          </a:xfrm>
          <a:prstGeom prst="rect">
            <a:avLst/>
          </a:prstGeom>
        </p:spPr>
      </p:pic>
      <p:sp>
        <p:nvSpPr>
          <p:cNvPr id="4" name="object 4"/>
          <p:cNvSpPr txBox="1"/>
          <p:nvPr/>
        </p:nvSpPr>
        <p:spPr>
          <a:xfrm>
            <a:off x="396552" y="1434862"/>
            <a:ext cx="7857490" cy="635000"/>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Arial MT"/>
                <a:cs typeface="Arial MT"/>
              </a:rPr>
              <a:t>…среднее арифметическое значений Y тренировочных объектов,  попавших в этот лист.</a:t>
            </a:r>
            <a:endParaRPr sz="20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527" y="2165068"/>
            <a:ext cx="7793990" cy="574040"/>
          </a:xfrm>
          <a:prstGeom prst="rect">
            <a:avLst/>
          </a:prstGeom>
        </p:spPr>
        <p:txBody>
          <a:bodyPr vert="horz" wrap="square" lIns="0" tIns="12700" rIns="0" bIns="0" rtlCol="0">
            <a:spAutoFit/>
          </a:bodyPr>
          <a:lstStyle/>
          <a:p>
            <a:pPr marL="12700">
              <a:lnSpc>
                <a:spcPct val="100000"/>
              </a:lnSpc>
              <a:spcBef>
                <a:spcPts val="100"/>
              </a:spcBef>
            </a:pPr>
            <a:r>
              <a:rPr sz="3600" spc="-5" dirty="0"/>
              <a:t>Деревья</a:t>
            </a:r>
            <a:r>
              <a:rPr sz="3600" spc="-40" dirty="0"/>
              <a:t> </a:t>
            </a:r>
            <a:r>
              <a:rPr sz="3600" spc="-5" dirty="0"/>
              <a:t>vs</a:t>
            </a:r>
            <a:r>
              <a:rPr sz="3600" spc="-35" dirty="0"/>
              <a:t> </a:t>
            </a:r>
            <a:r>
              <a:rPr sz="3600" spc="-10" dirty="0"/>
              <a:t>пропуски</a:t>
            </a:r>
            <a:r>
              <a:rPr sz="3600" spc="-40" dirty="0"/>
              <a:t> </a:t>
            </a:r>
            <a:r>
              <a:rPr sz="3600" spc="-5" dirty="0"/>
              <a:t>данных</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5" y="484037"/>
            <a:ext cx="592582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353147"/>
                </a:solidFill>
                <a:latin typeface="Verdana"/>
                <a:cs typeface="Verdana"/>
              </a:rPr>
              <a:t>Деревья</a:t>
            </a:r>
            <a:r>
              <a:rPr sz="2500" b="1" spc="-50" dirty="0">
                <a:solidFill>
                  <a:srgbClr val="353147"/>
                </a:solidFill>
                <a:latin typeface="Verdana"/>
                <a:cs typeface="Verdana"/>
              </a:rPr>
              <a:t> </a:t>
            </a:r>
            <a:r>
              <a:rPr sz="2500" b="1" spc="-5" dirty="0">
                <a:solidFill>
                  <a:srgbClr val="353147"/>
                </a:solidFill>
                <a:latin typeface="Verdana"/>
                <a:cs typeface="Verdana"/>
              </a:rPr>
              <a:t>могут</a:t>
            </a:r>
            <a:r>
              <a:rPr sz="2500" b="1" spc="-45" dirty="0">
                <a:solidFill>
                  <a:srgbClr val="353147"/>
                </a:solidFill>
                <a:latin typeface="Verdana"/>
                <a:cs typeface="Verdana"/>
              </a:rPr>
              <a:t> </a:t>
            </a:r>
            <a:r>
              <a:rPr sz="2500" b="1" spc="-5" dirty="0">
                <a:solidFill>
                  <a:srgbClr val="353147"/>
                </a:solidFill>
                <a:latin typeface="Verdana"/>
                <a:cs typeface="Verdana"/>
              </a:rPr>
              <a:t>предсказывать…</a:t>
            </a:r>
            <a:endParaRPr sz="2500">
              <a:latin typeface="Verdana"/>
              <a:cs typeface="Verdana"/>
            </a:endParaRPr>
          </a:p>
        </p:txBody>
      </p:sp>
      <p:sp>
        <p:nvSpPr>
          <p:cNvPr id="3" name="object 3"/>
          <p:cNvSpPr txBox="1"/>
          <p:nvPr/>
        </p:nvSpPr>
        <p:spPr>
          <a:xfrm>
            <a:off x="468561" y="1073806"/>
            <a:ext cx="7680959" cy="694055"/>
          </a:xfrm>
          <a:prstGeom prst="rect">
            <a:avLst/>
          </a:prstGeom>
        </p:spPr>
        <p:txBody>
          <a:bodyPr vert="horz" wrap="square" lIns="0" tIns="24765" rIns="0" bIns="0" rtlCol="0">
            <a:spAutoFit/>
          </a:bodyPr>
          <a:lstStyle/>
          <a:p>
            <a:pPr marL="12700" marR="5080">
              <a:lnSpc>
                <a:spcPts val="2630"/>
              </a:lnSpc>
              <a:spcBef>
                <a:spcPts val="195"/>
              </a:spcBef>
            </a:pPr>
            <a:r>
              <a:rPr sz="2200" dirty="0">
                <a:latin typeface="Verdana"/>
                <a:cs typeface="Verdana"/>
              </a:rPr>
              <a:t>… </a:t>
            </a:r>
            <a:r>
              <a:rPr sz="2200" spc="-5" dirty="0">
                <a:latin typeface="Verdana"/>
                <a:cs typeface="Verdana"/>
              </a:rPr>
              <a:t>значение целевого признака даже для объектов </a:t>
            </a:r>
            <a:r>
              <a:rPr sz="2200" dirty="0">
                <a:latin typeface="Verdana"/>
                <a:cs typeface="Verdana"/>
              </a:rPr>
              <a:t>с </a:t>
            </a:r>
            <a:r>
              <a:rPr sz="2200" spc="-760" dirty="0">
                <a:latin typeface="Verdana"/>
                <a:cs typeface="Verdana"/>
              </a:rPr>
              <a:t> </a:t>
            </a:r>
            <a:r>
              <a:rPr sz="2200" spc="-5" dirty="0">
                <a:latin typeface="Verdana"/>
                <a:cs typeface="Verdana"/>
              </a:rPr>
              <a:t>пропусками.</a:t>
            </a:r>
            <a:endParaRPr sz="220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3239770" cy="406400"/>
          </a:xfrm>
          <a:prstGeom prst="rect">
            <a:avLst/>
          </a:prstGeom>
        </p:spPr>
        <p:txBody>
          <a:bodyPr vert="horz" wrap="square" lIns="0" tIns="12700" rIns="0" bIns="0" rtlCol="0">
            <a:spAutoFit/>
          </a:bodyPr>
          <a:lstStyle/>
          <a:p>
            <a:pPr marL="12700">
              <a:lnSpc>
                <a:spcPct val="100000"/>
              </a:lnSpc>
              <a:spcBef>
                <a:spcPts val="100"/>
              </a:spcBef>
            </a:pPr>
            <a:r>
              <a:rPr spc="-5" dirty="0"/>
              <a:t>Для</a:t>
            </a:r>
            <a:r>
              <a:rPr spc="-50" dirty="0"/>
              <a:t> </a:t>
            </a:r>
            <a:r>
              <a:rPr spc="-5" dirty="0"/>
              <a:t>этого</a:t>
            </a:r>
            <a:r>
              <a:rPr spc="-50" dirty="0"/>
              <a:t> </a:t>
            </a:r>
            <a:r>
              <a:rPr spc="-5" dirty="0"/>
              <a:t>нужно:</a:t>
            </a:r>
          </a:p>
        </p:txBody>
      </p:sp>
      <p:sp>
        <p:nvSpPr>
          <p:cNvPr id="3" name="object 3"/>
          <p:cNvSpPr txBox="1"/>
          <p:nvPr/>
        </p:nvSpPr>
        <p:spPr>
          <a:xfrm>
            <a:off x="468561" y="1073806"/>
            <a:ext cx="7774305" cy="1027430"/>
          </a:xfrm>
          <a:prstGeom prst="rect">
            <a:avLst/>
          </a:prstGeom>
        </p:spPr>
        <p:txBody>
          <a:bodyPr vert="horz" wrap="square" lIns="0" tIns="24765" rIns="0" bIns="0" rtlCol="0">
            <a:spAutoFit/>
          </a:bodyPr>
          <a:lstStyle/>
          <a:p>
            <a:pPr marL="12700" marR="5080">
              <a:lnSpc>
                <a:spcPts val="2630"/>
              </a:lnSpc>
              <a:spcBef>
                <a:spcPts val="195"/>
              </a:spcBef>
            </a:pPr>
            <a:r>
              <a:rPr sz="2200" spc="-5" dirty="0">
                <a:latin typeface="Verdana"/>
                <a:cs typeface="Verdana"/>
              </a:rPr>
              <a:t>Объект обрабатывается деревом обычным способом, </a:t>
            </a:r>
            <a:r>
              <a:rPr sz="2200" spc="-760" dirty="0">
                <a:latin typeface="Verdana"/>
                <a:cs typeface="Verdana"/>
              </a:rPr>
              <a:t> </a:t>
            </a:r>
            <a:r>
              <a:rPr sz="2200" spc="-5" dirty="0">
                <a:latin typeface="Verdana"/>
                <a:cs typeface="Verdana"/>
              </a:rPr>
              <a:t>при попадании </a:t>
            </a:r>
            <a:r>
              <a:rPr sz="2200" dirty="0">
                <a:latin typeface="Verdana"/>
                <a:cs typeface="Verdana"/>
              </a:rPr>
              <a:t>в </a:t>
            </a:r>
            <a:r>
              <a:rPr sz="2200" spc="-5" dirty="0">
                <a:latin typeface="Verdana"/>
                <a:cs typeface="Verdana"/>
              </a:rPr>
              <a:t>вершину, </a:t>
            </a:r>
            <a:r>
              <a:rPr sz="2200" dirty="0">
                <a:latin typeface="Verdana"/>
                <a:cs typeface="Verdana"/>
              </a:rPr>
              <a:t>в </a:t>
            </a:r>
            <a:r>
              <a:rPr sz="2200" spc="-5" dirty="0">
                <a:latin typeface="Verdana"/>
                <a:cs typeface="Verdana"/>
              </a:rPr>
              <a:t>которой используется </a:t>
            </a:r>
            <a:r>
              <a:rPr sz="2200" dirty="0">
                <a:latin typeface="Verdana"/>
                <a:cs typeface="Verdana"/>
              </a:rPr>
              <a:t> </a:t>
            </a:r>
            <a:r>
              <a:rPr sz="2200" spc="-5" dirty="0">
                <a:latin typeface="Verdana"/>
                <a:cs typeface="Verdana"/>
              </a:rPr>
              <a:t>пропущенный</a:t>
            </a:r>
            <a:r>
              <a:rPr sz="2200" spc="-10" dirty="0">
                <a:latin typeface="Verdana"/>
                <a:cs typeface="Verdana"/>
              </a:rPr>
              <a:t> </a:t>
            </a:r>
            <a:r>
              <a:rPr sz="2200" spc="-5" dirty="0">
                <a:latin typeface="Verdana"/>
                <a:cs typeface="Verdana"/>
              </a:rPr>
              <a:t>признак…</a:t>
            </a:r>
            <a:endParaRPr sz="2200">
              <a:latin typeface="Verdana"/>
              <a:cs typeface="Verdana"/>
            </a:endParaRPr>
          </a:p>
        </p:txBody>
      </p:sp>
      <p:graphicFrame>
        <p:nvGraphicFramePr>
          <p:cNvPr id="4" name="object 4"/>
          <p:cNvGraphicFramePr>
            <a:graphicFrameLocks noGrp="1"/>
          </p:cNvGraphicFramePr>
          <p:nvPr/>
        </p:nvGraphicFramePr>
        <p:xfrm>
          <a:off x="-6350" y="3861544"/>
          <a:ext cx="5186679" cy="881398"/>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0"/>
                        </a:spcBef>
                      </a:pPr>
                      <a:r>
                        <a:rPr sz="1400" dirty="0">
                          <a:latin typeface="Arial MT"/>
                          <a:cs typeface="Arial MT"/>
                        </a:rPr>
                        <a:t>8</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347" y="136959"/>
            <a:ext cx="2553653" cy="566822"/>
          </a:xfrm>
          <a:prstGeom prst="rect">
            <a:avLst/>
          </a:prstGeom>
        </p:spPr>
        <p:txBody>
          <a:bodyPr vert="horz" wrap="square" lIns="0" tIns="12700" rIns="0" bIns="0" rtlCol="0">
            <a:spAutoFit/>
          </a:bodyPr>
          <a:lstStyle/>
          <a:p>
            <a:pPr marL="12700">
              <a:lnSpc>
                <a:spcPct val="100000"/>
              </a:lnSpc>
              <a:spcBef>
                <a:spcPts val="100"/>
              </a:spcBef>
            </a:pPr>
            <a:r>
              <a:rPr sz="3600" spc="-5" dirty="0" err="1"/>
              <a:t>Пример</a:t>
            </a:r>
            <a:r>
              <a:rPr lang="ru-RU" sz="3600" spc="-5" dirty="0"/>
              <a:t>ы</a:t>
            </a:r>
            <a:endParaRPr sz="3600" dirty="0"/>
          </a:p>
        </p:txBody>
      </p:sp>
      <p:pic>
        <p:nvPicPr>
          <p:cNvPr id="1026" name="Picture 2" descr="Picture background">
            <a:extLst>
              <a:ext uri="{FF2B5EF4-FFF2-40B4-BE49-F238E27FC236}">
                <a16:creationId xmlns:a16="http://schemas.microsoft.com/office/drawing/2014/main" id="{32786EB5-723A-50F1-7279-2BA2ACD4A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 y="1393825"/>
            <a:ext cx="4349433" cy="3257550"/>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a:extLst>
              <a:ext uri="{FF2B5EF4-FFF2-40B4-BE49-F238E27FC236}">
                <a16:creationId xmlns:a16="http://schemas.microsoft.com/office/drawing/2014/main" id="{18E55578-3F4F-3E9D-F41F-2F9632F7AE17}"/>
              </a:ext>
            </a:extLst>
          </p:cNvPr>
          <p:cNvPicPr>
            <a:picLocks noChangeAspect="1"/>
          </p:cNvPicPr>
          <p:nvPr/>
        </p:nvPicPr>
        <p:blipFill>
          <a:blip r:embed="rId3"/>
          <a:stretch>
            <a:fillRect/>
          </a:stretch>
        </p:blipFill>
        <p:spPr>
          <a:xfrm>
            <a:off x="4058557" y="1885950"/>
            <a:ext cx="5080000" cy="27305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3239770" cy="406400"/>
          </a:xfrm>
          <a:prstGeom prst="rect">
            <a:avLst/>
          </a:prstGeom>
        </p:spPr>
        <p:txBody>
          <a:bodyPr vert="horz" wrap="square" lIns="0" tIns="12700" rIns="0" bIns="0" rtlCol="0">
            <a:spAutoFit/>
          </a:bodyPr>
          <a:lstStyle/>
          <a:p>
            <a:pPr marL="12700">
              <a:lnSpc>
                <a:spcPct val="100000"/>
              </a:lnSpc>
              <a:spcBef>
                <a:spcPts val="100"/>
              </a:spcBef>
            </a:pPr>
            <a:r>
              <a:rPr spc="-5" dirty="0"/>
              <a:t>Для</a:t>
            </a:r>
            <a:r>
              <a:rPr spc="-50" dirty="0"/>
              <a:t> </a:t>
            </a:r>
            <a:r>
              <a:rPr spc="-5" dirty="0"/>
              <a:t>этого</a:t>
            </a:r>
            <a:r>
              <a:rPr spc="-50" dirty="0"/>
              <a:t> </a:t>
            </a:r>
            <a:r>
              <a:rPr spc="-5" dirty="0"/>
              <a:t>нужно:</a:t>
            </a:r>
          </a:p>
        </p:txBody>
      </p:sp>
      <p:sp>
        <p:nvSpPr>
          <p:cNvPr id="3" name="object 3"/>
          <p:cNvSpPr txBox="1"/>
          <p:nvPr/>
        </p:nvSpPr>
        <p:spPr>
          <a:xfrm>
            <a:off x="468561" y="1073806"/>
            <a:ext cx="7943215" cy="3027680"/>
          </a:xfrm>
          <a:prstGeom prst="rect">
            <a:avLst/>
          </a:prstGeom>
        </p:spPr>
        <p:txBody>
          <a:bodyPr vert="horz" wrap="square" lIns="0" tIns="24765" rIns="0" bIns="0" rtlCol="0">
            <a:spAutoFit/>
          </a:bodyPr>
          <a:lstStyle/>
          <a:p>
            <a:pPr marL="12700" marR="5080">
              <a:lnSpc>
                <a:spcPts val="2630"/>
              </a:lnSpc>
              <a:spcBef>
                <a:spcPts val="195"/>
              </a:spcBef>
            </a:pPr>
            <a:r>
              <a:rPr sz="2200" spc="-5" dirty="0">
                <a:latin typeface="Verdana"/>
                <a:cs typeface="Verdana"/>
              </a:rPr>
              <a:t>Объект обрабатывается деревом обычным способом, </a:t>
            </a:r>
            <a:r>
              <a:rPr sz="2200" dirty="0">
                <a:latin typeface="Verdana"/>
                <a:cs typeface="Verdana"/>
              </a:rPr>
              <a:t> </a:t>
            </a:r>
            <a:r>
              <a:rPr sz="2200" spc="-5" dirty="0">
                <a:latin typeface="Verdana"/>
                <a:cs typeface="Verdana"/>
              </a:rPr>
              <a:t>при попадании </a:t>
            </a:r>
            <a:r>
              <a:rPr sz="2200" dirty="0">
                <a:latin typeface="Verdana"/>
                <a:cs typeface="Verdana"/>
              </a:rPr>
              <a:t>в </a:t>
            </a:r>
            <a:r>
              <a:rPr sz="2200" spc="-5" dirty="0">
                <a:latin typeface="Verdana"/>
                <a:cs typeface="Verdana"/>
              </a:rPr>
              <a:t>вершину, </a:t>
            </a:r>
            <a:r>
              <a:rPr sz="2200" dirty="0">
                <a:latin typeface="Verdana"/>
                <a:cs typeface="Verdana"/>
              </a:rPr>
              <a:t>в </a:t>
            </a:r>
            <a:r>
              <a:rPr sz="2200" spc="-5" dirty="0">
                <a:latin typeface="Verdana"/>
                <a:cs typeface="Verdana"/>
              </a:rPr>
              <a:t>которой используется </a:t>
            </a:r>
            <a:r>
              <a:rPr sz="2200" dirty="0">
                <a:latin typeface="Verdana"/>
                <a:cs typeface="Verdana"/>
              </a:rPr>
              <a:t> </a:t>
            </a:r>
            <a:r>
              <a:rPr sz="2200" spc="-5" dirty="0" err="1">
                <a:latin typeface="Verdana"/>
                <a:cs typeface="Verdana"/>
              </a:rPr>
              <a:t>пропущенный</a:t>
            </a:r>
            <a:r>
              <a:rPr sz="2200" spc="-5" dirty="0">
                <a:latin typeface="Verdana"/>
                <a:cs typeface="Verdana"/>
              </a:rPr>
              <a:t> </a:t>
            </a:r>
            <a:r>
              <a:rPr sz="2200" spc="-5" dirty="0" err="1">
                <a:latin typeface="Verdana"/>
                <a:cs typeface="Verdana"/>
              </a:rPr>
              <a:t>признак</a:t>
            </a:r>
            <a:r>
              <a:rPr lang="en-US" sz="2200" spc="-5" dirty="0">
                <a:latin typeface="Verdana"/>
                <a:cs typeface="Verdana"/>
              </a:rPr>
              <a:t>,</a:t>
            </a:r>
            <a:r>
              <a:rPr sz="2200" spc="-5" dirty="0">
                <a:latin typeface="Verdana"/>
                <a:cs typeface="Verdana"/>
              </a:rPr>
              <a:t> </a:t>
            </a:r>
            <a:r>
              <a:rPr sz="2200" spc="-5" dirty="0">
                <a:solidFill>
                  <a:srgbClr val="FF0000"/>
                </a:solidFill>
                <a:latin typeface="Verdana"/>
                <a:cs typeface="Verdana"/>
              </a:rPr>
              <a:t>происходит ветвление </a:t>
            </a:r>
            <a:r>
              <a:rPr sz="2200" dirty="0">
                <a:solidFill>
                  <a:srgbClr val="FF0000"/>
                </a:solidFill>
                <a:latin typeface="Verdana"/>
                <a:cs typeface="Verdana"/>
              </a:rPr>
              <a:t> </a:t>
            </a:r>
            <a:r>
              <a:rPr sz="2200" spc="-5" dirty="0">
                <a:solidFill>
                  <a:srgbClr val="FF0000"/>
                </a:solidFill>
                <a:latin typeface="Verdana"/>
                <a:cs typeface="Verdana"/>
              </a:rPr>
              <a:t>процесса</a:t>
            </a:r>
            <a:r>
              <a:rPr sz="2200" spc="-5" dirty="0">
                <a:latin typeface="Verdana"/>
                <a:cs typeface="Verdana"/>
              </a:rPr>
              <a:t>: мы начинаем идти по обеим ветвям из этой </a:t>
            </a:r>
            <a:r>
              <a:rPr sz="2200" spc="-760" dirty="0">
                <a:latin typeface="Verdana"/>
                <a:cs typeface="Verdana"/>
              </a:rPr>
              <a:t> </a:t>
            </a:r>
            <a:r>
              <a:rPr sz="2200" spc="-5" dirty="0">
                <a:latin typeface="Verdana"/>
                <a:cs typeface="Verdana"/>
              </a:rPr>
              <a:t>вершины.</a:t>
            </a:r>
            <a:endParaRPr sz="2200" dirty="0">
              <a:latin typeface="Verdana"/>
              <a:cs typeface="Verdana"/>
            </a:endParaRPr>
          </a:p>
          <a:p>
            <a:pPr marL="12700">
              <a:lnSpc>
                <a:spcPts val="2520"/>
              </a:lnSpc>
            </a:pPr>
            <a:r>
              <a:rPr sz="2200" dirty="0">
                <a:latin typeface="Verdana"/>
                <a:cs typeface="Verdana"/>
              </a:rPr>
              <a:t>В</a:t>
            </a:r>
            <a:r>
              <a:rPr sz="2200" spc="-15" dirty="0">
                <a:latin typeface="Verdana"/>
                <a:cs typeface="Verdana"/>
              </a:rPr>
              <a:t> </a:t>
            </a:r>
            <a:r>
              <a:rPr sz="2200" spc="-5" dirty="0">
                <a:latin typeface="Verdana"/>
                <a:cs typeface="Verdana"/>
              </a:rPr>
              <a:t>итоге</a:t>
            </a:r>
            <a:r>
              <a:rPr sz="2200" spc="-10" dirty="0">
                <a:latin typeface="Verdana"/>
                <a:cs typeface="Verdana"/>
              </a:rPr>
              <a:t> </a:t>
            </a:r>
            <a:r>
              <a:rPr sz="2200" spc="-5" dirty="0">
                <a:latin typeface="Verdana"/>
                <a:cs typeface="Verdana"/>
              </a:rPr>
              <a:t>мы</a:t>
            </a:r>
            <a:r>
              <a:rPr sz="2200" spc="-10" dirty="0">
                <a:latin typeface="Verdana"/>
                <a:cs typeface="Verdana"/>
              </a:rPr>
              <a:t> </a:t>
            </a:r>
            <a:r>
              <a:rPr sz="2200" spc="-5" dirty="0">
                <a:latin typeface="Verdana"/>
                <a:cs typeface="Verdana"/>
              </a:rPr>
              <a:t>можем</a:t>
            </a:r>
            <a:r>
              <a:rPr sz="2200" spc="-15" dirty="0">
                <a:latin typeface="Verdana"/>
                <a:cs typeface="Verdana"/>
              </a:rPr>
              <a:t> </a:t>
            </a:r>
            <a:r>
              <a:rPr sz="2200" spc="-5" dirty="0">
                <a:latin typeface="Verdana"/>
                <a:cs typeface="Verdana"/>
              </a:rPr>
              <a:t>попасть</a:t>
            </a:r>
            <a:r>
              <a:rPr sz="2200" spc="-10" dirty="0">
                <a:latin typeface="Verdana"/>
                <a:cs typeface="Verdana"/>
              </a:rPr>
              <a:t> </a:t>
            </a:r>
            <a:r>
              <a:rPr sz="2200" spc="-5" dirty="0">
                <a:latin typeface="Verdana"/>
                <a:cs typeface="Verdana"/>
              </a:rPr>
              <a:t>более</a:t>
            </a:r>
            <a:r>
              <a:rPr sz="2200" spc="-10" dirty="0">
                <a:latin typeface="Verdana"/>
                <a:cs typeface="Verdana"/>
              </a:rPr>
              <a:t> </a:t>
            </a:r>
            <a:r>
              <a:rPr sz="2200" spc="-5" dirty="0">
                <a:latin typeface="Verdana"/>
                <a:cs typeface="Verdana"/>
              </a:rPr>
              <a:t>чем</a:t>
            </a:r>
            <a:r>
              <a:rPr sz="2200" spc="-15" dirty="0">
                <a:latin typeface="Verdana"/>
                <a:cs typeface="Verdana"/>
              </a:rPr>
              <a:t> </a:t>
            </a:r>
            <a:r>
              <a:rPr sz="2200" dirty="0">
                <a:latin typeface="Verdana"/>
                <a:cs typeface="Verdana"/>
              </a:rPr>
              <a:t>в</a:t>
            </a:r>
            <a:r>
              <a:rPr sz="2200" spc="-10" dirty="0">
                <a:latin typeface="Verdana"/>
                <a:cs typeface="Verdana"/>
              </a:rPr>
              <a:t> </a:t>
            </a:r>
            <a:r>
              <a:rPr sz="2200" spc="-5" dirty="0">
                <a:latin typeface="Verdana"/>
                <a:cs typeface="Verdana"/>
              </a:rPr>
              <a:t>один</a:t>
            </a:r>
            <a:r>
              <a:rPr sz="2200" spc="-15" dirty="0">
                <a:latin typeface="Verdana"/>
                <a:cs typeface="Verdana"/>
              </a:rPr>
              <a:t> </a:t>
            </a:r>
            <a:r>
              <a:rPr sz="2200" spc="-5" dirty="0">
                <a:latin typeface="Verdana"/>
                <a:cs typeface="Verdana"/>
              </a:rPr>
              <a:t>лист.</a:t>
            </a:r>
            <a:endParaRPr sz="2200" dirty="0">
              <a:latin typeface="Verdana"/>
              <a:cs typeface="Verdana"/>
            </a:endParaRPr>
          </a:p>
          <a:p>
            <a:pPr>
              <a:lnSpc>
                <a:spcPct val="100000"/>
              </a:lnSpc>
              <a:spcBef>
                <a:spcPts val="30"/>
              </a:spcBef>
            </a:pPr>
            <a:endParaRPr sz="2200" dirty="0">
              <a:latin typeface="Verdana"/>
              <a:cs typeface="Verdana"/>
            </a:endParaRPr>
          </a:p>
          <a:p>
            <a:pPr marL="12700" marR="287020">
              <a:lnSpc>
                <a:spcPts val="2630"/>
              </a:lnSpc>
            </a:pPr>
            <a:r>
              <a:rPr sz="2200" spc="-5" dirty="0">
                <a:latin typeface="Verdana"/>
                <a:cs typeface="Verdana"/>
              </a:rPr>
              <a:t>Какой выдать итоговый ответ? Для классификации? </a:t>
            </a:r>
            <a:r>
              <a:rPr sz="2200" spc="-760" dirty="0">
                <a:latin typeface="Verdana"/>
                <a:cs typeface="Verdana"/>
              </a:rPr>
              <a:t> </a:t>
            </a:r>
            <a:r>
              <a:rPr sz="2200" spc="-5" dirty="0">
                <a:latin typeface="Verdana"/>
                <a:cs typeface="Verdana"/>
              </a:rPr>
              <a:t>Для</a:t>
            </a:r>
            <a:r>
              <a:rPr sz="2200" spc="-10" dirty="0">
                <a:latin typeface="Verdana"/>
                <a:cs typeface="Verdana"/>
              </a:rPr>
              <a:t> </a:t>
            </a:r>
            <a:r>
              <a:rPr sz="2200" spc="-5" dirty="0">
                <a:latin typeface="Verdana"/>
                <a:cs typeface="Verdana"/>
              </a:rPr>
              <a:t>регрессии?</a:t>
            </a:r>
            <a:endParaRPr sz="2200" dirty="0">
              <a:latin typeface="Verdana"/>
              <a:cs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256686"/>
            <a:ext cx="7886700" cy="1028487"/>
          </a:xfrm>
          <a:prstGeom prst="rect">
            <a:avLst/>
          </a:prstGeom>
        </p:spPr>
        <p:txBody>
          <a:bodyPr vert="horz" wrap="square" lIns="0" tIns="12700" rIns="0" bIns="0" rtlCol="0">
            <a:spAutoFit/>
          </a:bodyPr>
          <a:lstStyle/>
          <a:p>
            <a:pPr marL="12700" marR="5080">
              <a:lnSpc>
                <a:spcPct val="100000"/>
              </a:lnSpc>
              <a:spcBef>
                <a:spcPts val="100"/>
              </a:spcBef>
            </a:pPr>
            <a:r>
              <a:rPr spc="-5" dirty="0"/>
              <a:t>Итоговый</a:t>
            </a:r>
            <a:r>
              <a:rPr spc="-30" dirty="0"/>
              <a:t> </a:t>
            </a:r>
            <a:r>
              <a:rPr spc="-5" dirty="0"/>
              <a:t>ответ,</a:t>
            </a:r>
            <a:r>
              <a:rPr spc="-20" dirty="0"/>
              <a:t> </a:t>
            </a:r>
            <a:r>
              <a:rPr spc="-5" dirty="0"/>
              <a:t>если</a:t>
            </a:r>
            <a:r>
              <a:rPr spc="-20" dirty="0"/>
              <a:t> </a:t>
            </a:r>
            <a:r>
              <a:rPr spc="-5" dirty="0"/>
              <a:t>попали</a:t>
            </a:r>
            <a:r>
              <a:rPr spc="-25" dirty="0"/>
              <a:t> </a:t>
            </a:r>
            <a:r>
              <a:rPr dirty="0"/>
              <a:t>в</a:t>
            </a:r>
            <a:r>
              <a:rPr spc="-20" dirty="0"/>
              <a:t> </a:t>
            </a:r>
            <a:r>
              <a:rPr spc="-5" dirty="0" err="1"/>
              <a:t>несколько</a:t>
            </a:r>
            <a:r>
              <a:rPr spc="-5" dirty="0"/>
              <a:t> </a:t>
            </a:r>
            <a:r>
              <a:rPr spc="-840" dirty="0"/>
              <a:t> </a:t>
            </a:r>
            <a:r>
              <a:rPr spc="-5" dirty="0" err="1"/>
              <a:t>листьев</a:t>
            </a:r>
            <a:endParaRPr spc="-5" dirty="0"/>
          </a:p>
        </p:txBody>
      </p:sp>
      <p:sp>
        <p:nvSpPr>
          <p:cNvPr id="3" name="object 3"/>
          <p:cNvSpPr txBox="1"/>
          <p:nvPr/>
        </p:nvSpPr>
        <p:spPr>
          <a:xfrm>
            <a:off x="665162" y="1807125"/>
            <a:ext cx="7813675" cy="3079689"/>
          </a:xfrm>
          <a:prstGeom prst="rect">
            <a:avLst/>
          </a:prstGeom>
        </p:spPr>
        <p:txBody>
          <a:bodyPr vert="horz" wrap="square" lIns="0" tIns="24765" rIns="0" bIns="0" rtlCol="0">
            <a:spAutoFit/>
          </a:bodyPr>
          <a:lstStyle/>
          <a:p>
            <a:pPr marL="12700" marR="5080">
              <a:lnSpc>
                <a:spcPts val="2630"/>
              </a:lnSpc>
              <a:spcBef>
                <a:spcPts val="195"/>
              </a:spcBef>
            </a:pPr>
            <a:r>
              <a:rPr lang="ru-RU" sz="2200" b="0" spc="-5" dirty="0">
                <a:solidFill>
                  <a:srgbClr val="000000"/>
                </a:solidFill>
                <a:latin typeface="Verdana"/>
                <a:cs typeface="Verdana"/>
              </a:rPr>
              <a:t>Пусть </a:t>
            </a:r>
            <a:r>
              <a:rPr lang="ru-RU" sz="2200" b="0" dirty="0">
                <a:solidFill>
                  <a:srgbClr val="000000"/>
                </a:solidFill>
                <a:latin typeface="Verdana"/>
                <a:cs typeface="Verdana"/>
              </a:rPr>
              <a:t>М - </a:t>
            </a:r>
            <a:r>
              <a:rPr lang="ru-RU" sz="2200" b="0" spc="-5" dirty="0">
                <a:solidFill>
                  <a:srgbClr val="000000"/>
                </a:solidFill>
                <a:latin typeface="Verdana"/>
                <a:cs typeface="Verdana"/>
              </a:rPr>
              <a:t>множество объектов тренировочной </a:t>
            </a:r>
            <a:r>
              <a:rPr lang="ru-RU" sz="2200" b="0" spc="-760" dirty="0">
                <a:solidFill>
                  <a:srgbClr val="000000"/>
                </a:solidFill>
                <a:latin typeface="Verdana"/>
                <a:cs typeface="Verdana"/>
              </a:rPr>
              <a:t> </a:t>
            </a:r>
            <a:r>
              <a:rPr lang="ru-RU" sz="2200" b="0" spc="-5" dirty="0">
                <a:solidFill>
                  <a:srgbClr val="000000"/>
                </a:solidFill>
                <a:latin typeface="Verdana"/>
                <a:cs typeface="Verdana"/>
              </a:rPr>
              <a:t>выборки,</a:t>
            </a:r>
            <a:r>
              <a:rPr lang="ru-RU" sz="2200" b="0" spc="-15" dirty="0">
                <a:solidFill>
                  <a:srgbClr val="000000"/>
                </a:solidFill>
                <a:latin typeface="Verdana"/>
                <a:cs typeface="Verdana"/>
              </a:rPr>
              <a:t> </a:t>
            </a:r>
            <a:r>
              <a:rPr lang="ru-RU" sz="2200" b="0" spc="-5" dirty="0">
                <a:solidFill>
                  <a:srgbClr val="000000"/>
                </a:solidFill>
                <a:latin typeface="Verdana"/>
                <a:cs typeface="Verdana"/>
              </a:rPr>
              <a:t>которые</a:t>
            </a:r>
            <a:r>
              <a:rPr lang="ru-RU" sz="2200" b="0" spc="-10" dirty="0">
                <a:solidFill>
                  <a:srgbClr val="000000"/>
                </a:solidFill>
                <a:latin typeface="Verdana"/>
                <a:cs typeface="Verdana"/>
              </a:rPr>
              <a:t> </a:t>
            </a:r>
            <a:r>
              <a:rPr lang="ru-RU" sz="2200" b="0" spc="-5" dirty="0">
                <a:solidFill>
                  <a:srgbClr val="000000"/>
                </a:solidFill>
                <a:latin typeface="Verdana"/>
                <a:cs typeface="Verdana"/>
              </a:rPr>
              <a:t>попадают</a:t>
            </a:r>
            <a:r>
              <a:rPr lang="ru-RU" sz="2200" b="0" spc="-15" dirty="0">
                <a:solidFill>
                  <a:srgbClr val="000000"/>
                </a:solidFill>
                <a:latin typeface="Verdana"/>
                <a:cs typeface="Verdana"/>
              </a:rPr>
              <a:t> </a:t>
            </a:r>
            <a:r>
              <a:rPr lang="ru-RU" sz="2200" b="0" dirty="0">
                <a:solidFill>
                  <a:srgbClr val="000000"/>
                </a:solidFill>
                <a:latin typeface="Verdana"/>
                <a:cs typeface="Verdana"/>
              </a:rPr>
              <a:t>в</a:t>
            </a:r>
            <a:r>
              <a:rPr lang="ru-RU" sz="2200" b="0" spc="-10" dirty="0">
                <a:solidFill>
                  <a:srgbClr val="000000"/>
                </a:solidFill>
                <a:latin typeface="Verdana"/>
                <a:cs typeface="Verdana"/>
              </a:rPr>
              <a:t> </a:t>
            </a:r>
            <a:r>
              <a:rPr lang="ru-RU" sz="2200" b="0" spc="-5" dirty="0">
                <a:solidFill>
                  <a:srgbClr val="000000"/>
                </a:solidFill>
                <a:latin typeface="Verdana"/>
                <a:cs typeface="Verdana"/>
              </a:rPr>
              <a:t>эти</a:t>
            </a:r>
            <a:r>
              <a:rPr lang="ru-RU" sz="2200" b="0" spc="-15" dirty="0">
                <a:solidFill>
                  <a:srgbClr val="000000"/>
                </a:solidFill>
                <a:latin typeface="Verdana"/>
                <a:cs typeface="Verdana"/>
              </a:rPr>
              <a:t> </a:t>
            </a:r>
            <a:r>
              <a:rPr lang="ru-RU" sz="2200" b="0" spc="-5" dirty="0">
                <a:solidFill>
                  <a:srgbClr val="000000"/>
                </a:solidFill>
                <a:latin typeface="Verdana"/>
                <a:cs typeface="Verdana"/>
              </a:rPr>
              <a:t>листья. </a:t>
            </a:r>
          </a:p>
          <a:p>
            <a:pPr marL="12700" marR="5080">
              <a:lnSpc>
                <a:spcPts val="2630"/>
              </a:lnSpc>
              <a:spcBef>
                <a:spcPts val="195"/>
              </a:spcBef>
            </a:pPr>
            <a:endParaRPr lang="ru-RU" sz="2200" spc="-5" dirty="0">
              <a:solidFill>
                <a:srgbClr val="000000"/>
              </a:solidFill>
              <a:latin typeface="Verdana"/>
              <a:cs typeface="Verdana"/>
            </a:endParaRPr>
          </a:p>
          <a:p>
            <a:pPr marL="12700" marR="5080">
              <a:lnSpc>
                <a:spcPts val="2630"/>
              </a:lnSpc>
              <a:spcBef>
                <a:spcPts val="195"/>
              </a:spcBef>
            </a:pPr>
            <a:r>
              <a:rPr sz="2200" spc="-5" dirty="0" err="1">
                <a:latin typeface="Verdana"/>
                <a:cs typeface="Verdana"/>
              </a:rPr>
              <a:t>При</a:t>
            </a:r>
            <a:r>
              <a:rPr sz="2200" spc="-5" dirty="0">
                <a:latin typeface="Verdana"/>
                <a:cs typeface="Verdana"/>
              </a:rPr>
              <a:t> </a:t>
            </a:r>
            <a:r>
              <a:rPr sz="2200" spc="-5" dirty="0">
                <a:solidFill>
                  <a:srgbClr val="FF0000"/>
                </a:solidFill>
                <a:latin typeface="Verdana"/>
                <a:cs typeface="Verdana"/>
              </a:rPr>
              <a:t>предсказании числового признака </a:t>
            </a:r>
            <a:r>
              <a:rPr sz="2200" spc="-5" dirty="0">
                <a:latin typeface="Verdana"/>
                <a:cs typeface="Verdana"/>
              </a:rPr>
              <a:t>(регрессия) </a:t>
            </a:r>
            <a:r>
              <a:rPr sz="2200" dirty="0">
                <a:latin typeface="Verdana"/>
                <a:cs typeface="Verdana"/>
              </a:rPr>
              <a:t>в </a:t>
            </a:r>
            <a:r>
              <a:rPr sz="2200" spc="-760" dirty="0">
                <a:latin typeface="Verdana"/>
                <a:cs typeface="Verdana"/>
              </a:rPr>
              <a:t> </a:t>
            </a:r>
            <a:r>
              <a:rPr sz="2200" spc="-5" dirty="0">
                <a:latin typeface="Verdana"/>
                <a:cs typeface="Verdana"/>
              </a:rPr>
              <a:t>качестве ответа нужно взять среднее значение </a:t>
            </a:r>
            <a:r>
              <a:rPr sz="2200" dirty="0">
                <a:latin typeface="Verdana"/>
                <a:cs typeface="Verdana"/>
              </a:rPr>
              <a:t> </a:t>
            </a:r>
            <a:r>
              <a:rPr sz="2200" spc="-5" dirty="0">
                <a:latin typeface="Verdana"/>
                <a:cs typeface="Verdana"/>
              </a:rPr>
              <a:t>признака</a:t>
            </a:r>
            <a:r>
              <a:rPr sz="2200" spc="-10" dirty="0">
                <a:latin typeface="Verdana"/>
                <a:cs typeface="Verdana"/>
              </a:rPr>
              <a:t> </a:t>
            </a:r>
            <a:r>
              <a:rPr sz="2200" dirty="0">
                <a:latin typeface="Verdana"/>
                <a:cs typeface="Verdana"/>
              </a:rPr>
              <a:t>Y</a:t>
            </a:r>
            <a:r>
              <a:rPr sz="2200" spc="-5" dirty="0">
                <a:latin typeface="Verdana"/>
                <a:cs typeface="Verdana"/>
              </a:rPr>
              <a:t> </a:t>
            </a:r>
            <a:r>
              <a:rPr sz="2200" dirty="0">
                <a:latin typeface="Verdana"/>
                <a:cs typeface="Verdana"/>
              </a:rPr>
              <a:t>в</a:t>
            </a:r>
            <a:r>
              <a:rPr sz="2200" spc="-5" dirty="0">
                <a:latin typeface="Verdana"/>
                <a:cs typeface="Verdana"/>
              </a:rPr>
              <a:t> M.</a:t>
            </a:r>
            <a:endParaRPr sz="2200" dirty="0">
              <a:latin typeface="Verdana"/>
              <a:cs typeface="Verdana"/>
            </a:endParaRPr>
          </a:p>
          <a:p>
            <a:pPr>
              <a:lnSpc>
                <a:spcPct val="100000"/>
              </a:lnSpc>
              <a:spcBef>
                <a:spcPts val="55"/>
              </a:spcBef>
            </a:pPr>
            <a:endParaRPr sz="2100" dirty="0">
              <a:latin typeface="Verdana"/>
              <a:cs typeface="Verdana"/>
            </a:endParaRPr>
          </a:p>
          <a:p>
            <a:pPr marL="12700" marR="405130">
              <a:lnSpc>
                <a:spcPts val="2630"/>
              </a:lnSpc>
            </a:pPr>
            <a:r>
              <a:rPr sz="2200" spc="-5" dirty="0">
                <a:latin typeface="Verdana"/>
                <a:cs typeface="Verdana"/>
              </a:rPr>
              <a:t>При </a:t>
            </a:r>
            <a:r>
              <a:rPr sz="2200" spc="-5" dirty="0">
                <a:solidFill>
                  <a:srgbClr val="FF0000"/>
                </a:solidFill>
                <a:latin typeface="Verdana"/>
                <a:cs typeface="Verdana"/>
              </a:rPr>
              <a:t>предсказании метки класса </a:t>
            </a:r>
            <a:r>
              <a:rPr sz="2200" dirty="0">
                <a:latin typeface="Verdana"/>
                <a:cs typeface="Verdana"/>
              </a:rPr>
              <a:t>в </a:t>
            </a:r>
            <a:r>
              <a:rPr sz="2200" spc="-5" dirty="0">
                <a:latin typeface="Verdana"/>
                <a:cs typeface="Verdana"/>
              </a:rPr>
              <a:t>качестве ответа </a:t>
            </a:r>
            <a:r>
              <a:rPr sz="2200" spc="-760" dirty="0">
                <a:latin typeface="Verdana"/>
                <a:cs typeface="Verdana"/>
              </a:rPr>
              <a:t> </a:t>
            </a:r>
            <a:r>
              <a:rPr sz="2200" spc="-5" dirty="0">
                <a:latin typeface="Verdana"/>
                <a:cs typeface="Verdana"/>
              </a:rPr>
              <a:t>нужно</a:t>
            </a:r>
            <a:r>
              <a:rPr sz="2200" spc="-15" dirty="0">
                <a:latin typeface="Verdana"/>
                <a:cs typeface="Verdana"/>
              </a:rPr>
              <a:t> </a:t>
            </a:r>
            <a:r>
              <a:rPr sz="2200" spc="-5" dirty="0">
                <a:latin typeface="Verdana"/>
                <a:cs typeface="Verdana"/>
              </a:rPr>
              <a:t>взять</a:t>
            </a:r>
            <a:r>
              <a:rPr sz="2200" spc="-15" dirty="0">
                <a:latin typeface="Verdana"/>
                <a:cs typeface="Verdana"/>
              </a:rPr>
              <a:t> </a:t>
            </a:r>
            <a:r>
              <a:rPr sz="2200" spc="-5" dirty="0">
                <a:latin typeface="Verdana"/>
                <a:cs typeface="Verdana"/>
              </a:rPr>
              <a:t>метку</a:t>
            </a:r>
            <a:r>
              <a:rPr sz="2200" spc="-10" dirty="0">
                <a:latin typeface="Verdana"/>
                <a:cs typeface="Verdana"/>
              </a:rPr>
              <a:t> </a:t>
            </a:r>
            <a:r>
              <a:rPr sz="2200" spc="-5" dirty="0">
                <a:latin typeface="Verdana"/>
                <a:cs typeface="Verdana"/>
              </a:rPr>
              <a:t>преобладающего</a:t>
            </a:r>
            <a:r>
              <a:rPr sz="2200" spc="-15" dirty="0">
                <a:latin typeface="Verdana"/>
                <a:cs typeface="Verdana"/>
              </a:rPr>
              <a:t> </a:t>
            </a:r>
            <a:r>
              <a:rPr sz="2200" spc="-5" dirty="0">
                <a:latin typeface="Verdana"/>
                <a:cs typeface="Verdana"/>
              </a:rPr>
              <a:t>класса</a:t>
            </a:r>
            <a:r>
              <a:rPr sz="2200" spc="-10" dirty="0">
                <a:latin typeface="Verdana"/>
                <a:cs typeface="Verdana"/>
              </a:rPr>
              <a:t> </a:t>
            </a:r>
            <a:r>
              <a:rPr sz="2200" dirty="0">
                <a:latin typeface="Verdana"/>
                <a:cs typeface="Verdana"/>
              </a:rPr>
              <a:t>в</a:t>
            </a:r>
            <a:r>
              <a:rPr sz="2200" spc="-15" dirty="0">
                <a:latin typeface="Verdana"/>
                <a:cs typeface="Verdana"/>
              </a:rPr>
              <a:t> </a:t>
            </a:r>
            <a:r>
              <a:rPr sz="2200" spc="-5" dirty="0">
                <a:latin typeface="Verdana"/>
                <a:cs typeface="Verdana"/>
              </a:rPr>
              <a:t>M.</a:t>
            </a:r>
            <a:endParaRPr sz="2200" dirty="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pSp>
        <p:nvGrpSpPr>
          <p:cNvPr id="4" name="object 4"/>
          <p:cNvGrpSpPr/>
          <p:nvPr/>
        </p:nvGrpSpPr>
        <p:grpSpPr>
          <a:xfrm>
            <a:off x="3323913" y="94903"/>
            <a:ext cx="2141220" cy="528320"/>
            <a:chOff x="3323913" y="94903"/>
            <a:chExt cx="2141220" cy="528320"/>
          </a:xfrm>
        </p:grpSpPr>
        <p:sp>
          <p:nvSpPr>
            <p:cNvPr id="5" name="object 5"/>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23913" y="435669"/>
              <a:ext cx="244674" cy="186934"/>
            </a:xfrm>
            <a:prstGeom prst="rect">
              <a:avLst/>
            </a:prstGeom>
          </p:spPr>
        </p:pic>
        <p:sp>
          <p:nvSpPr>
            <p:cNvPr id="7" name="object 7"/>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222451" y="412373"/>
              <a:ext cx="242059" cy="201638"/>
            </a:xfrm>
            <a:prstGeom prst="rect">
              <a:avLst/>
            </a:prstGeom>
          </p:spPr>
        </p:pic>
      </p:grpSp>
      <p:sp>
        <p:nvSpPr>
          <p:cNvPr id="9" name="object 9"/>
          <p:cNvSpPr txBox="1"/>
          <p:nvPr/>
        </p:nvSpPr>
        <p:spPr>
          <a:xfrm>
            <a:off x="3348881" y="213774"/>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0" name="object 10"/>
          <p:cNvSpPr txBox="1"/>
          <p:nvPr/>
        </p:nvSpPr>
        <p:spPr>
          <a:xfrm>
            <a:off x="3924944"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1" name="object 11"/>
          <p:cNvSpPr txBox="1"/>
          <p:nvPr/>
        </p:nvSpPr>
        <p:spPr>
          <a:xfrm>
            <a:off x="5508104" y="627533"/>
            <a:ext cx="1207770" cy="453137"/>
          </a:xfrm>
          <a:prstGeom prst="rect">
            <a:avLst/>
          </a:prstGeom>
          <a:ln w="25399">
            <a:solidFill>
              <a:srgbClr val="000000"/>
            </a:solidFill>
          </a:ln>
        </p:spPr>
        <p:txBody>
          <a:bodyPr vert="horz" wrap="square" lIns="0" tIns="30480" rIns="0" bIns="0" rtlCol="0">
            <a:spAutoFit/>
          </a:bodyPr>
          <a:lstStyle/>
          <a:p>
            <a:pPr marL="85090">
              <a:lnSpc>
                <a:spcPts val="1664"/>
              </a:lnSpc>
              <a:spcBef>
                <a:spcPts val="240"/>
              </a:spcBef>
            </a:pPr>
            <a:r>
              <a:rPr sz="1400" dirty="0">
                <a:latin typeface="Arial MT"/>
                <a:cs typeface="Arial MT"/>
              </a:rPr>
              <a:t>Ответ: 0</a:t>
            </a:r>
            <a:endParaRPr sz="1400">
              <a:latin typeface="Arial MT"/>
              <a:cs typeface="Arial MT"/>
            </a:endParaRPr>
          </a:p>
          <a:p>
            <a:pPr marL="85090">
              <a:lnSpc>
                <a:spcPts val="1664"/>
              </a:lnSpc>
              <a:tabLst>
                <a:tab pos="542290" algn="l"/>
              </a:tabLst>
            </a:pPr>
            <a:r>
              <a:rPr sz="1400" dirty="0">
                <a:latin typeface="Arial MT"/>
                <a:cs typeface="Arial MT"/>
              </a:rPr>
              <a:t>2	0</a:t>
            </a:r>
            <a:endParaRPr sz="1400">
              <a:latin typeface="Arial MT"/>
              <a:cs typeface="Arial MT"/>
            </a:endParaRPr>
          </a:p>
        </p:txBody>
      </p:sp>
      <p:sp>
        <p:nvSpPr>
          <p:cNvPr id="12" name="object 12"/>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3" name="object 13"/>
          <p:cNvSpPr txBox="1"/>
          <p:nvPr/>
        </p:nvSpPr>
        <p:spPr>
          <a:xfrm>
            <a:off x="3132857" y="645821"/>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pSp>
        <p:nvGrpSpPr>
          <p:cNvPr id="14" name="object 14"/>
          <p:cNvGrpSpPr/>
          <p:nvPr/>
        </p:nvGrpSpPr>
        <p:grpSpPr>
          <a:xfrm>
            <a:off x="1525633" y="752847"/>
            <a:ext cx="2645410" cy="596265"/>
            <a:chOff x="1525633" y="752847"/>
            <a:chExt cx="2645410" cy="596265"/>
          </a:xfrm>
        </p:grpSpPr>
        <p:sp>
          <p:nvSpPr>
            <p:cNvPr id="15" name="object 15"/>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525633" y="1170896"/>
              <a:ext cx="245059" cy="178194"/>
            </a:xfrm>
            <a:prstGeom prst="rect">
              <a:avLst/>
            </a:prstGeom>
          </p:spPr>
        </p:pic>
        <p:sp>
          <p:nvSpPr>
            <p:cNvPr id="17" name="object 17"/>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31355" y="1120986"/>
              <a:ext cx="239676" cy="208692"/>
            </a:xfrm>
            <a:prstGeom prst="rect">
              <a:avLst/>
            </a:prstGeom>
          </p:spPr>
        </p:pic>
      </p:grpSp>
      <p:sp>
        <p:nvSpPr>
          <p:cNvPr id="19" name="object 19"/>
          <p:cNvSpPr txBox="1"/>
          <p:nvPr/>
        </p:nvSpPr>
        <p:spPr>
          <a:xfrm>
            <a:off x="1908721"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0" name="object 20"/>
          <p:cNvSpPr txBox="1"/>
          <p:nvPr/>
        </p:nvSpPr>
        <p:spPr>
          <a:xfrm>
            <a:off x="4211959" y="1347613"/>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1</a:t>
            </a:r>
            <a:endParaRPr sz="1400">
              <a:latin typeface="Arial MT"/>
              <a:cs typeface="Arial MT"/>
            </a:endParaRPr>
          </a:p>
          <a:p>
            <a:pPr marL="85725">
              <a:lnSpc>
                <a:spcPts val="1664"/>
              </a:lnSpc>
              <a:tabLst>
                <a:tab pos="542290" algn="l"/>
              </a:tabLst>
            </a:pPr>
            <a:r>
              <a:rPr sz="1400" dirty="0">
                <a:latin typeface="Arial MT"/>
                <a:cs typeface="Arial MT"/>
              </a:rPr>
              <a:t>0	1</a:t>
            </a:r>
            <a:endParaRPr sz="1400">
              <a:latin typeface="Arial MT"/>
              <a:cs typeface="Arial MT"/>
            </a:endParaRPr>
          </a:p>
        </p:txBody>
      </p:sp>
      <p:sp>
        <p:nvSpPr>
          <p:cNvPr id="21" name="object 21"/>
          <p:cNvSpPr/>
          <p:nvPr/>
        </p:nvSpPr>
        <p:spPr>
          <a:xfrm>
            <a:off x="1187624" y="1347613"/>
            <a:ext cx="284480" cy="307975"/>
          </a:xfrm>
          <a:custGeom>
            <a:avLst/>
            <a:gdLst/>
            <a:ahLst/>
            <a:cxnLst/>
            <a:rect l="l" t="t" r="r" b="b"/>
            <a:pathLst>
              <a:path w="284480" h="307975">
                <a:moveTo>
                  <a:pt x="0" y="0"/>
                </a:moveTo>
                <a:lnTo>
                  <a:pt x="284051" y="0"/>
                </a:lnTo>
                <a:lnTo>
                  <a:pt x="284051" y="307776"/>
                </a:lnTo>
                <a:lnTo>
                  <a:pt x="0" y="307776"/>
                </a:lnTo>
                <a:lnTo>
                  <a:pt x="0" y="0"/>
                </a:lnTo>
                <a:close/>
              </a:path>
            </a:pathLst>
          </a:custGeom>
          <a:ln w="25399">
            <a:solidFill>
              <a:srgbClr val="000000"/>
            </a:solidFill>
          </a:ln>
        </p:spPr>
        <p:txBody>
          <a:bodyPr wrap="square" lIns="0" tIns="0" rIns="0" bIns="0" rtlCol="0"/>
          <a:lstStyle/>
          <a:p>
            <a:endParaRPr/>
          </a:p>
        </p:txBody>
      </p:sp>
      <p:sp>
        <p:nvSpPr>
          <p:cNvPr id="22" name="object 22"/>
          <p:cNvSpPr txBox="1"/>
          <p:nvPr/>
        </p:nvSpPr>
        <p:spPr>
          <a:xfrm>
            <a:off x="1260649"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grpSp>
        <p:nvGrpSpPr>
          <p:cNvPr id="23" name="object 23"/>
          <p:cNvGrpSpPr/>
          <p:nvPr/>
        </p:nvGrpSpPr>
        <p:grpSpPr>
          <a:xfrm>
            <a:off x="972832" y="1463054"/>
            <a:ext cx="1821180" cy="555625"/>
            <a:chOff x="972832" y="1463054"/>
            <a:chExt cx="1821180" cy="555625"/>
          </a:xfrm>
        </p:grpSpPr>
        <p:sp>
          <p:nvSpPr>
            <p:cNvPr id="24" name="object 24"/>
            <p:cNvSpPr/>
            <p:nvPr/>
          </p:nvSpPr>
          <p:spPr>
            <a:xfrm>
              <a:off x="1041445" y="1501502"/>
              <a:ext cx="146685" cy="383540"/>
            </a:xfrm>
            <a:custGeom>
              <a:avLst/>
              <a:gdLst/>
              <a:ahLst/>
              <a:cxnLst/>
              <a:rect l="l" t="t" r="r" b="b"/>
              <a:pathLst>
                <a:path w="146684" h="383539">
                  <a:moveTo>
                    <a:pt x="146178" y="0"/>
                  </a:moveTo>
                  <a:lnTo>
                    <a:pt x="0" y="383110"/>
                  </a:lnTo>
                </a:path>
              </a:pathLst>
            </a:custGeom>
            <a:ln w="57149">
              <a:solidFill>
                <a:srgbClr val="FCA738"/>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972832" y="1773078"/>
              <a:ext cx="180146" cy="245040"/>
            </a:xfrm>
            <a:prstGeom prst="rect">
              <a:avLst/>
            </a:prstGeom>
          </p:spPr>
        </p:pic>
        <p:sp>
          <p:nvSpPr>
            <p:cNvPr id="26" name="object 26"/>
            <p:cNvSpPr/>
            <p:nvPr/>
          </p:nvSpPr>
          <p:spPr>
            <a:xfrm>
              <a:off x="1475655" y="149162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548925" y="1816875"/>
              <a:ext cx="245061" cy="178502"/>
            </a:xfrm>
            <a:prstGeom prst="rect">
              <a:avLst/>
            </a:prstGeom>
          </p:spPr>
        </p:pic>
      </p:grpSp>
      <p:sp>
        <p:nvSpPr>
          <p:cNvPr id="28" name="object 28"/>
          <p:cNvSpPr txBox="1"/>
          <p:nvPr/>
        </p:nvSpPr>
        <p:spPr>
          <a:xfrm>
            <a:off x="2843808" y="1995685"/>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29" name="object 29"/>
          <p:cNvSpPr txBox="1"/>
          <p:nvPr/>
        </p:nvSpPr>
        <p:spPr>
          <a:xfrm>
            <a:off x="756593" y="150991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30" name="object 30"/>
          <p:cNvSpPr txBox="1"/>
          <p:nvPr/>
        </p:nvSpPr>
        <p:spPr>
          <a:xfrm>
            <a:off x="2196752"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31" name="object 31"/>
          <p:cNvSpPr/>
          <p:nvPr/>
        </p:nvSpPr>
        <p:spPr>
          <a:xfrm>
            <a:off x="755575" y="2067693"/>
            <a:ext cx="314960" cy="307975"/>
          </a:xfrm>
          <a:custGeom>
            <a:avLst/>
            <a:gdLst/>
            <a:ahLst/>
            <a:cxnLst/>
            <a:rect l="l" t="t" r="r" b="b"/>
            <a:pathLst>
              <a:path w="314959"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2" name="object 32"/>
          <p:cNvSpPr txBox="1"/>
          <p:nvPr/>
        </p:nvSpPr>
        <p:spPr>
          <a:xfrm>
            <a:off x="828600" y="2085981"/>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grpSp>
        <p:nvGrpSpPr>
          <p:cNvPr id="33" name="object 33"/>
          <p:cNvGrpSpPr/>
          <p:nvPr/>
        </p:nvGrpSpPr>
        <p:grpSpPr>
          <a:xfrm>
            <a:off x="539551" y="2183134"/>
            <a:ext cx="1822450" cy="1128395"/>
            <a:chOff x="539551" y="2183134"/>
            <a:chExt cx="1822450" cy="1128395"/>
          </a:xfrm>
        </p:grpSpPr>
        <p:sp>
          <p:nvSpPr>
            <p:cNvPr id="34" name="object 34"/>
            <p:cNvSpPr/>
            <p:nvPr/>
          </p:nvSpPr>
          <p:spPr>
            <a:xfrm>
              <a:off x="609370" y="2283717"/>
              <a:ext cx="146685" cy="383540"/>
            </a:xfrm>
            <a:custGeom>
              <a:avLst/>
              <a:gdLst/>
              <a:ahLst/>
              <a:cxnLst/>
              <a:rect l="l" t="t" r="r" b="b"/>
              <a:pathLst>
                <a:path w="146684" h="383539">
                  <a:moveTo>
                    <a:pt x="146205" y="0"/>
                  </a:moveTo>
                  <a:lnTo>
                    <a:pt x="0" y="383199"/>
                  </a:lnTo>
                </a:path>
              </a:pathLst>
            </a:custGeom>
            <a:ln w="57149">
              <a:solidFill>
                <a:srgbClr val="FCA738"/>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540759" y="2555384"/>
              <a:ext cx="180144" cy="245040"/>
            </a:xfrm>
            <a:prstGeom prst="rect">
              <a:avLst/>
            </a:prstGeom>
          </p:spPr>
        </p:pic>
        <p:sp>
          <p:nvSpPr>
            <p:cNvPr id="36" name="object 36"/>
            <p:cNvSpPr/>
            <p:nvPr/>
          </p:nvSpPr>
          <p:spPr>
            <a:xfrm>
              <a:off x="1043608" y="221170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37" name="object 37"/>
            <p:cNvPicPr/>
            <p:nvPr/>
          </p:nvPicPr>
          <p:blipFill>
            <a:blip r:embed="rId9" cstate="print"/>
            <a:stretch>
              <a:fillRect/>
            </a:stretch>
          </p:blipFill>
          <p:spPr>
            <a:xfrm>
              <a:off x="2116877" y="2536955"/>
              <a:ext cx="245061" cy="178502"/>
            </a:xfrm>
            <a:prstGeom prst="rect">
              <a:avLst/>
            </a:prstGeom>
          </p:spPr>
        </p:pic>
        <p:sp>
          <p:nvSpPr>
            <p:cNvPr id="38" name="object 38"/>
            <p:cNvSpPr/>
            <p:nvPr/>
          </p:nvSpPr>
          <p:spPr>
            <a:xfrm>
              <a:off x="539551" y="2787773"/>
              <a:ext cx="1207770" cy="523240"/>
            </a:xfrm>
            <a:custGeom>
              <a:avLst/>
              <a:gdLst/>
              <a:ahLst/>
              <a:cxnLst/>
              <a:rect l="l" t="t" r="r" b="b"/>
              <a:pathLst>
                <a:path w="1207770" h="523239">
                  <a:moveTo>
                    <a:pt x="1207381" y="523220"/>
                  </a:moveTo>
                  <a:lnTo>
                    <a:pt x="0" y="523220"/>
                  </a:lnTo>
                  <a:lnTo>
                    <a:pt x="0" y="0"/>
                  </a:lnTo>
                  <a:lnTo>
                    <a:pt x="1207381" y="0"/>
                  </a:lnTo>
                  <a:lnTo>
                    <a:pt x="1207381" y="523220"/>
                  </a:lnTo>
                  <a:close/>
                </a:path>
              </a:pathLst>
            </a:custGeom>
            <a:solidFill>
              <a:srgbClr val="FFFFFF"/>
            </a:solidFill>
          </p:spPr>
          <p:txBody>
            <a:bodyPr wrap="square" lIns="0" tIns="0" rIns="0" bIns="0" rtlCol="0"/>
            <a:lstStyle/>
            <a:p>
              <a:endParaRPr/>
            </a:p>
          </p:txBody>
        </p:sp>
      </p:grpSp>
      <p:sp>
        <p:nvSpPr>
          <p:cNvPr id="39" name="object 39"/>
          <p:cNvSpPr txBox="1"/>
          <p:nvPr/>
        </p:nvSpPr>
        <p:spPr>
          <a:xfrm>
            <a:off x="2411759" y="2715766"/>
            <a:ext cx="1207770" cy="453778"/>
          </a:xfrm>
          <a:prstGeom prst="rect">
            <a:avLst/>
          </a:prstGeom>
          <a:ln w="25399">
            <a:solidFill>
              <a:srgbClr val="000000"/>
            </a:solidFill>
          </a:ln>
        </p:spPr>
        <p:txBody>
          <a:bodyPr vert="horz" wrap="square" lIns="0" tIns="31114" rIns="0" bIns="0" rtlCol="0">
            <a:spAutoFit/>
          </a:bodyPr>
          <a:lstStyle/>
          <a:p>
            <a:pPr marL="85090">
              <a:lnSpc>
                <a:spcPts val="1664"/>
              </a:lnSpc>
              <a:spcBef>
                <a:spcPts val="244"/>
              </a:spcBef>
            </a:pPr>
            <a:r>
              <a:rPr sz="1400" dirty="0">
                <a:latin typeface="Arial MT"/>
                <a:cs typeface="Arial MT"/>
              </a:rPr>
              <a:t>Ответ: 1</a:t>
            </a:r>
            <a:endParaRPr sz="1400">
              <a:latin typeface="Arial MT"/>
              <a:cs typeface="Arial MT"/>
            </a:endParaRPr>
          </a:p>
          <a:p>
            <a:pPr marL="85090">
              <a:lnSpc>
                <a:spcPts val="1664"/>
              </a:lnSpc>
              <a:tabLst>
                <a:tab pos="542290" algn="l"/>
              </a:tabLst>
            </a:pPr>
            <a:r>
              <a:rPr sz="1400" dirty="0">
                <a:latin typeface="Arial MT"/>
                <a:cs typeface="Arial MT"/>
              </a:rPr>
              <a:t>0	1</a:t>
            </a:r>
            <a:endParaRPr sz="1400">
              <a:latin typeface="Arial MT"/>
              <a:cs typeface="Arial MT"/>
            </a:endParaRPr>
          </a:p>
        </p:txBody>
      </p:sp>
      <p:sp>
        <p:nvSpPr>
          <p:cNvPr id="40" name="object 40"/>
          <p:cNvSpPr txBox="1"/>
          <p:nvPr/>
        </p:nvSpPr>
        <p:spPr>
          <a:xfrm>
            <a:off x="539551" y="2787774"/>
            <a:ext cx="1207770" cy="453778"/>
          </a:xfrm>
          <a:prstGeom prst="rect">
            <a:avLst/>
          </a:prstGeom>
          <a:ln w="25399">
            <a:solidFill>
              <a:srgbClr val="000000"/>
            </a:solidFill>
          </a:ln>
        </p:spPr>
        <p:txBody>
          <a:bodyPr vert="horz" wrap="square" lIns="0" tIns="31114" rIns="0" bIns="0" rtlCol="0">
            <a:spAutoFit/>
          </a:bodyPr>
          <a:lstStyle/>
          <a:p>
            <a:pPr marL="85725">
              <a:lnSpc>
                <a:spcPts val="1664"/>
              </a:lnSpc>
              <a:spcBef>
                <a:spcPts val="244"/>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41" name="object 41"/>
          <p:cNvSpPr txBox="1"/>
          <p:nvPr/>
        </p:nvSpPr>
        <p:spPr>
          <a:xfrm>
            <a:off x="396552" y="222999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42" name="object 42"/>
          <p:cNvSpPr txBox="1"/>
          <p:nvPr/>
        </p:nvSpPr>
        <p:spPr>
          <a:xfrm>
            <a:off x="1692697" y="208598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graphicFrame>
        <p:nvGraphicFramePr>
          <p:cNvPr id="43" name="object 43"/>
          <p:cNvGraphicFramePr>
            <a:graphicFrameLocks noGrp="1"/>
          </p:cNvGraphicFramePr>
          <p:nvPr/>
        </p:nvGraphicFramePr>
        <p:xfrm>
          <a:off x="3701553" y="3861544"/>
          <a:ext cx="5186679" cy="881398"/>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090"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0"/>
                        </a:spcBef>
                      </a:pPr>
                      <a:r>
                        <a:rPr sz="1400" dirty="0">
                          <a:latin typeface="Arial MT"/>
                          <a:cs typeface="Arial MT"/>
                        </a:rPr>
                        <a:t>8</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0"/>
                        </a:spcBef>
                      </a:pPr>
                      <a:r>
                        <a:rPr sz="1400" dirty="0">
                          <a:latin typeface="Arial MT"/>
                          <a:cs typeface="Arial MT"/>
                        </a:rPr>
                        <a:t>?</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090">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bl>
          </a:graphicData>
        </a:graphic>
      </p:graphicFrame>
      <p:sp>
        <p:nvSpPr>
          <p:cNvPr id="44" name="object 44"/>
          <p:cNvSpPr txBox="1"/>
          <p:nvPr/>
        </p:nvSpPr>
        <p:spPr>
          <a:xfrm>
            <a:off x="4861049" y="3166102"/>
            <a:ext cx="2987040"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Как будет классифицирован объект  с пропусками данных?</a:t>
            </a:r>
            <a:endParaRPr sz="1400">
              <a:latin typeface="Arial MT"/>
              <a:cs typeface="Arial MT"/>
            </a:endParaRPr>
          </a:p>
        </p:txBody>
      </p:sp>
      <p:sp>
        <p:nvSpPr>
          <p:cNvPr id="45" name="object 45"/>
          <p:cNvSpPr txBox="1"/>
          <p:nvPr/>
        </p:nvSpPr>
        <p:spPr>
          <a:xfrm>
            <a:off x="5149081" y="18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355976" y="0"/>
            <a:ext cx="314960" cy="307975"/>
          </a:xfrm>
          <a:custGeom>
            <a:avLst/>
            <a:gdLst/>
            <a:ahLst/>
            <a:cxnLst/>
            <a:rect l="l" t="t" r="r" b="b"/>
            <a:pathLst>
              <a:path w="314960"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 name="object 3"/>
          <p:cNvSpPr txBox="1"/>
          <p:nvPr/>
        </p:nvSpPr>
        <p:spPr>
          <a:xfrm>
            <a:off x="4429001" y="18288"/>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D</a:t>
            </a:r>
            <a:endParaRPr sz="1400">
              <a:latin typeface="Arial MT"/>
              <a:cs typeface="Arial MT"/>
            </a:endParaRPr>
          </a:p>
        </p:txBody>
      </p:sp>
      <p:grpSp>
        <p:nvGrpSpPr>
          <p:cNvPr id="4" name="object 4"/>
          <p:cNvGrpSpPr/>
          <p:nvPr/>
        </p:nvGrpSpPr>
        <p:grpSpPr>
          <a:xfrm>
            <a:off x="3323913" y="94903"/>
            <a:ext cx="2141220" cy="528320"/>
            <a:chOff x="3323913" y="94903"/>
            <a:chExt cx="2141220" cy="528320"/>
          </a:xfrm>
        </p:grpSpPr>
        <p:sp>
          <p:nvSpPr>
            <p:cNvPr id="5" name="object 5"/>
            <p:cNvSpPr/>
            <p:nvPr/>
          </p:nvSpPr>
          <p:spPr>
            <a:xfrm>
              <a:off x="3455339" y="153888"/>
              <a:ext cx="901065" cy="395605"/>
            </a:xfrm>
            <a:custGeom>
              <a:avLst/>
              <a:gdLst/>
              <a:ahLst/>
              <a:cxnLst/>
              <a:rect l="l" t="t" r="r" b="b"/>
              <a:pathLst>
                <a:path w="901064" h="395605">
                  <a:moveTo>
                    <a:pt x="900636" y="0"/>
                  </a:moveTo>
                  <a:lnTo>
                    <a:pt x="0" y="395029"/>
                  </a:lnTo>
                </a:path>
              </a:pathLst>
            </a:custGeom>
            <a:ln w="57149">
              <a:solidFill>
                <a:srgbClr val="FCA738"/>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23913" y="435669"/>
              <a:ext cx="244674" cy="186934"/>
            </a:xfrm>
            <a:prstGeom prst="rect">
              <a:avLst/>
            </a:prstGeom>
          </p:spPr>
        </p:pic>
        <p:sp>
          <p:nvSpPr>
            <p:cNvPr id="7" name="object 7"/>
            <p:cNvSpPr/>
            <p:nvPr/>
          </p:nvSpPr>
          <p:spPr>
            <a:xfrm>
              <a:off x="4644007" y="123478"/>
              <a:ext cx="695325" cy="405765"/>
            </a:xfrm>
            <a:custGeom>
              <a:avLst/>
              <a:gdLst/>
              <a:ahLst/>
              <a:cxnLst/>
              <a:rect l="l" t="t" r="r" b="b"/>
              <a:pathLst>
                <a:path w="695325" h="405765">
                  <a:moveTo>
                    <a:pt x="0" y="0"/>
                  </a:moveTo>
                  <a:lnTo>
                    <a:pt x="694917" y="405368"/>
                  </a:lnTo>
                </a:path>
              </a:pathLst>
            </a:custGeom>
            <a:ln w="57149">
              <a:solidFill>
                <a:srgbClr val="FCA738"/>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222451" y="412373"/>
              <a:ext cx="242059" cy="201638"/>
            </a:xfrm>
            <a:prstGeom prst="rect">
              <a:avLst/>
            </a:prstGeom>
          </p:spPr>
        </p:pic>
      </p:grpSp>
      <p:sp>
        <p:nvSpPr>
          <p:cNvPr id="9" name="object 9"/>
          <p:cNvSpPr txBox="1"/>
          <p:nvPr/>
        </p:nvSpPr>
        <p:spPr>
          <a:xfrm>
            <a:off x="3348881" y="213774"/>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10" name="object 10"/>
          <p:cNvSpPr txBox="1"/>
          <p:nvPr/>
        </p:nvSpPr>
        <p:spPr>
          <a:xfrm>
            <a:off x="3924944"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11" name="object 11"/>
          <p:cNvSpPr txBox="1"/>
          <p:nvPr/>
        </p:nvSpPr>
        <p:spPr>
          <a:xfrm>
            <a:off x="5508104" y="627533"/>
            <a:ext cx="1207770" cy="453137"/>
          </a:xfrm>
          <a:prstGeom prst="rect">
            <a:avLst/>
          </a:prstGeom>
          <a:solidFill>
            <a:srgbClr val="FFAB40"/>
          </a:solidFill>
          <a:ln w="25399">
            <a:solidFill>
              <a:srgbClr val="BA7B2E"/>
            </a:solidFill>
          </a:ln>
        </p:spPr>
        <p:txBody>
          <a:bodyPr vert="horz" wrap="square" lIns="0" tIns="30480" rIns="0" bIns="0" rtlCol="0">
            <a:spAutoFit/>
          </a:bodyPr>
          <a:lstStyle/>
          <a:p>
            <a:pPr marL="85090">
              <a:lnSpc>
                <a:spcPts val="1664"/>
              </a:lnSpc>
              <a:spcBef>
                <a:spcPts val="240"/>
              </a:spcBef>
            </a:pPr>
            <a:r>
              <a:rPr sz="1400" dirty="0">
                <a:solidFill>
                  <a:srgbClr val="FFFFFF"/>
                </a:solidFill>
                <a:latin typeface="Arial MT"/>
                <a:cs typeface="Arial MT"/>
              </a:rPr>
              <a:t>Ответ: 0</a:t>
            </a:r>
            <a:endParaRPr sz="1400">
              <a:latin typeface="Arial MT"/>
              <a:cs typeface="Arial MT"/>
            </a:endParaRPr>
          </a:p>
          <a:p>
            <a:pPr marL="85090">
              <a:lnSpc>
                <a:spcPts val="1664"/>
              </a:lnSpc>
              <a:tabLst>
                <a:tab pos="542290" algn="l"/>
              </a:tabLst>
            </a:pPr>
            <a:r>
              <a:rPr sz="1400" dirty="0">
                <a:solidFill>
                  <a:srgbClr val="FFFFFF"/>
                </a:solidFill>
                <a:latin typeface="Arial MT"/>
                <a:cs typeface="Arial MT"/>
              </a:rPr>
              <a:t>2	0</a:t>
            </a:r>
            <a:endParaRPr sz="1400">
              <a:latin typeface="Arial MT"/>
              <a:cs typeface="Arial MT"/>
            </a:endParaRPr>
          </a:p>
        </p:txBody>
      </p:sp>
      <p:sp>
        <p:nvSpPr>
          <p:cNvPr id="12" name="object 12"/>
          <p:cNvSpPr/>
          <p:nvPr/>
        </p:nvSpPr>
        <p:spPr>
          <a:xfrm>
            <a:off x="3059832" y="627533"/>
            <a:ext cx="305435" cy="307975"/>
          </a:xfrm>
          <a:custGeom>
            <a:avLst/>
            <a:gdLst/>
            <a:ahLst/>
            <a:cxnLst/>
            <a:rect l="l" t="t" r="r" b="b"/>
            <a:pathLst>
              <a:path w="305435" h="307975">
                <a:moveTo>
                  <a:pt x="0" y="0"/>
                </a:moveTo>
                <a:lnTo>
                  <a:pt x="304892" y="0"/>
                </a:lnTo>
                <a:lnTo>
                  <a:pt x="304892" y="307776"/>
                </a:lnTo>
                <a:lnTo>
                  <a:pt x="0" y="307776"/>
                </a:lnTo>
                <a:lnTo>
                  <a:pt x="0" y="0"/>
                </a:lnTo>
                <a:close/>
              </a:path>
            </a:pathLst>
          </a:custGeom>
          <a:ln w="25399">
            <a:solidFill>
              <a:srgbClr val="000000"/>
            </a:solidFill>
          </a:ln>
        </p:spPr>
        <p:txBody>
          <a:bodyPr wrap="square" lIns="0" tIns="0" rIns="0" bIns="0" rtlCol="0"/>
          <a:lstStyle/>
          <a:p>
            <a:endParaRPr/>
          </a:p>
        </p:txBody>
      </p:sp>
      <p:sp>
        <p:nvSpPr>
          <p:cNvPr id="13" name="object 13"/>
          <p:cNvSpPr txBox="1"/>
          <p:nvPr/>
        </p:nvSpPr>
        <p:spPr>
          <a:xfrm>
            <a:off x="3132857" y="645821"/>
            <a:ext cx="14414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V</a:t>
            </a:r>
            <a:endParaRPr sz="1400">
              <a:latin typeface="Arial MT"/>
              <a:cs typeface="Arial MT"/>
            </a:endParaRPr>
          </a:p>
        </p:txBody>
      </p:sp>
      <p:grpSp>
        <p:nvGrpSpPr>
          <p:cNvPr id="14" name="object 14"/>
          <p:cNvGrpSpPr/>
          <p:nvPr/>
        </p:nvGrpSpPr>
        <p:grpSpPr>
          <a:xfrm>
            <a:off x="1525633" y="752847"/>
            <a:ext cx="2645410" cy="596265"/>
            <a:chOff x="1525633" y="752847"/>
            <a:chExt cx="2645410" cy="596265"/>
          </a:xfrm>
        </p:grpSpPr>
        <p:sp>
          <p:nvSpPr>
            <p:cNvPr id="15" name="object 15"/>
            <p:cNvSpPr/>
            <p:nvPr/>
          </p:nvSpPr>
          <p:spPr>
            <a:xfrm>
              <a:off x="1659969" y="781422"/>
              <a:ext cx="1400175" cy="500380"/>
            </a:xfrm>
            <a:custGeom>
              <a:avLst/>
              <a:gdLst/>
              <a:ahLst/>
              <a:cxnLst/>
              <a:rect l="l" t="t" r="r" b="b"/>
              <a:pathLst>
                <a:path w="1400175" h="500380">
                  <a:moveTo>
                    <a:pt x="1399862" y="0"/>
                  </a:moveTo>
                  <a:lnTo>
                    <a:pt x="0" y="500197"/>
                  </a:lnTo>
                </a:path>
              </a:pathLst>
            </a:custGeom>
            <a:ln w="57149">
              <a:solidFill>
                <a:srgbClr val="FCA738"/>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1525633" y="1170896"/>
              <a:ext cx="245059" cy="178194"/>
            </a:xfrm>
            <a:prstGeom prst="rect">
              <a:avLst/>
            </a:prstGeom>
          </p:spPr>
        </p:pic>
        <p:sp>
          <p:nvSpPr>
            <p:cNvPr id="17" name="object 17"/>
            <p:cNvSpPr/>
            <p:nvPr/>
          </p:nvSpPr>
          <p:spPr>
            <a:xfrm>
              <a:off x="3364724" y="781422"/>
              <a:ext cx="684530" cy="457834"/>
            </a:xfrm>
            <a:custGeom>
              <a:avLst/>
              <a:gdLst/>
              <a:ahLst/>
              <a:cxnLst/>
              <a:rect l="l" t="t" r="r" b="b"/>
              <a:pathLst>
                <a:path w="684529" h="457834">
                  <a:moveTo>
                    <a:pt x="0" y="0"/>
                  </a:moveTo>
                  <a:lnTo>
                    <a:pt x="684351" y="457284"/>
                  </a:lnTo>
                </a:path>
              </a:pathLst>
            </a:custGeom>
            <a:ln w="57149">
              <a:solidFill>
                <a:srgbClr val="FCA738"/>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31355" y="1120986"/>
              <a:ext cx="239676" cy="208692"/>
            </a:xfrm>
            <a:prstGeom prst="rect">
              <a:avLst/>
            </a:prstGeom>
          </p:spPr>
        </p:pic>
      </p:grpSp>
      <p:sp>
        <p:nvSpPr>
          <p:cNvPr id="19" name="object 19"/>
          <p:cNvSpPr txBox="1"/>
          <p:nvPr/>
        </p:nvSpPr>
        <p:spPr>
          <a:xfrm>
            <a:off x="1908721" y="78983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20" name="object 20"/>
          <p:cNvSpPr txBox="1"/>
          <p:nvPr/>
        </p:nvSpPr>
        <p:spPr>
          <a:xfrm>
            <a:off x="4211959" y="1347613"/>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1</a:t>
            </a:r>
            <a:endParaRPr sz="1400">
              <a:latin typeface="Arial MT"/>
              <a:cs typeface="Arial MT"/>
            </a:endParaRPr>
          </a:p>
          <a:p>
            <a:pPr marL="85725">
              <a:lnSpc>
                <a:spcPts val="1664"/>
              </a:lnSpc>
              <a:tabLst>
                <a:tab pos="542290" algn="l"/>
              </a:tabLst>
            </a:pPr>
            <a:r>
              <a:rPr sz="1400" dirty="0">
                <a:latin typeface="Arial MT"/>
                <a:cs typeface="Arial MT"/>
              </a:rPr>
              <a:t>0	1</a:t>
            </a:r>
            <a:endParaRPr sz="1400">
              <a:latin typeface="Arial MT"/>
              <a:cs typeface="Arial MT"/>
            </a:endParaRPr>
          </a:p>
        </p:txBody>
      </p:sp>
      <p:sp>
        <p:nvSpPr>
          <p:cNvPr id="21" name="object 21"/>
          <p:cNvSpPr/>
          <p:nvPr/>
        </p:nvSpPr>
        <p:spPr>
          <a:xfrm>
            <a:off x="1187624" y="1347613"/>
            <a:ext cx="284480" cy="307975"/>
          </a:xfrm>
          <a:custGeom>
            <a:avLst/>
            <a:gdLst/>
            <a:ahLst/>
            <a:cxnLst/>
            <a:rect l="l" t="t" r="r" b="b"/>
            <a:pathLst>
              <a:path w="284480" h="307975">
                <a:moveTo>
                  <a:pt x="0" y="0"/>
                </a:moveTo>
                <a:lnTo>
                  <a:pt x="284051" y="0"/>
                </a:lnTo>
                <a:lnTo>
                  <a:pt x="284051" y="307776"/>
                </a:lnTo>
                <a:lnTo>
                  <a:pt x="0" y="307776"/>
                </a:lnTo>
                <a:lnTo>
                  <a:pt x="0" y="0"/>
                </a:lnTo>
                <a:close/>
              </a:path>
            </a:pathLst>
          </a:custGeom>
          <a:ln w="25399">
            <a:solidFill>
              <a:srgbClr val="000000"/>
            </a:solidFill>
          </a:ln>
        </p:spPr>
        <p:txBody>
          <a:bodyPr wrap="square" lIns="0" tIns="0" rIns="0" bIns="0" rtlCol="0"/>
          <a:lstStyle/>
          <a:p>
            <a:endParaRPr/>
          </a:p>
        </p:txBody>
      </p:sp>
      <p:sp>
        <p:nvSpPr>
          <p:cNvPr id="22" name="object 22"/>
          <p:cNvSpPr txBox="1"/>
          <p:nvPr/>
        </p:nvSpPr>
        <p:spPr>
          <a:xfrm>
            <a:off x="1260649"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a:t>
            </a:r>
            <a:endParaRPr sz="1400">
              <a:latin typeface="Arial MT"/>
              <a:cs typeface="Arial MT"/>
            </a:endParaRPr>
          </a:p>
        </p:txBody>
      </p:sp>
      <p:grpSp>
        <p:nvGrpSpPr>
          <p:cNvPr id="23" name="object 23"/>
          <p:cNvGrpSpPr/>
          <p:nvPr/>
        </p:nvGrpSpPr>
        <p:grpSpPr>
          <a:xfrm>
            <a:off x="972832" y="1463054"/>
            <a:ext cx="1821180" cy="555625"/>
            <a:chOff x="972832" y="1463054"/>
            <a:chExt cx="1821180" cy="555625"/>
          </a:xfrm>
        </p:grpSpPr>
        <p:sp>
          <p:nvSpPr>
            <p:cNvPr id="24" name="object 24"/>
            <p:cNvSpPr/>
            <p:nvPr/>
          </p:nvSpPr>
          <p:spPr>
            <a:xfrm>
              <a:off x="1041445" y="1501502"/>
              <a:ext cx="146685" cy="383540"/>
            </a:xfrm>
            <a:custGeom>
              <a:avLst/>
              <a:gdLst/>
              <a:ahLst/>
              <a:cxnLst/>
              <a:rect l="l" t="t" r="r" b="b"/>
              <a:pathLst>
                <a:path w="146684" h="383539">
                  <a:moveTo>
                    <a:pt x="146178" y="0"/>
                  </a:moveTo>
                  <a:lnTo>
                    <a:pt x="0" y="383110"/>
                  </a:lnTo>
                </a:path>
              </a:pathLst>
            </a:custGeom>
            <a:ln w="57149">
              <a:solidFill>
                <a:srgbClr val="FCA738"/>
              </a:solidFill>
            </a:ln>
          </p:spPr>
          <p:txBody>
            <a:bodyPr wrap="square" lIns="0" tIns="0" rIns="0" bIns="0" rtlCol="0"/>
            <a:lstStyle/>
            <a:p>
              <a:endParaRPr/>
            </a:p>
          </p:txBody>
        </p:sp>
        <p:pic>
          <p:nvPicPr>
            <p:cNvPr id="25" name="object 25"/>
            <p:cNvPicPr/>
            <p:nvPr/>
          </p:nvPicPr>
          <p:blipFill>
            <a:blip r:embed="rId6" cstate="print"/>
            <a:stretch>
              <a:fillRect/>
            </a:stretch>
          </p:blipFill>
          <p:spPr>
            <a:xfrm>
              <a:off x="972832" y="1773078"/>
              <a:ext cx="180146" cy="245040"/>
            </a:xfrm>
            <a:prstGeom prst="rect">
              <a:avLst/>
            </a:prstGeom>
          </p:spPr>
        </p:pic>
        <p:sp>
          <p:nvSpPr>
            <p:cNvPr id="26" name="object 26"/>
            <p:cNvSpPr/>
            <p:nvPr/>
          </p:nvSpPr>
          <p:spPr>
            <a:xfrm>
              <a:off x="1475655" y="149162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2548925" y="1816875"/>
              <a:ext cx="245061" cy="178502"/>
            </a:xfrm>
            <a:prstGeom prst="rect">
              <a:avLst/>
            </a:prstGeom>
          </p:spPr>
        </p:pic>
      </p:grpSp>
      <p:sp>
        <p:nvSpPr>
          <p:cNvPr id="28" name="object 28"/>
          <p:cNvSpPr txBox="1"/>
          <p:nvPr/>
        </p:nvSpPr>
        <p:spPr>
          <a:xfrm>
            <a:off x="2843808" y="1995685"/>
            <a:ext cx="1207770" cy="453137"/>
          </a:xfrm>
          <a:prstGeom prst="rect">
            <a:avLst/>
          </a:prstGeom>
          <a:ln w="25399">
            <a:solidFill>
              <a:srgbClr val="000000"/>
            </a:solidFill>
          </a:ln>
        </p:spPr>
        <p:txBody>
          <a:bodyPr vert="horz" wrap="square" lIns="0" tIns="30480" rIns="0" bIns="0" rtlCol="0">
            <a:spAutoFit/>
          </a:bodyPr>
          <a:lstStyle/>
          <a:p>
            <a:pPr marL="85725">
              <a:lnSpc>
                <a:spcPts val="1664"/>
              </a:lnSpc>
              <a:spcBef>
                <a:spcPts val="240"/>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29" name="object 29"/>
          <p:cNvSpPr txBox="1"/>
          <p:nvPr/>
        </p:nvSpPr>
        <p:spPr>
          <a:xfrm>
            <a:off x="756593" y="150991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30" name="object 30"/>
          <p:cNvSpPr txBox="1"/>
          <p:nvPr/>
        </p:nvSpPr>
        <p:spPr>
          <a:xfrm>
            <a:off x="2196752" y="136590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
        <p:nvSpPr>
          <p:cNvPr id="31" name="object 31"/>
          <p:cNvSpPr/>
          <p:nvPr/>
        </p:nvSpPr>
        <p:spPr>
          <a:xfrm>
            <a:off x="755575" y="2067693"/>
            <a:ext cx="314960" cy="307975"/>
          </a:xfrm>
          <a:custGeom>
            <a:avLst/>
            <a:gdLst/>
            <a:ahLst/>
            <a:cxnLst/>
            <a:rect l="l" t="t" r="r" b="b"/>
            <a:pathLst>
              <a:path w="314959" h="307975">
                <a:moveTo>
                  <a:pt x="0" y="0"/>
                </a:moveTo>
                <a:lnTo>
                  <a:pt x="314509" y="0"/>
                </a:lnTo>
                <a:lnTo>
                  <a:pt x="314509" y="307776"/>
                </a:lnTo>
                <a:lnTo>
                  <a:pt x="0" y="307776"/>
                </a:lnTo>
                <a:lnTo>
                  <a:pt x="0" y="0"/>
                </a:lnTo>
                <a:close/>
              </a:path>
            </a:pathLst>
          </a:custGeom>
          <a:ln w="25399">
            <a:solidFill>
              <a:srgbClr val="000000"/>
            </a:solidFill>
          </a:ln>
        </p:spPr>
        <p:txBody>
          <a:bodyPr wrap="square" lIns="0" tIns="0" rIns="0" bIns="0" rtlCol="0"/>
          <a:lstStyle/>
          <a:p>
            <a:endParaRPr/>
          </a:p>
        </p:txBody>
      </p:sp>
      <p:sp>
        <p:nvSpPr>
          <p:cNvPr id="32" name="object 32"/>
          <p:cNvSpPr txBox="1"/>
          <p:nvPr/>
        </p:nvSpPr>
        <p:spPr>
          <a:xfrm>
            <a:off x="828600" y="2085981"/>
            <a:ext cx="154305"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endParaRPr sz="1400">
              <a:latin typeface="Arial MT"/>
              <a:cs typeface="Arial MT"/>
            </a:endParaRPr>
          </a:p>
        </p:txBody>
      </p:sp>
      <p:grpSp>
        <p:nvGrpSpPr>
          <p:cNvPr id="33" name="object 33"/>
          <p:cNvGrpSpPr/>
          <p:nvPr/>
        </p:nvGrpSpPr>
        <p:grpSpPr>
          <a:xfrm>
            <a:off x="539551" y="2183134"/>
            <a:ext cx="1822450" cy="1128395"/>
            <a:chOff x="539551" y="2183134"/>
            <a:chExt cx="1822450" cy="1128395"/>
          </a:xfrm>
        </p:grpSpPr>
        <p:sp>
          <p:nvSpPr>
            <p:cNvPr id="34" name="object 34"/>
            <p:cNvSpPr/>
            <p:nvPr/>
          </p:nvSpPr>
          <p:spPr>
            <a:xfrm>
              <a:off x="609370" y="2283717"/>
              <a:ext cx="146685" cy="383540"/>
            </a:xfrm>
            <a:custGeom>
              <a:avLst/>
              <a:gdLst/>
              <a:ahLst/>
              <a:cxnLst/>
              <a:rect l="l" t="t" r="r" b="b"/>
              <a:pathLst>
                <a:path w="146684" h="383539">
                  <a:moveTo>
                    <a:pt x="146205" y="0"/>
                  </a:moveTo>
                  <a:lnTo>
                    <a:pt x="0" y="383199"/>
                  </a:lnTo>
                </a:path>
              </a:pathLst>
            </a:custGeom>
            <a:ln w="57149">
              <a:solidFill>
                <a:srgbClr val="FCA738"/>
              </a:solidFill>
            </a:ln>
          </p:spPr>
          <p:txBody>
            <a:bodyPr wrap="square" lIns="0" tIns="0" rIns="0" bIns="0" rtlCol="0"/>
            <a:lstStyle/>
            <a:p>
              <a:endParaRPr/>
            </a:p>
          </p:txBody>
        </p:sp>
        <p:pic>
          <p:nvPicPr>
            <p:cNvPr id="35" name="object 35"/>
            <p:cNvPicPr/>
            <p:nvPr/>
          </p:nvPicPr>
          <p:blipFill>
            <a:blip r:embed="rId8" cstate="print"/>
            <a:stretch>
              <a:fillRect/>
            </a:stretch>
          </p:blipFill>
          <p:spPr>
            <a:xfrm>
              <a:off x="540759" y="2555384"/>
              <a:ext cx="180144" cy="245040"/>
            </a:xfrm>
            <a:prstGeom prst="rect">
              <a:avLst/>
            </a:prstGeom>
          </p:spPr>
        </p:pic>
        <p:sp>
          <p:nvSpPr>
            <p:cNvPr id="36" name="object 36"/>
            <p:cNvSpPr/>
            <p:nvPr/>
          </p:nvSpPr>
          <p:spPr>
            <a:xfrm>
              <a:off x="1043608" y="2211709"/>
              <a:ext cx="1184910" cy="436880"/>
            </a:xfrm>
            <a:custGeom>
              <a:avLst/>
              <a:gdLst/>
              <a:ahLst/>
              <a:cxnLst/>
              <a:rect l="l" t="t" r="r" b="b"/>
              <a:pathLst>
                <a:path w="1184910" h="436880">
                  <a:moveTo>
                    <a:pt x="0" y="0"/>
                  </a:moveTo>
                  <a:lnTo>
                    <a:pt x="1184369" y="436346"/>
                  </a:lnTo>
                </a:path>
              </a:pathLst>
            </a:custGeom>
            <a:ln w="57149">
              <a:solidFill>
                <a:srgbClr val="FCA738"/>
              </a:solidFill>
            </a:ln>
          </p:spPr>
          <p:txBody>
            <a:bodyPr wrap="square" lIns="0" tIns="0" rIns="0" bIns="0" rtlCol="0"/>
            <a:lstStyle/>
            <a:p>
              <a:endParaRPr/>
            </a:p>
          </p:txBody>
        </p:sp>
        <p:pic>
          <p:nvPicPr>
            <p:cNvPr id="37" name="object 37"/>
            <p:cNvPicPr/>
            <p:nvPr/>
          </p:nvPicPr>
          <p:blipFill>
            <a:blip r:embed="rId9" cstate="print"/>
            <a:stretch>
              <a:fillRect/>
            </a:stretch>
          </p:blipFill>
          <p:spPr>
            <a:xfrm>
              <a:off x="2116877" y="2536955"/>
              <a:ext cx="245061" cy="178502"/>
            </a:xfrm>
            <a:prstGeom prst="rect">
              <a:avLst/>
            </a:prstGeom>
          </p:spPr>
        </p:pic>
        <p:sp>
          <p:nvSpPr>
            <p:cNvPr id="38" name="object 38"/>
            <p:cNvSpPr/>
            <p:nvPr/>
          </p:nvSpPr>
          <p:spPr>
            <a:xfrm>
              <a:off x="539551" y="2787773"/>
              <a:ext cx="1207770" cy="523240"/>
            </a:xfrm>
            <a:custGeom>
              <a:avLst/>
              <a:gdLst/>
              <a:ahLst/>
              <a:cxnLst/>
              <a:rect l="l" t="t" r="r" b="b"/>
              <a:pathLst>
                <a:path w="1207770" h="523239">
                  <a:moveTo>
                    <a:pt x="1207381" y="523220"/>
                  </a:moveTo>
                  <a:lnTo>
                    <a:pt x="0" y="523220"/>
                  </a:lnTo>
                  <a:lnTo>
                    <a:pt x="0" y="0"/>
                  </a:lnTo>
                  <a:lnTo>
                    <a:pt x="1207381" y="0"/>
                  </a:lnTo>
                  <a:lnTo>
                    <a:pt x="1207381" y="523220"/>
                  </a:lnTo>
                  <a:close/>
                </a:path>
              </a:pathLst>
            </a:custGeom>
            <a:solidFill>
              <a:srgbClr val="FFFFFF"/>
            </a:solidFill>
          </p:spPr>
          <p:txBody>
            <a:bodyPr wrap="square" lIns="0" tIns="0" rIns="0" bIns="0" rtlCol="0"/>
            <a:lstStyle/>
            <a:p>
              <a:endParaRPr/>
            </a:p>
          </p:txBody>
        </p:sp>
      </p:grpSp>
      <p:sp>
        <p:nvSpPr>
          <p:cNvPr id="39" name="object 39"/>
          <p:cNvSpPr txBox="1"/>
          <p:nvPr/>
        </p:nvSpPr>
        <p:spPr>
          <a:xfrm>
            <a:off x="2411759" y="2715766"/>
            <a:ext cx="1207770" cy="453778"/>
          </a:xfrm>
          <a:prstGeom prst="rect">
            <a:avLst/>
          </a:prstGeom>
          <a:solidFill>
            <a:srgbClr val="FFAB40"/>
          </a:solidFill>
          <a:ln w="25399">
            <a:solidFill>
              <a:srgbClr val="BA7B2E"/>
            </a:solidFill>
          </a:ln>
        </p:spPr>
        <p:txBody>
          <a:bodyPr vert="horz" wrap="square" lIns="0" tIns="31114" rIns="0" bIns="0" rtlCol="0">
            <a:spAutoFit/>
          </a:bodyPr>
          <a:lstStyle/>
          <a:p>
            <a:pPr marL="85090">
              <a:lnSpc>
                <a:spcPts val="1664"/>
              </a:lnSpc>
              <a:spcBef>
                <a:spcPts val="244"/>
              </a:spcBef>
            </a:pPr>
            <a:r>
              <a:rPr sz="1400" dirty="0">
                <a:solidFill>
                  <a:srgbClr val="FFFFFF"/>
                </a:solidFill>
                <a:latin typeface="Arial MT"/>
                <a:cs typeface="Arial MT"/>
              </a:rPr>
              <a:t>Ответ: 1</a:t>
            </a:r>
            <a:endParaRPr sz="1400">
              <a:latin typeface="Arial MT"/>
              <a:cs typeface="Arial MT"/>
            </a:endParaRPr>
          </a:p>
          <a:p>
            <a:pPr marL="85090">
              <a:lnSpc>
                <a:spcPts val="1664"/>
              </a:lnSpc>
              <a:tabLst>
                <a:tab pos="542290" algn="l"/>
              </a:tabLst>
            </a:pPr>
            <a:r>
              <a:rPr sz="1400" dirty="0">
                <a:solidFill>
                  <a:srgbClr val="FFFFFF"/>
                </a:solidFill>
                <a:latin typeface="Arial MT"/>
                <a:cs typeface="Arial MT"/>
              </a:rPr>
              <a:t>0	1</a:t>
            </a:r>
            <a:endParaRPr sz="1400">
              <a:latin typeface="Arial MT"/>
              <a:cs typeface="Arial MT"/>
            </a:endParaRPr>
          </a:p>
        </p:txBody>
      </p:sp>
      <p:sp>
        <p:nvSpPr>
          <p:cNvPr id="40" name="object 40"/>
          <p:cNvSpPr txBox="1"/>
          <p:nvPr/>
        </p:nvSpPr>
        <p:spPr>
          <a:xfrm>
            <a:off x="539551" y="2787774"/>
            <a:ext cx="1207770" cy="453778"/>
          </a:xfrm>
          <a:prstGeom prst="rect">
            <a:avLst/>
          </a:prstGeom>
          <a:ln w="25399">
            <a:solidFill>
              <a:srgbClr val="000000"/>
            </a:solidFill>
          </a:ln>
        </p:spPr>
        <p:txBody>
          <a:bodyPr vert="horz" wrap="square" lIns="0" tIns="31114" rIns="0" bIns="0" rtlCol="0">
            <a:spAutoFit/>
          </a:bodyPr>
          <a:lstStyle/>
          <a:p>
            <a:pPr marL="85725">
              <a:lnSpc>
                <a:spcPts val="1664"/>
              </a:lnSpc>
              <a:spcBef>
                <a:spcPts val="244"/>
              </a:spcBef>
            </a:pPr>
            <a:r>
              <a:rPr sz="1400" dirty="0">
                <a:latin typeface="Arial MT"/>
                <a:cs typeface="Arial MT"/>
              </a:rPr>
              <a:t>Ответ: 0</a:t>
            </a:r>
            <a:endParaRPr sz="1400">
              <a:latin typeface="Arial MT"/>
              <a:cs typeface="Arial MT"/>
            </a:endParaRPr>
          </a:p>
          <a:p>
            <a:pPr marL="85725">
              <a:lnSpc>
                <a:spcPts val="1664"/>
              </a:lnSpc>
              <a:tabLst>
                <a:tab pos="542290" algn="l"/>
              </a:tabLst>
            </a:pPr>
            <a:r>
              <a:rPr sz="1400" dirty="0">
                <a:latin typeface="Arial MT"/>
                <a:cs typeface="Arial MT"/>
              </a:rPr>
              <a:t>1	0</a:t>
            </a:r>
            <a:endParaRPr sz="1400">
              <a:latin typeface="Arial MT"/>
              <a:cs typeface="Arial MT"/>
            </a:endParaRPr>
          </a:p>
        </p:txBody>
      </p:sp>
      <p:sp>
        <p:nvSpPr>
          <p:cNvPr id="41" name="object 41"/>
          <p:cNvSpPr txBox="1"/>
          <p:nvPr/>
        </p:nvSpPr>
        <p:spPr>
          <a:xfrm>
            <a:off x="396552" y="2229997"/>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1</a:t>
            </a:r>
            <a:endParaRPr sz="1400">
              <a:latin typeface="Arial MT"/>
              <a:cs typeface="Arial MT"/>
            </a:endParaRPr>
          </a:p>
        </p:txBody>
      </p:sp>
      <p:sp>
        <p:nvSpPr>
          <p:cNvPr id="42" name="object 42"/>
          <p:cNvSpPr txBox="1"/>
          <p:nvPr/>
        </p:nvSpPr>
        <p:spPr>
          <a:xfrm>
            <a:off x="1692697" y="2085981"/>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graphicFrame>
        <p:nvGraphicFramePr>
          <p:cNvPr id="43" name="object 43"/>
          <p:cNvGraphicFramePr>
            <a:graphicFrameLocks noGrp="1"/>
          </p:cNvGraphicFramePr>
          <p:nvPr/>
        </p:nvGraphicFramePr>
        <p:xfrm>
          <a:off x="-6350" y="3789536"/>
          <a:ext cx="5186679" cy="881398"/>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5"/>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5"/>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5"/>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5"/>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5"/>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5"/>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8</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bl>
          </a:graphicData>
        </a:graphic>
      </p:graphicFrame>
      <p:sp>
        <p:nvSpPr>
          <p:cNvPr id="44" name="object 44"/>
          <p:cNvSpPr txBox="1"/>
          <p:nvPr/>
        </p:nvSpPr>
        <p:spPr>
          <a:xfrm>
            <a:off x="4861049" y="2085981"/>
            <a:ext cx="3735070" cy="1076960"/>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Выделим листы, до которых дошёл процесс.  Посчитаем суммарное число объектов  тренировочной выборки из этих листьев.</a:t>
            </a:r>
            <a:endParaRPr sz="1400">
              <a:latin typeface="Arial MT"/>
              <a:cs typeface="Arial MT"/>
            </a:endParaRPr>
          </a:p>
          <a:p>
            <a:pPr marL="12700">
              <a:lnSpc>
                <a:spcPts val="1585"/>
              </a:lnSpc>
            </a:pPr>
            <a:r>
              <a:rPr sz="1400" dirty="0">
                <a:latin typeface="Arial MT"/>
                <a:cs typeface="Arial MT"/>
              </a:rPr>
              <a:t>Класс 0: 2 объекта</a:t>
            </a:r>
            <a:endParaRPr sz="1400">
              <a:latin typeface="Arial MT"/>
              <a:cs typeface="Arial MT"/>
            </a:endParaRPr>
          </a:p>
          <a:p>
            <a:pPr marL="12700">
              <a:lnSpc>
                <a:spcPts val="1664"/>
              </a:lnSpc>
            </a:pPr>
            <a:r>
              <a:rPr sz="1400" dirty="0">
                <a:latin typeface="Arial MT"/>
                <a:cs typeface="Arial MT"/>
              </a:rPr>
              <a:t>Класс 1: 1 объект.</a:t>
            </a:r>
            <a:endParaRPr sz="1400">
              <a:latin typeface="Arial MT"/>
              <a:cs typeface="Arial MT"/>
            </a:endParaRPr>
          </a:p>
        </p:txBody>
      </p:sp>
      <p:sp>
        <p:nvSpPr>
          <p:cNvPr id="45" name="object 45"/>
          <p:cNvSpPr txBox="1"/>
          <p:nvPr/>
        </p:nvSpPr>
        <p:spPr>
          <a:xfrm>
            <a:off x="4861049" y="3343281"/>
            <a:ext cx="4055110"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Решение принимает по доминирующему классу.  То для нового объекта будет предсказано Y=0</a:t>
            </a:r>
            <a:endParaRPr sz="1400">
              <a:latin typeface="Arial MT"/>
              <a:cs typeface="Arial MT"/>
            </a:endParaRPr>
          </a:p>
        </p:txBody>
      </p:sp>
      <p:sp>
        <p:nvSpPr>
          <p:cNvPr id="46" name="object 46"/>
          <p:cNvSpPr txBox="1"/>
          <p:nvPr/>
        </p:nvSpPr>
        <p:spPr>
          <a:xfrm>
            <a:off x="5149081" y="18288"/>
            <a:ext cx="12446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0</a:t>
            </a:r>
            <a:endParaRPr sz="1400">
              <a:latin typeface="Arial MT"/>
              <a:cs typeface="Arial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955" y="1888843"/>
            <a:ext cx="7948930" cy="1126490"/>
          </a:xfrm>
          <a:prstGeom prst="rect">
            <a:avLst/>
          </a:prstGeom>
        </p:spPr>
        <p:txBody>
          <a:bodyPr vert="horz" wrap="square" lIns="0" tIns="8890" rIns="0" bIns="0" rtlCol="0">
            <a:spAutoFit/>
          </a:bodyPr>
          <a:lstStyle/>
          <a:p>
            <a:pPr marL="12700" marR="5080" indent="222885">
              <a:lnSpc>
                <a:spcPct val="100699"/>
              </a:lnSpc>
              <a:spcBef>
                <a:spcPts val="70"/>
              </a:spcBef>
            </a:pPr>
            <a:r>
              <a:rPr sz="3600" spc="-5" dirty="0"/>
              <a:t>Поиск выбросов </a:t>
            </a:r>
            <a:r>
              <a:rPr sz="3600" dirty="0"/>
              <a:t>с </a:t>
            </a:r>
            <a:r>
              <a:rPr sz="3600" spc="-10" dirty="0"/>
              <a:t>помощью </a:t>
            </a:r>
            <a:r>
              <a:rPr sz="3600" spc="-5" dirty="0"/>
              <a:t> деревьев</a:t>
            </a:r>
            <a:r>
              <a:rPr sz="3600" spc="-55" dirty="0"/>
              <a:t> </a:t>
            </a:r>
            <a:r>
              <a:rPr sz="3600" spc="-5" dirty="0"/>
              <a:t>(изолирующий</a:t>
            </a:r>
            <a:r>
              <a:rPr sz="3600" spc="-55" dirty="0"/>
              <a:t> </a:t>
            </a:r>
            <a:r>
              <a:rPr sz="3600" spc="-5" dirty="0"/>
              <a:t>лес)</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27983" y="1347614"/>
            <a:ext cx="4523369" cy="356502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Дерево</a:t>
            </a:r>
            <a:r>
              <a:rPr spc="-35" dirty="0"/>
              <a:t> </a:t>
            </a:r>
            <a:r>
              <a:rPr spc="-5" dirty="0"/>
              <a:t>разбивает</a:t>
            </a:r>
            <a:r>
              <a:rPr spc="-30" dirty="0"/>
              <a:t> </a:t>
            </a:r>
            <a:r>
              <a:rPr spc="-5" dirty="0"/>
              <a:t>пространство</a:t>
            </a:r>
            <a:r>
              <a:rPr spc="-40" dirty="0"/>
              <a:t> </a:t>
            </a:r>
            <a:r>
              <a:rPr spc="-5" dirty="0"/>
              <a:t>на </a:t>
            </a:r>
            <a:r>
              <a:rPr spc="-840" dirty="0"/>
              <a:t> </a:t>
            </a:r>
            <a:r>
              <a:rPr spc="-5" dirty="0"/>
              <a:t>прямоугольные</a:t>
            </a:r>
            <a:r>
              <a:rPr spc="-15" dirty="0"/>
              <a:t> </a:t>
            </a:r>
            <a:r>
              <a:rPr spc="-5" dirty="0"/>
              <a:t>секторы</a:t>
            </a:r>
          </a:p>
        </p:txBody>
      </p:sp>
      <p:sp>
        <p:nvSpPr>
          <p:cNvPr id="4" name="object 4"/>
          <p:cNvSpPr txBox="1"/>
          <p:nvPr/>
        </p:nvSpPr>
        <p:spPr>
          <a:xfrm>
            <a:off x="396552" y="1505854"/>
            <a:ext cx="3768725" cy="2694305"/>
          </a:xfrm>
          <a:prstGeom prst="rect">
            <a:avLst/>
          </a:prstGeom>
        </p:spPr>
        <p:txBody>
          <a:bodyPr vert="horz" wrap="square" lIns="0" tIns="24765" rIns="0" bIns="0" rtlCol="0">
            <a:spAutoFit/>
          </a:bodyPr>
          <a:lstStyle/>
          <a:p>
            <a:pPr marL="12700" marR="158115">
              <a:lnSpc>
                <a:spcPts val="2630"/>
              </a:lnSpc>
              <a:spcBef>
                <a:spcPts val="195"/>
              </a:spcBef>
            </a:pPr>
            <a:r>
              <a:rPr sz="2200" spc="-5" dirty="0">
                <a:latin typeface="Verdana"/>
                <a:cs typeface="Verdana"/>
              </a:rPr>
              <a:t>Это</a:t>
            </a:r>
            <a:r>
              <a:rPr sz="2200" spc="-50" dirty="0">
                <a:latin typeface="Verdana"/>
                <a:cs typeface="Verdana"/>
              </a:rPr>
              <a:t> </a:t>
            </a:r>
            <a:r>
              <a:rPr sz="2200" spc="-5" dirty="0">
                <a:latin typeface="Verdana"/>
                <a:cs typeface="Verdana"/>
              </a:rPr>
              <a:t>можно</a:t>
            </a:r>
            <a:r>
              <a:rPr sz="2200" spc="-45" dirty="0">
                <a:latin typeface="Verdana"/>
                <a:cs typeface="Verdana"/>
              </a:rPr>
              <a:t> </a:t>
            </a:r>
            <a:r>
              <a:rPr sz="2200" spc="-5" dirty="0">
                <a:latin typeface="Verdana"/>
                <a:cs typeface="Verdana"/>
              </a:rPr>
              <a:t>использовать </a:t>
            </a:r>
            <a:r>
              <a:rPr sz="2200" spc="-760" dirty="0">
                <a:latin typeface="Verdana"/>
                <a:cs typeface="Verdana"/>
              </a:rPr>
              <a:t> </a:t>
            </a:r>
            <a:r>
              <a:rPr sz="2200" dirty="0">
                <a:latin typeface="Verdana"/>
                <a:cs typeface="Verdana"/>
              </a:rPr>
              <a:t>в </a:t>
            </a:r>
            <a:r>
              <a:rPr sz="2200" spc="-5" dirty="0">
                <a:latin typeface="Verdana"/>
                <a:cs typeface="Verdana"/>
              </a:rPr>
              <a:t>задаче </a:t>
            </a:r>
            <a:r>
              <a:rPr sz="2200" spc="-5" dirty="0">
                <a:solidFill>
                  <a:srgbClr val="FF0000"/>
                </a:solidFill>
                <a:latin typeface="Verdana"/>
                <a:cs typeface="Verdana"/>
              </a:rPr>
              <a:t>поиска </a:t>
            </a:r>
            <a:r>
              <a:rPr sz="2200" dirty="0">
                <a:solidFill>
                  <a:srgbClr val="FF0000"/>
                </a:solidFill>
                <a:latin typeface="Verdana"/>
                <a:cs typeface="Verdana"/>
              </a:rPr>
              <a:t> </a:t>
            </a:r>
            <a:r>
              <a:rPr sz="2200" spc="-5" dirty="0">
                <a:solidFill>
                  <a:srgbClr val="FF0000"/>
                </a:solidFill>
                <a:latin typeface="Verdana"/>
                <a:cs typeface="Verdana"/>
              </a:rPr>
              <a:t>выбросов.</a:t>
            </a:r>
            <a:endParaRPr sz="2200">
              <a:latin typeface="Verdana"/>
              <a:cs typeface="Verdana"/>
            </a:endParaRPr>
          </a:p>
          <a:p>
            <a:pPr marL="12700">
              <a:lnSpc>
                <a:spcPts val="2520"/>
              </a:lnSpc>
            </a:pPr>
            <a:r>
              <a:rPr sz="2200" spc="-5" dirty="0">
                <a:latin typeface="Verdana"/>
                <a:cs typeface="Verdana"/>
              </a:rPr>
              <a:t>Выброс</a:t>
            </a:r>
            <a:r>
              <a:rPr sz="2200" spc="-40" dirty="0">
                <a:latin typeface="Verdana"/>
                <a:cs typeface="Verdana"/>
              </a:rPr>
              <a:t> </a:t>
            </a:r>
            <a:r>
              <a:rPr sz="2200" spc="-5" dirty="0">
                <a:latin typeface="Verdana"/>
                <a:cs typeface="Verdana"/>
              </a:rPr>
              <a:t>должен</a:t>
            </a:r>
            <a:r>
              <a:rPr sz="2200" spc="-35" dirty="0">
                <a:latin typeface="Verdana"/>
                <a:cs typeface="Verdana"/>
              </a:rPr>
              <a:t> </a:t>
            </a:r>
            <a:r>
              <a:rPr sz="2200" spc="-5" dirty="0">
                <a:latin typeface="Verdana"/>
                <a:cs typeface="Verdana"/>
              </a:rPr>
              <a:t>лежать</a:t>
            </a:r>
            <a:endParaRPr sz="2200">
              <a:latin typeface="Verdana"/>
              <a:cs typeface="Verdana"/>
            </a:endParaRPr>
          </a:p>
          <a:p>
            <a:pPr marL="12700" marR="5080">
              <a:lnSpc>
                <a:spcPts val="2630"/>
              </a:lnSpc>
              <a:spcBef>
                <a:spcPts val="90"/>
              </a:spcBef>
            </a:pPr>
            <a:r>
              <a:rPr sz="2200" spc="-5" dirty="0">
                <a:latin typeface="Verdana"/>
                <a:cs typeface="Verdana"/>
              </a:rPr>
              <a:t>на периферии </a:t>
            </a:r>
            <a:r>
              <a:rPr sz="2200" dirty="0">
                <a:latin typeface="Verdana"/>
                <a:cs typeface="Verdana"/>
              </a:rPr>
              <a:t>– </a:t>
            </a:r>
            <a:r>
              <a:rPr sz="2200" spc="5" dirty="0">
                <a:latin typeface="Verdana"/>
                <a:cs typeface="Verdana"/>
              </a:rPr>
              <a:t> </a:t>
            </a:r>
            <a:r>
              <a:rPr sz="2200" spc="-5" dirty="0">
                <a:latin typeface="Verdana"/>
                <a:cs typeface="Verdana"/>
              </a:rPr>
              <a:t>следовательно,</a:t>
            </a:r>
            <a:r>
              <a:rPr sz="2200" spc="-50" dirty="0">
                <a:latin typeface="Verdana"/>
                <a:cs typeface="Verdana"/>
              </a:rPr>
              <a:t> </a:t>
            </a:r>
            <a:r>
              <a:rPr sz="2200" dirty="0">
                <a:latin typeface="Verdana"/>
                <a:cs typeface="Verdana"/>
              </a:rPr>
              <a:t>в</a:t>
            </a:r>
            <a:r>
              <a:rPr sz="2200" spc="-50" dirty="0">
                <a:latin typeface="Verdana"/>
                <a:cs typeface="Verdana"/>
              </a:rPr>
              <a:t> </a:t>
            </a:r>
            <a:r>
              <a:rPr sz="2200" spc="-5" dirty="0">
                <a:latin typeface="Verdana"/>
                <a:cs typeface="Verdana"/>
              </a:rPr>
              <a:t>секторе </a:t>
            </a:r>
            <a:r>
              <a:rPr sz="2200" spc="-760" dirty="0">
                <a:latin typeface="Verdana"/>
                <a:cs typeface="Verdana"/>
              </a:rPr>
              <a:t> </a:t>
            </a:r>
            <a:r>
              <a:rPr sz="2200" dirty="0">
                <a:latin typeface="Verdana"/>
                <a:cs typeface="Verdana"/>
              </a:rPr>
              <a:t>с </a:t>
            </a:r>
            <a:r>
              <a:rPr sz="2200" spc="-5" dirty="0">
                <a:latin typeface="Verdana"/>
                <a:cs typeface="Verdana"/>
              </a:rPr>
              <a:t>выбросами будет мало </a:t>
            </a:r>
            <a:r>
              <a:rPr sz="2200" dirty="0">
                <a:latin typeface="Verdana"/>
                <a:cs typeface="Verdana"/>
              </a:rPr>
              <a:t> </a:t>
            </a:r>
            <a:r>
              <a:rPr sz="2200" spc="-5" dirty="0">
                <a:latin typeface="Verdana"/>
                <a:cs typeface="Verdana"/>
              </a:rPr>
              <a:t>элементов.</a:t>
            </a:r>
            <a:endParaRPr sz="2200">
              <a:latin typeface="Verdana"/>
              <a:cs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26910"/>
            <a:ext cx="3404870" cy="520655"/>
          </a:xfrm>
          <a:prstGeom prst="rect">
            <a:avLst/>
          </a:prstGeom>
        </p:spPr>
        <p:txBody>
          <a:bodyPr vert="horz" wrap="square" lIns="0" tIns="12700" rIns="0" bIns="0" rtlCol="0">
            <a:spAutoFit/>
          </a:bodyPr>
          <a:lstStyle/>
          <a:p>
            <a:pPr marL="12700">
              <a:lnSpc>
                <a:spcPct val="100000"/>
              </a:lnSpc>
              <a:spcBef>
                <a:spcPts val="100"/>
              </a:spcBef>
            </a:pPr>
            <a:r>
              <a:rPr dirty="0"/>
              <a:t>Изолирующий лес</a:t>
            </a:r>
          </a:p>
        </p:txBody>
      </p:sp>
      <p:sp>
        <p:nvSpPr>
          <p:cNvPr id="3" name="object 3"/>
          <p:cNvSpPr txBox="1"/>
          <p:nvPr/>
        </p:nvSpPr>
        <p:spPr>
          <a:xfrm>
            <a:off x="468561" y="1072789"/>
            <a:ext cx="7986395" cy="3354893"/>
          </a:xfrm>
          <a:prstGeom prst="rect">
            <a:avLst/>
          </a:prstGeom>
        </p:spPr>
        <p:txBody>
          <a:bodyPr vert="horz" wrap="square" lIns="0" tIns="12700" rIns="0" bIns="0" rtlCol="0">
            <a:spAutoFit/>
          </a:bodyPr>
          <a:lstStyle/>
          <a:p>
            <a:pPr marL="350520" indent="-338455">
              <a:lnSpc>
                <a:spcPts val="2865"/>
              </a:lnSpc>
              <a:spcBef>
                <a:spcPts val="100"/>
              </a:spcBef>
              <a:buAutoNum type="arabicPeriod"/>
              <a:tabLst>
                <a:tab pos="351155" algn="l"/>
              </a:tabLst>
            </a:pPr>
            <a:r>
              <a:rPr sz="2400" dirty="0">
                <a:latin typeface="Arial MT"/>
                <a:cs typeface="Arial MT"/>
              </a:rPr>
              <a:t>Нужно построить N деревьев.</a:t>
            </a:r>
            <a:endParaRPr sz="2400">
              <a:latin typeface="Arial MT"/>
              <a:cs typeface="Arial MT"/>
            </a:endParaRPr>
          </a:p>
          <a:p>
            <a:pPr marL="350520" indent="-338455">
              <a:lnSpc>
                <a:spcPts val="2850"/>
              </a:lnSpc>
              <a:buAutoNum type="arabicPeriod"/>
              <a:tabLst>
                <a:tab pos="351155" algn="l"/>
              </a:tabLst>
            </a:pPr>
            <a:r>
              <a:rPr sz="2400" dirty="0">
                <a:latin typeface="Arial MT"/>
                <a:cs typeface="Arial MT"/>
              </a:rPr>
              <a:t>Каждое дерево строится до исчерпании выборки</a:t>
            </a:r>
            <a:endParaRPr sz="2400">
              <a:latin typeface="Arial MT"/>
              <a:cs typeface="Arial MT"/>
            </a:endParaRPr>
          </a:p>
          <a:p>
            <a:pPr marL="12700" marR="585470">
              <a:lnSpc>
                <a:spcPts val="2850"/>
              </a:lnSpc>
              <a:spcBef>
                <a:spcPts val="105"/>
              </a:spcBef>
              <a:buAutoNum type="arabicPeriod"/>
              <a:tabLst>
                <a:tab pos="351155" algn="l"/>
              </a:tabLst>
            </a:pPr>
            <a:r>
              <a:rPr sz="2400" dirty="0">
                <a:latin typeface="Arial MT"/>
                <a:cs typeface="Arial MT"/>
              </a:rPr>
              <a:t>Для построения ветвления в дереве: выбирается  случайный признак и случайное значение для  расщепления.</a:t>
            </a:r>
            <a:endParaRPr sz="2400">
              <a:latin typeface="Arial MT"/>
              <a:cs typeface="Arial MT"/>
            </a:endParaRPr>
          </a:p>
          <a:p>
            <a:pPr>
              <a:lnSpc>
                <a:spcPct val="100000"/>
              </a:lnSpc>
              <a:spcBef>
                <a:spcPts val="30"/>
              </a:spcBef>
            </a:pPr>
            <a:endParaRPr sz="2450">
              <a:latin typeface="Arial MT"/>
              <a:cs typeface="Arial MT"/>
            </a:endParaRPr>
          </a:p>
          <a:p>
            <a:pPr marL="12700" marR="5080">
              <a:lnSpc>
                <a:spcPts val="2850"/>
              </a:lnSpc>
            </a:pPr>
            <a:r>
              <a:rPr sz="2400" dirty="0">
                <a:latin typeface="Arial MT"/>
                <a:cs typeface="Arial MT"/>
              </a:rPr>
              <a:t>Для каждого объекта </a:t>
            </a:r>
            <a:r>
              <a:rPr sz="2400" dirty="0">
                <a:solidFill>
                  <a:srgbClr val="FF0000"/>
                </a:solidFill>
                <a:latin typeface="Arial MT"/>
                <a:cs typeface="Arial MT"/>
              </a:rPr>
              <a:t>мера его нормальности </a:t>
            </a:r>
            <a:r>
              <a:rPr sz="2400" dirty="0">
                <a:latin typeface="Arial MT"/>
                <a:cs typeface="Arial MT"/>
              </a:rPr>
              <a:t>– среднее  арифметическое глубин листьев, в которые он попал  (изолировался)</a:t>
            </a:r>
            <a:endParaRPr sz="24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26910"/>
            <a:ext cx="3404870" cy="520655"/>
          </a:xfrm>
          <a:prstGeom prst="rect">
            <a:avLst/>
          </a:prstGeom>
        </p:spPr>
        <p:txBody>
          <a:bodyPr vert="horz" wrap="square" lIns="0" tIns="12700" rIns="0" bIns="0" rtlCol="0">
            <a:spAutoFit/>
          </a:bodyPr>
          <a:lstStyle/>
          <a:p>
            <a:pPr marL="12700">
              <a:lnSpc>
                <a:spcPct val="100000"/>
              </a:lnSpc>
              <a:spcBef>
                <a:spcPts val="100"/>
              </a:spcBef>
            </a:pPr>
            <a:r>
              <a:rPr dirty="0"/>
              <a:t>Изолирующий лес</a:t>
            </a:r>
          </a:p>
        </p:txBody>
      </p:sp>
      <p:sp>
        <p:nvSpPr>
          <p:cNvPr id="3" name="object 3"/>
          <p:cNvSpPr txBox="1"/>
          <p:nvPr/>
        </p:nvSpPr>
        <p:spPr>
          <a:xfrm>
            <a:off x="468561" y="1072789"/>
            <a:ext cx="7999730" cy="1864741"/>
          </a:xfrm>
          <a:prstGeom prst="rect">
            <a:avLst/>
          </a:prstGeom>
        </p:spPr>
        <p:txBody>
          <a:bodyPr vert="horz" wrap="square" lIns="0" tIns="27940" rIns="0" bIns="0" rtlCol="0">
            <a:spAutoFit/>
          </a:bodyPr>
          <a:lstStyle/>
          <a:p>
            <a:pPr marL="12700" marR="5080">
              <a:lnSpc>
                <a:spcPts val="2850"/>
              </a:lnSpc>
              <a:spcBef>
                <a:spcPts val="220"/>
              </a:spcBef>
            </a:pPr>
            <a:r>
              <a:rPr sz="2400" dirty="0">
                <a:latin typeface="Arial MT"/>
                <a:cs typeface="Arial MT"/>
              </a:rPr>
              <a:t>Логика алгоритма простая: при «случайном» способе  построения деревьев выбросы будут попадать в листья  на ранних этапах (на небольшой глубине дерева), т.е.  выбросы проще «изолировать». Для изоляции  выбросов требуется меньшее число условий</a:t>
            </a:r>
            <a:endParaRPr sz="24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2907665" cy="406400"/>
          </a:xfrm>
          <a:prstGeom prst="rect">
            <a:avLst/>
          </a:prstGeom>
        </p:spPr>
        <p:txBody>
          <a:bodyPr vert="horz" wrap="square" lIns="0" tIns="12700" rIns="0" bIns="0" rtlCol="0">
            <a:spAutoFit/>
          </a:bodyPr>
          <a:lstStyle/>
          <a:p>
            <a:pPr marL="12700">
              <a:lnSpc>
                <a:spcPct val="100000"/>
              </a:lnSpc>
              <a:spcBef>
                <a:spcPts val="100"/>
              </a:spcBef>
            </a:pPr>
            <a:r>
              <a:rPr spc="-5" dirty="0"/>
              <a:t>Действительно,</a:t>
            </a:r>
          </a:p>
        </p:txBody>
      </p:sp>
      <p:sp>
        <p:nvSpPr>
          <p:cNvPr id="3" name="object 3"/>
          <p:cNvSpPr txBox="1"/>
          <p:nvPr/>
        </p:nvSpPr>
        <p:spPr>
          <a:xfrm>
            <a:off x="468561" y="1073806"/>
            <a:ext cx="4114165" cy="2694305"/>
          </a:xfrm>
          <a:prstGeom prst="rect">
            <a:avLst/>
          </a:prstGeom>
        </p:spPr>
        <p:txBody>
          <a:bodyPr vert="horz" wrap="square" lIns="0" tIns="22225" rIns="0" bIns="0" rtlCol="0">
            <a:spAutoFit/>
          </a:bodyPr>
          <a:lstStyle/>
          <a:p>
            <a:pPr marL="12700" marR="5080">
              <a:lnSpc>
                <a:spcPts val="2630"/>
              </a:lnSpc>
              <a:spcBef>
                <a:spcPts val="175"/>
              </a:spcBef>
            </a:pPr>
            <a:r>
              <a:rPr sz="2200" spc="-5" dirty="0">
                <a:latin typeface="Verdana"/>
                <a:cs typeface="Verdana"/>
              </a:rPr>
              <a:t>чтобы вычленить </a:t>
            </a:r>
            <a:r>
              <a:rPr sz="2200" dirty="0">
                <a:latin typeface="Verdana"/>
                <a:cs typeface="Verdana"/>
              </a:rPr>
              <a:t> </a:t>
            </a:r>
            <a:r>
              <a:rPr sz="2200" spc="-5" dirty="0">
                <a:latin typeface="Verdana"/>
                <a:cs typeface="Verdana"/>
              </a:rPr>
              <a:t>(изолировать) красную </a:t>
            </a:r>
            <a:r>
              <a:rPr sz="2200" dirty="0">
                <a:latin typeface="Verdana"/>
                <a:cs typeface="Verdana"/>
              </a:rPr>
              <a:t> </a:t>
            </a:r>
            <a:r>
              <a:rPr sz="2200" spc="-5" dirty="0">
                <a:latin typeface="Verdana"/>
                <a:cs typeface="Verdana"/>
              </a:rPr>
              <a:t>точку, требуется </a:t>
            </a:r>
            <a:r>
              <a:rPr sz="2200" dirty="0">
                <a:latin typeface="Verdana"/>
                <a:cs typeface="Verdana"/>
              </a:rPr>
              <a:t>2 </a:t>
            </a:r>
            <a:r>
              <a:rPr sz="2200" spc="-5" dirty="0">
                <a:latin typeface="Verdana"/>
                <a:cs typeface="Verdana"/>
              </a:rPr>
              <a:t>условия. </a:t>
            </a:r>
            <a:r>
              <a:rPr sz="2200" spc="-765" dirty="0">
                <a:latin typeface="Verdana"/>
                <a:cs typeface="Verdana"/>
              </a:rPr>
              <a:t> </a:t>
            </a:r>
            <a:r>
              <a:rPr sz="2200" dirty="0">
                <a:latin typeface="Verdana"/>
                <a:cs typeface="Verdana"/>
              </a:rPr>
              <a:t>А </a:t>
            </a:r>
            <a:r>
              <a:rPr sz="2200" spc="-5" dirty="0">
                <a:latin typeface="Verdana"/>
                <a:cs typeface="Verdana"/>
              </a:rPr>
              <a:t>чтобы изолировать точку </a:t>
            </a:r>
            <a:r>
              <a:rPr sz="2200" dirty="0">
                <a:latin typeface="Verdana"/>
                <a:cs typeface="Verdana"/>
              </a:rPr>
              <a:t> </a:t>
            </a:r>
            <a:r>
              <a:rPr sz="2200" spc="-5" dirty="0">
                <a:latin typeface="Verdana"/>
                <a:cs typeface="Verdana"/>
              </a:rPr>
              <a:t>из центра выборки, нужно </a:t>
            </a:r>
            <a:r>
              <a:rPr sz="2200" dirty="0">
                <a:latin typeface="Verdana"/>
                <a:cs typeface="Verdana"/>
              </a:rPr>
              <a:t> </a:t>
            </a:r>
            <a:r>
              <a:rPr sz="2200" spc="-5" dirty="0">
                <a:latin typeface="Verdana"/>
                <a:cs typeface="Verdana"/>
              </a:rPr>
              <a:t>(в лучшем случае) четыре </a:t>
            </a:r>
            <a:r>
              <a:rPr sz="2200" dirty="0">
                <a:latin typeface="Verdana"/>
                <a:cs typeface="Verdana"/>
              </a:rPr>
              <a:t> </a:t>
            </a:r>
            <a:r>
              <a:rPr sz="2200" spc="-5" dirty="0">
                <a:latin typeface="Verdana"/>
                <a:cs typeface="Verdana"/>
              </a:rPr>
              <a:t>условия </a:t>
            </a:r>
            <a:r>
              <a:rPr sz="2200" dirty="0">
                <a:latin typeface="Verdana"/>
                <a:cs typeface="Verdana"/>
              </a:rPr>
              <a:t>с </a:t>
            </a:r>
            <a:r>
              <a:rPr sz="2200" spc="-5" dirty="0">
                <a:latin typeface="Verdana"/>
                <a:cs typeface="Verdana"/>
              </a:rPr>
              <a:t>очень жесткими </a:t>
            </a:r>
            <a:r>
              <a:rPr sz="2200" dirty="0">
                <a:latin typeface="Verdana"/>
                <a:cs typeface="Verdana"/>
              </a:rPr>
              <a:t> </a:t>
            </a:r>
            <a:r>
              <a:rPr sz="2200" spc="-5" dirty="0">
                <a:latin typeface="Verdana"/>
                <a:cs typeface="Verdana"/>
              </a:rPr>
              <a:t>ограничениями.</a:t>
            </a:r>
            <a:endParaRPr sz="2200">
              <a:latin typeface="Verdana"/>
              <a:cs typeface="Verdana"/>
            </a:endParaRPr>
          </a:p>
        </p:txBody>
      </p:sp>
      <p:pic>
        <p:nvPicPr>
          <p:cNvPr id="4" name="object 4"/>
          <p:cNvPicPr/>
          <p:nvPr/>
        </p:nvPicPr>
        <p:blipFill>
          <a:blip r:embed="rId2" cstate="print"/>
          <a:stretch>
            <a:fillRect/>
          </a:stretch>
        </p:blipFill>
        <p:spPr>
          <a:xfrm>
            <a:off x="4788024" y="1923678"/>
            <a:ext cx="4029074" cy="24574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0974" y="1888843"/>
            <a:ext cx="4297680" cy="1126490"/>
          </a:xfrm>
          <a:prstGeom prst="rect">
            <a:avLst/>
          </a:prstGeom>
        </p:spPr>
        <p:txBody>
          <a:bodyPr vert="horz" wrap="square" lIns="0" tIns="8890" rIns="0" bIns="0" rtlCol="0">
            <a:spAutoFit/>
          </a:bodyPr>
          <a:lstStyle/>
          <a:p>
            <a:pPr marL="12700" marR="5080" indent="115570">
              <a:lnSpc>
                <a:spcPct val="100699"/>
              </a:lnSpc>
              <a:spcBef>
                <a:spcPts val="70"/>
              </a:spcBef>
            </a:pPr>
            <a:r>
              <a:rPr sz="3600" spc="-5" dirty="0"/>
              <a:t>Случайный лес </a:t>
            </a:r>
            <a:r>
              <a:rPr sz="3600" spc="-1220" dirty="0"/>
              <a:t> </a:t>
            </a:r>
            <a:r>
              <a:rPr sz="3600" spc="-5" dirty="0"/>
              <a:t>(Random</a:t>
            </a:r>
            <a:r>
              <a:rPr sz="3600" spc="-105" dirty="0"/>
              <a:t> </a:t>
            </a:r>
            <a:r>
              <a:rPr sz="3600" spc="-5" dirty="0"/>
              <a:t>forest)</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3220720" cy="406400"/>
          </a:xfrm>
          <a:prstGeom prst="rect">
            <a:avLst/>
          </a:prstGeom>
        </p:spPr>
        <p:txBody>
          <a:bodyPr vert="horz" wrap="square" lIns="0" tIns="12700" rIns="0" bIns="0" rtlCol="0">
            <a:spAutoFit/>
          </a:bodyPr>
          <a:lstStyle/>
          <a:p>
            <a:pPr marL="12700">
              <a:lnSpc>
                <a:spcPct val="100000"/>
              </a:lnSpc>
              <a:spcBef>
                <a:spcPts val="100"/>
              </a:spcBef>
            </a:pPr>
            <a:r>
              <a:rPr spc="-5" dirty="0"/>
              <a:t>Основной</a:t>
            </a:r>
            <a:r>
              <a:rPr spc="-85" dirty="0"/>
              <a:t> </a:t>
            </a:r>
            <a:r>
              <a:rPr spc="-5" dirty="0"/>
              <a:t>вопрос</a:t>
            </a:r>
          </a:p>
        </p:txBody>
      </p:sp>
      <p:sp>
        <p:nvSpPr>
          <p:cNvPr id="3" name="object 3"/>
          <p:cNvSpPr txBox="1"/>
          <p:nvPr/>
        </p:nvSpPr>
        <p:spPr>
          <a:xfrm>
            <a:off x="329046" y="1073806"/>
            <a:ext cx="7526655" cy="2360930"/>
          </a:xfrm>
          <a:prstGeom prst="rect">
            <a:avLst/>
          </a:prstGeom>
        </p:spPr>
        <p:txBody>
          <a:bodyPr vert="horz" wrap="square" lIns="0" tIns="24765" rIns="0" bIns="0" rtlCol="0">
            <a:spAutoFit/>
          </a:bodyPr>
          <a:lstStyle/>
          <a:p>
            <a:pPr marL="151765" marR="5080">
              <a:lnSpc>
                <a:spcPts val="2630"/>
              </a:lnSpc>
              <a:spcBef>
                <a:spcPts val="195"/>
              </a:spcBef>
            </a:pPr>
            <a:r>
              <a:rPr sz="2200" spc="-5" dirty="0">
                <a:solidFill>
                  <a:srgbClr val="FF0000"/>
                </a:solidFill>
                <a:latin typeface="Verdana"/>
                <a:cs typeface="Verdana"/>
              </a:rPr>
              <a:t>Как найти оптимальное условие для ветвления??? </a:t>
            </a:r>
            <a:r>
              <a:rPr sz="2200" spc="-760" dirty="0">
                <a:solidFill>
                  <a:srgbClr val="FF0000"/>
                </a:solidFill>
                <a:latin typeface="Verdana"/>
                <a:cs typeface="Verdana"/>
              </a:rPr>
              <a:t> </a:t>
            </a:r>
            <a:r>
              <a:rPr sz="2200" spc="-5" dirty="0">
                <a:latin typeface="Verdana"/>
                <a:cs typeface="Verdana"/>
              </a:rPr>
              <a:t>Для</a:t>
            </a:r>
            <a:r>
              <a:rPr sz="2200" spc="-10" dirty="0">
                <a:latin typeface="Verdana"/>
                <a:cs typeface="Verdana"/>
              </a:rPr>
              <a:t> </a:t>
            </a:r>
            <a:r>
              <a:rPr sz="2200" spc="-5" dirty="0">
                <a:latin typeface="Verdana"/>
                <a:cs typeface="Verdana"/>
              </a:rPr>
              <a:t>этого</a:t>
            </a:r>
            <a:r>
              <a:rPr sz="2200" spc="-10" dirty="0">
                <a:latin typeface="Verdana"/>
                <a:cs typeface="Verdana"/>
              </a:rPr>
              <a:t> </a:t>
            </a:r>
            <a:r>
              <a:rPr sz="2200" spc="-5" dirty="0">
                <a:latin typeface="Verdana"/>
                <a:cs typeface="Verdana"/>
              </a:rPr>
              <a:t>нужно:</a:t>
            </a:r>
            <a:endParaRPr sz="2200">
              <a:latin typeface="Verdana"/>
              <a:cs typeface="Verdana"/>
            </a:endParaRPr>
          </a:p>
          <a:p>
            <a:pPr marL="292100" indent="-280035">
              <a:lnSpc>
                <a:spcPts val="2525"/>
              </a:lnSpc>
              <a:buSzPct val="95454"/>
              <a:buAutoNum type="arabicPeriod"/>
              <a:tabLst>
                <a:tab pos="292735" algn="l"/>
              </a:tabLst>
            </a:pPr>
            <a:r>
              <a:rPr sz="2200" spc="-5" dirty="0">
                <a:latin typeface="Verdana"/>
                <a:cs typeface="Verdana"/>
              </a:rPr>
              <a:t>Найти</a:t>
            </a:r>
            <a:r>
              <a:rPr sz="2200" spc="-40" dirty="0">
                <a:latin typeface="Verdana"/>
                <a:cs typeface="Verdana"/>
              </a:rPr>
              <a:t> </a:t>
            </a:r>
            <a:r>
              <a:rPr sz="2200" spc="-5" dirty="0">
                <a:latin typeface="Verdana"/>
                <a:cs typeface="Verdana"/>
              </a:rPr>
              <a:t>оптимальный</a:t>
            </a:r>
            <a:r>
              <a:rPr sz="2200" spc="-40" dirty="0">
                <a:latin typeface="Verdana"/>
                <a:cs typeface="Verdana"/>
              </a:rPr>
              <a:t> </a:t>
            </a:r>
            <a:r>
              <a:rPr sz="2200" spc="-5" dirty="0">
                <a:latin typeface="Verdana"/>
                <a:cs typeface="Verdana"/>
              </a:rPr>
              <a:t>признак.</a:t>
            </a:r>
            <a:endParaRPr sz="2200">
              <a:latin typeface="Verdana"/>
              <a:cs typeface="Verdana"/>
            </a:endParaRPr>
          </a:p>
          <a:p>
            <a:pPr marL="292100" indent="-280035">
              <a:lnSpc>
                <a:spcPts val="2635"/>
              </a:lnSpc>
              <a:buSzPct val="95454"/>
              <a:buAutoNum type="arabicPeriod"/>
              <a:tabLst>
                <a:tab pos="292735" algn="l"/>
              </a:tabLst>
            </a:pPr>
            <a:r>
              <a:rPr sz="2200" spc="-5" dirty="0">
                <a:latin typeface="Verdana"/>
                <a:cs typeface="Verdana"/>
              </a:rPr>
              <a:t>Найти</a:t>
            </a:r>
            <a:r>
              <a:rPr sz="2200" spc="-20" dirty="0">
                <a:latin typeface="Verdana"/>
                <a:cs typeface="Verdana"/>
              </a:rPr>
              <a:t> </a:t>
            </a:r>
            <a:r>
              <a:rPr sz="2200" spc="-5" dirty="0">
                <a:latin typeface="Verdana"/>
                <a:cs typeface="Verdana"/>
              </a:rPr>
              <a:t>значение</a:t>
            </a:r>
            <a:r>
              <a:rPr sz="2200" spc="-20" dirty="0">
                <a:latin typeface="Verdana"/>
                <a:cs typeface="Verdana"/>
              </a:rPr>
              <a:t> </a:t>
            </a:r>
            <a:r>
              <a:rPr sz="2200" spc="-5" dirty="0">
                <a:latin typeface="Verdana"/>
                <a:cs typeface="Verdana"/>
              </a:rPr>
              <a:t>этого</a:t>
            </a:r>
            <a:r>
              <a:rPr sz="2200" spc="-20" dirty="0">
                <a:latin typeface="Verdana"/>
                <a:cs typeface="Verdana"/>
              </a:rPr>
              <a:t> </a:t>
            </a:r>
            <a:r>
              <a:rPr sz="2200" spc="-5" dirty="0">
                <a:latin typeface="Verdana"/>
                <a:cs typeface="Verdana"/>
              </a:rPr>
              <a:t>признака</a:t>
            </a:r>
            <a:r>
              <a:rPr sz="2200" spc="-20" dirty="0">
                <a:latin typeface="Verdana"/>
                <a:cs typeface="Verdana"/>
              </a:rPr>
              <a:t> </a:t>
            </a:r>
            <a:r>
              <a:rPr sz="2200" spc="-5" dirty="0">
                <a:latin typeface="Verdana"/>
                <a:cs typeface="Verdana"/>
              </a:rPr>
              <a:t>для</a:t>
            </a:r>
            <a:r>
              <a:rPr sz="2200" spc="-15" dirty="0">
                <a:latin typeface="Verdana"/>
                <a:cs typeface="Verdana"/>
              </a:rPr>
              <a:t> </a:t>
            </a:r>
            <a:r>
              <a:rPr sz="2200" spc="-5" dirty="0">
                <a:latin typeface="Verdana"/>
                <a:cs typeface="Verdana"/>
              </a:rPr>
              <a:t>ветвления.</a:t>
            </a:r>
            <a:endParaRPr sz="2200">
              <a:latin typeface="Verdana"/>
              <a:cs typeface="Verdana"/>
            </a:endParaRPr>
          </a:p>
          <a:p>
            <a:pPr>
              <a:lnSpc>
                <a:spcPct val="100000"/>
              </a:lnSpc>
              <a:spcBef>
                <a:spcPts val="30"/>
              </a:spcBef>
            </a:pPr>
            <a:endParaRPr sz="2200">
              <a:latin typeface="Verdana"/>
              <a:cs typeface="Verdana"/>
            </a:endParaRPr>
          </a:p>
          <a:p>
            <a:pPr marL="151765" marR="135255">
              <a:lnSpc>
                <a:spcPts val="2630"/>
              </a:lnSpc>
            </a:pPr>
            <a:r>
              <a:rPr sz="2200" spc="-5" dirty="0">
                <a:latin typeface="Verdana"/>
                <a:cs typeface="Verdana"/>
              </a:rPr>
              <a:t>Если </a:t>
            </a:r>
            <a:r>
              <a:rPr sz="2200" dirty="0">
                <a:latin typeface="Verdana"/>
                <a:cs typeface="Verdana"/>
              </a:rPr>
              <a:t>в </a:t>
            </a:r>
            <a:r>
              <a:rPr sz="2200" spc="-5" dirty="0">
                <a:latin typeface="Verdana"/>
                <a:cs typeface="Verdana"/>
              </a:rPr>
              <a:t>п.1 был выбран бинарный признак, то п.2 </a:t>
            </a:r>
            <a:r>
              <a:rPr sz="2200" spc="-760" dirty="0">
                <a:latin typeface="Verdana"/>
                <a:cs typeface="Verdana"/>
              </a:rPr>
              <a:t> </a:t>
            </a:r>
            <a:r>
              <a:rPr sz="2200" spc="-5" dirty="0">
                <a:latin typeface="Verdana"/>
                <a:cs typeface="Verdana"/>
              </a:rPr>
              <a:t>можно</a:t>
            </a:r>
            <a:r>
              <a:rPr sz="2200" spc="-10" dirty="0">
                <a:latin typeface="Verdana"/>
                <a:cs typeface="Verdana"/>
              </a:rPr>
              <a:t> </a:t>
            </a:r>
            <a:r>
              <a:rPr sz="2200" spc="-5" dirty="0">
                <a:latin typeface="Verdana"/>
                <a:cs typeface="Verdana"/>
              </a:rPr>
              <a:t>не делать.</a:t>
            </a:r>
            <a:endParaRPr sz="2200">
              <a:latin typeface="Verdana"/>
              <a:cs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1066800" cy="406400"/>
          </a:xfrm>
          <a:prstGeom prst="rect">
            <a:avLst/>
          </a:prstGeom>
        </p:spPr>
        <p:txBody>
          <a:bodyPr vert="horz" wrap="square" lIns="0" tIns="12700" rIns="0" bIns="0" rtlCol="0">
            <a:spAutoFit/>
          </a:bodyPr>
          <a:lstStyle/>
          <a:p>
            <a:pPr marL="12700">
              <a:lnSpc>
                <a:spcPct val="100000"/>
              </a:lnSpc>
              <a:spcBef>
                <a:spcPts val="100"/>
              </a:spcBef>
            </a:pPr>
            <a:r>
              <a:rPr spc="-5" dirty="0"/>
              <a:t>Идея:</a:t>
            </a:r>
          </a:p>
        </p:txBody>
      </p:sp>
      <p:sp>
        <p:nvSpPr>
          <p:cNvPr id="3" name="object 3"/>
          <p:cNvSpPr txBox="1"/>
          <p:nvPr/>
        </p:nvSpPr>
        <p:spPr>
          <a:xfrm>
            <a:off x="329046" y="1073806"/>
            <a:ext cx="7910195" cy="3361054"/>
          </a:xfrm>
          <a:prstGeom prst="rect">
            <a:avLst/>
          </a:prstGeom>
        </p:spPr>
        <p:txBody>
          <a:bodyPr vert="horz" wrap="square" lIns="0" tIns="24765" rIns="0" bIns="0" rtlCol="0">
            <a:spAutoFit/>
          </a:bodyPr>
          <a:lstStyle/>
          <a:p>
            <a:pPr marL="151765" marR="323215">
              <a:lnSpc>
                <a:spcPts val="2630"/>
              </a:lnSpc>
              <a:spcBef>
                <a:spcPts val="195"/>
              </a:spcBef>
            </a:pPr>
            <a:r>
              <a:rPr sz="2200" spc="-5" dirty="0">
                <a:latin typeface="Verdana"/>
                <a:cs typeface="Verdana"/>
              </a:rPr>
              <a:t>Построить несколько деревьев. Собрать их ответы </a:t>
            </a:r>
            <a:r>
              <a:rPr sz="2200" spc="-760" dirty="0">
                <a:latin typeface="Verdana"/>
                <a:cs typeface="Verdana"/>
              </a:rPr>
              <a:t> </a:t>
            </a:r>
            <a:r>
              <a:rPr sz="2200" spc="-5" dirty="0">
                <a:latin typeface="Verdana"/>
                <a:cs typeface="Verdana"/>
              </a:rPr>
              <a:t>для тестируемого объекта A. </a:t>
            </a:r>
            <a:r>
              <a:rPr sz="2200" dirty="0">
                <a:latin typeface="Verdana"/>
                <a:cs typeface="Verdana"/>
              </a:rPr>
              <a:t>В </a:t>
            </a:r>
            <a:r>
              <a:rPr sz="2200" spc="-5" dirty="0">
                <a:latin typeface="Verdana"/>
                <a:cs typeface="Verdana"/>
              </a:rPr>
              <a:t>качестве </a:t>
            </a:r>
            <a:r>
              <a:rPr sz="2200" dirty="0">
                <a:latin typeface="Verdana"/>
                <a:cs typeface="Verdana"/>
              </a:rPr>
              <a:t> </a:t>
            </a:r>
            <a:r>
              <a:rPr sz="2200" spc="-5" dirty="0">
                <a:latin typeface="Verdana"/>
                <a:cs typeface="Verdana"/>
              </a:rPr>
              <a:t>окончательного</a:t>
            </a:r>
            <a:r>
              <a:rPr sz="2200" spc="-15" dirty="0">
                <a:latin typeface="Verdana"/>
                <a:cs typeface="Verdana"/>
              </a:rPr>
              <a:t> </a:t>
            </a:r>
            <a:r>
              <a:rPr sz="2200" spc="-5" dirty="0">
                <a:latin typeface="Verdana"/>
                <a:cs typeface="Verdana"/>
              </a:rPr>
              <a:t>ответа</a:t>
            </a:r>
            <a:r>
              <a:rPr sz="2200" spc="-15" dirty="0">
                <a:latin typeface="Verdana"/>
                <a:cs typeface="Verdana"/>
              </a:rPr>
              <a:t> </a:t>
            </a:r>
            <a:r>
              <a:rPr sz="2200" spc="-5" dirty="0">
                <a:latin typeface="Verdana"/>
                <a:cs typeface="Verdana"/>
              </a:rPr>
              <a:t>выдать:</a:t>
            </a:r>
            <a:endParaRPr sz="2200">
              <a:latin typeface="Verdana"/>
              <a:cs typeface="Verdana"/>
            </a:endParaRPr>
          </a:p>
          <a:p>
            <a:pPr marL="292100" indent="-280035">
              <a:lnSpc>
                <a:spcPts val="2520"/>
              </a:lnSpc>
              <a:buSzPct val="95454"/>
              <a:buAutoNum type="arabicPeriod"/>
              <a:tabLst>
                <a:tab pos="292735" algn="l"/>
              </a:tabLst>
            </a:pPr>
            <a:r>
              <a:rPr sz="2200" spc="-5" dirty="0">
                <a:latin typeface="Verdana"/>
                <a:cs typeface="Verdana"/>
              </a:rPr>
              <a:t>Среднее</a:t>
            </a:r>
            <a:r>
              <a:rPr sz="2200" spc="-25" dirty="0">
                <a:latin typeface="Verdana"/>
                <a:cs typeface="Verdana"/>
              </a:rPr>
              <a:t> </a:t>
            </a:r>
            <a:r>
              <a:rPr sz="2200" spc="-5" dirty="0">
                <a:latin typeface="Verdana"/>
                <a:cs typeface="Verdana"/>
              </a:rPr>
              <a:t>значение</a:t>
            </a:r>
            <a:r>
              <a:rPr sz="2200" spc="-25" dirty="0">
                <a:latin typeface="Verdana"/>
                <a:cs typeface="Verdana"/>
              </a:rPr>
              <a:t> </a:t>
            </a:r>
            <a:r>
              <a:rPr sz="2200" spc="-5" dirty="0">
                <a:latin typeface="Verdana"/>
                <a:cs typeface="Verdana"/>
              </a:rPr>
              <a:t>(если</a:t>
            </a:r>
            <a:r>
              <a:rPr sz="2200" spc="-25" dirty="0">
                <a:latin typeface="Verdana"/>
                <a:cs typeface="Verdana"/>
              </a:rPr>
              <a:t> </a:t>
            </a:r>
            <a:r>
              <a:rPr sz="2200" spc="-5" dirty="0">
                <a:latin typeface="Verdana"/>
                <a:cs typeface="Verdana"/>
              </a:rPr>
              <a:t>предсказывается</a:t>
            </a:r>
            <a:r>
              <a:rPr sz="2200" spc="-20" dirty="0">
                <a:latin typeface="Verdana"/>
                <a:cs typeface="Verdana"/>
              </a:rPr>
              <a:t> </a:t>
            </a:r>
            <a:r>
              <a:rPr sz="2200" spc="-5" dirty="0">
                <a:latin typeface="Verdana"/>
                <a:cs typeface="Verdana"/>
              </a:rPr>
              <a:t>числовой</a:t>
            </a:r>
            <a:endParaRPr sz="2200">
              <a:latin typeface="Verdana"/>
              <a:cs typeface="Verdana"/>
            </a:endParaRPr>
          </a:p>
          <a:p>
            <a:pPr marL="151765">
              <a:lnSpc>
                <a:spcPts val="2625"/>
              </a:lnSpc>
            </a:pPr>
            <a:r>
              <a:rPr sz="2200" spc="-5" dirty="0">
                <a:latin typeface="Verdana"/>
                <a:cs typeface="Verdana"/>
              </a:rPr>
              <a:t>признак).</a:t>
            </a:r>
            <a:endParaRPr sz="2200">
              <a:latin typeface="Verdana"/>
              <a:cs typeface="Verdana"/>
            </a:endParaRPr>
          </a:p>
          <a:p>
            <a:pPr marL="151765" marR="1274445" indent="-139700">
              <a:lnSpc>
                <a:spcPts val="2630"/>
              </a:lnSpc>
              <a:spcBef>
                <a:spcPts val="90"/>
              </a:spcBef>
              <a:buSzPct val="95454"/>
              <a:buAutoNum type="arabicPeriod" startAt="2"/>
              <a:tabLst>
                <a:tab pos="292735" algn="l"/>
              </a:tabLst>
            </a:pPr>
            <a:r>
              <a:rPr sz="2200" spc="-5" dirty="0">
                <a:latin typeface="Verdana"/>
                <a:cs typeface="Verdana"/>
              </a:rPr>
              <a:t>Метку преобладающего класса (если </a:t>
            </a:r>
            <a:r>
              <a:rPr sz="2200" dirty="0">
                <a:latin typeface="Verdana"/>
                <a:cs typeface="Verdana"/>
              </a:rPr>
              <a:t> </a:t>
            </a:r>
            <a:r>
              <a:rPr sz="2200" spc="-5" dirty="0">
                <a:latin typeface="Verdana"/>
                <a:cs typeface="Verdana"/>
              </a:rPr>
              <a:t>предсказывается</a:t>
            </a:r>
            <a:r>
              <a:rPr sz="2200" spc="-50" dirty="0">
                <a:latin typeface="Verdana"/>
                <a:cs typeface="Verdana"/>
              </a:rPr>
              <a:t> </a:t>
            </a:r>
            <a:r>
              <a:rPr sz="2200" spc="-5" dirty="0">
                <a:latin typeface="Verdana"/>
                <a:cs typeface="Verdana"/>
              </a:rPr>
              <a:t>категориальный</a:t>
            </a:r>
            <a:r>
              <a:rPr sz="2200" spc="-45" dirty="0">
                <a:latin typeface="Verdana"/>
                <a:cs typeface="Verdana"/>
              </a:rPr>
              <a:t> </a:t>
            </a:r>
            <a:r>
              <a:rPr sz="2200" spc="-5" dirty="0">
                <a:latin typeface="Verdana"/>
                <a:cs typeface="Verdana"/>
              </a:rPr>
              <a:t>признак).</a:t>
            </a:r>
            <a:endParaRPr sz="2200">
              <a:latin typeface="Verdana"/>
              <a:cs typeface="Verdana"/>
            </a:endParaRPr>
          </a:p>
          <a:p>
            <a:pPr>
              <a:lnSpc>
                <a:spcPct val="100000"/>
              </a:lnSpc>
            </a:pPr>
            <a:endParaRPr sz="2150">
              <a:latin typeface="Verdana"/>
              <a:cs typeface="Verdana"/>
            </a:endParaRPr>
          </a:p>
          <a:p>
            <a:pPr marL="151765" marR="972185">
              <a:lnSpc>
                <a:spcPts val="2630"/>
              </a:lnSpc>
            </a:pPr>
            <a:r>
              <a:rPr sz="2200" dirty="0">
                <a:latin typeface="Verdana"/>
                <a:cs typeface="Verdana"/>
              </a:rPr>
              <a:t>А </a:t>
            </a:r>
            <a:r>
              <a:rPr sz="2200" spc="-5" dirty="0">
                <a:latin typeface="Verdana"/>
                <a:cs typeface="Verdana"/>
              </a:rPr>
              <a:t>как построить несколько деревьев по одной </a:t>
            </a:r>
            <a:r>
              <a:rPr sz="2200" spc="-760" dirty="0">
                <a:latin typeface="Verdana"/>
                <a:cs typeface="Verdana"/>
              </a:rPr>
              <a:t> </a:t>
            </a:r>
            <a:r>
              <a:rPr sz="2200" spc="-5" dirty="0">
                <a:latin typeface="Verdana"/>
                <a:cs typeface="Verdana"/>
              </a:rPr>
              <a:t>выборке?</a:t>
            </a:r>
            <a:endParaRPr sz="2200">
              <a:latin typeface="Verdana"/>
              <a:cs typeface="Verdan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79712" y="1059582"/>
            <a:ext cx="4571999" cy="342900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26910"/>
            <a:ext cx="6637020" cy="520655"/>
          </a:xfrm>
          <a:prstGeom prst="rect">
            <a:avLst/>
          </a:prstGeom>
        </p:spPr>
        <p:txBody>
          <a:bodyPr vert="horz" wrap="square" lIns="0" tIns="12700" rIns="0" bIns="0" rtlCol="0">
            <a:spAutoFit/>
          </a:bodyPr>
          <a:lstStyle/>
          <a:p>
            <a:pPr marL="12700">
              <a:lnSpc>
                <a:spcPct val="100000"/>
              </a:lnSpc>
              <a:spcBef>
                <a:spcPts val="100"/>
              </a:spcBef>
            </a:pPr>
            <a:r>
              <a:rPr dirty="0"/>
              <a:t>Строительство случайных деревьев</a:t>
            </a:r>
          </a:p>
        </p:txBody>
      </p:sp>
      <p:sp>
        <p:nvSpPr>
          <p:cNvPr id="3" name="object 3"/>
          <p:cNvSpPr txBox="1"/>
          <p:nvPr/>
        </p:nvSpPr>
        <p:spPr>
          <a:xfrm>
            <a:off x="468561" y="1072789"/>
            <a:ext cx="7563484" cy="2980431"/>
          </a:xfrm>
          <a:prstGeom prst="rect">
            <a:avLst/>
          </a:prstGeom>
        </p:spPr>
        <p:txBody>
          <a:bodyPr vert="horz" wrap="square" lIns="0" tIns="27940" rIns="0" bIns="0" rtlCol="0">
            <a:spAutoFit/>
          </a:bodyPr>
          <a:lstStyle/>
          <a:p>
            <a:pPr marL="12700" marR="5080">
              <a:lnSpc>
                <a:spcPts val="2850"/>
              </a:lnSpc>
              <a:spcBef>
                <a:spcPts val="220"/>
              </a:spcBef>
              <a:buAutoNum type="arabicPeriod"/>
              <a:tabLst>
                <a:tab pos="351155" algn="l"/>
              </a:tabLst>
            </a:pPr>
            <a:r>
              <a:rPr sz="2400" dirty="0">
                <a:latin typeface="Arial MT"/>
                <a:cs typeface="Arial MT"/>
              </a:rPr>
              <a:t>Выбирается подвыборка обучающей выборки – по  ней строится дерево (для каждого дерева — своя  подвыборка).</a:t>
            </a:r>
            <a:endParaRPr sz="2400">
              <a:latin typeface="Arial MT"/>
              <a:cs typeface="Arial MT"/>
            </a:endParaRPr>
          </a:p>
          <a:p>
            <a:pPr marL="12700" marR="8890">
              <a:lnSpc>
                <a:spcPts val="2850"/>
              </a:lnSpc>
              <a:buAutoNum type="arabicPeriod"/>
              <a:tabLst>
                <a:tab pos="351155" algn="l"/>
              </a:tabLst>
            </a:pPr>
            <a:r>
              <a:rPr sz="2400" dirty="0">
                <a:latin typeface="Arial MT"/>
                <a:cs typeface="Arial MT"/>
              </a:rPr>
              <a:t>Для построения каждого расщепления в дереве  просматриваем p случайных признаков (для каждого  нового расщепления — свои случайные признаки).</a:t>
            </a:r>
            <a:endParaRPr sz="2400">
              <a:latin typeface="Arial MT"/>
              <a:cs typeface="Arial MT"/>
            </a:endParaRPr>
          </a:p>
          <a:p>
            <a:pPr marL="12700" marR="172720">
              <a:lnSpc>
                <a:spcPts val="2850"/>
              </a:lnSpc>
              <a:buAutoNum type="arabicPeriod"/>
              <a:tabLst>
                <a:tab pos="351155" algn="l"/>
              </a:tabLst>
            </a:pPr>
            <a:r>
              <a:rPr sz="2400" dirty="0">
                <a:latin typeface="Arial MT"/>
                <a:cs typeface="Arial MT"/>
              </a:rPr>
              <a:t>Выбираем наилучшие признак и расщепление по  нему (по заранее заданному критерию) и т.д.</a:t>
            </a:r>
            <a:endParaRPr sz="24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5561"/>
            <a:ext cx="4631055" cy="360680"/>
          </a:xfrm>
          <a:prstGeom prst="rect">
            <a:avLst/>
          </a:prstGeom>
        </p:spPr>
        <p:txBody>
          <a:bodyPr vert="horz" wrap="square" lIns="0" tIns="12700" rIns="0" bIns="0" rtlCol="0">
            <a:spAutoFit/>
          </a:bodyPr>
          <a:lstStyle/>
          <a:p>
            <a:pPr marL="12700">
              <a:lnSpc>
                <a:spcPct val="100000"/>
              </a:lnSpc>
              <a:spcBef>
                <a:spcPts val="100"/>
              </a:spcBef>
            </a:pPr>
            <a:r>
              <a:rPr sz="2200" dirty="0"/>
              <a:t>Использованная литература</a:t>
            </a:r>
            <a:endParaRPr sz="2200"/>
          </a:p>
        </p:txBody>
      </p:sp>
      <p:sp>
        <p:nvSpPr>
          <p:cNvPr id="3" name="object 3"/>
          <p:cNvSpPr txBox="1"/>
          <p:nvPr/>
        </p:nvSpPr>
        <p:spPr>
          <a:xfrm>
            <a:off x="366762" y="1434739"/>
            <a:ext cx="8153400" cy="2887970"/>
          </a:xfrm>
          <a:prstGeom prst="rect">
            <a:avLst/>
          </a:prstGeom>
        </p:spPr>
        <p:txBody>
          <a:bodyPr vert="horz" wrap="square" lIns="0" tIns="27940" rIns="0" bIns="0" rtlCol="0">
            <a:spAutoFit/>
          </a:bodyPr>
          <a:lstStyle/>
          <a:p>
            <a:pPr marL="571500" marR="184150" indent="-559435">
              <a:lnSpc>
                <a:spcPts val="2850"/>
              </a:lnSpc>
              <a:spcBef>
                <a:spcPts val="220"/>
              </a:spcBef>
              <a:buClr>
                <a:srgbClr val="000000"/>
              </a:buClr>
              <a:buAutoNum type="arabicPeriod"/>
              <a:tabLst>
                <a:tab pos="571500" algn="l"/>
                <a:tab pos="572135" algn="l"/>
              </a:tabLst>
            </a:pPr>
            <a:r>
              <a:rPr sz="2400" u="heavy" dirty="0">
                <a:solidFill>
                  <a:srgbClr val="0097A7"/>
                </a:solidFill>
                <a:uFill>
                  <a:solidFill>
                    <a:srgbClr val="0097A7"/>
                  </a:solidFill>
                </a:uFill>
                <a:latin typeface="Arial MT"/>
                <a:cs typeface="Arial MT"/>
                <a:hlinkClick r:id="rId2"/>
              </a:rPr>
              <a:t>https://habrahabr.ru/company/ods/blog/322534/</a:t>
            </a:r>
            <a:r>
              <a:rPr sz="2400" dirty="0">
                <a:solidFill>
                  <a:srgbClr val="0097A7"/>
                </a:solidFill>
                <a:latin typeface="Arial MT"/>
                <a:cs typeface="Arial MT"/>
                <a:hlinkClick r:id="rId2"/>
              </a:rPr>
              <a:t> </a:t>
            </a:r>
            <a:r>
              <a:rPr sz="2400" dirty="0">
                <a:latin typeface="Arial MT"/>
                <a:cs typeface="Arial MT"/>
              </a:rPr>
              <a:t>(здесь  же про энтропию и не бинарные признаки)</a:t>
            </a:r>
            <a:endParaRPr sz="2400">
              <a:latin typeface="Arial MT"/>
              <a:cs typeface="Arial MT"/>
            </a:endParaRPr>
          </a:p>
          <a:p>
            <a:pPr marL="571500" marR="139065" indent="-559435">
              <a:lnSpc>
                <a:spcPts val="2850"/>
              </a:lnSpc>
              <a:buAutoNum type="arabicPeriod"/>
              <a:tabLst>
                <a:tab pos="571500" algn="l"/>
                <a:tab pos="572135" algn="l"/>
              </a:tabLst>
            </a:pPr>
            <a:r>
              <a:rPr sz="2400" dirty="0">
                <a:latin typeface="Arial MT"/>
                <a:cs typeface="Arial MT"/>
              </a:rPr>
              <a:t>Лекции Воронцова по деревьям  </a:t>
            </a:r>
            <a:r>
              <a:rPr sz="2400" u="heavy" dirty="0">
                <a:solidFill>
                  <a:srgbClr val="0097A7"/>
                </a:solidFill>
                <a:uFill>
                  <a:solidFill>
                    <a:srgbClr val="0097A7"/>
                  </a:solidFill>
                </a:uFill>
                <a:latin typeface="Arial MT"/>
                <a:cs typeface="Arial MT"/>
                <a:hlinkClick r:id="rId3"/>
              </a:rPr>
              <a:t>http://www.machinelearning.ru/wiki/images/3/3e/Voron- </a:t>
            </a:r>
            <a:r>
              <a:rPr sz="2400" dirty="0">
                <a:solidFill>
                  <a:srgbClr val="0097A7"/>
                </a:solidFill>
                <a:latin typeface="Arial MT"/>
                <a:cs typeface="Arial MT"/>
              </a:rPr>
              <a:t> </a:t>
            </a:r>
            <a:r>
              <a:rPr sz="2400" u="heavy" dirty="0">
                <a:solidFill>
                  <a:srgbClr val="0097A7"/>
                </a:solidFill>
                <a:uFill>
                  <a:solidFill>
                    <a:srgbClr val="0097A7"/>
                  </a:solidFill>
                </a:uFill>
                <a:latin typeface="Arial MT"/>
                <a:cs typeface="Arial MT"/>
                <a:hlinkClick r:id="rId3"/>
              </a:rPr>
              <a:t>ML-Logic.pdf</a:t>
            </a:r>
            <a:endParaRPr sz="2400">
              <a:latin typeface="Arial MT"/>
              <a:cs typeface="Arial MT"/>
            </a:endParaRPr>
          </a:p>
          <a:p>
            <a:pPr marL="571500" indent="-551180">
              <a:lnSpc>
                <a:spcPts val="2520"/>
              </a:lnSpc>
              <a:buClr>
                <a:srgbClr val="000000"/>
              </a:buClr>
              <a:buAutoNum type="arabicPeriod"/>
              <a:tabLst>
                <a:tab pos="571500" algn="l"/>
                <a:tab pos="572135" algn="l"/>
              </a:tabLst>
            </a:pPr>
            <a:r>
              <a:rPr sz="2200" u="heavy" dirty="0">
                <a:solidFill>
                  <a:srgbClr val="0097A7"/>
                </a:solidFill>
                <a:uFill>
                  <a:solidFill>
                    <a:srgbClr val="0097A7"/>
                  </a:solidFill>
                </a:uFill>
                <a:latin typeface="Arial MT"/>
                <a:cs typeface="Arial MT"/>
                <a:hlinkClick r:id="rId4"/>
              </a:rPr>
              <a:t>https://logic.pdmi.ras.ru/~sergey/teaching/ml/notes-01-dectre</a:t>
            </a:r>
            <a:endParaRPr sz="2200">
              <a:latin typeface="Arial MT"/>
              <a:cs typeface="Arial MT"/>
            </a:endParaRPr>
          </a:p>
          <a:p>
            <a:pPr marL="571500" marR="5080">
              <a:lnSpc>
                <a:spcPts val="2630"/>
              </a:lnSpc>
              <a:spcBef>
                <a:spcPts val="85"/>
              </a:spcBef>
            </a:pPr>
            <a:r>
              <a:rPr sz="2200" u="heavy" dirty="0">
                <a:solidFill>
                  <a:srgbClr val="0097A7"/>
                </a:solidFill>
                <a:uFill>
                  <a:solidFill>
                    <a:srgbClr val="0097A7"/>
                  </a:solidFill>
                </a:uFill>
                <a:latin typeface="Arial MT"/>
                <a:cs typeface="Arial MT"/>
                <a:hlinkClick r:id="rId4"/>
              </a:rPr>
              <a:t>es.pdf</a:t>
            </a:r>
            <a:r>
              <a:rPr sz="2200" dirty="0">
                <a:solidFill>
                  <a:srgbClr val="0097A7"/>
                </a:solidFill>
                <a:latin typeface="Arial MT"/>
                <a:cs typeface="Arial MT"/>
                <a:hlinkClick r:id="rId4"/>
              </a:rPr>
              <a:t> </a:t>
            </a:r>
            <a:r>
              <a:rPr sz="2200" dirty="0">
                <a:latin typeface="Arial MT"/>
                <a:cs typeface="Arial MT"/>
              </a:rPr>
              <a:t>(здесь пример про предсказание результата матча,  но дерево строится с помощью энтропии (а не Джини))</a:t>
            </a:r>
            <a:endParaRPr sz="22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025" y="425734"/>
            <a:ext cx="7750809" cy="4027804"/>
          </a:xfrm>
          <a:prstGeom prst="rect">
            <a:avLst/>
          </a:prstGeom>
        </p:spPr>
        <p:txBody>
          <a:bodyPr vert="horz" wrap="square" lIns="0" tIns="24765" rIns="0" bIns="0" rtlCol="0">
            <a:spAutoFit/>
          </a:bodyPr>
          <a:lstStyle/>
          <a:p>
            <a:pPr marL="12700" marR="5080">
              <a:lnSpc>
                <a:spcPts val="2630"/>
              </a:lnSpc>
              <a:spcBef>
                <a:spcPts val="195"/>
              </a:spcBef>
            </a:pPr>
            <a:r>
              <a:rPr sz="2200" spc="-5" dirty="0">
                <a:latin typeface="Verdana"/>
                <a:cs typeface="Verdana"/>
              </a:rPr>
              <a:t>Для простоты далее будем предполагать, что все </a:t>
            </a:r>
            <a:r>
              <a:rPr sz="2200" dirty="0">
                <a:latin typeface="Verdana"/>
                <a:cs typeface="Verdana"/>
              </a:rPr>
              <a:t> </a:t>
            </a:r>
            <a:r>
              <a:rPr sz="2200" spc="-5" dirty="0">
                <a:latin typeface="Verdana"/>
                <a:cs typeface="Verdana"/>
              </a:rPr>
              <a:t>признаки бинарные (случай не бинарных признаков </a:t>
            </a:r>
            <a:r>
              <a:rPr sz="2200" spc="-760" dirty="0">
                <a:latin typeface="Verdana"/>
                <a:cs typeface="Verdana"/>
              </a:rPr>
              <a:t> </a:t>
            </a:r>
            <a:r>
              <a:rPr sz="2200" spc="-5" dirty="0">
                <a:latin typeface="Verdana"/>
                <a:cs typeface="Verdana"/>
              </a:rPr>
              <a:t>см. </a:t>
            </a:r>
            <a:r>
              <a:rPr sz="2200" dirty="0">
                <a:latin typeface="Verdana"/>
                <a:cs typeface="Verdana"/>
              </a:rPr>
              <a:t>в </a:t>
            </a:r>
            <a:r>
              <a:rPr sz="2200" spc="-5" dirty="0">
                <a:latin typeface="Verdana"/>
                <a:cs typeface="Verdana"/>
              </a:rPr>
              <a:t>[1]). Например, вот задача </a:t>
            </a:r>
            <a:r>
              <a:rPr sz="2200" dirty="0">
                <a:latin typeface="Verdana"/>
                <a:cs typeface="Verdana"/>
              </a:rPr>
              <a:t>о </a:t>
            </a:r>
            <a:r>
              <a:rPr sz="2200" spc="-5" dirty="0">
                <a:latin typeface="Verdana"/>
                <a:cs typeface="Verdana"/>
              </a:rPr>
              <a:t>предсказании </a:t>
            </a:r>
            <a:r>
              <a:rPr sz="2200" dirty="0">
                <a:latin typeface="Verdana"/>
                <a:cs typeface="Verdana"/>
              </a:rPr>
              <a:t> </a:t>
            </a:r>
            <a:r>
              <a:rPr sz="2200" spc="-5" dirty="0">
                <a:latin typeface="Verdana"/>
                <a:cs typeface="Verdana"/>
              </a:rPr>
              <a:t>результата</a:t>
            </a:r>
            <a:r>
              <a:rPr sz="2200" spc="-10" dirty="0">
                <a:latin typeface="Verdana"/>
                <a:cs typeface="Verdana"/>
              </a:rPr>
              <a:t> </a:t>
            </a:r>
            <a:r>
              <a:rPr sz="2200" spc="-5" dirty="0">
                <a:latin typeface="Verdana"/>
                <a:cs typeface="Verdana"/>
              </a:rPr>
              <a:t>матча:</a:t>
            </a:r>
            <a:endParaRPr sz="2200">
              <a:latin typeface="Verdana"/>
              <a:cs typeface="Verdana"/>
            </a:endParaRPr>
          </a:p>
          <a:p>
            <a:pPr>
              <a:lnSpc>
                <a:spcPct val="100000"/>
              </a:lnSpc>
              <a:spcBef>
                <a:spcPts val="50"/>
              </a:spcBef>
            </a:pPr>
            <a:endParaRPr sz="2100">
              <a:latin typeface="Verdana"/>
              <a:cs typeface="Verdana"/>
            </a:endParaRPr>
          </a:p>
          <a:p>
            <a:pPr marL="12700" marR="4646930">
              <a:lnSpc>
                <a:spcPts val="2630"/>
              </a:lnSpc>
            </a:pPr>
            <a:r>
              <a:rPr sz="2200" dirty="0">
                <a:latin typeface="Verdana"/>
                <a:cs typeface="Verdana"/>
              </a:rPr>
              <a:t>V</a:t>
            </a:r>
            <a:r>
              <a:rPr sz="2200" spc="-30" dirty="0">
                <a:latin typeface="Verdana"/>
                <a:cs typeface="Verdana"/>
              </a:rPr>
              <a:t> </a:t>
            </a:r>
            <a:r>
              <a:rPr sz="2200" dirty="0">
                <a:latin typeface="Verdana"/>
                <a:cs typeface="Verdana"/>
              </a:rPr>
              <a:t>–</a:t>
            </a:r>
            <a:r>
              <a:rPr sz="2200" spc="-25" dirty="0">
                <a:latin typeface="Verdana"/>
                <a:cs typeface="Verdana"/>
              </a:rPr>
              <a:t> </a:t>
            </a:r>
            <a:r>
              <a:rPr sz="2200" spc="-5" dirty="0">
                <a:latin typeface="Verdana"/>
                <a:cs typeface="Verdana"/>
              </a:rPr>
              <a:t>соперник</a:t>
            </a:r>
            <a:r>
              <a:rPr sz="2200" spc="-30" dirty="0">
                <a:latin typeface="Verdana"/>
                <a:cs typeface="Verdana"/>
              </a:rPr>
              <a:t> </a:t>
            </a:r>
            <a:r>
              <a:rPr sz="2200" spc="-5" dirty="0">
                <a:latin typeface="Verdana"/>
                <a:cs typeface="Verdana"/>
              </a:rPr>
              <a:t>выше</a:t>
            </a:r>
            <a:r>
              <a:rPr sz="2200" spc="-25" dirty="0">
                <a:latin typeface="Verdana"/>
                <a:cs typeface="Verdana"/>
              </a:rPr>
              <a:t> </a:t>
            </a:r>
            <a:r>
              <a:rPr sz="2200" dirty="0">
                <a:latin typeface="Verdana"/>
                <a:cs typeface="Verdana"/>
              </a:rPr>
              <a:t>в </a:t>
            </a:r>
            <a:r>
              <a:rPr sz="2200" spc="-760" dirty="0">
                <a:latin typeface="Verdana"/>
                <a:cs typeface="Verdana"/>
              </a:rPr>
              <a:t> </a:t>
            </a:r>
            <a:r>
              <a:rPr sz="2200" spc="-5" dirty="0">
                <a:latin typeface="Verdana"/>
                <a:cs typeface="Verdana"/>
              </a:rPr>
              <a:t>турнирной</a:t>
            </a:r>
            <a:r>
              <a:rPr sz="2200" spc="760" dirty="0">
                <a:latin typeface="Verdana"/>
                <a:cs typeface="Verdana"/>
              </a:rPr>
              <a:t> </a:t>
            </a:r>
            <a:r>
              <a:rPr sz="2200" spc="-5" dirty="0">
                <a:latin typeface="Verdana"/>
                <a:cs typeface="Verdana"/>
              </a:rPr>
              <a:t>таблице </a:t>
            </a:r>
            <a:r>
              <a:rPr sz="2200" dirty="0">
                <a:latin typeface="Verdana"/>
                <a:cs typeface="Verdana"/>
              </a:rPr>
              <a:t> D</a:t>
            </a:r>
            <a:r>
              <a:rPr sz="2200" spc="-15" dirty="0">
                <a:latin typeface="Verdana"/>
                <a:cs typeface="Verdana"/>
              </a:rPr>
              <a:t> </a:t>
            </a:r>
            <a:r>
              <a:rPr sz="2200" dirty="0">
                <a:latin typeface="Verdana"/>
                <a:cs typeface="Verdana"/>
              </a:rPr>
              <a:t>–</a:t>
            </a:r>
            <a:r>
              <a:rPr sz="2200" spc="-15" dirty="0">
                <a:latin typeface="Verdana"/>
                <a:cs typeface="Verdana"/>
              </a:rPr>
              <a:t> </a:t>
            </a:r>
            <a:r>
              <a:rPr sz="2200" spc="-5" dirty="0">
                <a:latin typeface="Verdana"/>
                <a:cs typeface="Verdana"/>
              </a:rPr>
              <a:t>играем</a:t>
            </a:r>
            <a:r>
              <a:rPr sz="2200" spc="-15" dirty="0">
                <a:latin typeface="Verdana"/>
                <a:cs typeface="Verdana"/>
              </a:rPr>
              <a:t> </a:t>
            </a:r>
            <a:r>
              <a:rPr sz="2200" spc="-5" dirty="0">
                <a:latin typeface="Verdana"/>
                <a:cs typeface="Verdana"/>
              </a:rPr>
              <a:t>дома</a:t>
            </a:r>
            <a:endParaRPr sz="2200">
              <a:latin typeface="Verdana"/>
              <a:cs typeface="Verdana"/>
            </a:endParaRPr>
          </a:p>
          <a:p>
            <a:pPr marL="12700">
              <a:lnSpc>
                <a:spcPts val="2520"/>
              </a:lnSpc>
            </a:pPr>
            <a:r>
              <a:rPr sz="2200" dirty="0">
                <a:latin typeface="Verdana"/>
                <a:cs typeface="Verdana"/>
              </a:rPr>
              <a:t>L</a:t>
            </a:r>
            <a:r>
              <a:rPr sz="2200" spc="-30" dirty="0">
                <a:latin typeface="Verdana"/>
                <a:cs typeface="Verdana"/>
              </a:rPr>
              <a:t> </a:t>
            </a:r>
            <a:r>
              <a:rPr sz="2200" dirty="0">
                <a:latin typeface="Verdana"/>
                <a:cs typeface="Verdana"/>
              </a:rPr>
              <a:t>–</a:t>
            </a:r>
            <a:r>
              <a:rPr sz="2200" spc="-30" dirty="0">
                <a:latin typeface="Verdana"/>
                <a:cs typeface="Verdana"/>
              </a:rPr>
              <a:t> </a:t>
            </a:r>
            <a:r>
              <a:rPr sz="2200" spc="-5" dirty="0">
                <a:latin typeface="Verdana"/>
                <a:cs typeface="Verdana"/>
              </a:rPr>
              <a:t>лидеры</a:t>
            </a:r>
            <a:r>
              <a:rPr sz="2200" spc="-30" dirty="0">
                <a:latin typeface="Verdana"/>
                <a:cs typeface="Verdana"/>
              </a:rPr>
              <a:t> </a:t>
            </a:r>
            <a:r>
              <a:rPr sz="2200" spc="-5" dirty="0">
                <a:latin typeface="Verdana"/>
                <a:cs typeface="Verdana"/>
              </a:rPr>
              <a:t>команды</a:t>
            </a:r>
            <a:endParaRPr sz="2200">
              <a:latin typeface="Verdana"/>
              <a:cs typeface="Verdana"/>
            </a:endParaRPr>
          </a:p>
          <a:p>
            <a:pPr marL="12700" marR="5025390" algn="just">
              <a:lnSpc>
                <a:spcPts val="2630"/>
              </a:lnSpc>
              <a:spcBef>
                <a:spcPts val="90"/>
              </a:spcBef>
            </a:pPr>
            <a:r>
              <a:rPr sz="2200" spc="-5" dirty="0">
                <a:latin typeface="Verdana"/>
                <a:cs typeface="Verdana"/>
              </a:rPr>
              <a:t>участвуют </a:t>
            </a:r>
            <a:r>
              <a:rPr sz="2200" dirty="0">
                <a:latin typeface="Verdana"/>
                <a:cs typeface="Verdana"/>
              </a:rPr>
              <a:t>в </a:t>
            </a:r>
            <a:r>
              <a:rPr sz="2200" spc="-5" dirty="0">
                <a:latin typeface="Verdana"/>
                <a:cs typeface="Verdana"/>
              </a:rPr>
              <a:t>матче </a:t>
            </a:r>
            <a:r>
              <a:rPr sz="2200" spc="-760" dirty="0">
                <a:latin typeface="Verdana"/>
                <a:cs typeface="Verdana"/>
              </a:rPr>
              <a:t> </a:t>
            </a:r>
            <a:r>
              <a:rPr sz="2200" dirty="0">
                <a:latin typeface="Verdana"/>
                <a:cs typeface="Verdana"/>
              </a:rPr>
              <a:t>R</a:t>
            </a:r>
            <a:r>
              <a:rPr sz="2200" spc="-35" dirty="0">
                <a:latin typeface="Verdana"/>
                <a:cs typeface="Verdana"/>
              </a:rPr>
              <a:t> </a:t>
            </a:r>
            <a:r>
              <a:rPr sz="2200" spc="-5" dirty="0">
                <a:latin typeface="Verdana"/>
                <a:cs typeface="Verdana"/>
              </a:rPr>
              <a:t>–во</a:t>
            </a:r>
            <a:r>
              <a:rPr sz="2200" spc="-35" dirty="0">
                <a:latin typeface="Verdana"/>
                <a:cs typeface="Verdana"/>
              </a:rPr>
              <a:t> </a:t>
            </a:r>
            <a:r>
              <a:rPr sz="2200" spc="-5" dirty="0">
                <a:latin typeface="Verdana"/>
                <a:cs typeface="Verdana"/>
              </a:rPr>
              <a:t>время</a:t>
            </a:r>
            <a:r>
              <a:rPr sz="2200" spc="-35" dirty="0">
                <a:latin typeface="Verdana"/>
                <a:cs typeface="Verdana"/>
              </a:rPr>
              <a:t> </a:t>
            </a:r>
            <a:r>
              <a:rPr sz="2200" spc="-5" dirty="0">
                <a:latin typeface="Verdana"/>
                <a:cs typeface="Verdana"/>
              </a:rPr>
              <a:t>матча </a:t>
            </a:r>
            <a:r>
              <a:rPr sz="2200" spc="-760" dirty="0">
                <a:latin typeface="Verdana"/>
                <a:cs typeface="Verdana"/>
              </a:rPr>
              <a:t> </a:t>
            </a:r>
            <a:r>
              <a:rPr sz="2200" spc="-5" dirty="0">
                <a:latin typeface="Verdana"/>
                <a:cs typeface="Verdana"/>
              </a:rPr>
              <a:t>идет</a:t>
            </a:r>
            <a:r>
              <a:rPr sz="2200" spc="-15" dirty="0">
                <a:latin typeface="Verdana"/>
                <a:cs typeface="Verdana"/>
              </a:rPr>
              <a:t> </a:t>
            </a:r>
            <a:r>
              <a:rPr sz="2200" spc="-5" dirty="0">
                <a:latin typeface="Verdana"/>
                <a:cs typeface="Verdana"/>
              </a:rPr>
              <a:t>дождь</a:t>
            </a:r>
            <a:endParaRPr sz="2200">
              <a:latin typeface="Verdana"/>
              <a:cs typeface="Verdana"/>
            </a:endParaRPr>
          </a:p>
        </p:txBody>
      </p:sp>
      <p:graphicFrame>
        <p:nvGraphicFramePr>
          <p:cNvPr id="3" name="object 3"/>
          <p:cNvGraphicFramePr>
            <a:graphicFrameLocks noGrp="1"/>
          </p:cNvGraphicFramePr>
          <p:nvPr/>
        </p:nvGraphicFramePr>
        <p:xfrm>
          <a:off x="3953073" y="1557287"/>
          <a:ext cx="5186679" cy="310649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50">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70849">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33350"/>
            <a:ext cx="8515350" cy="520655"/>
          </a:xfrm>
          <a:prstGeom prst="rect">
            <a:avLst/>
          </a:prstGeom>
        </p:spPr>
        <p:txBody>
          <a:bodyPr vert="horz" wrap="square" lIns="0" tIns="12700" rIns="0" bIns="0" rtlCol="0">
            <a:spAutoFit/>
          </a:bodyPr>
          <a:lstStyle/>
          <a:p>
            <a:pPr marL="12700" marR="5080">
              <a:lnSpc>
                <a:spcPct val="100000"/>
              </a:lnSpc>
              <a:spcBef>
                <a:spcPts val="100"/>
              </a:spcBef>
            </a:pPr>
            <a:r>
              <a:rPr spc="-5" dirty="0"/>
              <a:t>Как</a:t>
            </a:r>
            <a:r>
              <a:rPr spc="-30" dirty="0"/>
              <a:t> </a:t>
            </a:r>
            <a:r>
              <a:rPr spc="-5" dirty="0"/>
              <a:t>найти</a:t>
            </a:r>
            <a:r>
              <a:rPr spc="-30" dirty="0"/>
              <a:t> </a:t>
            </a:r>
            <a:r>
              <a:rPr spc="-5" dirty="0"/>
              <a:t>оптимальный</a:t>
            </a:r>
            <a:r>
              <a:rPr spc="-25" dirty="0"/>
              <a:t> </a:t>
            </a:r>
            <a:r>
              <a:rPr spc="-5" dirty="0"/>
              <a:t>признак</a:t>
            </a:r>
            <a:r>
              <a:rPr spc="-30" dirty="0"/>
              <a:t> </a:t>
            </a:r>
            <a:r>
              <a:rPr spc="-5" dirty="0"/>
              <a:t>для </a:t>
            </a:r>
            <a:r>
              <a:rPr spc="-840" dirty="0"/>
              <a:t> </a:t>
            </a:r>
            <a:r>
              <a:rPr spc="-5" dirty="0"/>
              <a:t>ветвления</a:t>
            </a:r>
          </a:p>
        </p:txBody>
      </p:sp>
      <p:sp>
        <p:nvSpPr>
          <p:cNvPr id="3" name="object 3"/>
          <p:cNvSpPr txBox="1"/>
          <p:nvPr/>
        </p:nvSpPr>
        <p:spPr>
          <a:xfrm>
            <a:off x="457200" y="742950"/>
            <a:ext cx="7785734" cy="3325398"/>
          </a:xfrm>
          <a:prstGeom prst="rect">
            <a:avLst/>
          </a:prstGeom>
        </p:spPr>
        <p:txBody>
          <a:bodyPr vert="horz" wrap="square" lIns="0" tIns="24765" rIns="0" bIns="0" rtlCol="0">
            <a:spAutoFit/>
          </a:bodyPr>
          <a:lstStyle/>
          <a:p>
            <a:pPr marL="151765" marR="934719">
              <a:lnSpc>
                <a:spcPct val="200000"/>
              </a:lnSpc>
              <a:spcBef>
                <a:spcPts val="195"/>
              </a:spcBef>
            </a:pPr>
            <a:r>
              <a:rPr sz="2200" spc="-5" dirty="0">
                <a:latin typeface="Verdana"/>
                <a:cs typeface="Verdana"/>
              </a:rPr>
              <a:t>Есть несколько критериев, </a:t>
            </a:r>
            <a:r>
              <a:rPr sz="2200" spc="-5" dirty="0" err="1">
                <a:latin typeface="Verdana"/>
                <a:cs typeface="Verdana"/>
              </a:rPr>
              <a:t>каждый</a:t>
            </a:r>
            <a:r>
              <a:rPr sz="2200" spc="-5" dirty="0">
                <a:latin typeface="Verdana"/>
                <a:cs typeface="Verdana"/>
              </a:rPr>
              <a:t> </a:t>
            </a:r>
            <a:r>
              <a:rPr lang="ru-RU" sz="2200" spc="-5" dirty="0">
                <a:latin typeface="Verdana"/>
                <a:cs typeface="Verdana"/>
              </a:rPr>
              <a:t>и</a:t>
            </a:r>
            <a:r>
              <a:rPr sz="2200" dirty="0" err="1">
                <a:latin typeface="Verdana"/>
                <a:cs typeface="Verdana"/>
              </a:rPr>
              <a:t>з</a:t>
            </a:r>
            <a:r>
              <a:rPr sz="2200" dirty="0">
                <a:latin typeface="Verdana"/>
                <a:cs typeface="Verdana"/>
              </a:rPr>
              <a:t> </a:t>
            </a:r>
            <a:r>
              <a:rPr sz="2200" spc="-5" dirty="0">
                <a:latin typeface="Verdana"/>
                <a:cs typeface="Verdana"/>
              </a:rPr>
              <a:t>которых </a:t>
            </a:r>
            <a:r>
              <a:rPr sz="2200" spc="-760" dirty="0">
                <a:latin typeface="Verdana"/>
                <a:cs typeface="Verdana"/>
              </a:rPr>
              <a:t> </a:t>
            </a:r>
            <a:r>
              <a:rPr sz="2200" spc="-5" dirty="0">
                <a:latin typeface="Verdana"/>
                <a:cs typeface="Verdana"/>
              </a:rPr>
              <a:t>вычисляет</a:t>
            </a:r>
            <a:r>
              <a:rPr sz="2200" spc="-10" dirty="0">
                <a:latin typeface="Verdana"/>
                <a:cs typeface="Verdana"/>
              </a:rPr>
              <a:t> </a:t>
            </a:r>
            <a:r>
              <a:rPr sz="2200" spc="-5" dirty="0">
                <a:latin typeface="Verdana"/>
                <a:cs typeface="Verdana"/>
              </a:rPr>
              <a:t>свою</a:t>
            </a:r>
            <a:r>
              <a:rPr sz="2200" spc="-10" dirty="0">
                <a:latin typeface="Verdana"/>
                <a:cs typeface="Verdana"/>
              </a:rPr>
              <a:t> </a:t>
            </a:r>
            <a:r>
              <a:rPr sz="2200" spc="-5" dirty="0">
                <a:latin typeface="Verdana"/>
                <a:cs typeface="Verdana"/>
              </a:rPr>
              <a:t>величину:</a:t>
            </a:r>
            <a:endParaRPr sz="2200" dirty="0">
              <a:latin typeface="Verdana"/>
              <a:cs typeface="Verdana"/>
            </a:endParaRPr>
          </a:p>
          <a:p>
            <a:pPr marL="292100" indent="-280035">
              <a:lnSpc>
                <a:spcPct val="200000"/>
              </a:lnSpc>
              <a:buSzPct val="95454"/>
              <a:buAutoNum type="arabicPeriod"/>
              <a:tabLst>
                <a:tab pos="292735" algn="l"/>
              </a:tabLst>
            </a:pPr>
            <a:r>
              <a:rPr sz="2200" spc="-5" dirty="0" err="1">
                <a:latin typeface="Verdana"/>
                <a:cs typeface="Verdana"/>
              </a:rPr>
              <a:t>Энтропия</a:t>
            </a:r>
            <a:r>
              <a:rPr lang="ru-RU" sz="2200" spc="-5" dirty="0">
                <a:latin typeface="Verdana"/>
                <a:cs typeface="Verdana"/>
              </a:rPr>
              <a:t> </a:t>
            </a:r>
            <a:endParaRPr sz="2200" dirty="0">
              <a:latin typeface="Verdana"/>
              <a:cs typeface="Verdana"/>
            </a:endParaRPr>
          </a:p>
          <a:p>
            <a:pPr marL="12700" marR="5080">
              <a:lnSpc>
                <a:spcPct val="200000"/>
              </a:lnSpc>
              <a:spcBef>
                <a:spcPts val="90"/>
              </a:spcBef>
              <a:buSzPct val="95454"/>
              <a:buAutoNum type="arabicPeriod"/>
              <a:tabLst>
                <a:tab pos="292735" algn="l"/>
              </a:tabLst>
            </a:pPr>
            <a:r>
              <a:rPr sz="2200" spc="-5" dirty="0" err="1">
                <a:latin typeface="Verdana"/>
                <a:cs typeface="Verdana"/>
              </a:rPr>
              <a:t>Неопределенность</a:t>
            </a:r>
            <a:r>
              <a:rPr sz="2200" spc="-5" dirty="0">
                <a:latin typeface="Verdana"/>
                <a:cs typeface="Verdana"/>
              </a:rPr>
              <a:t> </a:t>
            </a:r>
            <a:r>
              <a:rPr sz="2200" spc="-5" dirty="0" err="1">
                <a:latin typeface="Verdana"/>
                <a:cs typeface="Verdana"/>
              </a:rPr>
              <a:t>Джини</a:t>
            </a:r>
            <a:r>
              <a:rPr lang="ru-RU" sz="2200" spc="-5" dirty="0">
                <a:latin typeface="Verdana"/>
                <a:cs typeface="Verdana"/>
              </a:rPr>
              <a:t> </a:t>
            </a:r>
          </a:p>
          <a:p>
            <a:pPr marL="12700" marR="5080">
              <a:lnSpc>
                <a:spcPct val="200000"/>
              </a:lnSpc>
              <a:spcBef>
                <a:spcPts val="90"/>
              </a:spcBef>
              <a:buSzPct val="95454"/>
              <a:tabLst>
                <a:tab pos="292735" algn="l"/>
              </a:tabLst>
            </a:pPr>
            <a:r>
              <a:rPr sz="2200" spc="-760" dirty="0">
                <a:latin typeface="Verdana"/>
                <a:cs typeface="Verdana"/>
              </a:rPr>
              <a:t> </a:t>
            </a:r>
            <a:r>
              <a:rPr sz="2200" spc="-5" dirty="0">
                <a:latin typeface="Verdana"/>
                <a:cs typeface="Verdana"/>
              </a:rPr>
              <a:t>3.</a:t>
            </a:r>
            <a:r>
              <a:rPr lang="ru-RU" sz="2200" spc="-5" dirty="0">
                <a:latin typeface="Verdana"/>
                <a:cs typeface="Verdana"/>
              </a:rPr>
              <a:t> Ошибки классификации </a:t>
            </a:r>
            <a:endParaRPr sz="2200" dirty="0">
              <a:latin typeface="Verdana"/>
              <a:cs typeface="Verdana"/>
            </a:endParaRPr>
          </a:p>
        </p:txBody>
      </p:sp>
      <p:pic>
        <p:nvPicPr>
          <p:cNvPr id="5" name="Рисунок 4">
            <a:extLst>
              <a:ext uri="{FF2B5EF4-FFF2-40B4-BE49-F238E27FC236}">
                <a16:creationId xmlns:a16="http://schemas.microsoft.com/office/drawing/2014/main" id="{BDADA5EB-C124-A9F2-2E8D-A67893D245C4}"/>
              </a:ext>
            </a:extLst>
          </p:cNvPr>
          <p:cNvPicPr>
            <a:picLocks noChangeAspect="1"/>
          </p:cNvPicPr>
          <p:nvPr/>
        </p:nvPicPr>
        <p:blipFill>
          <a:blip r:embed="rId2"/>
          <a:stretch>
            <a:fillRect/>
          </a:stretch>
        </p:blipFill>
        <p:spPr>
          <a:xfrm>
            <a:off x="4714874" y="2571750"/>
            <a:ext cx="3522701" cy="968743"/>
          </a:xfrm>
          <a:prstGeom prst="rect">
            <a:avLst/>
          </a:prstGeom>
        </p:spPr>
      </p:pic>
      <p:pic>
        <p:nvPicPr>
          <p:cNvPr id="6" name="Рисунок 5">
            <a:extLst>
              <a:ext uri="{FF2B5EF4-FFF2-40B4-BE49-F238E27FC236}">
                <a16:creationId xmlns:a16="http://schemas.microsoft.com/office/drawing/2014/main" id="{EADE41E0-2A07-D3D9-C9AB-CA9247565133}"/>
              </a:ext>
            </a:extLst>
          </p:cNvPr>
          <p:cNvPicPr>
            <a:picLocks noChangeAspect="1"/>
          </p:cNvPicPr>
          <p:nvPr/>
        </p:nvPicPr>
        <p:blipFill rotWithShape="1">
          <a:blip r:embed="rId3"/>
          <a:srcRect l="40196" t="67255" r="42157" b="26471"/>
          <a:stretch/>
        </p:blipFill>
        <p:spPr>
          <a:xfrm>
            <a:off x="4495800" y="3629438"/>
            <a:ext cx="2248146" cy="499588"/>
          </a:xfrm>
          <a:prstGeom prst="rect">
            <a:avLst/>
          </a:prstGeom>
        </p:spPr>
      </p:pic>
      <p:pic>
        <p:nvPicPr>
          <p:cNvPr id="7" name="Рисунок 6">
            <a:extLst>
              <a:ext uri="{FF2B5EF4-FFF2-40B4-BE49-F238E27FC236}">
                <a16:creationId xmlns:a16="http://schemas.microsoft.com/office/drawing/2014/main" id="{9DC5C105-6C12-C990-FA01-0449500185E8}"/>
              </a:ext>
            </a:extLst>
          </p:cNvPr>
          <p:cNvPicPr>
            <a:picLocks noChangeAspect="1"/>
          </p:cNvPicPr>
          <p:nvPr/>
        </p:nvPicPr>
        <p:blipFill rotWithShape="1">
          <a:blip r:embed="rId3"/>
          <a:srcRect l="39216" t="24030" r="39216" b="65686"/>
          <a:stretch/>
        </p:blipFill>
        <p:spPr>
          <a:xfrm>
            <a:off x="3038933" y="2228850"/>
            <a:ext cx="2301246" cy="68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7631430" cy="406400"/>
          </a:xfrm>
          <a:prstGeom prst="rect">
            <a:avLst/>
          </a:prstGeom>
        </p:spPr>
        <p:txBody>
          <a:bodyPr vert="horz" wrap="square" lIns="0" tIns="12700" rIns="0" bIns="0" rtlCol="0">
            <a:spAutoFit/>
          </a:bodyPr>
          <a:lstStyle/>
          <a:p>
            <a:pPr marL="12700">
              <a:lnSpc>
                <a:spcPct val="100000"/>
              </a:lnSpc>
              <a:spcBef>
                <a:spcPts val="100"/>
              </a:spcBef>
            </a:pPr>
            <a:r>
              <a:rPr spc="-5" dirty="0"/>
              <a:t>Неопределенность</a:t>
            </a:r>
            <a:r>
              <a:rPr spc="-35" dirty="0"/>
              <a:t> </a:t>
            </a:r>
            <a:r>
              <a:rPr spc="-5" dirty="0"/>
              <a:t>Джини</a:t>
            </a:r>
            <a:r>
              <a:rPr spc="-30" dirty="0"/>
              <a:t> </a:t>
            </a:r>
            <a:r>
              <a:rPr spc="-5" dirty="0"/>
              <a:t>(Gini</a:t>
            </a:r>
            <a:r>
              <a:rPr spc="-30" dirty="0"/>
              <a:t> </a:t>
            </a:r>
            <a:r>
              <a:rPr spc="-5" dirty="0"/>
              <a:t>impurity)</a:t>
            </a:r>
          </a:p>
        </p:txBody>
      </p:sp>
      <p:sp>
        <p:nvSpPr>
          <p:cNvPr id="3" name="object 3"/>
          <p:cNvSpPr txBox="1"/>
          <p:nvPr/>
        </p:nvSpPr>
        <p:spPr>
          <a:xfrm>
            <a:off x="468561" y="1073806"/>
            <a:ext cx="7053580" cy="3694429"/>
          </a:xfrm>
          <a:prstGeom prst="rect">
            <a:avLst/>
          </a:prstGeom>
        </p:spPr>
        <p:txBody>
          <a:bodyPr vert="horz" wrap="square" lIns="0" tIns="24765" rIns="0" bIns="0" rtlCol="0">
            <a:spAutoFit/>
          </a:bodyPr>
          <a:lstStyle/>
          <a:p>
            <a:pPr marL="12700" marR="97155">
              <a:lnSpc>
                <a:spcPts val="2630"/>
              </a:lnSpc>
              <a:spcBef>
                <a:spcPts val="195"/>
              </a:spcBef>
            </a:pPr>
            <a:r>
              <a:rPr sz="2200" spc="-5" dirty="0">
                <a:latin typeface="Verdana"/>
                <a:cs typeface="Verdana"/>
              </a:rPr>
              <a:t>Для признака </a:t>
            </a:r>
            <a:r>
              <a:rPr sz="2200" dirty="0">
                <a:latin typeface="Verdana"/>
                <a:cs typeface="Verdana"/>
              </a:rPr>
              <a:t>П </a:t>
            </a:r>
            <a:r>
              <a:rPr sz="2200" spc="-5" dirty="0">
                <a:latin typeface="Verdana"/>
                <a:cs typeface="Verdana"/>
              </a:rPr>
              <a:t>она считается по формуле (Y </a:t>
            </a:r>
            <a:r>
              <a:rPr sz="2200" dirty="0">
                <a:latin typeface="Verdana"/>
                <a:cs typeface="Verdana"/>
              </a:rPr>
              <a:t>– </a:t>
            </a:r>
            <a:r>
              <a:rPr sz="2200" spc="-760" dirty="0">
                <a:latin typeface="Verdana"/>
                <a:cs typeface="Verdana"/>
              </a:rPr>
              <a:t> </a:t>
            </a:r>
            <a:r>
              <a:rPr sz="2200" spc="-5" dirty="0">
                <a:latin typeface="Verdana"/>
                <a:cs typeface="Verdana"/>
              </a:rPr>
              <a:t>целевой</a:t>
            </a:r>
            <a:r>
              <a:rPr sz="2200" spc="-10" dirty="0">
                <a:latin typeface="Verdana"/>
                <a:cs typeface="Verdana"/>
              </a:rPr>
              <a:t> </a:t>
            </a:r>
            <a:r>
              <a:rPr sz="2200" spc="-5" dirty="0">
                <a:latin typeface="Verdana"/>
                <a:cs typeface="Verdana"/>
              </a:rPr>
              <a:t>признак):</a:t>
            </a:r>
            <a:endParaRPr sz="2200" dirty="0">
              <a:latin typeface="Verdana"/>
              <a:cs typeface="Verdana"/>
            </a:endParaRPr>
          </a:p>
          <a:p>
            <a:pPr>
              <a:lnSpc>
                <a:spcPct val="100000"/>
              </a:lnSpc>
              <a:spcBef>
                <a:spcPts val="25"/>
              </a:spcBef>
            </a:pPr>
            <a:endParaRPr sz="2050" dirty="0">
              <a:latin typeface="Verdana"/>
              <a:cs typeface="Verdana"/>
            </a:endParaRPr>
          </a:p>
          <a:p>
            <a:pPr marL="12700">
              <a:lnSpc>
                <a:spcPts val="2630"/>
              </a:lnSpc>
            </a:pPr>
            <a:r>
              <a:rPr sz="2200" spc="-5" dirty="0">
                <a:latin typeface="Verdana"/>
                <a:cs typeface="Verdana"/>
              </a:rPr>
              <a:t>Gini(П)=Pr(П=0)*Pr(Y=0|П=0)*Pr(Y=1|П=0)+</a:t>
            </a:r>
            <a:endParaRPr sz="2200" dirty="0">
              <a:latin typeface="Verdana"/>
              <a:cs typeface="Verdana"/>
            </a:endParaRPr>
          </a:p>
          <a:p>
            <a:pPr marL="567690">
              <a:lnSpc>
                <a:spcPts val="2635"/>
              </a:lnSpc>
            </a:pPr>
            <a:r>
              <a:rPr sz="2200" spc="-5" dirty="0">
                <a:latin typeface="Verdana"/>
                <a:cs typeface="Verdana"/>
              </a:rPr>
              <a:t>+Pr(П=1)*Pr(Y=0|П=1)*Pr(Y=1|П=1)</a:t>
            </a:r>
            <a:endParaRPr sz="2200" dirty="0">
              <a:latin typeface="Verdana"/>
              <a:cs typeface="Verdana"/>
            </a:endParaRPr>
          </a:p>
          <a:p>
            <a:pPr>
              <a:lnSpc>
                <a:spcPct val="100000"/>
              </a:lnSpc>
              <a:spcBef>
                <a:spcPts val="35"/>
              </a:spcBef>
            </a:pPr>
            <a:endParaRPr sz="2200" dirty="0">
              <a:latin typeface="Verdana"/>
              <a:cs typeface="Verdana"/>
            </a:endParaRPr>
          </a:p>
          <a:p>
            <a:pPr marL="12700" marR="184785">
              <a:lnSpc>
                <a:spcPts val="2630"/>
              </a:lnSpc>
            </a:pPr>
            <a:r>
              <a:rPr sz="2200" spc="-5" dirty="0">
                <a:solidFill>
                  <a:srgbClr val="FF0000"/>
                </a:solidFill>
                <a:latin typeface="Verdana"/>
                <a:cs typeface="Verdana"/>
              </a:rPr>
              <a:t>Факт</a:t>
            </a:r>
            <a:r>
              <a:rPr sz="2200" spc="-5" dirty="0">
                <a:latin typeface="Verdana"/>
                <a:cs typeface="Verdana"/>
              </a:rPr>
              <a:t>: Gini определяет разброс значений </a:t>
            </a:r>
            <a:r>
              <a:rPr sz="2200" dirty="0">
                <a:latin typeface="Verdana"/>
                <a:cs typeface="Verdana"/>
              </a:rPr>
              <a:t>Y </a:t>
            </a:r>
            <a:r>
              <a:rPr sz="2200" spc="-5" dirty="0">
                <a:latin typeface="Verdana"/>
                <a:cs typeface="Verdana"/>
              </a:rPr>
              <a:t>при </a:t>
            </a:r>
            <a:r>
              <a:rPr sz="2200" spc="-760" dirty="0">
                <a:latin typeface="Verdana"/>
                <a:cs typeface="Verdana"/>
              </a:rPr>
              <a:t> </a:t>
            </a:r>
            <a:r>
              <a:rPr sz="2200" spc="-5" dirty="0">
                <a:latin typeface="Verdana"/>
                <a:cs typeface="Verdana"/>
              </a:rPr>
              <a:t>фиксированном</a:t>
            </a:r>
            <a:r>
              <a:rPr sz="2200" spc="-15" dirty="0">
                <a:latin typeface="Verdana"/>
                <a:cs typeface="Verdana"/>
              </a:rPr>
              <a:t> </a:t>
            </a:r>
            <a:r>
              <a:rPr sz="2200" spc="-5" dirty="0">
                <a:latin typeface="Verdana"/>
                <a:cs typeface="Verdana"/>
              </a:rPr>
              <a:t>значении</a:t>
            </a:r>
            <a:r>
              <a:rPr sz="2200" spc="-10" dirty="0">
                <a:latin typeface="Verdana"/>
                <a:cs typeface="Verdana"/>
              </a:rPr>
              <a:t> </a:t>
            </a:r>
            <a:r>
              <a:rPr sz="2200" spc="-5" dirty="0">
                <a:latin typeface="Verdana"/>
                <a:cs typeface="Verdana"/>
              </a:rPr>
              <a:t>признака</a:t>
            </a:r>
            <a:r>
              <a:rPr sz="2200" spc="-10" dirty="0">
                <a:latin typeface="Verdana"/>
                <a:cs typeface="Verdana"/>
              </a:rPr>
              <a:t> </a:t>
            </a:r>
            <a:r>
              <a:rPr sz="2200" spc="-5" dirty="0">
                <a:latin typeface="Verdana"/>
                <a:cs typeface="Verdana"/>
              </a:rPr>
              <a:t>П.</a:t>
            </a:r>
            <a:endParaRPr sz="2200" dirty="0">
              <a:latin typeface="Verdana"/>
              <a:cs typeface="Verdana"/>
            </a:endParaRPr>
          </a:p>
          <a:p>
            <a:pPr>
              <a:lnSpc>
                <a:spcPct val="100000"/>
              </a:lnSpc>
            </a:pPr>
            <a:endParaRPr sz="2150" dirty="0">
              <a:latin typeface="Verdana"/>
              <a:cs typeface="Verdana"/>
            </a:endParaRPr>
          </a:p>
          <a:p>
            <a:pPr marL="12700" marR="5080">
              <a:lnSpc>
                <a:spcPts val="2630"/>
              </a:lnSpc>
            </a:pPr>
            <a:r>
              <a:rPr sz="2200" spc="-5" dirty="0">
                <a:solidFill>
                  <a:srgbClr val="FF0000"/>
                </a:solidFill>
                <a:latin typeface="Verdana"/>
                <a:cs typeface="Verdana"/>
              </a:rPr>
              <a:t>Правило</a:t>
            </a:r>
            <a:r>
              <a:rPr sz="2200" spc="-5" dirty="0">
                <a:latin typeface="Verdana"/>
                <a:cs typeface="Verdana"/>
              </a:rPr>
              <a:t>: для ветвления нужно брать признак </a:t>
            </a:r>
            <a:r>
              <a:rPr sz="2200" dirty="0">
                <a:latin typeface="Verdana"/>
                <a:cs typeface="Verdana"/>
              </a:rPr>
              <a:t>с </a:t>
            </a:r>
            <a:r>
              <a:rPr sz="2200" spc="-760" dirty="0">
                <a:latin typeface="Verdana"/>
                <a:cs typeface="Verdana"/>
              </a:rPr>
              <a:t> </a:t>
            </a:r>
            <a:r>
              <a:rPr sz="2200" spc="-5" dirty="0">
                <a:latin typeface="Verdana"/>
                <a:cs typeface="Verdana"/>
              </a:rPr>
              <a:t>минимальным</a:t>
            </a:r>
            <a:r>
              <a:rPr sz="2200" spc="-10" dirty="0">
                <a:latin typeface="Verdana"/>
                <a:cs typeface="Verdana"/>
              </a:rPr>
              <a:t> </a:t>
            </a:r>
            <a:r>
              <a:rPr sz="2200" spc="-5" dirty="0">
                <a:latin typeface="Verdana"/>
                <a:cs typeface="Verdana"/>
              </a:rPr>
              <a:t>Gini.</a:t>
            </a:r>
            <a:endParaRPr sz="22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2114550" cy="406400"/>
          </a:xfrm>
          <a:prstGeom prst="rect">
            <a:avLst/>
          </a:prstGeom>
        </p:spPr>
        <p:txBody>
          <a:bodyPr vert="horz" wrap="square" lIns="0" tIns="12700" rIns="0" bIns="0" rtlCol="0">
            <a:spAutoFit/>
          </a:bodyPr>
          <a:lstStyle/>
          <a:p>
            <a:pPr marL="12700">
              <a:lnSpc>
                <a:spcPct val="100000"/>
              </a:lnSpc>
              <a:spcBef>
                <a:spcPts val="100"/>
              </a:spcBef>
            </a:pPr>
            <a:r>
              <a:rPr spc="-5" dirty="0"/>
              <a:t>Вычисляем</a:t>
            </a:r>
          </a:p>
        </p:txBody>
      </p:sp>
      <p:sp>
        <p:nvSpPr>
          <p:cNvPr id="3" name="object 3"/>
          <p:cNvSpPr txBox="1"/>
          <p:nvPr/>
        </p:nvSpPr>
        <p:spPr>
          <a:xfrm>
            <a:off x="468561" y="1073806"/>
            <a:ext cx="3315970"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Verdana"/>
                <a:cs typeface="Verdana"/>
              </a:rPr>
              <a:t>Pr(V=0)=…</a:t>
            </a:r>
            <a:r>
              <a:rPr sz="2200" spc="-85" dirty="0">
                <a:latin typeface="Verdana"/>
                <a:cs typeface="Verdana"/>
              </a:rPr>
              <a:t> </a:t>
            </a:r>
            <a:r>
              <a:rPr sz="2200" spc="-5" dirty="0">
                <a:latin typeface="Verdana"/>
                <a:cs typeface="Verdana"/>
              </a:rPr>
              <a:t>Pr(V=1)=…</a:t>
            </a:r>
            <a:endParaRPr sz="2200">
              <a:latin typeface="Verdana"/>
              <a:cs typeface="Verdana"/>
            </a:endParaRPr>
          </a:p>
        </p:txBody>
      </p:sp>
      <p:graphicFrame>
        <p:nvGraphicFramePr>
          <p:cNvPr id="4" name="object 4"/>
          <p:cNvGraphicFramePr>
            <a:graphicFrameLocks noGrp="1"/>
          </p:cNvGraphicFramePr>
          <p:nvPr/>
        </p:nvGraphicFramePr>
        <p:xfrm>
          <a:off x="3953073" y="1557287"/>
          <a:ext cx="5186679" cy="310649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50">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70849">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84037"/>
            <a:ext cx="2114550" cy="406400"/>
          </a:xfrm>
          <a:prstGeom prst="rect">
            <a:avLst/>
          </a:prstGeom>
        </p:spPr>
        <p:txBody>
          <a:bodyPr vert="horz" wrap="square" lIns="0" tIns="12700" rIns="0" bIns="0" rtlCol="0">
            <a:spAutoFit/>
          </a:bodyPr>
          <a:lstStyle/>
          <a:p>
            <a:pPr marL="12700">
              <a:lnSpc>
                <a:spcPct val="100000"/>
              </a:lnSpc>
              <a:spcBef>
                <a:spcPts val="100"/>
              </a:spcBef>
            </a:pPr>
            <a:r>
              <a:rPr spc="-5" dirty="0"/>
              <a:t>Вычисляем</a:t>
            </a:r>
          </a:p>
        </p:txBody>
      </p:sp>
      <p:sp>
        <p:nvSpPr>
          <p:cNvPr id="3" name="object 3"/>
          <p:cNvSpPr txBox="1"/>
          <p:nvPr/>
        </p:nvSpPr>
        <p:spPr>
          <a:xfrm>
            <a:off x="468561" y="1073806"/>
            <a:ext cx="3822700" cy="2027555"/>
          </a:xfrm>
          <a:prstGeom prst="rect">
            <a:avLst/>
          </a:prstGeom>
        </p:spPr>
        <p:txBody>
          <a:bodyPr vert="horz" wrap="square" lIns="0" tIns="12700" rIns="0" bIns="0" rtlCol="0">
            <a:spAutoFit/>
          </a:bodyPr>
          <a:lstStyle/>
          <a:p>
            <a:pPr marL="12700">
              <a:lnSpc>
                <a:spcPct val="100000"/>
              </a:lnSpc>
              <a:spcBef>
                <a:spcPts val="100"/>
              </a:spcBef>
            </a:pPr>
            <a:r>
              <a:rPr sz="2200" spc="-5" dirty="0">
                <a:latin typeface="Verdana"/>
                <a:cs typeface="Verdana"/>
              </a:rPr>
              <a:t>Pr(V=0)=3/7</a:t>
            </a:r>
            <a:r>
              <a:rPr sz="2200" spc="-80" dirty="0">
                <a:latin typeface="Verdana"/>
                <a:cs typeface="Verdana"/>
              </a:rPr>
              <a:t> </a:t>
            </a:r>
            <a:r>
              <a:rPr sz="2200" spc="-5" dirty="0">
                <a:latin typeface="Verdana"/>
                <a:cs typeface="Verdana"/>
              </a:rPr>
              <a:t>Pr(V=1)=4/7</a:t>
            </a:r>
            <a:endParaRPr sz="2200">
              <a:latin typeface="Verdana"/>
              <a:cs typeface="Verdana"/>
            </a:endParaRPr>
          </a:p>
          <a:p>
            <a:pPr>
              <a:lnSpc>
                <a:spcPct val="100000"/>
              </a:lnSpc>
              <a:spcBef>
                <a:spcPts val="30"/>
              </a:spcBef>
            </a:pPr>
            <a:endParaRPr sz="2200">
              <a:latin typeface="Verdana"/>
              <a:cs typeface="Verdana"/>
            </a:endParaRPr>
          </a:p>
          <a:p>
            <a:pPr marL="12700" marR="1500505" algn="just">
              <a:lnSpc>
                <a:spcPts val="2630"/>
              </a:lnSpc>
            </a:pPr>
            <a:r>
              <a:rPr sz="2200" spc="-5" dirty="0">
                <a:latin typeface="Verdana"/>
                <a:cs typeface="Verdana"/>
              </a:rPr>
              <a:t>Pr(Y=0|V=0)=…  Pr(Y=1|V=0)=…  Pr(Y=0|V=1)=…  Pr(Y=1|V=1)=…</a:t>
            </a:r>
            <a:endParaRPr sz="2200">
              <a:latin typeface="Verdana"/>
              <a:cs typeface="Verdana"/>
            </a:endParaRPr>
          </a:p>
        </p:txBody>
      </p:sp>
      <p:graphicFrame>
        <p:nvGraphicFramePr>
          <p:cNvPr id="4" name="object 4"/>
          <p:cNvGraphicFramePr>
            <a:graphicFrameLocks noGrp="1"/>
          </p:cNvGraphicFramePr>
          <p:nvPr/>
        </p:nvGraphicFramePr>
        <p:xfrm>
          <a:off x="3953073" y="1557287"/>
          <a:ext cx="5186679" cy="3106493"/>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gridCol w="1008380">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864869">
                  <a:extLst>
                    <a:ext uri="{9D8B030D-6E8A-4147-A177-3AD203B41FA5}">
                      <a16:colId xmlns:a16="http://schemas.microsoft.com/office/drawing/2014/main" val="20005"/>
                    </a:ext>
                  </a:extLst>
                </a:gridCol>
              </a:tblGrid>
              <a:tr h="510549">
                <a:tc>
                  <a:txBody>
                    <a:bodyPr/>
                    <a:lstStyle/>
                    <a:p>
                      <a:pPr marL="85725" marR="107314">
                        <a:lnSpc>
                          <a:spcPts val="1650"/>
                        </a:lnSpc>
                        <a:spcBef>
                          <a:spcPts val="320"/>
                        </a:spcBef>
                      </a:pPr>
                      <a:r>
                        <a:rPr sz="1400" b="1" dirty="0">
                          <a:solidFill>
                            <a:srgbClr val="FFFFFF"/>
                          </a:solidFill>
                          <a:latin typeface="Arial"/>
                          <a:cs typeface="Arial"/>
                        </a:rPr>
                        <a:t>№ </a:t>
                      </a:r>
                      <a:r>
                        <a:rPr sz="1400" b="1" spc="5" dirty="0">
                          <a:solidFill>
                            <a:srgbClr val="FFFFFF"/>
                          </a:solidFill>
                          <a:latin typeface="Arial"/>
                          <a:cs typeface="Arial"/>
                        </a:rPr>
                        <a:t> </a:t>
                      </a:r>
                      <a:r>
                        <a:rPr sz="1400" b="1" spc="-5" dirty="0">
                          <a:solidFill>
                            <a:srgbClr val="FFFFFF"/>
                          </a:solidFill>
                          <a:latin typeface="Arial"/>
                          <a:cs typeface="Arial"/>
                        </a:rPr>
                        <a:t>матча</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34620">
                        <a:lnSpc>
                          <a:spcPts val="1650"/>
                        </a:lnSpc>
                        <a:spcBef>
                          <a:spcPts val="320"/>
                        </a:spcBef>
                      </a:pPr>
                      <a:r>
                        <a:rPr sz="1400" b="1" spc="-5" dirty="0">
                          <a:solidFill>
                            <a:srgbClr val="FFFFFF"/>
                          </a:solidFill>
                          <a:latin typeface="Arial"/>
                          <a:cs typeface="Arial"/>
                        </a:rPr>
                        <a:t>Выше?  </a:t>
                      </a:r>
                      <a:r>
                        <a:rPr sz="1400" b="1" dirty="0">
                          <a:solidFill>
                            <a:srgbClr val="FFFFFF"/>
                          </a:solidFill>
                          <a:latin typeface="Arial"/>
                          <a:cs typeface="Arial"/>
                        </a:rPr>
                        <a:t>(V)</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25095">
                        <a:lnSpc>
                          <a:spcPts val="1650"/>
                        </a:lnSpc>
                        <a:spcBef>
                          <a:spcPts val="320"/>
                        </a:spcBef>
                      </a:pPr>
                      <a:r>
                        <a:rPr sz="1400" b="1" spc="-5" dirty="0">
                          <a:solidFill>
                            <a:srgbClr val="FFFFFF"/>
                          </a:solidFill>
                          <a:latin typeface="Arial"/>
                          <a:cs typeface="Arial"/>
                        </a:rPr>
                        <a:t>Дома?  </a:t>
                      </a:r>
                      <a:r>
                        <a:rPr sz="1400" b="1" dirty="0">
                          <a:solidFill>
                            <a:srgbClr val="FFFFFF"/>
                          </a:solidFill>
                          <a:latin typeface="Arial"/>
                          <a:cs typeface="Arial"/>
                        </a:rPr>
                        <a:t>(D)</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00965">
                        <a:lnSpc>
                          <a:spcPts val="1650"/>
                        </a:lnSpc>
                        <a:spcBef>
                          <a:spcPts val="320"/>
                        </a:spcBef>
                      </a:pPr>
                      <a:r>
                        <a:rPr sz="1400" b="1" spc="-5" dirty="0">
                          <a:solidFill>
                            <a:srgbClr val="FFFFFF"/>
                          </a:solidFill>
                          <a:latin typeface="Arial"/>
                          <a:cs typeface="Arial"/>
                        </a:rPr>
                        <a:t>Лидеры?  </a:t>
                      </a:r>
                      <a:r>
                        <a:rPr sz="1400" b="1" dirty="0">
                          <a:solidFill>
                            <a:srgbClr val="FFFFFF"/>
                          </a:solidFill>
                          <a:latin typeface="Arial"/>
                          <a:cs typeface="Arial"/>
                        </a:rPr>
                        <a:t>(L)</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51130">
                        <a:lnSpc>
                          <a:spcPts val="1650"/>
                        </a:lnSpc>
                        <a:spcBef>
                          <a:spcPts val="320"/>
                        </a:spcBef>
                      </a:pPr>
                      <a:r>
                        <a:rPr sz="1400" b="1" spc="-5" dirty="0">
                          <a:solidFill>
                            <a:srgbClr val="FFFFFF"/>
                          </a:solidFill>
                          <a:latin typeface="Arial"/>
                          <a:cs typeface="Arial"/>
                        </a:rPr>
                        <a:t>Дождь?  </a:t>
                      </a:r>
                      <a:r>
                        <a:rPr sz="1400" b="1" dirty="0">
                          <a:solidFill>
                            <a:srgbClr val="FFFFFF"/>
                          </a:solidFill>
                          <a:latin typeface="Arial"/>
                          <a:cs typeface="Arial"/>
                        </a:rPr>
                        <a:t>(R)</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tc>
                  <a:txBody>
                    <a:bodyPr/>
                    <a:lstStyle/>
                    <a:p>
                      <a:pPr marL="85725" marR="114935">
                        <a:lnSpc>
                          <a:spcPts val="1650"/>
                        </a:lnSpc>
                        <a:spcBef>
                          <a:spcPts val="320"/>
                        </a:spcBef>
                      </a:pPr>
                      <a:r>
                        <a:rPr sz="1400" b="1" spc="-5" dirty="0">
                          <a:solidFill>
                            <a:srgbClr val="FFFFFF"/>
                          </a:solidFill>
                          <a:latin typeface="Arial"/>
                          <a:cs typeface="Arial"/>
                        </a:rPr>
                        <a:t>Победа  </a:t>
                      </a:r>
                      <a:r>
                        <a:rPr sz="1400" b="1" dirty="0">
                          <a:solidFill>
                            <a:srgbClr val="FFFFFF"/>
                          </a:solidFill>
                          <a:latin typeface="Arial"/>
                          <a:cs typeface="Arial"/>
                        </a:rPr>
                        <a:t>(Y)</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FFAB40"/>
                    </a:solidFill>
                  </a:tcPr>
                </a:tc>
                <a:extLst>
                  <a:ext uri="{0D108BD9-81ED-4DB2-BD59-A6C34878D82A}">
                    <a16:rowId xmlns:a16="http://schemas.microsoft.com/office/drawing/2014/main" val="10000"/>
                  </a:ext>
                </a:extLst>
              </a:tr>
              <a:tr h="370849">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1"/>
                  </a:ext>
                </a:extLst>
              </a:tr>
              <a:tr h="370849">
                <a:tc>
                  <a:txBody>
                    <a:bodyPr/>
                    <a:lstStyle/>
                    <a:p>
                      <a:pPr marL="85725">
                        <a:lnSpc>
                          <a:spcPct val="100000"/>
                        </a:lnSpc>
                        <a:spcBef>
                          <a:spcPts val="244"/>
                        </a:spcBef>
                      </a:pPr>
                      <a:r>
                        <a:rPr sz="1400" dirty="0">
                          <a:latin typeface="Arial MT"/>
                          <a:cs typeface="Arial MT"/>
                        </a:rPr>
                        <a:t>2</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2"/>
                  </a:ext>
                </a:extLst>
              </a:tr>
              <a:tr h="370849">
                <a:tc>
                  <a:txBody>
                    <a:bodyPr/>
                    <a:lstStyle/>
                    <a:p>
                      <a:pPr marL="85725">
                        <a:lnSpc>
                          <a:spcPct val="100000"/>
                        </a:lnSpc>
                        <a:spcBef>
                          <a:spcPts val="244"/>
                        </a:spcBef>
                      </a:pPr>
                      <a:r>
                        <a:rPr sz="1400" dirty="0">
                          <a:latin typeface="Arial MT"/>
                          <a:cs typeface="Arial MT"/>
                        </a:rPr>
                        <a:t>3</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3"/>
                  </a:ext>
                </a:extLst>
              </a:tr>
              <a:tr h="370850">
                <a:tc>
                  <a:txBody>
                    <a:bodyPr/>
                    <a:lstStyle/>
                    <a:p>
                      <a:pPr marL="85725">
                        <a:lnSpc>
                          <a:spcPct val="100000"/>
                        </a:lnSpc>
                        <a:spcBef>
                          <a:spcPts val="244"/>
                        </a:spcBef>
                      </a:pPr>
                      <a:r>
                        <a:rPr sz="1400" dirty="0">
                          <a:latin typeface="Arial MT"/>
                          <a:cs typeface="Arial MT"/>
                        </a:rPr>
                        <a:t>4</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4"/>
                  </a:ext>
                </a:extLst>
              </a:tr>
              <a:tr h="370849">
                <a:tc>
                  <a:txBody>
                    <a:bodyPr/>
                    <a:lstStyle/>
                    <a:p>
                      <a:pPr marL="85725">
                        <a:lnSpc>
                          <a:spcPct val="100000"/>
                        </a:lnSpc>
                        <a:spcBef>
                          <a:spcPts val="244"/>
                        </a:spcBef>
                      </a:pPr>
                      <a:r>
                        <a:rPr sz="1400" dirty="0">
                          <a:latin typeface="Arial MT"/>
                          <a:cs typeface="Arial MT"/>
                        </a:rPr>
                        <a:t>5</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5"/>
                  </a:ext>
                </a:extLst>
              </a:tr>
              <a:tr h="370849">
                <a:tc>
                  <a:txBody>
                    <a:bodyPr/>
                    <a:lstStyle/>
                    <a:p>
                      <a:pPr marL="85725">
                        <a:lnSpc>
                          <a:spcPct val="100000"/>
                        </a:lnSpc>
                        <a:spcBef>
                          <a:spcPts val="244"/>
                        </a:spcBef>
                      </a:pPr>
                      <a:r>
                        <a:rPr sz="1400" dirty="0">
                          <a:latin typeface="Arial MT"/>
                          <a:cs typeface="Arial MT"/>
                        </a:rPr>
                        <a:t>6</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0</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tc>
                  <a:txBody>
                    <a:bodyPr/>
                    <a:lstStyle/>
                    <a:p>
                      <a:pPr marL="85725">
                        <a:lnSpc>
                          <a:spcPct val="100000"/>
                        </a:lnSpc>
                        <a:spcBef>
                          <a:spcPts val="244"/>
                        </a:spcBef>
                      </a:pPr>
                      <a:r>
                        <a:rPr sz="1400" dirty="0">
                          <a:latin typeface="Arial MT"/>
                          <a:cs typeface="Arial MT"/>
                        </a:rPr>
                        <a:t>1</a:t>
                      </a:r>
                      <a:endParaRPr sz="1400">
                        <a:latin typeface="Arial MT"/>
                        <a:cs typeface="Arial MT"/>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F1E7"/>
                    </a:solidFill>
                  </a:tcPr>
                </a:tc>
                <a:extLst>
                  <a:ext uri="{0D108BD9-81ED-4DB2-BD59-A6C34878D82A}">
                    <a16:rowId xmlns:a16="http://schemas.microsoft.com/office/drawing/2014/main" val="10006"/>
                  </a:ext>
                </a:extLst>
              </a:tr>
              <a:tr h="370849">
                <a:tc>
                  <a:txBody>
                    <a:bodyPr/>
                    <a:lstStyle/>
                    <a:p>
                      <a:pPr marL="85725">
                        <a:lnSpc>
                          <a:spcPct val="100000"/>
                        </a:lnSpc>
                        <a:spcBef>
                          <a:spcPts val="240"/>
                        </a:spcBef>
                      </a:pPr>
                      <a:r>
                        <a:rPr sz="1400" dirty="0">
                          <a:latin typeface="Arial MT"/>
                          <a:cs typeface="Arial MT"/>
                        </a:rPr>
                        <a:t>7</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1</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tc>
                  <a:txBody>
                    <a:bodyPr/>
                    <a:lstStyle/>
                    <a:p>
                      <a:pPr marL="85725">
                        <a:lnSpc>
                          <a:spcPct val="100000"/>
                        </a:lnSpc>
                        <a:spcBef>
                          <a:spcPts val="240"/>
                        </a:spcBef>
                      </a:pPr>
                      <a:r>
                        <a:rPr sz="1400" dirty="0">
                          <a:latin typeface="Arial MT"/>
                          <a:cs typeface="Arial MT"/>
                        </a:rPr>
                        <a:t>0</a:t>
                      </a:r>
                      <a:endParaRPr sz="1400">
                        <a:latin typeface="Arial MT"/>
                        <a:cs typeface="Arial MT"/>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FE1CD"/>
                    </a:solidFill>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TotalTime>
  <Words>2665</Words>
  <Application>Microsoft Macintosh PowerPoint</Application>
  <PresentationFormat>Экран (16:9)</PresentationFormat>
  <Paragraphs>835</Paragraphs>
  <Slides>43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43</vt:i4>
      </vt:variant>
    </vt:vector>
  </HeadingPairs>
  <TitlesOfParts>
    <vt:vector size="49" baseType="lpstr">
      <vt:lpstr>Arial</vt:lpstr>
      <vt:lpstr>Arial MT</vt:lpstr>
      <vt:lpstr>Calibri</vt:lpstr>
      <vt:lpstr>Calibri Light</vt:lpstr>
      <vt:lpstr>Verdana</vt:lpstr>
      <vt:lpstr>Тема Office</vt:lpstr>
      <vt:lpstr>Деревья решений</vt:lpstr>
      <vt:lpstr>Определение</vt:lpstr>
      <vt:lpstr>Примеры</vt:lpstr>
      <vt:lpstr>Основной вопрос</vt:lpstr>
      <vt:lpstr>Презентация PowerPoint</vt:lpstr>
      <vt:lpstr>Как найти оптимальный признак для  ветвления</vt:lpstr>
      <vt:lpstr>Неопределенность Джини (Gini impurity)</vt:lpstr>
      <vt:lpstr>Вычисляем</vt:lpstr>
      <vt:lpstr>Вычисляем</vt:lpstr>
      <vt:lpstr>Вычисляем</vt:lpstr>
      <vt:lpstr>Вычисляем Джини для второго признака</vt:lpstr>
      <vt:lpstr>Аналогично для других признаков</vt:lpstr>
      <vt:lpstr>Находим признак с минимальным Джини</vt:lpstr>
      <vt:lpstr>Находим признак с минимальным Джини</vt:lpstr>
      <vt:lpstr>Теперь работаем с объектами из левой  вершины Pr(V=0)=2/5 Pr(V=1)=3/5</vt:lpstr>
      <vt:lpstr>Теперь работаем с объектами из левой  вершины</vt:lpstr>
      <vt:lpstr>Презентация PowerPoint</vt:lpstr>
      <vt:lpstr>Теперь работаем с объектами из левой  вершины Здесь получаем</vt:lpstr>
      <vt:lpstr>Презентация PowerPoint</vt:lpstr>
      <vt:lpstr>Презентация PowerPoint</vt:lpstr>
      <vt:lpstr>Презентация PowerPoint</vt:lpstr>
      <vt:lpstr>Презентация PowerPoint</vt:lpstr>
      <vt:lpstr>Деревья для задачи регрессии</vt:lpstr>
      <vt:lpstr>На прошлых слайдах было построено  дерево для задачи классификации</vt:lpstr>
      <vt:lpstr>Пример задачи регрессии</vt:lpstr>
      <vt:lpstr>В задаче регрессии значение, которое  выдает лист – это</vt:lpstr>
      <vt:lpstr>Деревья vs пропуски данных</vt:lpstr>
      <vt:lpstr>Презентация PowerPoint</vt:lpstr>
      <vt:lpstr>Для этого нужно:</vt:lpstr>
      <vt:lpstr>Для этого нужно:</vt:lpstr>
      <vt:lpstr>Итоговый ответ, если попали в несколько  листьев</vt:lpstr>
      <vt:lpstr>Презентация PowerPoint</vt:lpstr>
      <vt:lpstr>Презентация PowerPoint</vt:lpstr>
      <vt:lpstr>Поиск выбросов с помощью  деревьев (изолирующий лес)</vt:lpstr>
      <vt:lpstr>Дерево разбивает пространство на  прямоугольные секторы</vt:lpstr>
      <vt:lpstr>Изолирующий лес</vt:lpstr>
      <vt:lpstr>Изолирующий лес</vt:lpstr>
      <vt:lpstr>Действительно,</vt:lpstr>
      <vt:lpstr>Случайный лес  (Random forest)</vt:lpstr>
      <vt:lpstr>Идея:</vt:lpstr>
      <vt:lpstr>Презентация PowerPoint</vt:lpstr>
      <vt:lpstr>Строительство случайных деревьев</vt:lpstr>
      <vt:lpstr>Использованная 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Деревья</dc:title>
  <cp:lastModifiedBy>Александр Стрельцов</cp:lastModifiedBy>
  <cp:revision>7</cp:revision>
  <dcterms:created xsi:type="dcterms:W3CDTF">2023-10-10T06:21:59Z</dcterms:created>
  <dcterms:modified xsi:type="dcterms:W3CDTF">2024-09-17T16:19:24Z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