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301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136" d="100"/>
          <a:sy n="136" d="100"/>
        </p:scale>
        <p:origin x="96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F9F79-A4A0-44E5-AB79-D3DC11B58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4E41DF-6BB0-4E07-BC28-B7B596AEB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39046D-B632-40F2-87D7-D5FB5215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489B3-DBCA-49BC-ACF5-AD67D207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6E5634-9770-4DDF-920C-031CDC57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9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F7BDC-3CF5-4B16-8221-4108DDB8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0BD039-5221-4C2F-82FA-7C6BA5E97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D78544-66D7-458D-A8C4-7D9FDCF7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70FCAF-0045-49A0-89AB-59A3B90F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7DE03E-0882-45A4-848B-BBBCBFFD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4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000D8A-A9D2-43C2-BFFA-365310B7E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E85FF3-EB48-4FB0-9E1D-46FDF0FAD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2AF792-A43E-448B-8263-B56A7C2A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551ECB-A657-4CB0-BCE6-ADE77404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095E91-D610-4018-9743-450028B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678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484037"/>
            <a:ext cx="8374549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35314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676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35314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25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119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086CC-DD77-45F4-B672-57B5A40E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4B3E78-C192-4BE3-967D-34D61658A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030484-A24C-48A8-BED7-33B32509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48F02A-9AF9-4E74-84FA-4E4B76D2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0AF509-1D66-4760-ABF1-2AEB2684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16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AB236-79FD-4950-8110-1FDA6555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492CAA-8F00-4EA7-BCBC-3406AFBA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87D57A-272C-4001-BEEB-9D940F73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03331F-14B8-4283-9050-4103EFB6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4354CB-EA7F-4958-A130-BD1E9EBA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75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D9006-F98B-46E9-9F60-3C7E0182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0209C2-3958-4CD3-93BA-0AA771C14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6C3018-A368-404E-94AB-0FE42C6E7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1E72AA-3AAD-4418-8E87-5038C8BC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8D9B1C-4EC7-42DC-9E92-F6447EB3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A836A9-B209-44F4-8321-F6D30AB1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34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ACE68-AAE4-41D9-BDD6-27A65AC1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DB45B3-974F-4D7A-87FC-A03A1E6C4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B440AC-3CB2-4618-B8A7-7FC1440F6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5FA0B9-70F8-4A75-A02E-00B7602D5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2F60AE-3FE5-4B67-B0B6-192F9591D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D10673-EB96-469E-97E4-2C9A01F8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EB2206-4336-4C79-9C1B-9B386591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19F1E2-8DF7-4BDE-93A6-282B01BE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28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913B7-F765-4DC9-82D8-26DD8456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D9B0D1-C7B5-4B97-A71D-EAB2F232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FC2B33-C481-4AB1-AE77-6BF11693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C3DEDC-8636-4610-A881-5174C22C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421A3B9-1C96-47A0-9E89-1A8C9F87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4684CD-CD3D-4F62-BFB0-FC8A3C52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B7B7EB-BCF2-47C0-A2C1-F0B40118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37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99AAC-E84B-4407-9273-88331C4D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35E13-045A-475A-9C4B-7E7CF43C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DF3350-3DFB-4A98-8555-3BB968132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B28AAB-5DA2-437A-A599-2FA4E36F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A61C8C-2BC4-4F65-999B-5072E072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894280-4A42-4A38-8C41-5119240C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65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74C59-6B61-492C-AAE0-D83C39F0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362A39-C0EB-461C-8700-2FCE8ACDD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FDF4DB-F9DC-4B42-B433-3672522EA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DDCD6F-3626-403F-A491-5D8C3A21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77F7EA-95C3-4938-85FB-219418A8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B608D0-17B2-403B-8A6C-E34BC867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7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5B036-8ABD-49B8-9894-ABF114C0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CD2BD7-57DE-46EA-B6E1-58EBE1E16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003DC2-68E8-46F9-8485-807D1AE67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BAA4DB-8972-4703-8A8C-50380218D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F82BBB-D688-43A2-BE46-ABB802625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93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chinelearning.ru/wiki/images/3/3e/Voron-ML-Logic.pdf" TargetMode="External"/><Relationship Id="rId2" Type="http://schemas.openxmlformats.org/officeDocument/2006/relationships/hyperlink" Target="https://habrahabr.ru/company/ods/blog/32253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ogic.pdmi.ras.ru/~sergey/teaching/ml/notes-01-dectrees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69C83-0493-4EBB-9E03-486B0C29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85950"/>
            <a:ext cx="7886700" cy="994172"/>
          </a:xfrm>
        </p:spPr>
        <p:txBody>
          <a:bodyPr/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4800" spc="-5" dirty="0">
                <a:solidFill>
                  <a:schemeClr val="tx1"/>
                </a:solidFill>
              </a:rPr>
              <a:t>Деревья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38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763333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Вычисляем</a:t>
            </a:r>
            <a:r>
              <a:rPr spc="-30" dirty="0"/>
              <a:t> </a:t>
            </a:r>
            <a:r>
              <a:rPr spc="-5" dirty="0"/>
              <a:t>Джини</a:t>
            </a:r>
            <a:r>
              <a:rPr spc="-25" dirty="0"/>
              <a:t> </a:t>
            </a:r>
            <a:r>
              <a:rPr spc="-5" dirty="0"/>
              <a:t>для</a:t>
            </a:r>
            <a:r>
              <a:rPr spc="-25" dirty="0"/>
              <a:t> </a:t>
            </a:r>
            <a:r>
              <a:rPr spc="-5" dirty="0"/>
              <a:t>второго</a:t>
            </a:r>
            <a:r>
              <a:rPr spc="-25" dirty="0"/>
              <a:t> </a:t>
            </a:r>
            <a:r>
              <a:rPr spc="-5" dirty="0"/>
              <a:t>признака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61" y="1073806"/>
            <a:ext cx="3870960" cy="302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Pr(D=0)=2/7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Pr(D=1)=5/7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Verdana"/>
              <a:cs typeface="Verdana"/>
            </a:endParaRPr>
          </a:p>
          <a:p>
            <a:pPr marL="12700" marR="1271270" algn="just">
              <a:lnSpc>
                <a:spcPts val="2630"/>
              </a:lnSpc>
            </a:pPr>
            <a:r>
              <a:rPr sz="2200" spc="-5" dirty="0">
                <a:latin typeface="Verdana"/>
                <a:cs typeface="Verdana"/>
              </a:rPr>
              <a:t>Pr(Y=0|D=0)=2/2  Pr(Y=1|D=0)=0/2  Pr(Y=0|D=1)=2/5  Pr(Y=1|D=1)=3/5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Verdana"/>
              <a:cs typeface="Verdana"/>
            </a:endParaRPr>
          </a:p>
          <a:p>
            <a:pPr marL="12700" marR="577850">
              <a:lnSpc>
                <a:spcPts val="2630"/>
              </a:lnSpc>
            </a:pPr>
            <a:r>
              <a:rPr sz="2200" spc="-5" dirty="0">
                <a:latin typeface="Verdana"/>
                <a:cs typeface="Verdana"/>
              </a:rPr>
              <a:t>Gini(D)=2/7*2/2*0/2+  5/7*2/4*3/4=0.17</a:t>
            </a:r>
            <a:endParaRPr sz="22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53073" y="1557287"/>
          <a:ext cx="5186679" cy="3106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 marL="85725" marR="107314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№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матча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3462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Выше?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2509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Дома?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096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Лидеры?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113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Дождь?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493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Победа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64065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Аналогично</a:t>
            </a:r>
            <a:r>
              <a:rPr spc="-35" dirty="0"/>
              <a:t> </a:t>
            </a:r>
            <a:r>
              <a:rPr spc="-5" dirty="0"/>
              <a:t>для</a:t>
            </a:r>
            <a:r>
              <a:rPr spc="-30" dirty="0"/>
              <a:t> </a:t>
            </a:r>
            <a:r>
              <a:rPr spc="-5" dirty="0"/>
              <a:t>других</a:t>
            </a:r>
            <a:r>
              <a:rPr spc="-30" dirty="0"/>
              <a:t> </a:t>
            </a:r>
            <a:r>
              <a:rPr spc="-5" dirty="0"/>
              <a:t>признаков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61" y="1073806"/>
            <a:ext cx="1882139" cy="6940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latin typeface="Verdana"/>
                <a:cs typeface="Verdana"/>
              </a:rPr>
              <a:t>Gini(L)=0.24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Gini(R)=0.24</a:t>
            </a:r>
            <a:endParaRPr sz="22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53073" y="1557287"/>
          <a:ext cx="5186679" cy="3106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 marL="85725" marR="107314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№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матча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3462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Выше?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2509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Дома?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096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Лидеры?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113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Дождь?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493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Победа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76981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Находим</a:t>
            </a:r>
            <a:r>
              <a:rPr spc="-30" dirty="0"/>
              <a:t> </a:t>
            </a:r>
            <a:r>
              <a:rPr spc="-5" dirty="0"/>
              <a:t>признак</a:t>
            </a:r>
            <a:r>
              <a:rPr spc="-25" dirty="0"/>
              <a:t> </a:t>
            </a:r>
            <a:r>
              <a:rPr dirty="0"/>
              <a:t>с</a:t>
            </a:r>
            <a:r>
              <a:rPr spc="-30" dirty="0"/>
              <a:t> </a:t>
            </a:r>
            <a:r>
              <a:rPr spc="-5" dirty="0"/>
              <a:t>минимальным</a:t>
            </a:r>
            <a:r>
              <a:rPr spc="-25" dirty="0"/>
              <a:t> </a:t>
            </a:r>
            <a:r>
              <a:rPr spc="-5" dirty="0"/>
              <a:t>Джини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61" y="1073806"/>
            <a:ext cx="3152140" cy="336105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793115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latin typeface="Verdana"/>
                <a:cs typeface="Verdana"/>
              </a:rPr>
              <a:t>Gini(V)=0.2</a:t>
            </a:r>
            <a:r>
              <a:rPr lang="en-US" sz="2200" spc="-5" dirty="0">
                <a:latin typeface="Verdana"/>
                <a:cs typeface="Verdana"/>
              </a:rPr>
              <a:t>0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Gini(D)=0.17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(!)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Gini(L)=0.24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Gini(R)=0.24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 dirty="0">
              <a:latin typeface="Verdana"/>
              <a:cs typeface="Verdana"/>
            </a:endParaRPr>
          </a:p>
          <a:p>
            <a:pPr marL="12700" marR="182880">
              <a:lnSpc>
                <a:spcPts val="2630"/>
              </a:lnSpc>
            </a:pPr>
            <a:r>
              <a:rPr sz="2200" spc="-5" dirty="0">
                <a:latin typeface="Verdana"/>
                <a:cs typeface="Verdana"/>
              </a:rPr>
              <a:t>Этот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признак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идет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в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вершину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дерева.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525"/>
              </a:lnSpc>
            </a:pPr>
            <a:r>
              <a:rPr sz="2200" spc="-5" dirty="0">
                <a:latin typeface="Verdana"/>
                <a:cs typeface="Verdana"/>
              </a:rPr>
              <a:t>Тренировочная</a:t>
            </a:r>
            <a:endParaRPr sz="2200" dirty="0">
              <a:latin typeface="Verdana"/>
              <a:cs typeface="Verdana"/>
            </a:endParaRPr>
          </a:p>
          <a:p>
            <a:pPr marL="12700" marR="5080">
              <a:lnSpc>
                <a:spcPts val="2630"/>
              </a:lnSpc>
              <a:spcBef>
                <a:spcPts val="90"/>
              </a:spcBef>
            </a:pPr>
            <a:r>
              <a:rPr sz="2200" spc="-5" dirty="0">
                <a:latin typeface="Verdana"/>
                <a:cs typeface="Verdana"/>
              </a:rPr>
              <a:t>выборка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разбивается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на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2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части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76981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Находим</a:t>
            </a:r>
            <a:r>
              <a:rPr spc="-30" dirty="0"/>
              <a:t> </a:t>
            </a:r>
            <a:r>
              <a:rPr spc="-5" dirty="0"/>
              <a:t>признак</a:t>
            </a:r>
            <a:r>
              <a:rPr spc="-25" dirty="0"/>
              <a:t> </a:t>
            </a:r>
            <a:r>
              <a:rPr dirty="0"/>
              <a:t>с</a:t>
            </a:r>
            <a:r>
              <a:rPr spc="-30" dirty="0"/>
              <a:t> </a:t>
            </a:r>
            <a:r>
              <a:rPr spc="-5" dirty="0"/>
              <a:t>минимальным</a:t>
            </a:r>
            <a:r>
              <a:rPr spc="-25" dirty="0"/>
              <a:t> </a:t>
            </a:r>
            <a:r>
              <a:rPr spc="-5" dirty="0"/>
              <a:t>Джини</a:t>
            </a:r>
          </a:p>
        </p:txBody>
      </p:sp>
      <p:sp>
        <p:nvSpPr>
          <p:cNvPr id="3" name="object 3"/>
          <p:cNvSpPr/>
          <p:nvPr/>
        </p:nvSpPr>
        <p:spPr>
          <a:xfrm>
            <a:off x="4427983" y="1059582"/>
            <a:ext cx="314960" cy="307975"/>
          </a:xfrm>
          <a:custGeom>
            <a:avLst/>
            <a:gdLst/>
            <a:ahLst/>
            <a:cxnLst/>
            <a:rect l="l" t="t" r="r" b="b"/>
            <a:pathLst>
              <a:path w="314960" h="307975">
                <a:moveTo>
                  <a:pt x="0" y="0"/>
                </a:moveTo>
                <a:lnTo>
                  <a:pt x="314510" y="0"/>
                </a:lnTo>
                <a:lnTo>
                  <a:pt x="314510" y="307777"/>
                </a:ln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1009" y="1077870"/>
            <a:ext cx="15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-6350" y="2349375"/>
          <a:ext cx="4394199" cy="2364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 marL="85725" marR="107314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№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матча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34620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Выше?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096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Лидеры?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1130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Дождь?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493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Победа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45161" y="2349375"/>
          <a:ext cx="4394199" cy="1252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 marL="85725" marR="107314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№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матча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34620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Выше?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096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Лидеры?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1130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Дождь?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493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Победа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883561" y="1175022"/>
            <a:ext cx="4948555" cy="1176020"/>
            <a:chOff x="1883561" y="1175022"/>
            <a:chExt cx="4948555" cy="1176020"/>
          </a:xfrm>
        </p:grpSpPr>
        <p:sp>
          <p:nvSpPr>
            <p:cNvPr id="8" name="object 8"/>
            <p:cNvSpPr/>
            <p:nvPr/>
          </p:nvSpPr>
          <p:spPr>
            <a:xfrm>
              <a:off x="2014910" y="1213470"/>
              <a:ext cx="2413635" cy="1063625"/>
            </a:xfrm>
            <a:custGeom>
              <a:avLst/>
              <a:gdLst/>
              <a:ahLst/>
              <a:cxnLst/>
              <a:rect l="l" t="t" r="r" b="b"/>
              <a:pathLst>
                <a:path w="2413635" h="1063625">
                  <a:moveTo>
                    <a:pt x="2413073" y="0"/>
                  </a:moveTo>
                  <a:lnTo>
                    <a:pt x="0" y="1063416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3561" y="2163581"/>
              <a:ext cx="244653" cy="1871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88023" y="1203597"/>
              <a:ext cx="1917064" cy="1057910"/>
            </a:xfrm>
            <a:custGeom>
              <a:avLst/>
              <a:gdLst/>
              <a:ahLst/>
              <a:cxnLst/>
              <a:rect l="l" t="t" r="r" b="b"/>
              <a:pathLst>
                <a:path w="1917065" h="1057910">
                  <a:moveTo>
                    <a:pt x="0" y="0"/>
                  </a:moveTo>
                  <a:lnTo>
                    <a:pt x="1916743" y="1057513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8872" y="2145215"/>
              <a:ext cx="242806" cy="19872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276873" y="129389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5145" y="129389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24220" y="3977556"/>
            <a:ext cx="3329304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В этом листе все объекты принадлежат  одному классу (Y=0). Здесь ветвления  заканчиваются.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7259320" cy="116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Теперь</a:t>
            </a:r>
            <a:r>
              <a:rPr spc="-30" dirty="0"/>
              <a:t> </a:t>
            </a:r>
            <a:r>
              <a:rPr spc="-5" dirty="0"/>
              <a:t>работаем</a:t>
            </a:r>
            <a:r>
              <a:rPr spc="-20" dirty="0"/>
              <a:t> </a:t>
            </a:r>
            <a:r>
              <a:rPr dirty="0"/>
              <a:t>с</a:t>
            </a:r>
            <a:r>
              <a:rPr spc="-20" dirty="0"/>
              <a:t> </a:t>
            </a:r>
            <a:r>
              <a:rPr spc="-5" dirty="0"/>
              <a:t>объектами</a:t>
            </a:r>
            <a:r>
              <a:rPr spc="-20" dirty="0"/>
              <a:t> </a:t>
            </a:r>
            <a:r>
              <a:rPr spc="-5" dirty="0"/>
              <a:t>из</a:t>
            </a:r>
            <a:r>
              <a:rPr spc="-20" dirty="0"/>
              <a:t> </a:t>
            </a:r>
            <a:r>
              <a:rPr spc="-5" dirty="0"/>
              <a:t>левой </a:t>
            </a:r>
            <a:r>
              <a:rPr spc="-840" dirty="0"/>
              <a:t> </a:t>
            </a:r>
            <a:r>
              <a:rPr spc="-5" dirty="0"/>
              <a:t>вершины</a:t>
            </a:r>
          </a:p>
          <a:p>
            <a:pPr marL="96520">
              <a:lnSpc>
                <a:spcPct val="100000"/>
              </a:lnSpc>
              <a:spcBef>
                <a:spcPts val="345"/>
              </a:spcBef>
            </a:pPr>
            <a:r>
              <a:rPr sz="2200" b="0" spc="-5" dirty="0">
                <a:solidFill>
                  <a:srgbClr val="000000"/>
                </a:solidFill>
                <a:latin typeface="Verdana"/>
                <a:cs typeface="Verdana"/>
              </a:rPr>
              <a:t>Pr(V=0)=2/5</a:t>
            </a:r>
            <a:r>
              <a:rPr sz="2200" b="0" spc="-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Verdana"/>
                <a:cs typeface="Verdana"/>
              </a:rPr>
              <a:t>Pr(V=1)=3/5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561" y="1956579"/>
            <a:ext cx="3274060" cy="23609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698500" algn="just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latin typeface="Verdana"/>
                <a:cs typeface="Verdana"/>
              </a:rPr>
              <a:t>Pr(Y=0|V=0)=0/2  Pr(Y=1|V=0)=2/2  Pr(Y=0|V=1)=2/3  Pr(Y=1|V=1)=1/3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 dirty="0">
              <a:latin typeface="Verdana"/>
              <a:cs typeface="Verdana"/>
            </a:endParaRPr>
          </a:p>
          <a:p>
            <a:pPr marL="12700" marR="5080">
              <a:lnSpc>
                <a:spcPts val="2630"/>
              </a:lnSpc>
            </a:pPr>
            <a:r>
              <a:rPr sz="2200" spc="-5" dirty="0">
                <a:latin typeface="Verdana"/>
                <a:cs typeface="Verdana"/>
              </a:rPr>
              <a:t>Gini(V)=2/5*0/2*2/2+  3/5*2/3*1/3=0.13</a:t>
            </a:r>
            <a:endParaRPr sz="2200" dirty="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45161" y="2349375"/>
          <a:ext cx="4394199" cy="2364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 marL="85725" marR="107314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№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матча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34620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Выше?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096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Лидеры?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1130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Дождь?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493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Победа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Теперь</a:t>
            </a:r>
            <a:r>
              <a:rPr spc="-30" dirty="0"/>
              <a:t> </a:t>
            </a:r>
            <a:r>
              <a:rPr spc="-5" dirty="0"/>
              <a:t>работаем</a:t>
            </a:r>
            <a:r>
              <a:rPr spc="-20" dirty="0"/>
              <a:t> </a:t>
            </a:r>
            <a:r>
              <a:rPr dirty="0"/>
              <a:t>с</a:t>
            </a:r>
            <a:r>
              <a:rPr spc="-20" dirty="0"/>
              <a:t> </a:t>
            </a:r>
            <a:r>
              <a:rPr spc="-5" dirty="0"/>
              <a:t>объектами</a:t>
            </a:r>
            <a:r>
              <a:rPr spc="-20" dirty="0"/>
              <a:t> </a:t>
            </a:r>
            <a:r>
              <a:rPr spc="-5" dirty="0"/>
              <a:t>из</a:t>
            </a:r>
            <a:r>
              <a:rPr spc="-20" dirty="0"/>
              <a:t> </a:t>
            </a:r>
            <a:r>
              <a:rPr spc="-5" dirty="0"/>
              <a:t>левой </a:t>
            </a:r>
            <a:r>
              <a:rPr spc="-840" dirty="0"/>
              <a:t> </a:t>
            </a:r>
            <a:r>
              <a:rPr spc="-5" dirty="0"/>
              <a:t>вершины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61" y="1289830"/>
            <a:ext cx="3697604" cy="2360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1820545">
              <a:lnSpc>
                <a:spcPts val="2620"/>
              </a:lnSpc>
              <a:spcBef>
                <a:spcPts val="204"/>
              </a:spcBef>
            </a:pPr>
            <a:r>
              <a:rPr sz="2200" spc="-5" dirty="0">
                <a:latin typeface="Verdana"/>
                <a:cs typeface="Verdana"/>
              </a:rPr>
              <a:t>Получаем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Gini(V)=0.13  Gini(L)=0.23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Gini(R)=0.23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Verdana"/>
              <a:cs typeface="Verdana"/>
            </a:endParaRPr>
          </a:p>
          <a:p>
            <a:pPr marL="12700" marR="5080">
              <a:lnSpc>
                <a:spcPts val="2620"/>
              </a:lnSpc>
            </a:pPr>
            <a:r>
              <a:rPr sz="2200" spc="-5" dirty="0">
                <a:latin typeface="Verdana"/>
                <a:cs typeface="Verdana"/>
              </a:rPr>
              <a:t>Выбираем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для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ветвления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признак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V</a:t>
            </a:r>
            <a:endParaRPr sz="22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45161" y="2349375"/>
          <a:ext cx="4394199" cy="2364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 marL="85725" marR="107314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№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матча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34620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Выше?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096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Лидеры?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1130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Дождь?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493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Победа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5976" y="0"/>
            <a:ext cx="314960" cy="307975"/>
          </a:xfrm>
          <a:custGeom>
            <a:avLst/>
            <a:gdLst/>
            <a:ahLst/>
            <a:cxnLst/>
            <a:rect l="l" t="t" r="r" b="b"/>
            <a:pathLst>
              <a:path w="314960" h="307975">
                <a:moveTo>
                  <a:pt x="0" y="0"/>
                </a:moveTo>
                <a:lnTo>
                  <a:pt x="314509" y="0"/>
                </a:lnTo>
                <a:lnTo>
                  <a:pt x="314509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29001" y="18288"/>
            <a:ext cx="15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05609" y="1341263"/>
          <a:ext cx="3529965" cy="1252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 marL="85725" marR="107314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№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матча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096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Лидеры?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113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Дождь?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493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Победа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323913" y="94903"/>
            <a:ext cx="2141220" cy="528320"/>
            <a:chOff x="3323913" y="94903"/>
            <a:chExt cx="2141220" cy="528320"/>
          </a:xfrm>
        </p:grpSpPr>
        <p:sp>
          <p:nvSpPr>
            <p:cNvPr id="6" name="object 6"/>
            <p:cNvSpPr/>
            <p:nvPr/>
          </p:nvSpPr>
          <p:spPr>
            <a:xfrm>
              <a:off x="3455339" y="153888"/>
              <a:ext cx="901065" cy="395605"/>
            </a:xfrm>
            <a:custGeom>
              <a:avLst/>
              <a:gdLst/>
              <a:ahLst/>
              <a:cxnLst/>
              <a:rect l="l" t="t" r="r" b="b"/>
              <a:pathLst>
                <a:path w="901064" h="395605">
                  <a:moveTo>
                    <a:pt x="900636" y="0"/>
                  </a:moveTo>
                  <a:lnTo>
                    <a:pt x="0" y="395029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3913" y="435669"/>
              <a:ext cx="244674" cy="1869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44007" y="123478"/>
              <a:ext cx="695325" cy="405765"/>
            </a:xfrm>
            <a:custGeom>
              <a:avLst/>
              <a:gdLst/>
              <a:ahLst/>
              <a:cxnLst/>
              <a:rect l="l" t="t" r="r" b="b"/>
              <a:pathLst>
                <a:path w="695325" h="405765">
                  <a:moveTo>
                    <a:pt x="0" y="0"/>
                  </a:moveTo>
                  <a:lnTo>
                    <a:pt x="694917" y="405368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2451" y="412373"/>
              <a:ext cx="242059" cy="20163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348881" y="21377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24944" y="78983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8104" y="627533"/>
            <a:ext cx="882015" cy="246221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latin typeface="Arial MT"/>
                <a:cs typeface="Arial MT"/>
              </a:rPr>
              <a:t>Ответ: 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9832" y="627533"/>
            <a:ext cx="305435" cy="307975"/>
          </a:xfrm>
          <a:custGeom>
            <a:avLst/>
            <a:gdLst/>
            <a:ahLst/>
            <a:cxnLst/>
            <a:rect l="l" t="t" r="r" b="b"/>
            <a:pathLst>
              <a:path w="305435" h="307975">
                <a:moveTo>
                  <a:pt x="0" y="0"/>
                </a:moveTo>
                <a:lnTo>
                  <a:pt x="304892" y="0"/>
                </a:lnTo>
                <a:lnTo>
                  <a:pt x="304892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32857" y="645821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V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-6350" y="1341263"/>
          <a:ext cx="3529965" cy="1623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 marL="85725" marR="107314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№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матча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096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Лидеры?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113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Дождь?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493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Победа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1525633" y="752847"/>
            <a:ext cx="2645410" cy="596265"/>
            <a:chOff x="1525633" y="752847"/>
            <a:chExt cx="2645410" cy="596265"/>
          </a:xfrm>
        </p:grpSpPr>
        <p:sp>
          <p:nvSpPr>
            <p:cNvPr id="17" name="object 17"/>
            <p:cNvSpPr/>
            <p:nvPr/>
          </p:nvSpPr>
          <p:spPr>
            <a:xfrm>
              <a:off x="1659969" y="781422"/>
              <a:ext cx="1400175" cy="500380"/>
            </a:xfrm>
            <a:custGeom>
              <a:avLst/>
              <a:gdLst/>
              <a:ahLst/>
              <a:cxnLst/>
              <a:rect l="l" t="t" r="r" b="b"/>
              <a:pathLst>
                <a:path w="1400175" h="500380">
                  <a:moveTo>
                    <a:pt x="1399862" y="0"/>
                  </a:moveTo>
                  <a:lnTo>
                    <a:pt x="0" y="500197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5633" y="1170896"/>
              <a:ext cx="245059" cy="17819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364724" y="781422"/>
              <a:ext cx="684530" cy="457834"/>
            </a:xfrm>
            <a:custGeom>
              <a:avLst/>
              <a:gdLst/>
              <a:ahLst/>
              <a:cxnLst/>
              <a:rect l="l" t="t" r="r" b="b"/>
              <a:pathLst>
                <a:path w="684529" h="457834">
                  <a:moveTo>
                    <a:pt x="0" y="0"/>
                  </a:moveTo>
                  <a:lnTo>
                    <a:pt x="684351" y="457284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1355" y="1120986"/>
              <a:ext cx="239676" cy="20869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908721" y="78983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84985" y="2806062"/>
            <a:ext cx="3329304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В этом листе все объекты принадлежат  одному классу (Y=1). Здесь ветвления  заканчиваются.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3025" y="3238110"/>
            <a:ext cx="26777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Будем строить ветвление здесь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149081" y="182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7259320" cy="116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Теперь</a:t>
            </a:r>
            <a:r>
              <a:rPr spc="-30" dirty="0"/>
              <a:t> </a:t>
            </a:r>
            <a:r>
              <a:rPr spc="-5" dirty="0"/>
              <a:t>работаем</a:t>
            </a:r>
            <a:r>
              <a:rPr spc="-20" dirty="0"/>
              <a:t> </a:t>
            </a:r>
            <a:r>
              <a:rPr dirty="0"/>
              <a:t>с</a:t>
            </a:r>
            <a:r>
              <a:rPr spc="-20" dirty="0"/>
              <a:t> </a:t>
            </a:r>
            <a:r>
              <a:rPr spc="-5" dirty="0"/>
              <a:t>объектами</a:t>
            </a:r>
            <a:r>
              <a:rPr spc="-20" dirty="0"/>
              <a:t> </a:t>
            </a:r>
            <a:r>
              <a:rPr spc="-5" dirty="0"/>
              <a:t>из</a:t>
            </a:r>
            <a:r>
              <a:rPr spc="-20" dirty="0"/>
              <a:t> </a:t>
            </a:r>
            <a:r>
              <a:rPr spc="-5" dirty="0"/>
              <a:t>левой </a:t>
            </a:r>
            <a:r>
              <a:rPr spc="-840" dirty="0"/>
              <a:t> </a:t>
            </a:r>
            <a:r>
              <a:rPr spc="-5" dirty="0"/>
              <a:t>вершины</a:t>
            </a:r>
          </a:p>
          <a:p>
            <a:pPr marL="96520">
              <a:lnSpc>
                <a:spcPct val="100000"/>
              </a:lnSpc>
              <a:spcBef>
                <a:spcPts val="345"/>
              </a:spcBef>
            </a:pPr>
            <a:r>
              <a:rPr sz="2200" b="0" spc="-5" dirty="0">
                <a:solidFill>
                  <a:srgbClr val="000000"/>
                </a:solidFill>
                <a:latin typeface="Verdana"/>
                <a:cs typeface="Verdana"/>
              </a:rPr>
              <a:t>Здесь</a:t>
            </a:r>
            <a:r>
              <a:rPr sz="2200" b="0" spc="-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Verdana"/>
                <a:cs typeface="Verdana"/>
              </a:rPr>
              <a:t>получаем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561" y="1956579"/>
            <a:ext cx="3318510" cy="16941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440815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latin typeface="Verdana"/>
                <a:cs typeface="Verdana"/>
              </a:rPr>
              <a:t>Gini(L)=0.16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Gini(R)=0.16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Verdana"/>
              <a:cs typeface="Verdana"/>
            </a:endParaRPr>
          </a:p>
          <a:p>
            <a:pPr marL="12700" marR="5080">
              <a:lnSpc>
                <a:spcPts val="2620"/>
              </a:lnSpc>
            </a:pPr>
            <a:r>
              <a:rPr sz="2200" spc="-5" dirty="0">
                <a:latin typeface="Verdana"/>
                <a:cs typeface="Verdana"/>
              </a:rPr>
              <a:t>Можно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выбрать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любой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из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признаков.</a:t>
            </a:r>
            <a:endParaRPr sz="22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85730" y="2421383"/>
          <a:ext cx="3529965" cy="1623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 marL="85725" marR="107314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№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матча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096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Лидеры?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1130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Дождь?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493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Победа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5976" y="0"/>
            <a:ext cx="314960" cy="307975"/>
          </a:xfrm>
          <a:custGeom>
            <a:avLst/>
            <a:gdLst/>
            <a:ahLst/>
            <a:cxnLst/>
            <a:rect l="l" t="t" r="r" b="b"/>
            <a:pathLst>
              <a:path w="314960" h="307975">
                <a:moveTo>
                  <a:pt x="0" y="0"/>
                </a:moveTo>
                <a:lnTo>
                  <a:pt x="314509" y="0"/>
                </a:lnTo>
                <a:lnTo>
                  <a:pt x="314509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29001" y="182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23913" y="94903"/>
            <a:ext cx="2141220" cy="528320"/>
            <a:chOff x="3323913" y="94903"/>
            <a:chExt cx="2141220" cy="528320"/>
          </a:xfrm>
        </p:grpSpPr>
        <p:sp>
          <p:nvSpPr>
            <p:cNvPr id="5" name="object 5"/>
            <p:cNvSpPr/>
            <p:nvPr/>
          </p:nvSpPr>
          <p:spPr>
            <a:xfrm>
              <a:off x="3455339" y="153888"/>
              <a:ext cx="901065" cy="395605"/>
            </a:xfrm>
            <a:custGeom>
              <a:avLst/>
              <a:gdLst/>
              <a:ahLst/>
              <a:cxnLst/>
              <a:rect l="l" t="t" r="r" b="b"/>
              <a:pathLst>
                <a:path w="901064" h="395605">
                  <a:moveTo>
                    <a:pt x="900636" y="0"/>
                  </a:moveTo>
                  <a:lnTo>
                    <a:pt x="0" y="395029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3913" y="435669"/>
              <a:ext cx="244674" cy="18693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44007" y="123478"/>
              <a:ext cx="695325" cy="405765"/>
            </a:xfrm>
            <a:custGeom>
              <a:avLst/>
              <a:gdLst/>
              <a:ahLst/>
              <a:cxnLst/>
              <a:rect l="l" t="t" r="r" b="b"/>
              <a:pathLst>
                <a:path w="695325" h="405765">
                  <a:moveTo>
                    <a:pt x="0" y="0"/>
                  </a:moveTo>
                  <a:lnTo>
                    <a:pt x="694917" y="405368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2451" y="412373"/>
              <a:ext cx="242059" cy="20163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348881" y="21377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4944" y="78983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8104" y="627533"/>
            <a:ext cx="882015" cy="246221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latin typeface="Arial MT"/>
                <a:cs typeface="Arial MT"/>
              </a:rPr>
              <a:t>Ответ: 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9832" y="627533"/>
            <a:ext cx="305435" cy="307975"/>
          </a:xfrm>
          <a:custGeom>
            <a:avLst/>
            <a:gdLst/>
            <a:ahLst/>
            <a:cxnLst/>
            <a:rect l="l" t="t" r="r" b="b"/>
            <a:pathLst>
              <a:path w="305435" h="307975">
                <a:moveTo>
                  <a:pt x="0" y="0"/>
                </a:moveTo>
                <a:lnTo>
                  <a:pt x="304892" y="0"/>
                </a:lnTo>
                <a:lnTo>
                  <a:pt x="304892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32857" y="645821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V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25633" y="752847"/>
            <a:ext cx="2645410" cy="596265"/>
            <a:chOff x="1525633" y="752847"/>
            <a:chExt cx="2645410" cy="596265"/>
          </a:xfrm>
        </p:grpSpPr>
        <p:sp>
          <p:nvSpPr>
            <p:cNvPr id="15" name="object 15"/>
            <p:cNvSpPr/>
            <p:nvPr/>
          </p:nvSpPr>
          <p:spPr>
            <a:xfrm>
              <a:off x="1659969" y="781422"/>
              <a:ext cx="1400175" cy="500380"/>
            </a:xfrm>
            <a:custGeom>
              <a:avLst/>
              <a:gdLst/>
              <a:ahLst/>
              <a:cxnLst/>
              <a:rect l="l" t="t" r="r" b="b"/>
              <a:pathLst>
                <a:path w="1400175" h="500380">
                  <a:moveTo>
                    <a:pt x="1399862" y="0"/>
                  </a:moveTo>
                  <a:lnTo>
                    <a:pt x="0" y="500197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5633" y="1170896"/>
              <a:ext cx="245059" cy="17819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364724" y="781422"/>
              <a:ext cx="684530" cy="457834"/>
            </a:xfrm>
            <a:custGeom>
              <a:avLst/>
              <a:gdLst/>
              <a:ahLst/>
              <a:cxnLst/>
              <a:rect l="l" t="t" r="r" b="b"/>
              <a:pathLst>
                <a:path w="684529" h="457834">
                  <a:moveTo>
                    <a:pt x="0" y="0"/>
                  </a:moveTo>
                  <a:lnTo>
                    <a:pt x="684351" y="457284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1355" y="1120986"/>
              <a:ext cx="239676" cy="20869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908721" y="78983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11959" y="1347613"/>
            <a:ext cx="882015" cy="246221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latin typeface="Arial MT"/>
                <a:cs typeface="Arial MT"/>
              </a:rPr>
              <a:t>Ответ: 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7624" y="1347613"/>
            <a:ext cx="284480" cy="307975"/>
          </a:xfrm>
          <a:custGeom>
            <a:avLst/>
            <a:gdLst/>
            <a:ahLst/>
            <a:cxnLst/>
            <a:rect l="l" t="t" r="r" b="b"/>
            <a:pathLst>
              <a:path w="284480" h="307975">
                <a:moveTo>
                  <a:pt x="0" y="0"/>
                </a:moveTo>
                <a:lnTo>
                  <a:pt x="284051" y="0"/>
                </a:lnTo>
                <a:lnTo>
                  <a:pt x="284051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60649" y="1365901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72832" y="1463054"/>
            <a:ext cx="1821180" cy="555625"/>
            <a:chOff x="972832" y="1463054"/>
            <a:chExt cx="1821180" cy="555625"/>
          </a:xfrm>
        </p:grpSpPr>
        <p:sp>
          <p:nvSpPr>
            <p:cNvPr id="24" name="object 24"/>
            <p:cNvSpPr/>
            <p:nvPr/>
          </p:nvSpPr>
          <p:spPr>
            <a:xfrm>
              <a:off x="1041445" y="1501502"/>
              <a:ext cx="146685" cy="383540"/>
            </a:xfrm>
            <a:custGeom>
              <a:avLst/>
              <a:gdLst/>
              <a:ahLst/>
              <a:cxnLst/>
              <a:rect l="l" t="t" r="r" b="b"/>
              <a:pathLst>
                <a:path w="146684" h="383539">
                  <a:moveTo>
                    <a:pt x="146178" y="0"/>
                  </a:moveTo>
                  <a:lnTo>
                    <a:pt x="0" y="383110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832" y="1773078"/>
              <a:ext cx="180146" cy="24504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475655" y="1491629"/>
              <a:ext cx="1184910" cy="436880"/>
            </a:xfrm>
            <a:custGeom>
              <a:avLst/>
              <a:gdLst/>
              <a:ahLst/>
              <a:cxnLst/>
              <a:rect l="l" t="t" r="r" b="b"/>
              <a:pathLst>
                <a:path w="1184910" h="436880">
                  <a:moveTo>
                    <a:pt x="0" y="0"/>
                  </a:moveTo>
                  <a:lnTo>
                    <a:pt x="1184369" y="436346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8925" y="1816875"/>
              <a:ext cx="245061" cy="17850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843808" y="1995685"/>
            <a:ext cx="882015" cy="246221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latin typeface="Arial MT"/>
                <a:cs typeface="Arial MT"/>
              </a:rPr>
              <a:t>Ответ: 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6593" y="150991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96752" y="1365901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5575" y="2067693"/>
            <a:ext cx="314960" cy="307975"/>
          </a:xfrm>
          <a:custGeom>
            <a:avLst/>
            <a:gdLst/>
            <a:ahLst/>
            <a:cxnLst/>
            <a:rect l="l" t="t" r="r" b="b"/>
            <a:pathLst>
              <a:path w="314959" h="307975">
                <a:moveTo>
                  <a:pt x="0" y="0"/>
                </a:moveTo>
                <a:lnTo>
                  <a:pt x="314509" y="0"/>
                </a:lnTo>
                <a:lnTo>
                  <a:pt x="314509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28600" y="2085981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9551" y="2183134"/>
            <a:ext cx="1822450" cy="912494"/>
            <a:chOff x="539551" y="2183134"/>
            <a:chExt cx="1822450" cy="912494"/>
          </a:xfrm>
        </p:grpSpPr>
        <p:sp>
          <p:nvSpPr>
            <p:cNvPr id="34" name="object 34"/>
            <p:cNvSpPr/>
            <p:nvPr/>
          </p:nvSpPr>
          <p:spPr>
            <a:xfrm>
              <a:off x="609370" y="2283717"/>
              <a:ext cx="146685" cy="383540"/>
            </a:xfrm>
            <a:custGeom>
              <a:avLst/>
              <a:gdLst/>
              <a:ahLst/>
              <a:cxnLst/>
              <a:rect l="l" t="t" r="r" b="b"/>
              <a:pathLst>
                <a:path w="146684" h="383539">
                  <a:moveTo>
                    <a:pt x="146205" y="0"/>
                  </a:moveTo>
                  <a:lnTo>
                    <a:pt x="0" y="383199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0759" y="2555384"/>
              <a:ext cx="180144" cy="24504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43608" y="2211709"/>
              <a:ext cx="1184910" cy="436880"/>
            </a:xfrm>
            <a:custGeom>
              <a:avLst/>
              <a:gdLst/>
              <a:ahLst/>
              <a:cxnLst/>
              <a:rect l="l" t="t" r="r" b="b"/>
              <a:pathLst>
                <a:path w="1184910" h="436880">
                  <a:moveTo>
                    <a:pt x="0" y="0"/>
                  </a:moveTo>
                  <a:lnTo>
                    <a:pt x="1184369" y="436346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16877" y="2536955"/>
              <a:ext cx="245061" cy="17850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39551" y="2787773"/>
              <a:ext cx="882015" cy="307975"/>
            </a:xfrm>
            <a:custGeom>
              <a:avLst/>
              <a:gdLst/>
              <a:ahLst/>
              <a:cxnLst/>
              <a:rect l="l" t="t" r="r" b="b"/>
              <a:pathLst>
                <a:path w="882015" h="307975">
                  <a:moveTo>
                    <a:pt x="881972" y="307776"/>
                  </a:moveTo>
                  <a:lnTo>
                    <a:pt x="0" y="307776"/>
                  </a:lnTo>
                  <a:lnTo>
                    <a:pt x="0" y="0"/>
                  </a:lnTo>
                  <a:lnTo>
                    <a:pt x="881972" y="0"/>
                  </a:lnTo>
                  <a:lnTo>
                    <a:pt x="881972" y="3077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411759" y="2715766"/>
            <a:ext cx="882015" cy="246861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44"/>
              </a:spcBef>
            </a:pPr>
            <a:r>
              <a:rPr sz="1400" dirty="0">
                <a:latin typeface="Arial MT"/>
                <a:cs typeface="Arial MT"/>
              </a:rPr>
              <a:t>Ответ: 1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39551" y="2787774"/>
            <a:ext cx="882015" cy="246861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44"/>
              </a:spcBef>
            </a:pPr>
            <a:r>
              <a:rPr sz="1400" dirty="0">
                <a:latin typeface="Arial MT"/>
                <a:cs typeface="Arial MT"/>
              </a:rPr>
              <a:t>Ответ: 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6552" y="222999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92697" y="2085981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49081" y="18288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5976" y="0"/>
            <a:ext cx="314960" cy="307975"/>
          </a:xfrm>
          <a:custGeom>
            <a:avLst/>
            <a:gdLst/>
            <a:ahLst/>
            <a:cxnLst/>
            <a:rect l="l" t="t" r="r" b="b"/>
            <a:pathLst>
              <a:path w="314960" h="307975">
                <a:moveTo>
                  <a:pt x="0" y="0"/>
                </a:moveTo>
                <a:lnTo>
                  <a:pt x="314509" y="0"/>
                </a:lnTo>
                <a:lnTo>
                  <a:pt x="314509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29001" y="182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23913" y="94903"/>
            <a:ext cx="2141220" cy="528320"/>
            <a:chOff x="3323913" y="94903"/>
            <a:chExt cx="2141220" cy="528320"/>
          </a:xfrm>
        </p:grpSpPr>
        <p:sp>
          <p:nvSpPr>
            <p:cNvPr id="5" name="object 5"/>
            <p:cNvSpPr/>
            <p:nvPr/>
          </p:nvSpPr>
          <p:spPr>
            <a:xfrm>
              <a:off x="3455339" y="153888"/>
              <a:ext cx="901065" cy="395605"/>
            </a:xfrm>
            <a:custGeom>
              <a:avLst/>
              <a:gdLst/>
              <a:ahLst/>
              <a:cxnLst/>
              <a:rect l="l" t="t" r="r" b="b"/>
              <a:pathLst>
                <a:path w="901064" h="395605">
                  <a:moveTo>
                    <a:pt x="900636" y="0"/>
                  </a:moveTo>
                  <a:lnTo>
                    <a:pt x="0" y="395029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3913" y="435669"/>
              <a:ext cx="244674" cy="18693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44007" y="123478"/>
              <a:ext cx="695325" cy="405765"/>
            </a:xfrm>
            <a:custGeom>
              <a:avLst/>
              <a:gdLst/>
              <a:ahLst/>
              <a:cxnLst/>
              <a:rect l="l" t="t" r="r" b="b"/>
              <a:pathLst>
                <a:path w="695325" h="405765">
                  <a:moveTo>
                    <a:pt x="0" y="0"/>
                  </a:moveTo>
                  <a:lnTo>
                    <a:pt x="694917" y="405368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2451" y="412373"/>
              <a:ext cx="242059" cy="20163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348881" y="21377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4944" y="78983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8104" y="627533"/>
            <a:ext cx="1207770" cy="453137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090">
              <a:lnSpc>
                <a:spcPts val="1664"/>
              </a:lnSpc>
              <a:spcBef>
                <a:spcPts val="240"/>
              </a:spcBef>
            </a:pPr>
            <a:r>
              <a:rPr sz="1400" dirty="0">
                <a:latin typeface="Arial MT"/>
                <a:cs typeface="Arial MT"/>
              </a:rPr>
              <a:t>Ответ: 0</a:t>
            </a:r>
            <a:endParaRPr sz="1400">
              <a:latin typeface="Arial MT"/>
              <a:cs typeface="Arial MT"/>
            </a:endParaRPr>
          </a:p>
          <a:p>
            <a:pPr marL="85090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2	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9832" y="627533"/>
            <a:ext cx="305435" cy="307975"/>
          </a:xfrm>
          <a:custGeom>
            <a:avLst/>
            <a:gdLst/>
            <a:ahLst/>
            <a:cxnLst/>
            <a:rect l="l" t="t" r="r" b="b"/>
            <a:pathLst>
              <a:path w="305435" h="307975">
                <a:moveTo>
                  <a:pt x="0" y="0"/>
                </a:moveTo>
                <a:lnTo>
                  <a:pt x="304892" y="0"/>
                </a:lnTo>
                <a:lnTo>
                  <a:pt x="304892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32857" y="645821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V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25633" y="752847"/>
            <a:ext cx="2645410" cy="596265"/>
            <a:chOff x="1525633" y="752847"/>
            <a:chExt cx="2645410" cy="596265"/>
          </a:xfrm>
        </p:grpSpPr>
        <p:sp>
          <p:nvSpPr>
            <p:cNvPr id="15" name="object 15"/>
            <p:cNvSpPr/>
            <p:nvPr/>
          </p:nvSpPr>
          <p:spPr>
            <a:xfrm>
              <a:off x="1659969" y="781422"/>
              <a:ext cx="1400175" cy="500380"/>
            </a:xfrm>
            <a:custGeom>
              <a:avLst/>
              <a:gdLst/>
              <a:ahLst/>
              <a:cxnLst/>
              <a:rect l="l" t="t" r="r" b="b"/>
              <a:pathLst>
                <a:path w="1400175" h="500380">
                  <a:moveTo>
                    <a:pt x="1399862" y="0"/>
                  </a:moveTo>
                  <a:lnTo>
                    <a:pt x="0" y="500197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5633" y="1170896"/>
              <a:ext cx="245059" cy="17819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364724" y="781422"/>
              <a:ext cx="684530" cy="457834"/>
            </a:xfrm>
            <a:custGeom>
              <a:avLst/>
              <a:gdLst/>
              <a:ahLst/>
              <a:cxnLst/>
              <a:rect l="l" t="t" r="r" b="b"/>
              <a:pathLst>
                <a:path w="684529" h="457834">
                  <a:moveTo>
                    <a:pt x="0" y="0"/>
                  </a:moveTo>
                  <a:lnTo>
                    <a:pt x="684351" y="457284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1355" y="1120986"/>
              <a:ext cx="239676" cy="20869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908721" y="78983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11959" y="1347613"/>
            <a:ext cx="1207770" cy="453137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725">
              <a:lnSpc>
                <a:spcPts val="1664"/>
              </a:lnSpc>
              <a:spcBef>
                <a:spcPts val="240"/>
              </a:spcBef>
            </a:pPr>
            <a:r>
              <a:rPr sz="1400" dirty="0">
                <a:latin typeface="Arial MT"/>
                <a:cs typeface="Arial MT"/>
              </a:rPr>
              <a:t>Ответ: 1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0	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7624" y="1347613"/>
            <a:ext cx="284480" cy="307975"/>
          </a:xfrm>
          <a:custGeom>
            <a:avLst/>
            <a:gdLst/>
            <a:ahLst/>
            <a:cxnLst/>
            <a:rect l="l" t="t" r="r" b="b"/>
            <a:pathLst>
              <a:path w="284480" h="307975">
                <a:moveTo>
                  <a:pt x="0" y="0"/>
                </a:moveTo>
                <a:lnTo>
                  <a:pt x="284051" y="0"/>
                </a:lnTo>
                <a:lnTo>
                  <a:pt x="284051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60649" y="1365901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72832" y="1463054"/>
            <a:ext cx="1821180" cy="555625"/>
            <a:chOff x="972832" y="1463054"/>
            <a:chExt cx="1821180" cy="555625"/>
          </a:xfrm>
        </p:grpSpPr>
        <p:sp>
          <p:nvSpPr>
            <p:cNvPr id="24" name="object 24"/>
            <p:cNvSpPr/>
            <p:nvPr/>
          </p:nvSpPr>
          <p:spPr>
            <a:xfrm>
              <a:off x="1041445" y="1501502"/>
              <a:ext cx="146685" cy="383540"/>
            </a:xfrm>
            <a:custGeom>
              <a:avLst/>
              <a:gdLst/>
              <a:ahLst/>
              <a:cxnLst/>
              <a:rect l="l" t="t" r="r" b="b"/>
              <a:pathLst>
                <a:path w="146684" h="383539">
                  <a:moveTo>
                    <a:pt x="146178" y="0"/>
                  </a:moveTo>
                  <a:lnTo>
                    <a:pt x="0" y="383110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832" y="1773078"/>
              <a:ext cx="180146" cy="24504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475655" y="1491629"/>
              <a:ext cx="1184910" cy="436880"/>
            </a:xfrm>
            <a:custGeom>
              <a:avLst/>
              <a:gdLst/>
              <a:ahLst/>
              <a:cxnLst/>
              <a:rect l="l" t="t" r="r" b="b"/>
              <a:pathLst>
                <a:path w="1184910" h="436880">
                  <a:moveTo>
                    <a:pt x="0" y="0"/>
                  </a:moveTo>
                  <a:lnTo>
                    <a:pt x="1184369" y="436346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8925" y="1816875"/>
              <a:ext cx="245061" cy="17850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843808" y="1995685"/>
            <a:ext cx="1207770" cy="453137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725">
              <a:lnSpc>
                <a:spcPts val="1664"/>
              </a:lnSpc>
              <a:spcBef>
                <a:spcPts val="240"/>
              </a:spcBef>
            </a:pPr>
            <a:r>
              <a:rPr sz="1400" dirty="0">
                <a:latin typeface="Arial MT"/>
                <a:cs typeface="Arial MT"/>
              </a:rPr>
              <a:t>Ответ: 0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1	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6593" y="150991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96752" y="1365901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5575" y="2067693"/>
            <a:ext cx="314960" cy="307975"/>
          </a:xfrm>
          <a:custGeom>
            <a:avLst/>
            <a:gdLst/>
            <a:ahLst/>
            <a:cxnLst/>
            <a:rect l="l" t="t" r="r" b="b"/>
            <a:pathLst>
              <a:path w="314959" h="307975">
                <a:moveTo>
                  <a:pt x="0" y="0"/>
                </a:moveTo>
                <a:lnTo>
                  <a:pt x="314509" y="0"/>
                </a:lnTo>
                <a:lnTo>
                  <a:pt x="314509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28600" y="2085981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9551" y="2183134"/>
            <a:ext cx="1822450" cy="1128395"/>
            <a:chOff x="539551" y="2183134"/>
            <a:chExt cx="1822450" cy="1128395"/>
          </a:xfrm>
        </p:grpSpPr>
        <p:sp>
          <p:nvSpPr>
            <p:cNvPr id="34" name="object 34"/>
            <p:cNvSpPr/>
            <p:nvPr/>
          </p:nvSpPr>
          <p:spPr>
            <a:xfrm>
              <a:off x="609370" y="2283717"/>
              <a:ext cx="146685" cy="383540"/>
            </a:xfrm>
            <a:custGeom>
              <a:avLst/>
              <a:gdLst/>
              <a:ahLst/>
              <a:cxnLst/>
              <a:rect l="l" t="t" r="r" b="b"/>
              <a:pathLst>
                <a:path w="146684" h="383539">
                  <a:moveTo>
                    <a:pt x="146205" y="0"/>
                  </a:moveTo>
                  <a:lnTo>
                    <a:pt x="0" y="383199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0759" y="2555384"/>
              <a:ext cx="180144" cy="24504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43608" y="2211709"/>
              <a:ext cx="1184910" cy="436880"/>
            </a:xfrm>
            <a:custGeom>
              <a:avLst/>
              <a:gdLst/>
              <a:ahLst/>
              <a:cxnLst/>
              <a:rect l="l" t="t" r="r" b="b"/>
              <a:pathLst>
                <a:path w="1184910" h="436880">
                  <a:moveTo>
                    <a:pt x="0" y="0"/>
                  </a:moveTo>
                  <a:lnTo>
                    <a:pt x="1184369" y="436346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16877" y="2536955"/>
              <a:ext cx="245061" cy="17850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39551" y="2787773"/>
              <a:ext cx="1207770" cy="523240"/>
            </a:xfrm>
            <a:custGeom>
              <a:avLst/>
              <a:gdLst/>
              <a:ahLst/>
              <a:cxnLst/>
              <a:rect l="l" t="t" r="r" b="b"/>
              <a:pathLst>
                <a:path w="1207770" h="523239">
                  <a:moveTo>
                    <a:pt x="1207381" y="523220"/>
                  </a:moveTo>
                  <a:lnTo>
                    <a:pt x="0" y="523220"/>
                  </a:lnTo>
                  <a:lnTo>
                    <a:pt x="0" y="0"/>
                  </a:lnTo>
                  <a:lnTo>
                    <a:pt x="1207381" y="0"/>
                  </a:lnTo>
                  <a:lnTo>
                    <a:pt x="1207381" y="523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411759" y="2715766"/>
            <a:ext cx="1207770" cy="453778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85090">
              <a:lnSpc>
                <a:spcPts val="1664"/>
              </a:lnSpc>
              <a:spcBef>
                <a:spcPts val="244"/>
              </a:spcBef>
            </a:pPr>
            <a:r>
              <a:rPr sz="1400" dirty="0">
                <a:latin typeface="Arial MT"/>
                <a:cs typeface="Arial MT"/>
              </a:rPr>
              <a:t>Ответ: 1</a:t>
            </a:r>
            <a:endParaRPr sz="1400">
              <a:latin typeface="Arial MT"/>
              <a:cs typeface="Arial MT"/>
            </a:endParaRPr>
          </a:p>
          <a:p>
            <a:pPr marL="85090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0	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9551" y="2787774"/>
            <a:ext cx="1207770" cy="453778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85725">
              <a:lnSpc>
                <a:spcPts val="1664"/>
              </a:lnSpc>
              <a:spcBef>
                <a:spcPts val="244"/>
              </a:spcBef>
            </a:pPr>
            <a:r>
              <a:rPr sz="1400" dirty="0">
                <a:latin typeface="Arial MT"/>
                <a:cs typeface="Arial MT"/>
              </a:rPr>
              <a:t>Ответ: 0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1	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6552" y="222999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92697" y="2085981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57193" y="2734054"/>
            <a:ext cx="2844165" cy="881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Иногда удобно писать количество  объектов тренировочной выборки  (с указанием их классов),  попавших в каждый лист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4545" y="4102206"/>
            <a:ext cx="534479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Если в лист попали тренировочные объекты разных классов, то  лист относит тестовые объекты к преобладающему классу.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49081" y="18288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1985" y="2165068"/>
            <a:ext cx="2059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Пример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5976" y="0"/>
            <a:ext cx="314960" cy="307975"/>
          </a:xfrm>
          <a:custGeom>
            <a:avLst/>
            <a:gdLst/>
            <a:ahLst/>
            <a:cxnLst/>
            <a:rect l="l" t="t" r="r" b="b"/>
            <a:pathLst>
              <a:path w="314960" h="307975">
                <a:moveTo>
                  <a:pt x="0" y="0"/>
                </a:moveTo>
                <a:lnTo>
                  <a:pt x="314509" y="0"/>
                </a:lnTo>
                <a:lnTo>
                  <a:pt x="314509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29001" y="182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23913" y="94903"/>
            <a:ext cx="2141220" cy="528320"/>
            <a:chOff x="3323913" y="94903"/>
            <a:chExt cx="2141220" cy="528320"/>
          </a:xfrm>
        </p:grpSpPr>
        <p:sp>
          <p:nvSpPr>
            <p:cNvPr id="5" name="object 5"/>
            <p:cNvSpPr/>
            <p:nvPr/>
          </p:nvSpPr>
          <p:spPr>
            <a:xfrm>
              <a:off x="3455339" y="153888"/>
              <a:ext cx="901065" cy="395605"/>
            </a:xfrm>
            <a:custGeom>
              <a:avLst/>
              <a:gdLst/>
              <a:ahLst/>
              <a:cxnLst/>
              <a:rect l="l" t="t" r="r" b="b"/>
              <a:pathLst>
                <a:path w="901064" h="395605">
                  <a:moveTo>
                    <a:pt x="900636" y="0"/>
                  </a:moveTo>
                  <a:lnTo>
                    <a:pt x="0" y="395029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3913" y="435669"/>
              <a:ext cx="244674" cy="18693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44007" y="123478"/>
              <a:ext cx="695325" cy="405765"/>
            </a:xfrm>
            <a:custGeom>
              <a:avLst/>
              <a:gdLst/>
              <a:ahLst/>
              <a:cxnLst/>
              <a:rect l="l" t="t" r="r" b="b"/>
              <a:pathLst>
                <a:path w="695325" h="405765">
                  <a:moveTo>
                    <a:pt x="0" y="0"/>
                  </a:moveTo>
                  <a:lnTo>
                    <a:pt x="694917" y="405368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2451" y="412373"/>
              <a:ext cx="242059" cy="20163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348881" y="21377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4944" y="78983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8104" y="627533"/>
            <a:ext cx="1207770" cy="453137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090">
              <a:lnSpc>
                <a:spcPts val="1664"/>
              </a:lnSpc>
              <a:spcBef>
                <a:spcPts val="240"/>
              </a:spcBef>
            </a:pPr>
            <a:r>
              <a:rPr sz="1400" dirty="0">
                <a:latin typeface="Arial MT"/>
                <a:cs typeface="Arial MT"/>
              </a:rPr>
              <a:t>Ответ: 0</a:t>
            </a:r>
            <a:endParaRPr sz="1400">
              <a:latin typeface="Arial MT"/>
              <a:cs typeface="Arial MT"/>
            </a:endParaRPr>
          </a:p>
          <a:p>
            <a:pPr marL="85090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2	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9832" y="627533"/>
            <a:ext cx="305435" cy="307975"/>
          </a:xfrm>
          <a:custGeom>
            <a:avLst/>
            <a:gdLst/>
            <a:ahLst/>
            <a:cxnLst/>
            <a:rect l="l" t="t" r="r" b="b"/>
            <a:pathLst>
              <a:path w="305435" h="307975">
                <a:moveTo>
                  <a:pt x="0" y="0"/>
                </a:moveTo>
                <a:lnTo>
                  <a:pt x="304892" y="0"/>
                </a:lnTo>
                <a:lnTo>
                  <a:pt x="304892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32857" y="645821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V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25633" y="752847"/>
            <a:ext cx="2645410" cy="596265"/>
            <a:chOff x="1525633" y="752847"/>
            <a:chExt cx="2645410" cy="596265"/>
          </a:xfrm>
        </p:grpSpPr>
        <p:sp>
          <p:nvSpPr>
            <p:cNvPr id="15" name="object 15"/>
            <p:cNvSpPr/>
            <p:nvPr/>
          </p:nvSpPr>
          <p:spPr>
            <a:xfrm>
              <a:off x="1659969" y="781422"/>
              <a:ext cx="1400175" cy="500380"/>
            </a:xfrm>
            <a:custGeom>
              <a:avLst/>
              <a:gdLst/>
              <a:ahLst/>
              <a:cxnLst/>
              <a:rect l="l" t="t" r="r" b="b"/>
              <a:pathLst>
                <a:path w="1400175" h="500380">
                  <a:moveTo>
                    <a:pt x="1399862" y="0"/>
                  </a:moveTo>
                  <a:lnTo>
                    <a:pt x="0" y="500197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5633" y="1170896"/>
              <a:ext cx="245059" cy="17819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364724" y="781422"/>
              <a:ext cx="684530" cy="457834"/>
            </a:xfrm>
            <a:custGeom>
              <a:avLst/>
              <a:gdLst/>
              <a:ahLst/>
              <a:cxnLst/>
              <a:rect l="l" t="t" r="r" b="b"/>
              <a:pathLst>
                <a:path w="684529" h="457834">
                  <a:moveTo>
                    <a:pt x="0" y="0"/>
                  </a:moveTo>
                  <a:lnTo>
                    <a:pt x="684351" y="457284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1355" y="1120986"/>
              <a:ext cx="239676" cy="20869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908721" y="78983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11959" y="1347613"/>
            <a:ext cx="1207770" cy="453137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725">
              <a:lnSpc>
                <a:spcPts val="1664"/>
              </a:lnSpc>
              <a:spcBef>
                <a:spcPts val="240"/>
              </a:spcBef>
            </a:pPr>
            <a:r>
              <a:rPr sz="1400" dirty="0">
                <a:latin typeface="Arial MT"/>
                <a:cs typeface="Arial MT"/>
              </a:rPr>
              <a:t>Ответ: 1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0	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7624" y="1347613"/>
            <a:ext cx="284480" cy="307975"/>
          </a:xfrm>
          <a:custGeom>
            <a:avLst/>
            <a:gdLst/>
            <a:ahLst/>
            <a:cxnLst/>
            <a:rect l="l" t="t" r="r" b="b"/>
            <a:pathLst>
              <a:path w="284480" h="307975">
                <a:moveTo>
                  <a:pt x="0" y="0"/>
                </a:moveTo>
                <a:lnTo>
                  <a:pt x="284051" y="0"/>
                </a:lnTo>
                <a:lnTo>
                  <a:pt x="284051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60649" y="1365901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72832" y="1463054"/>
            <a:ext cx="1821180" cy="555625"/>
            <a:chOff x="972832" y="1463054"/>
            <a:chExt cx="1821180" cy="555625"/>
          </a:xfrm>
        </p:grpSpPr>
        <p:sp>
          <p:nvSpPr>
            <p:cNvPr id="24" name="object 24"/>
            <p:cNvSpPr/>
            <p:nvPr/>
          </p:nvSpPr>
          <p:spPr>
            <a:xfrm>
              <a:off x="1041445" y="1501502"/>
              <a:ext cx="146685" cy="383540"/>
            </a:xfrm>
            <a:custGeom>
              <a:avLst/>
              <a:gdLst/>
              <a:ahLst/>
              <a:cxnLst/>
              <a:rect l="l" t="t" r="r" b="b"/>
              <a:pathLst>
                <a:path w="146684" h="383539">
                  <a:moveTo>
                    <a:pt x="146178" y="0"/>
                  </a:moveTo>
                  <a:lnTo>
                    <a:pt x="0" y="383110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832" y="1773078"/>
              <a:ext cx="180146" cy="24504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475655" y="1491629"/>
              <a:ext cx="1184910" cy="436880"/>
            </a:xfrm>
            <a:custGeom>
              <a:avLst/>
              <a:gdLst/>
              <a:ahLst/>
              <a:cxnLst/>
              <a:rect l="l" t="t" r="r" b="b"/>
              <a:pathLst>
                <a:path w="1184910" h="436880">
                  <a:moveTo>
                    <a:pt x="0" y="0"/>
                  </a:moveTo>
                  <a:lnTo>
                    <a:pt x="1184369" y="436346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8925" y="1816875"/>
              <a:ext cx="245061" cy="17850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843808" y="1995685"/>
            <a:ext cx="1207770" cy="453137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725">
              <a:lnSpc>
                <a:spcPts val="1664"/>
              </a:lnSpc>
              <a:spcBef>
                <a:spcPts val="240"/>
              </a:spcBef>
            </a:pPr>
            <a:r>
              <a:rPr sz="1400" dirty="0">
                <a:latin typeface="Arial MT"/>
                <a:cs typeface="Arial MT"/>
              </a:rPr>
              <a:t>Ответ: 0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1	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6593" y="150991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96752" y="1365901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5575" y="2067693"/>
            <a:ext cx="314960" cy="307975"/>
          </a:xfrm>
          <a:custGeom>
            <a:avLst/>
            <a:gdLst/>
            <a:ahLst/>
            <a:cxnLst/>
            <a:rect l="l" t="t" r="r" b="b"/>
            <a:pathLst>
              <a:path w="314959" h="307975">
                <a:moveTo>
                  <a:pt x="0" y="0"/>
                </a:moveTo>
                <a:lnTo>
                  <a:pt x="314509" y="0"/>
                </a:lnTo>
                <a:lnTo>
                  <a:pt x="314509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28600" y="2085981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9551" y="2183134"/>
            <a:ext cx="1822450" cy="1128395"/>
            <a:chOff x="539551" y="2183134"/>
            <a:chExt cx="1822450" cy="1128395"/>
          </a:xfrm>
        </p:grpSpPr>
        <p:sp>
          <p:nvSpPr>
            <p:cNvPr id="34" name="object 34"/>
            <p:cNvSpPr/>
            <p:nvPr/>
          </p:nvSpPr>
          <p:spPr>
            <a:xfrm>
              <a:off x="609370" y="2283717"/>
              <a:ext cx="146685" cy="383540"/>
            </a:xfrm>
            <a:custGeom>
              <a:avLst/>
              <a:gdLst/>
              <a:ahLst/>
              <a:cxnLst/>
              <a:rect l="l" t="t" r="r" b="b"/>
              <a:pathLst>
                <a:path w="146684" h="383539">
                  <a:moveTo>
                    <a:pt x="146205" y="0"/>
                  </a:moveTo>
                  <a:lnTo>
                    <a:pt x="0" y="383199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0759" y="2555384"/>
              <a:ext cx="180144" cy="24504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43608" y="2211709"/>
              <a:ext cx="1184910" cy="436880"/>
            </a:xfrm>
            <a:custGeom>
              <a:avLst/>
              <a:gdLst/>
              <a:ahLst/>
              <a:cxnLst/>
              <a:rect l="l" t="t" r="r" b="b"/>
              <a:pathLst>
                <a:path w="1184910" h="436880">
                  <a:moveTo>
                    <a:pt x="0" y="0"/>
                  </a:moveTo>
                  <a:lnTo>
                    <a:pt x="1184369" y="436346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16877" y="2536955"/>
              <a:ext cx="245061" cy="17850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39551" y="2787773"/>
              <a:ext cx="1207770" cy="523240"/>
            </a:xfrm>
            <a:custGeom>
              <a:avLst/>
              <a:gdLst/>
              <a:ahLst/>
              <a:cxnLst/>
              <a:rect l="l" t="t" r="r" b="b"/>
              <a:pathLst>
                <a:path w="1207770" h="523239">
                  <a:moveTo>
                    <a:pt x="1207381" y="523220"/>
                  </a:moveTo>
                  <a:lnTo>
                    <a:pt x="0" y="523220"/>
                  </a:lnTo>
                  <a:lnTo>
                    <a:pt x="0" y="0"/>
                  </a:lnTo>
                  <a:lnTo>
                    <a:pt x="1207381" y="0"/>
                  </a:lnTo>
                  <a:lnTo>
                    <a:pt x="1207381" y="523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411759" y="2715766"/>
            <a:ext cx="1207770" cy="453778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85090">
              <a:lnSpc>
                <a:spcPts val="1664"/>
              </a:lnSpc>
              <a:spcBef>
                <a:spcPts val="244"/>
              </a:spcBef>
            </a:pPr>
            <a:r>
              <a:rPr sz="1400" dirty="0">
                <a:latin typeface="Arial MT"/>
                <a:cs typeface="Arial MT"/>
              </a:rPr>
              <a:t>Ответ: 1</a:t>
            </a:r>
            <a:endParaRPr sz="1400">
              <a:latin typeface="Arial MT"/>
              <a:cs typeface="Arial MT"/>
            </a:endParaRPr>
          </a:p>
          <a:p>
            <a:pPr marL="85090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0	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9551" y="2787774"/>
            <a:ext cx="1207770" cy="453778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85725">
              <a:lnSpc>
                <a:spcPts val="1664"/>
              </a:lnSpc>
              <a:spcBef>
                <a:spcPts val="244"/>
              </a:spcBef>
            </a:pPr>
            <a:r>
              <a:rPr sz="1400" dirty="0">
                <a:latin typeface="Arial MT"/>
                <a:cs typeface="Arial MT"/>
              </a:rPr>
              <a:t>Ответ: 0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1	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6552" y="222999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92697" y="2085981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3701553" y="3645520"/>
          <a:ext cx="5186679" cy="881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 marL="85725" marR="107314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№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матча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3462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Выше?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2509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Дома?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0096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Лидеры?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113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Дождь?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493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Победа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4861049" y="3166102"/>
            <a:ext cx="36537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Как будет классифицирован новый объект?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49081" y="18288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5976" y="0"/>
            <a:ext cx="314960" cy="307975"/>
          </a:xfrm>
          <a:custGeom>
            <a:avLst/>
            <a:gdLst/>
            <a:ahLst/>
            <a:cxnLst/>
            <a:rect l="l" t="t" r="r" b="b"/>
            <a:pathLst>
              <a:path w="314960" h="307975">
                <a:moveTo>
                  <a:pt x="0" y="0"/>
                </a:moveTo>
                <a:lnTo>
                  <a:pt x="314509" y="0"/>
                </a:lnTo>
                <a:lnTo>
                  <a:pt x="314509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29001" y="182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23913" y="94903"/>
            <a:ext cx="2141220" cy="528320"/>
            <a:chOff x="3323913" y="94903"/>
            <a:chExt cx="2141220" cy="528320"/>
          </a:xfrm>
        </p:grpSpPr>
        <p:sp>
          <p:nvSpPr>
            <p:cNvPr id="5" name="object 5"/>
            <p:cNvSpPr/>
            <p:nvPr/>
          </p:nvSpPr>
          <p:spPr>
            <a:xfrm>
              <a:off x="3455339" y="153888"/>
              <a:ext cx="901065" cy="395605"/>
            </a:xfrm>
            <a:custGeom>
              <a:avLst/>
              <a:gdLst/>
              <a:ahLst/>
              <a:cxnLst/>
              <a:rect l="l" t="t" r="r" b="b"/>
              <a:pathLst>
                <a:path w="901064" h="395605">
                  <a:moveTo>
                    <a:pt x="900636" y="0"/>
                  </a:moveTo>
                  <a:lnTo>
                    <a:pt x="0" y="395029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3913" y="435669"/>
              <a:ext cx="244674" cy="18693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44007" y="123478"/>
              <a:ext cx="695325" cy="405765"/>
            </a:xfrm>
            <a:custGeom>
              <a:avLst/>
              <a:gdLst/>
              <a:ahLst/>
              <a:cxnLst/>
              <a:rect l="l" t="t" r="r" b="b"/>
              <a:pathLst>
                <a:path w="695325" h="405765">
                  <a:moveTo>
                    <a:pt x="0" y="0"/>
                  </a:moveTo>
                  <a:lnTo>
                    <a:pt x="694917" y="405368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2451" y="412373"/>
              <a:ext cx="242059" cy="20163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348881" y="21377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4944" y="78983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8104" y="627533"/>
            <a:ext cx="1207770" cy="453137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090">
              <a:lnSpc>
                <a:spcPts val="1664"/>
              </a:lnSpc>
              <a:spcBef>
                <a:spcPts val="240"/>
              </a:spcBef>
            </a:pPr>
            <a:r>
              <a:rPr sz="1400" dirty="0">
                <a:latin typeface="Arial MT"/>
                <a:cs typeface="Arial MT"/>
              </a:rPr>
              <a:t>Ответ: 0</a:t>
            </a:r>
            <a:endParaRPr sz="1400">
              <a:latin typeface="Arial MT"/>
              <a:cs typeface="Arial MT"/>
            </a:endParaRPr>
          </a:p>
          <a:p>
            <a:pPr marL="85090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2	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9832" y="627533"/>
            <a:ext cx="305435" cy="307975"/>
          </a:xfrm>
          <a:custGeom>
            <a:avLst/>
            <a:gdLst/>
            <a:ahLst/>
            <a:cxnLst/>
            <a:rect l="l" t="t" r="r" b="b"/>
            <a:pathLst>
              <a:path w="305435" h="307975">
                <a:moveTo>
                  <a:pt x="0" y="0"/>
                </a:moveTo>
                <a:lnTo>
                  <a:pt x="304892" y="0"/>
                </a:lnTo>
                <a:lnTo>
                  <a:pt x="304892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32857" y="645821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V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25633" y="752847"/>
            <a:ext cx="2645410" cy="596265"/>
            <a:chOff x="1525633" y="752847"/>
            <a:chExt cx="2645410" cy="596265"/>
          </a:xfrm>
        </p:grpSpPr>
        <p:sp>
          <p:nvSpPr>
            <p:cNvPr id="15" name="object 15"/>
            <p:cNvSpPr/>
            <p:nvPr/>
          </p:nvSpPr>
          <p:spPr>
            <a:xfrm>
              <a:off x="1659969" y="781422"/>
              <a:ext cx="1400175" cy="500380"/>
            </a:xfrm>
            <a:custGeom>
              <a:avLst/>
              <a:gdLst/>
              <a:ahLst/>
              <a:cxnLst/>
              <a:rect l="l" t="t" r="r" b="b"/>
              <a:pathLst>
                <a:path w="1400175" h="500380">
                  <a:moveTo>
                    <a:pt x="1399862" y="0"/>
                  </a:moveTo>
                  <a:lnTo>
                    <a:pt x="0" y="500197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5633" y="1170896"/>
              <a:ext cx="245059" cy="17819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364724" y="781422"/>
              <a:ext cx="684530" cy="457834"/>
            </a:xfrm>
            <a:custGeom>
              <a:avLst/>
              <a:gdLst/>
              <a:ahLst/>
              <a:cxnLst/>
              <a:rect l="l" t="t" r="r" b="b"/>
              <a:pathLst>
                <a:path w="684529" h="457834">
                  <a:moveTo>
                    <a:pt x="0" y="0"/>
                  </a:moveTo>
                  <a:lnTo>
                    <a:pt x="684351" y="457284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1355" y="1120986"/>
              <a:ext cx="239676" cy="20869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908721" y="78983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11959" y="1347613"/>
            <a:ext cx="1207770" cy="453137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725">
              <a:lnSpc>
                <a:spcPts val="1664"/>
              </a:lnSpc>
              <a:spcBef>
                <a:spcPts val="240"/>
              </a:spcBef>
            </a:pPr>
            <a:r>
              <a:rPr sz="1400" dirty="0">
                <a:latin typeface="Arial MT"/>
                <a:cs typeface="Arial MT"/>
              </a:rPr>
              <a:t>Ответ: 1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0	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7624" y="1347613"/>
            <a:ext cx="284480" cy="307975"/>
          </a:xfrm>
          <a:custGeom>
            <a:avLst/>
            <a:gdLst/>
            <a:ahLst/>
            <a:cxnLst/>
            <a:rect l="l" t="t" r="r" b="b"/>
            <a:pathLst>
              <a:path w="284480" h="307975">
                <a:moveTo>
                  <a:pt x="0" y="0"/>
                </a:moveTo>
                <a:lnTo>
                  <a:pt x="284051" y="0"/>
                </a:lnTo>
                <a:lnTo>
                  <a:pt x="284051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60649" y="1365901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72832" y="1463054"/>
            <a:ext cx="1821180" cy="555625"/>
            <a:chOff x="972832" y="1463054"/>
            <a:chExt cx="1821180" cy="555625"/>
          </a:xfrm>
        </p:grpSpPr>
        <p:sp>
          <p:nvSpPr>
            <p:cNvPr id="24" name="object 24"/>
            <p:cNvSpPr/>
            <p:nvPr/>
          </p:nvSpPr>
          <p:spPr>
            <a:xfrm>
              <a:off x="1041445" y="1501502"/>
              <a:ext cx="146685" cy="383540"/>
            </a:xfrm>
            <a:custGeom>
              <a:avLst/>
              <a:gdLst/>
              <a:ahLst/>
              <a:cxnLst/>
              <a:rect l="l" t="t" r="r" b="b"/>
              <a:pathLst>
                <a:path w="146684" h="383539">
                  <a:moveTo>
                    <a:pt x="146178" y="0"/>
                  </a:moveTo>
                  <a:lnTo>
                    <a:pt x="0" y="383110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832" y="1773078"/>
              <a:ext cx="180146" cy="24504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475655" y="1491629"/>
              <a:ext cx="1184910" cy="436880"/>
            </a:xfrm>
            <a:custGeom>
              <a:avLst/>
              <a:gdLst/>
              <a:ahLst/>
              <a:cxnLst/>
              <a:rect l="l" t="t" r="r" b="b"/>
              <a:pathLst>
                <a:path w="1184910" h="436880">
                  <a:moveTo>
                    <a:pt x="0" y="0"/>
                  </a:moveTo>
                  <a:lnTo>
                    <a:pt x="1184369" y="436346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8925" y="1816875"/>
              <a:ext cx="245061" cy="17850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843808" y="1995685"/>
            <a:ext cx="1207770" cy="453137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725">
              <a:lnSpc>
                <a:spcPts val="1664"/>
              </a:lnSpc>
              <a:spcBef>
                <a:spcPts val="240"/>
              </a:spcBef>
            </a:pPr>
            <a:r>
              <a:rPr sz="1400" dirty="0">
                <a:latin typeface="Arial MT"/>
                <a:cs typeface="Arial MT"/>
              </a:rPr>
              <a:t>Ответ: 0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1	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6593" y="150991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96752" y="1365901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5575" y="2067693"/>
            <a:ext cx="314960" cy="307975"/>
          </a:xfrm>
          <a:custGeom>
            <a:avLst/>
            <a:gdLst/>
            <a:ahLst/>
            <a:cxnLst/>
            <a:rect l="l" t="t" r="r" b="b"/>
            <a:pathLst>
              <a:path w="314959" h="307975">
                <a:moveTo>
                  <a:pt x="0" y="0"/>
                </a:moveTo>
                <a:lnTo>
                  <a:pt x="314509" y="0"/>
                </a:lnTo>
                <a:lnTo>
                  <a:pt x="314509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28600" y="2085981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9551" y="2183134"/>
            <a:ext cx="1822450" cy="1128395"/>
            <a:chOff x="539551" y="2183134"/>
            <a:chExt cx="1822450" cy="1128395"/>
          </a:xfrm>
        </p:grpSpPr>
        <p:sp>
          <p:nvSpPr>
            <p:cNvPr id="34" name="object 34"/>
            <p:cNvSpPr/>
            <p:nvPr/>
          </p:nvSpPr>
          <p:spPr>
            <a:xfrm>
              <a:off x="609370" y="2283717"/>
              <a:ext cx="146685" cy="383540"/>
            </a:xfrm>
            <a:custGeom>
              <a:avLst/>
              <a:gdLst/>
              <a:ahLst/>
              <a:cxnLst/>
              <a:rect l="l" t="t" r="r" b="b"/>
              <a:pathLst>
                <a:path w="146684" h="383539">
                  <a:moveTo>
                    <a:pt x="146205" y="0"/>
                  </a:moveTo>
                  <a:lnTo>
                    <a:pt x="0" y="383199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0759" y="2555384"/>
              <a:ext cx="180144" cy="24504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43608" y="2211709"/>
              <a:ext cx="1184910" cy="436880"/>
            </a:xfrm>
            <a:custGeom>
              <a:avLst/>
              <a:gdLst/>
              <a:ahLst/>
              <a:cxnLst/>
              <a:rect l="l" t="t" r="r" b="b"/>
              <a:pathLst>
                <a:path w="1184910" h="436880">
                  <a:moveTo>
                    <a:pt x="0" y="0"/>
                  </a:moveTo>
                  <a:lnTo>
                    <a:pt x="1184369" y="436346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16877" y="2536955"/>
              <a:ext cx="245061" cy="17850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39551" y="2787773"/>
              <a:ext cx="1207770" cy="523240"/>
            </a:xfrm>
            <a:custGeom>
              <a:avLst/>
              <a:gdLst/>
              <a:ahLst/>
              <a:cxnLst/>
              <a:rect l="l" t="t" r="r" b="b"/>
              <a:pathLst>
                <a:path w="1207770" h="523239">
                  <a:moveTo>
                    <a:pt x="1207381" y="523220"/>
                  </a:moveTo>
                  <a:lnTo>
                    <a:pt x="0" y="523220"/>
                  </a:lnTo>
                  <a:lnTo>
                    <a:pt x="0" y="0"/>
                  </a:lnTo>
                  <a:lnTo>
                    <a:pt x="1207381" y="0"/>
                  </a:lnTo>
                  <a:lnTo>
                    <a:pt x="1207381" y="523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411759" y="2715766"/>
            <a:ext cx="1207770" cy="453778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85090">
              <a:lnSpc>
                <a:spcPts val="1664"/>
              </a:lnSpc>
              <a:spcBef>
                <a:spcPts val="244"/>
              </a:spcBef>
            </a:pPr>
            <a:r>
              <a:rPr sz="1400" dirty="0">
                <a:latin typeface="Arial MT"/>
                <a:cs typeface="Arial MT"/>
              </a:rPr>
              <a:t>Ответ: 1</a:t>
            </a:r>
            <a:endParaRPr sz="1400">
              <a:latin typeface="Arial MT"/>
              <a:cs typeface="Arial MT"/>
            </a:endParaRPr>
          </a:p>
          <a:p>
            <a:pPr marL="85090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0	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9551" y="2787774"/>
            <a:ext cx="1207770" cy="453778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85725">
              <a:lnSpc>
                <a:spcPts val="1664"/>
              </a:lnSpc>
              <a:spcBef>
                <a:spcPts val="244"/>
              </a:spcBef>
            </a:pPr>
            <a:r>
              <a:rPr sz="1400" dirty="0">
                <a:latin typeface="Arial MT"/>
                <a:cs typeface="Arial MT"/>
              </a:rPr>
              <a:t>Ответ: 0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1	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6552" y="222999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92697" y="2085981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3701553" y="3645520"/>
          <a:ext cx="5186679" cy="881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 marL="85725" marR="107314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№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матча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3462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Выше?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2509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Дома?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0096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Лидеры?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113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Дождь?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493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Победа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4861049" y="3166102"/>
            <a:ext cx="36537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Как будет классифицирован новый объект?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12160" y="2139701"/>
            <a:ext cx="1680845" cy="463397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5725" marR="97790">
              <a:lnSpc>
                <a:spcPts val="1650"/>
              </a:lnSpc>
              <a:spcBef>
                <a:spcPts val="320"/>
              </a:spcBef>
            </a:pPr>
            <a:r>
              <a:rPr sz="1400" dirty="0">
                <a:latin typeface="Arial MT"/>
                <a:cs typeface="Arial MT"/>
              </a:rPr>
              <a:t>Он попадет сюда.  Предсказано: Y=1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49081" y="18288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459986" y="1940213"/>
            <a:ext cx="571500" cy="480695"/>
            <a:chOff x="5459986" y="1940213"/>
            <a:chExt cx="571500" cy="480695"/>
          </a:xfrm>
        </p:grpSpPr>
        <p:sp>
          <p:nvSpPr>
            <p:cNvPr id="48" name="object 48"/>
            <p:cNvSpPr/>
            <p:nvPr/>
          </p:nvSpPr>
          <p:spPr>
            <a:xfrm>
              <a:off x="5536673" y="2007054"/>
              <a:ext cx="475615" cy="394335"/>
            </a:xfrm>
            <a:custGeom>
              <a:avLst/>
              <a:gdLst/>
              <a:ahLst/>
              <a:cxnLst/>
              <a:rect l="l" t="t" r="r" b="b"/>
              <a:pathLst>
                <a:path w="475614" h="394335">
                  <a:moveTo>
                    <a:pt x="475486" y="39425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9986" y="1940213"/>
              <a:ext cx="156068" cy="1462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605" y="2165068"/>
            <a:ext cx="8199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Деревья</a:t>
            </a:r>
            <a:r>
              <a:rPr sz="3600" spc="-40" dirty="0"/>
              <a:t> </a:t>
            </a:r>
            <a:r>
              <a:rPr sz="3600" spc="-5" dirty="0"/>
              <a:t>для</a:t>
            </a:r>
            <a:r>
              <a:rPr sz="3600" spc="-35" dirty="0"/>
              <a:t> </a:t>
            </a:r>
            <a:r>
              <a:rPr sz="3600" spc="-10" dirty="0"/>
              <a:t>задачи</a:t>
            </a:r>
            <a:r>
              <a:rPr sz="3600" spc="-35" dirty="0"/>
              <a:t> </a:t>
            </a:r>
            <a:r>
              <a:rPr sz="3600" spc="-5" dirty="0"/>
              <a:t>регрессии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70135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На</a:t>
            </a:r>
            <a:r>
              <a:rPr spc="-25" dirty="0"/>
              <a:t> </a:t>
            </a:r>
            <a:r>
              <a:rPr spc="-5" dirty="0"/>
              <a:t>прошлых</a:t>
            </a:r>
            <a:r>
              <a:rPr spc="-30" dirty="0"/>
              <a:t> </a:t>
            </a:r>
            <a:r>
              <a:rPr spc="-5" dirty="0"/>
              <a:t>слайдах</a:t>
            </a:r>
            <a:r>
              <a:rPr spc="-25" dirty="0"/>
              <a:t> </a:t>
            </a:r>
            <a:r>
              <a:rPr spc="-5" dirty="0"/>
              <a:t>было</a:t>
            </a:r>
            <a:r>
              <a:rPr spc="-30" dirty="0"/>
              <a:t> </a:t>
            </a:r>
            <a:r>
              <a:rPr spc="-5" dirty="0"/>
              <a:t>построено </a:t>
            </a:r>
            <a:r>
              <a:rPr spc="-840" dirty="0"/>
              <a:t> </a:t>
            </a:r>
            <a:r>
              <a:rPr spc="-5" dirty="0"/>
              <a:t>дерево</a:t>
            </a:r>
            <a:r>
              <a:rPr spc="-20" dirty="0"/>
              <a:t> </a:t>
            </a:r>
            <a:r>
              <a:rPr spc="-5" dirty="0"/>
              <a:t>для</a:t>
            </a:r>
            <a:r>
              <a:rPr spc="-15" dirty="0"/>
              <a:t> </a:t>
            </a:r>
            <a:r>
              <a:rPr spc="-5" dirty="0"/>
              <a:t>задачи</a:t>
            </a:r>
            <a:r>
              <a:rPr spc="-20" dirty="0"/>
              <a:t> </a:t>
            </a:r>
            <a:r>
              <a:rPr spc="-5" dirty="0"/>
              <a:t>классификации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809750"/>
            <a:ext cx="8184515" cy="2064027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51765" marR="1833880">
              <a:lnSpc>
                <a:spcPts val="2630"/>
              </a:lnSpc>
              <a:spcBef>
                <a:spcPts val="195"/>
              </a:spcBef>
            </a:pPr>
            <a:r>
              <a:rPr lang="ru-RU" sz="2200" spc="-5" dirty="0">
                <a:latin typeface="Verdana"/>
                <a:cs typeface="Verdana"/>
              </a:rPr>
              <a:t>Перед тем</a:t>
            </a:r>
            <a:r>
              <a:rPr lang="en-US" sz="2200" spc="-5" dirty="0">
                <a:latin typeface="Verdana"/>
                <a:cs typeface="Verdana"/>
              </a:rPr>
              <a:t>, </a:t>
            </a:r>
            <a:r>
              <a:rPr lang="ru-RU" sz="2200" spc="-5" dirty="0">
                <a:latin typeface="Verdana"/>
                <a:cs typeface="Verdana"/>
              </a:rPr>
              <a:t>как </a:t>
            </a:r>
            <a:r>
              <a:rPr sz="2200" spc="-5" dirty="0" err="1">
                <a:latin typeface="Verdana"/>
                <a:cs typeface="Verdana"/>
              </a:rPr>
              <a:t>строить</a:t>
            </a:r>
            <a:r>
              <a:rPr sz="2200" spc="-5" dirty="0">
                <a:latin typeface="Verdana"/>
                <a:cs typeface="Verdana"/>
              </a:rPr>
              <a:t> дерево для решения </a:t>
            </a:r>
            <a:r>
              <a:rPr sz="2200" spc="-5" dirty="0" err="1">
                <a:latin typeface="Verdana"/>
                <a:cs typeface="Verdana"/>
              </a:rPr>
              <a:t>задачи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 err="1">
                <a:latin typeface="Verdana"/>
                <a:cs typeface="Verdana"/>
              </a:rPr>
              <a:t>регрессии</a:t>
            </a:r>
            <a:r>
              <a:rPr lang="en-US" sz="2050" dirty="0">
                <a:latin typeface="Verdana"/>
                <a:cs typeface="Verdana"/>
              </a:rPr>
              <a:t>, </a:t>
            </a:r>
            <a:r>
              <a:rPr lang="ru-RU" sz="2050" dirty="0">
                <a:latin typeface="Verdana"/>
                <a:cs typeface="Verdana"/>
              </a:rPr>
              <a:t>н</a:t>
            </a:r>
            <a:r>
              <a:rPr sz="2200" spc="-5" dirty="0" err="1">
                <a:latin typeface="Verdana"/>
                <a:cs typeface="Verdana"/>
              </a:rPr>
              <a:t>ужно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ответить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на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5" dirty="0" err="1">
                <a:latin typeface="Verdana"/>
                <a:cs typeface="Verdana"/>
              </a:rPr>
              <a:t>вопросы</a:t>
            </a:r>
            <a:r>
              <a:rPr sz="2200" spc="-5" dirty="0">
                <a:latin typeface="Verdana"/>
                <a:cs typeface="Verdana"/>
              </a:rPr>
              <a:t>:</a:t>
            </a:r>
            <a:endParaRPr lang="ru-RU" sz="2200" spc="-5" dirty="0">
              <a:latin typeface="Verdana"/>
              <a:cs typeface="Verdana"/>
            </a:endParaRPr>
          </a:p>
          <a:p>
            <a:pPr marL="151765" marR="1833880">
              <a:lnSpc>
                <a:spcPts val="2630"/>
              </a:lnSpc>
              <a:spcBef>
                <a:spcPts val="195"/>
              </a:spcBef>
            </a:pPr>
            <a:endParaRPr sz="2200" dirty="0">
              <a:latin typeface="Verdana"/>
              <a:cs typeface="Verdana"/>
            </a:endParaRPr>
          </a:p>
          <a:p>
            <a:pPr marL="12700" marR="5080">
              <a:lnSpc>
                <a:spcPts val="2630"/>
              </a:lnSpc>
              <a:spcBef>
                <a:spcPts val="90"/>
              </a:spcBef>
            </a:pPr>
            <a:r>
              <a:rPr sz="2200" spc="-5" dirty="0">
                <a:latin typeface="Verdana"/>
                <a:cs typeface="Verdana"/>
              </a:rPr>
              <a:t>1.По какому правилу находить признак для ветвления?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2.Как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выбрать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предсказываемое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значение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для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листа?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47974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Пример</a:t>
            </a:r>
            <a:r>
              <a:rPr spc="-50" dirty="0"/>
              <a:t> </a:t>
            </a:r>
            <a:r>
              <a:rPr spc="-5" dirty="0"/>
              <a:t>задачи</a:t>
            </a:r>
            <a:r>
              <a:rPr spc="-50" dirty="0"/>
              <a:t> </a:t>
            </a:r>
            <a:r>
              <a:rPr spc="-5" dirty="0"/>
              <a:t>регрессии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61" y="1073806"/>
            <a:ext cx="7616825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Как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выбирать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признак?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630"/>
              </a:lnSpc>
            </a:pP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Правило:</a:t>
            </a:r>
            <a:r>
              <a:rPr sz="2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выбирай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признак,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который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минимизирует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9200" y="2271839"/>
            <a:ext cx="72009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5" dirty="0">
                <a:latin typeface="Verdana"/>
                <a:cs typeface="Verdana"/>
              </a:rPr>
              <a:t>Y(П=0)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561" y="1740556"/>
            <a:ext cx="3909060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величину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635"/>
              </a:lnSpc>
              <a:tabLst>
                <a:tab pos="2186940" algn="l"/>
              </a:tabLst>
            </a:pPr>
            <a:r>
              <a:rPr sz="2200" spc="-5" dirty="0">
                <a:latin typeface="Verdana"/>
                <a:cs typeface="Verdana"/>
              </a:rPr>
              <a:t>Pr(П=0)*</a:t>
            </a:r>
            <a:r>
              <a:rPr sz="2200" dirty="0">
                <a:latin typeface="Verdana"/>
                <a:cs typeface="Verdana"/>
              </a:rPr>
              <a:t>s	</a:t>
            </a:r>
            <a:r>
              <a:rPr sz="2200" spc="-5" dirty="0">
                <a:latin typeface="Verdana"/>
                <a:cs typeface="Verdana"/>
              </a:rPr>
              <a:t>+Pr(П=1)*s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2718" y="2271839"/>
            <a:ext cx="72009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5" dirty="0">
                <a:latin typeface="Verdana"/>
                <a:cs typeface="Verdana"/>
              </a:rPr>
              <a:t>Y(П=1)</a:t>
            </a:r>
            <a:endParaRPr sz="14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561" y="2407306"/>
            <a:ext cx="4972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где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101" y="2938589"/>
            <a:ext cx="65278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dirty="0">
                <a:latin typeface="Verdana"/>
                <a:cs typeface="Verdana"/>
              </a:rPr>
              <a:t>Y(П=i)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561" y="2740681"/>
            <a:ext cx="28505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2650" algn="l"/>
              </a:tabLst>
            </a:pPr>
            <a:r>
              <a:rPr sz="2200" dirty="0">
                <a:latin typeface="Verdana"/>
                <a:cs typeface="Verdana"/>
              </a:rPr>
              <a:t>s	–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отклонение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561" y="3074056"/>
            <a:ext cx="2451735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значений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Y,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635"/>
              </a:lnSpc>
            </a:pPr>
            <a:r>
              <a:rPr sz="2200" spc="-5" dirty="0">
                <a:latin typeface="Verdana"/>
                <a:cs typeface="Verdana"/>
              </a:rPr>
              <a:t>для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которых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П=i</a:t>
            </a:r>
            <a:endParaRPr sz="2200">
              <a:latin typeface="Verdana"/>
              <a:cs typeface="Verdan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141714" y="1767974"/>
          <a:ext cx="4006848" cy="3366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0224">
                <a:tc>
                  <a:txBody>
                    <a:bodyPr/>
                    <a:lstStyle/>
                    <a:p>
                      <a:pPr marL="85725" marR="124460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№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мат  ча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20650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Выш  е?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(V)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2890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Дом  а?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(D)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223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Лидер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ы?</a:t>
                      </a:r>
                      <a:r>
                        <a:rPr sz="14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88900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Дожд </a:t>
                      </a:r>
                      <a:r>
                        <a:rPr sz="1400" b="1" spc="-3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ь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?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Число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зрителе  й(Y)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4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4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54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4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23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В задаче регрессии значение, которое  выдает лист – это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725" y="2377466"/>
            <a:ext cx="2360951" cy="14680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6552" y="1434862"/>
            <a:ext cx="7857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…среднее арифметическое значений Y тренировочных объектов,  попавших в этот лист.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527" y="2165068"/>
            <a:ext cx="7793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Деревья</a:t>
            </a:r>
            <a:r>
              <a:rPr sz="3600" spc="-40" dirty="0"/>
              <a:t> </a:t>
            </a:r>
            <a:r>
              <a:rPr sz="3600" spc="-5" dirty="0"/>
              <a:t>vs</a:t>
            </a:r>
            <a:r>
              <a:rPr sz="3600" spc="-35" dirty="0"/>
              <a:t> </a:t>
            </a:r>
            <a:r>
              <a:rPr sz="3600" spc="-10" dirty="0"/>
              <a:t>пропуски</a:t>
            </a:r>
            <a:r>
              <a:rPr sz="3600" spc="-40" dirty="0"/>
              <a:t> </a:t>
            </a:r>
            <a:r>
              <a:rPr sz="3600" spc="-5" dirty="0"/>
              <a:t>данных</a:t>
            </a:r>
            <a:endParaRPr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484037"/>
            <a:ext cx="59258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353147"/>
                </a:solidFill>
                <a:latin typeface="Verdana"/>
                <a:cs typeface="Verdana"/>
              </a:rPr>
              <a:t>Деревья</a:t>
            </a:r>
            <a:r>
              <a:rPr sz="2500" b="1" spc="-50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500" b="1" spc="-5" dirty="0">
                <a:solidFill>
                  <a:srgbClr val="353147"/>
                </a:solidFill>
                <a:latin typeface="Verdana"/>
                <a:cs typeface="Verdana"/>
              </a:rPr>
              <a:t>могут</a:t>
            </a:r>
            <a:r>
              <a:rPr sz="2500" b="1" spc="-4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500" b="1" spc="-5" dirty="0">
                <a:solidFill>
                  <a:srgbClr val="353147"/>
                </a:solidFill>
                <a:latin typeface="Verdana"/>
                <a:cs typeface="Verdana"/>
              </a:rPr>
              <a:t>предсказывать…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561" y="1073806"/>
            <a:ext cx="7680959" cy="6940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dirty="0">
                <a:latin typeface="Verdana"/>
                <a:cs typeface="Verdana"/>
              </a:rPr>
              <a:t>… </a:t>
            </a:r>
            <a:r>
              <a:rPr sz="2200" spc="-5" dirty="0">
                <a:latin typeface="Verdana"/>
                <a:cs typeface="Verdana"/>
              </a:rPr>
              <a:t>значение целевого признака даже для объектов </a:t>
            </a:r>
            <a:r>
              <a:rPr sz="2200" dirty="0">
                <a:latin typeface="Verdana"/>
                <a:cs typeface="Verdana"/>
              </a:rPr>
              <a:t>с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пропусками.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32397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Для</a:t>
            </a:r>
            <a:r>
              <a:rPr spc="-50" dirty="0"/>
              <a:t> </a:t>
            </a:r>
            <a:r>
              <a:rPr spc="-5" dirty="0"/>
              <a:t>этого</a:t>
            </a:r>
            <a:r>
              <a:rPr spc="-50" dirty="0"/>
              <a:t> </a:t>
            </a:r>
            <a:r>
              <a:rPr spc="-5" dirty="0"/>
              <a:t>нужно: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61" y="1073806"/>
            <a:ext cx="7774305" cy="10274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latin typeface="Verdana"/>
                <a:cs typeface="Verdana"/>
              </a:rPr>
              <a:t>Объект обрабатывается деревом обычным способом,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при попадании </a:t>
            </a:r>
            <a:r>
              <a:rPr sz="2200" dirty="0">
                <a:latin typeface="Verdana"/>
                <a:cs typeface="Verdana"/>
              </a:rPr>
              <a:t>в </a:t>
            </a:r>
            <a:r>
              <a:rPr sz="2200" spc="-5" dirty="0">
                <a:latin typeface="Verdana"/>
                <a:cs typeface="Verdana"/>
              </a:rPr>
              <a:t>вершину, </a:t>
            </a:r>
            <a:r>
              <a:rPr sz="2200" dirty="0">
                <a:latin typeface="Verdana"/>
                <a:cs typeface="Verdana"/>
              </a:rPr>
              <a:t>в </a:t>
            </a:r>
            <a:r>
              <a:rPr sz="2200" spc="-5" dirty="0">
                <a:latin typeface="Verdana"/>
                <a:cs typeface="Verdana"/>
              </a:rPr>
              <a:t>которой используется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пропущенный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признак…</a:t>
            </a:r>
            <a:endParaRPr sz="22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-6350" y="3861544"/>
          <a:ext cx="5186679" cy="881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 marL="85725" marR="107314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№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матча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3462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Выше?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2509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Дома?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096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Лидеры?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113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Дождь?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493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Победа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32397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Для</a:t>
            </a:r>
            <a:r>
              <a:rPr spc="-50" dirty="0"/>
              <a:t> </a:t>
            </a:r>
            <a:r>
              <a:rPr spc="-5" dirty="0"/>
              <a:t>этого</a:t>
            </a:r>
            <a:r>
              <a:rPr spc="-50" dirty="0"/>
              <a:t> </a:t>
            </a:r>
            <a:r>
              <a:rPr spc="-5" dirty="0"/>
              <a:t>нужно: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61" y="1073806"/>
            <a:ext cx="7943215" cy="30276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latin typeface="Verdana"/>
                <a:cs typeface="Verdana"/>
              </a:rPr>
              <a:t>Объект обрабатывается деревом обычным способом,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при попадании </a:t>
            </a:r>
            <a:r>
              <a:rPr sz="2200" dirty="0">
                <a:latin typeface="Verdana"/>
                <a:cs typeface="Verdana"/>
              </a:rPr>
              <a:t>в </a:t>
            </a:r>
            <a:r>
              <a:rPr sz="2200" spc="-5" dirty="0">
                <a:latin typeface="Verdana"/>
                <a:cs typeface="Verdana"/>
              </a:rPr>
              <a:t>вершину, </a:t>
            </a:r>
            <a:r>
              <a:rPr sz="2200" dirty="0">
                <a:latin typeface="Verdana"/>
                <a:cs typeface="Verdana"/>
              </a:rPr>
              <a:t>в </a:t>
            </a:r>
            <a:r>
              <a:rPr sz="2200" spc="-5" dirty="0">
                <a:latin typeface="Verdana"/>
                <a:cs typeface="Verdana"/>
              </a:rPr>
              <a:t>которой используется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 err="1">
                <a:latin typeface="Verdana"/>
                <a:cs typeface="Verdana"/>
              </a:rPr>
              <a:t>пропущенный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spc="-5" dirty="0" err="1">
                <a:latin typeface="Verdana"/>
                <a:cs typeface="Verdana"/>
              </a:rPr>
              <a:t>признак</a:t>
            </a:r>
            <a:r>
              <a:rPr lang="en-US" sz="2200" spc="-5" dirty="0">
                <a:latin typeface="Verdana"/>
                <a:cs typeface="Verdana"/>
              </a:rPr>
              <a:t>,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происходит ветвление </a:t>
            </a:r>
            <a:r>
              <a:rPr sz="22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процесса</a:t>
            </a:r>
            <a:r>
              <a:rPr sz="2200" spc="-5" dirty="0">
                <a:latin typeface="Verdana"/>
                <a:cs typeface="Verdana"/>
              </a:rPr>
              <a:t>: мы начинаем идти по обеим ветвям из этой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вершины.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520"/>
              </a:lnSpc>
            </a:pPr>
            <a:r>
              <a:rPr sz="2200" dirty="0">
                <a:latin typeface="Verdana"/>
                <a:cs typeface="Verdana"/>
              </a:rPr>
              <a:t>В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итоге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мы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можем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попасть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более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чем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в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один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лист.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Verdana"/>
              <a:cs typeface="Verdana"/>
            </a:endParaRPr>
          </a:p>
          <a:p>
            <a:pPr marL="12700" marR="287020">
              <a:lnSpc>
                <a:spcPts val="2630"/>
              </a:lnSpc>
            </a:pPr>
            <a:r>
              <a:rPr sz="2200" spc="-5" dirty="0">
                <a:latin typeface="Verdana"/>
                <a:cs typeface="Verdana"/>
              </a:rPr>
              <a:t>Какой выдать итоговый ответ? Для классификации?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Для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регрессии?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32207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Основной</a:t>
            </a:r>
            <a:r>
              <a:rPr spc="-85" dirty="0"/>
              <a:t> </a:t>
            </a:r>
            <a:r>
              <a:rPr spc="-5" dirty="0"/>
              <a:t>вопрос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6" y="1073806"/>
            <a:ext cx="7526655" cy="23609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51765" marR="508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Как найти оптимальное условие для ветвления??? </a:t>
            </a:r>
            <a:r>
              <a:rPr sz="2200" spc="-7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Для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этого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нужно:</a:t>
            </a:r>
            <a:endParaRPr sz="2200">
              <a:latin typeface="Verdana"/>
              <a:cs typeface="Verdana"/>
            </a:endParaRPr>
          </a:p>
          <a:p>
            <a:pPr marL="292100" indent="-280035">
              <a:lnSpc>
                <a:spcPts val="2525"/>
              </a:lnSpc>
              <a:buSzPct val="95454"/>
              <a:buAutoNum type="arabicPeriod"/>
              <a:tabLst>
                <a:tab pos="292735" algn="l"/>
              </a:tabLst>
            </a:pPr>
            <a:r>
              <a:rPr sz="2200" spc="-5" dirty="0">
                <a:latin typeface="Verdana"/>
                <a:cs typeface="Verdana"/>
              </a:rPr>
              <a:t>Найти</a:t>
            </a:r>
            <a:r>
              <a:rPr sz="2200" spc="-4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оптимальный</a:t>
            </a:r>
            <a:r>
              <a:rPr sz="2200" spc="-4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признак.</a:t>
            </a:r>
            <a:endParaRPr sz="2200">
              <a:latin typeface="Verdana"/>
              <a:cs typeface="Verdana"/>
            </a:endParaRPr>
          </a:p>
          <a:p>
            <a:pPr marL="292100" indent="-280035">
              <a:lnSpc>
                <a:spcPts val="2635"/>
              </a:lnSpc>
              <a:buSzPct val="95454"/>
              <a:buAutoNum type="arabicPeriod"/>
              <a:tabLst>
                <a:tab pos="292735" algn="l"/>
              </a:tabLst>
            </a:pPr>
            <a:r>
              <a:rPr sz="2200" spc="-5" dirty="0">
                <a:latin typeface="Verdana"/>
                <a:cs typeface="Verdana"/>
              </a:rPr>
              <a:t>Найти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значение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этого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признака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для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ветвления.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Verdana"/>
              <a:cs typeface="Verdana"/>
            </a:endParaRPr>
          </a:p>
          <a:p>
            <a:pPr marL="151765" marR="135255">
              <a:lnSpc>
                <a:spcPts val="2630"/>
              </a:lnSpc>
            </a:pPr>
            <a:r>
              <a:rPr sz="2200" spc="-5" dirty="0">
                <a:latin typeface="Verdana"/>
                <a:cs typeface="Verdana"/>
              </a:rPr>
              <a:t>Если </a:t>
            </a:r>
            <a:r>
              <a:rPr sz="2200" dirty="0">
                <a:latin typeface="Verdana"/>
                <a:cs typeface="Verdana"/>
              </a:rPr>
              <a:t>в </a:t>
            </a:r>
            <a:r>
              <a:rPr sz="2200" spc="-5" dirty="0">
                <a:latin typeface="Verdana"/>
                <a:cs typeface="Verdana"/>
              </a:rPr>
              <a:t>п.1 был выбран бинарный признак, то п.2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можно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не делать.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Итоговый</a:t>
            </a:r>
            <a:r>
              <a:rPr spc="-30" dirty="0"/>
              <a:t> </a:t>
            </a:r>
            <a:r>
              <a:rPr spc="-5" dirty="0"/>
              <a:t>ответ,</a:t>
            </a:r>
            <a:r>
              <a:rPr spc="-20" dirty="0"/>
              <a:t> </a:t>
            </a:r>
            <a:r>
              <a:rPr spc="-5" dirty="0"/>
              <a:t>если</a:t>
            </a:r>
            <a:r>
              <a:rPr spc="-20" dirty="0"/>
              <a:t> </a:t>
            </a:r>
            <a:r>
              <a:rPr spc="-5" dirty="0"/>
              <a:t>попали</a:t>
            </a:r>
            <a:r>
              <a:rPr spc="-25" dirty="0"/>
              <a:t> </a:t>
            </a:r>
            <a:r>
              <a:rPr dirty="0"/>
              <a:t>в</a:t>
            </a:r>
            <a:r>
              <a:rPr spc="-20" dirty="0"/>
              <a:t> </a:t>
            </a:r>
            <a:r>
              <a:rPr spc="-5" dirty="0"/>
              <a:t>несколько </a:t>
            </a:r>
            <a:r>
              <a:rPr spc="-840" dirty="0"/>
              <a:t> </a:t>
            </a:r>
            <a:r>
              <a:rPr spc="-5" dirty="0"/>
              <a:t>листьев</a:t>
            </a:r>
          </a:p>
          <a:p>
            <a:pPr marL="96520" marR="905510">
              <a:lnSpc>
                <a:spcPts val="2620"/>
              </a:lnSpc>
              <a:spcBef>
                <a:spcPts val="445"/>
              </a:spcBef>
            </a:pPr>
            <a:r>
              <a:rPr sz="2200" b="0" spc="-5" dirty="0">
                <a:solidFill>
                  <a:srgbClr val="000000"/>
                </a:solidFill>
                <a:latin typeface="Verdana"/>
                <a:cs typeface="Verdana"/>
              </a:rPr>
              <a:t>Пусть </a:t>
            </a:r>
            <a:r>
              <a:rPr sz="2200" b="0" dirty="0">
                <a:solidFill>
                  <a:srgbClr val="000000"/>
                </a:solidFill>
                <a:latin typeface="Verdana"/>
                <a:cs typeface="Verdana"/>
              </a:rPr>
              <a:t>М - </a:t>
            </a:r>
            <a:r>
              <a:rPr sz="2200" b="0" spc="-5" dirty="0">
                <a:solidFill>
                  <a:srgbClr val="000000"/>
                </a:solidFill>
                <a:latin typeface="Verdana"/>
                <a:cs typeface="Verdana"/>
              </a:rPr>
              <a:t>множество объектов тренировочной </a:t>
            </a:r>
            <a:r>
              <a:rPr sz="2200" b="0" spc="-7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Verdana"/>
                <a:cs typeface="Verdana"/>
              </a:rPr>
              <a:t>выборки,</a:t>
            </a:r>
            <a:r>
              <a:rPr sz="2200" b="0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Verdana"/>
                <a:cs typeface="Verdana"/>
              </a:rPr>
              <a:t>которые</a:t>
            </a:r>
            <a:r>
              <a:rPr sz="2200" b="0" spc="-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Verdana"/>
                <a:cs typeface="Verdana"/>
              </a:rPr>
              <a:t>попадают</a:t>
            </a:r>
            <a:r>
              <a:rPr sz="2200" b="0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00" b="0" dirty="0">
                <a:solidFill>
                  <a:srgbClr val="000000"/>
                </a:solidFill>
                <a:latin typeface="Verdana"/>
                <a:cs typeface="Verdana"/>
              </a:rPr>
              <a:t>в</a:t>
            </a:r>
            <a:r>
              <a:rPr sz="2200" b="0" spc="-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Verdana"/>
                <a:cs typeface="Verdana"/>
              </a:rPr>
              <a:t>эти</a:t>
            </a:r>
            <a:r>
              <a:rPr sz="2200" b="0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Verdana"/>
                <a:cs typeface="Verdana"/>
              </a:rPr>
              <a:t>листья.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561" y="2289954"/>
            <a:ext cx="7813675" cy="2027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latin typeface="Verdana"/>
                <a:cs typeface="Verdana"/>
              </a:rPr>
              <a:t>При </a:t>
            </a: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предсказании числового признака </a:t>
            </a:r>
            <a:r>
              <a:rPr sz="2200" spc="-5" dirty="0">
                <a:latin typeface="Verdana"/>
                <a:cs typeface="Verdana"/>
              </a:rPr>
              <a:t>(регрессия) </a:t>
            </a:r>
            <a:r>
              <a:rPr sz="2200" dirty="0">
                <a:latin typeface="Verdana"/>
                <a:cs typeface="Verdana"/>
              </a:rPr>
              <a:t>в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качестве ответа нужно взять среднее значение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признака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Y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в</a:t>
            </a:r>
            <a:r>
              <a:rPr sz="2200" spc="-5" dirty="0">
                <a:latin typeface="Verdana"/>
                <a:cs typeface="Verdana"/>
              </a:rPr>
              <a:t> M.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Verdana"/>
              <a:cs typeface="Verdana"/>
            </a:endParaRPr>
          </a:p>
          <a:p>
            <a:pPr marL="12700" marR="405130">
              <a:lnSpc>
                <a:spcPts val="2630"/>
              </a:lnSpc>
            </a:pPr>
            <a:r>
              <a:rPr sz="2200" spc="-5" dirty="0">
                <a:latin typeface="Verdana"/>
                <a:cs typeface="Verdana"/>
              </a:rPr>
              <a:t>При </a:t>
            </a: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предсказании метки класса </a:t>
            </a:r>
            <a:r>
              <a:rPr sz="2200" dirty="0">
                <a:latin typeface="Verdana"/>
                <a:cs typeface="Verdana"/>
              </a:rPr>
              <a:t>в </a:t>
            </a:r>
            <a:r>
              <a:rPr sz="2200" spc="-5" dirty="0">
                <a:latin typeface="Verdana"/>
                <a:cs typeface="Verdana"/>
              </a:rPr>
              <a:t>качестве ответа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нужно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взять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метку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преобладающего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класса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в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M.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5976" y="0"/>
            <a:ext cx="314960" cy="307975"/>
          </a:xfrm>
          <a:custGeom>
            <a:avLst/>
            <a:gdLst/>
            <a:ahLst/>
            <a:cxnLst/>
            <a:rect l="l" t="t" r="r" b="b"/>
            <a:pathLst>
              <a:path w="314960" h="307975">
                <a:moveTo>
                  <a:pt x="0" y="0"/>
                </a:moveTo>
                <a:lnTo>
                  <a:pt x="314509" y="0"/>
                </a:lnTo>
                <a:lnTo>
                  <a:pt x="314509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29001" y="182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23913" y="94903"/>
            <a:ext cx="2141220" cy="528320"/>
            <a:chOff x="3323913" y="94903"/>
            <a:chExt cx="2141220" cy="528320"/>
          </a:xfrm>
        </p:grpSpPr>
        <p:sp>
          <p:nvSpPr>
            <p:cNvPr id="5" name="object 5"/>
            <p:cNvSpPr/>
            <p:nvPr/>
          </p:nvSpPr>
          <p:spPr>
            <a:xfrm>
              <a:off x="3455339" y="153888"/>
              <a:ext cx="901065" cy="395605"/>
            </a:xfrm>
            <a:custGeom>
              <a:avLst/>
              <a:gdLst/>
              <a:ahLst/>
              <a:cxnLst/>
              <a:rect l="l" t="t" r="r" b="b"/>
              <a:pathLst>
                <a:path w="901064" h="395605">
                  <a:moveTo>
                    <a:pt x="900636" y="0"/>
                  </a:moveTo>
                  <a:lnTo>
                    <a:pt x="0" y="395029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3913" y="435669"/>
              <a:ext cx="244674" cy="18693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44007" y="123478"/>
              <a:ext cx="695325" cy="405765"/>
            </a:xfrm>
            <a:custGeom>
              <a:avLst/>
              <a:gdLst/>
              <a:ahLst/>
              <a:cxnLst/>
              <a:rect l="l" t="t" r="r" b="b"/>
              <a:pathLst>
                <a:path w="695325" h="405765">
                  <a:moveTo>
                    <a:pt x="0" y="0"/>
                  </a:moveTo>
                  <a:lnTo>
                    <a:pt x="694917" y="405368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2451" y="412373"/>
              <a:ext cx="242059" cy="20163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348881" y="21377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4944" y="78983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8104" y="627533"/>
            <a:ext cx="1207770" cy="453137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090">
              <a:lnSpc>
                <a:spcPts val="1664"/>
              </a:lnSpc>
              <a:spcBef>
                <a:spcPts val="240"/>
              </a:spcBef>
            </a:pPr>
            <a:r>
              <a:rPr sz="1400" dirty="0">
                <a:latin typeface="Arial MT"/>
                <a:cs typeface="Arial MT"/>
              </a:rPr>
              <a:t>Ответ: 0</a:t>
            </a:r>
            <a:endParaRPr sz="1400">
              <a:latin typeface="Arial MT"/>
              <a:cs typeface="Arial MT"/>
            </a:endParaRPr>
          </a:p>
          <a:p>
            <a:pPr marL="85090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2	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9832" y="627533"/>
            <a:ext cx="305435" cy="307975"/>
          </a:xfrm>
          <a:custGeom>
            <a:avLst/>
            <a:gdLst/>
            <a:ahLst/>
            <a:cxnLst/>
            <a:rect l="l" t="t" r="r" b="b"/>
            <a:pathLst>
              <a:path w="305435" h="307975">
                <a:moveTo>
                  <a:pt x="0" y="0"/>
                </a:moveTo>
                <a:lnTo>
                  <a:pt x="304892" y="0"/>
                </a:lnTo>
                <a:lnTo>
                  <a:pt x="304892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32857" y="645821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V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25633" y="752847"/>
            <a:ext cx="2645410" cy="596265"/>
            <a:chOff x="1525633" y="752847"/>
            <a:chExt cx="2645410" cy="596265"/>
          </a:xfrm>
        </p:grpSpPr>
        <p:sp>
          <p:nvSpPr>
            <p:cNvPr id="15" name="object 15"/>
            <p:cNvSpPr/>
            <p:nvPr/>
          </p:nvSpPr>
          <p:spPr>
            <a:xfrm>
              <a:off x="1659969" y="781422"/>
              <a:ext cx="1400175" cy="500380"/>
            </a:xfrm>
            <a:custGeom>
              <a:avLst/>
              <a:gdLst/>
              <a:ahLst/>
              <a:cxnLst/>
              <a:rect l="l" t="t" r="r" b="b"/>
              <a:pathLst>
                <a:path w="1400175" h="500380">
                  <a:moveTo>
                    <a:pt x="1399862" y="0"/>
                  </a:moveTo>
                  <a:lnTo>
                    <a:pt x="0" y="500197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5633" y="1170896"/>
              <a:ext cx="245059" cy="17819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364724" y="781422"/>
              <a:ext cx="684530" cy="457834"/>
            </a:xfrm>
            <a:custGeom>
              <a:avLst/>
              <a:gdLst/>
              <a:ahLst/>
              <a:cxnLst/>
              <a:rect l="l" t="t" r="r" b="b"/>
              <a:pathLst>
                <a:path w="684529" h="457834">
                  <a:moveTo>
                    <a:pt x="0" y="0"/>
                  </a:moveTo>
                  <a:lnTo>
                    <a:pt x="684351" y="457284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1355" y="1120986"/>
              <a:ext cx="239676" cy="20869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908721" y="78983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11959" y="1347613"/>
            <a:ext cx="1207770" cy="453137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725">
              <a:lnSpc>
                <a:spcPts val="1664"/>
              </a:lnSpc>
              <a:spcBef>
                <a:spcPts val="240"/>
              </a:spcBef>
            </a:pPr>
            <a:r>
              <a:rPr sz="1400" dirty="0">
                <a:latin typeface="Arial MT"/>
                <a:cs typeface="Arial MT"/>
              </a:rPr>
              <a:t>Ответ: 1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0	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7624" y="1347613"/>
            <a:ext cx="284480" cy="307975"/>
          </a:xfrm>
          <a:custGeom>
            <a:avLst/>
            <a:gdLst/>
            <a:ahLst/>
            <a:cxnLst/>
            <a:rect l="l" t="t" r="r" b="b"/>
            <a:pathLst>
              <a:path w="284480" h="307975">
                <a:moveTo>
                  <a:pt x="0" y="0"/>
                </a:moveTo>
                <a:lnTo>
                  <a:pt x="284051" y="0"/>
                </a:lnTo>
                <a:lnTo>
                  <a:pt x="284051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60649" y="1365901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72832" y="1463054"/>
            <a:ext cx="1821180" cy="555625"/>
            <a:chOff x="972832" y="1463054"/>
            <a:chExt cx="1821180" cy="555625"/>
          </a:xfrm>
        </p:grpSpPr>
        <p:sp>
          <p:nvSpPr>
            <p:cNvPr id="24" name="object 24"/>
            <p:cNvSpPr/>
            <p:nvPr/>
          </p:nvSpPr>
          <p:spPr>
            <a:xfrm>
              <a:off x="1041445" y="1501502"/>
              <a:ext cx="146685" cy="383540"/>
            </a:xfrm>
            <a:custGeom>
              <a:avLst/>
              <a:gdLst/>
              <a:ahLst/>
              <a:cxnLst/>
              <a:rect l="l" t="t" r="r" b="b"/>
              <a:pathLst>
                <a:path w="146684" h="383539">
                  <a:moveTo>
                    <a:pt x="146178" y="0"/>
                  </a:moveTo>
                  <a:lnTo>
                    <a:pt x="0" y="383110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832" y="1773078"/>
              <a:ext cx="180146" cy="24504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475655" y="1491629"/>
              <a:ext cx="1184910" cy="436880"/>
            </a:xfrm>
            <a:custGeom>
              <a:avLst/>
              <a:gdLst/>
              <a:ahLst/>
              <a:cxnLst/>
              <a:rect l="l" t="t" r="r" b="b"/>
              <a:pathLst>
                <a:path w="1184910" h="436880">
                  <a:moveTo>
                    <a:pt x="0" y="0"/>
                  </a:moveTo>
                  <a:lnTo>
                    <a:pt x="1184369" y="436346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8925" y="1816875"/>
              <a:ext cx="245061" cy="17850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843808" y="1995685"/>
            <a:ext cx="1207770" cy="453137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725">
              <a:lnSpc>
                <a:spcPts val="1664"/>
              </a:lnSpc>
              <a:spcBef>
                <a:spcPts val="240"/>
              </a:spcBef>
            </a:pPr>
            <a:r>
              <a:rPr sz="1400" dirty="0">
                <a:latin typeface="Arial MT"/>
                <a:cs typeface="Arial MT"/>
              </a:rPr>
              <a:t>Ответ: 0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1	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6593" y="150991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96752" y="1365901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5575" y="2067693"/>
            <a:ext cx="314960" cy="307975"/>
          </a:xfrm>
          <a:custGeom>
            <a:avLst/>
            <a:gdLst/>
            <a:ahLst/>
            <a:cxnLst/>
            <a:rect l="l" t="t" r="r" b="b"/>
            <a:pathLst>
              <a:path w="314959" h="307975">
                <a:moveTo>
                  <a:pt x="0" y="0"/>
                </a:moveTo>
                <a:lnTo>
                  <a:pt x="314509" y="0"/>
                </a:lnTo>
                <a:lnTo>
                  <a:pt x="314509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28600" y="2085981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9551" y="2183134"/>
            <a:ext cx="1822450" cy="1128395"/>
            <a:chOff x="539551" y="2183134"/>
            <a:chExt cx="1822450" cy="1128395"/>
          </a:xfrm>
        </p:grpSpPr>
        <p:sp>
          <p:nvSpPr>
            <p:cNvPr id="34" name="object 34"/>
            <p:cNvSpPr/>
            <p:nvPr/>
          </p:nvSpPr>
          <p:spPr>
            <a:xfrm>
              <a:off x="609370" y="2283717"/>
              <a:ext cx="146685" cy="383540"/>
            </a:xfrm>
            <a:custGeom>
              <a:avLst/>
              <a:gdLst/>
              <a:ahLst/>
              <a:cxnLst/>
              <a:rect l="l" t="t" r="r" b="b"/>
              <a:pathLst>
                <a:path w="146684" h="383539">
                  <a:moveTo>
                    <a:pt x="146205" y="0"/>
                  </a:moveTo>
                  <a:lnTo>
                    <a:pt x="0" y="383199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0759" y="2555384"/>
              <a:ext cx="180144" cy="24504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43608" y="2211709"/>
              <a:ext cx="1184910" cy="436880"/>
            </a:xfrm>
            <a:custGeom>
              <a:avLst/>
              <a:gdLst/>
              <a:ahLst/>
              <a:cxnLst/>
              <a:rect l="l" t="t" r="r" b="b"/>
              <a:pathLst>
                <a:path w="1184910" h="436880">
                  <a:moveTo>
                    <a:pt x="0" y="0"/>
                  </a:moveTo>
                  <a:lnTo>
                    <a:pt x="1184369" y="436346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16877" y="2536955"/>
              <a:ext cx="245061" cy="17850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39551" y="2787773"/>
              <a:ext cx="1207770" cy="523240"/>
            </a:xfrm>
            <a:custGeom>
              <a:avLst/>
              <a:gdLst/>
              <a:ahLst/>
              <a:cxnLst/>
              <a:rect l="l" t="t" r="r" b="b"/>
              <a:pathLst>
                <a:path w="1207770" h="523239">
                  <a:moveTo>
                    <a:pt x="1207381" y="523220"/>
                  </a:moveTo>
                  <a:lnTo>
                    <a:pt x="0" y="523220"/>
                  </a:lnTo>
                  <a:lnTo>
                    <a:pt x="0" y="0"/>
                  </a:lnTo>
                  <a:lnTo>
                    <a:pt x="1207381" y="0"/>
                  </a:lnTo>
                  <a:lnTo>
                    <a:pt x="1207381" y="523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411759" y="2715766"/>
            <a:ext cx="1207770" cy="453778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85090">
              <a:lnSpc>
                <a:spcPts val="1664"/>
              </a:lnSpc>
              <a:spcBef>
                <a:spcPts val="244"/>
              </a:spcBef>
            </a:pPr>
            <a:r>
              <a:rPr sz="1400" dirty="0">
                <a:latin typeface="Arial MT"/>
                <a:cs typeface="Arial MT"/>
              </a:rPr>
              <a:t>Ответ: 1</a:t>
            </a:r>
            <a:endParaRPr sz="1400">
              <a:latin typeface="Arial MT"/>
              <a:cs typeface="Arial MT"/>
            </a:endParaRPr>
          </a:p>
          <a:p>
            <a:pPr marL="85090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0	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9551" y="2787774"/>
            <a:ext cx="1207770" cy="453778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85725">
              <a:lnSpc>
                <a:spcPts val="1664"/>
              </a:lnSpc>
              <a:spcBef>
                <a:spcPts val="244"/>
              </a:spcBef>
            </a:pPr>
            <a:r>
              <a:rPr sz="1400" dirty="0">
                <a:latin typeface="Arial MT"/>
                <a:cs typeface="Arial MT"/>
              </a:rPr>
              <a:t>Ответ: 0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1	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6552" y="222999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92697" y="2085981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3701553" y="3861544"/>
          <a:ext cx="5186679" cy="881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 marL="85725" marR="107314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№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матча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3462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Выше?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2509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Дома?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0096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Лидеры?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113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Дождь?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493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Победа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4861049" y="3166102"/>
            <a:ext cx="298704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Как будет классифицирован объект  с пропусками данных?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49081" y="18288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5976" y="0"/>
            <a:ext cx="314960" cy="307975"/>
          </a:xfrm>
          <a:custGeom>
            <a:avLst/>
            <a:gdLst/>
            <a:ahLst/>
            <a:cxnLst/>
            <a:rect l="l" t="t" r="r" b="b"/>
            <a:pathLst>
              <a:path w="314960" h="307975">
                <a:moveTo>
                  <a:pt x="0" y="0"/>
                </a:moveTo>
                <a:lnTo>
                  <a:pt x="314509" y="0"/>
                </a:lnTo>
                <a:lnTo>
                  <a:pt x="314509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29001" y="18288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23913" y="94903"/>
            <a:ext cx="2141220" cy="528320"/>
            <a:chOff x="3323913" y="94903"/>
            <a:chExt cx="2141220" cy="528320"/>
          </a:xfrm>
        </p:grpSpPr>
        <p:sp>
          <p:nvSpPr>
            <p:cNvPr id="5" name="object 5"/>
            <p:cNvSpPr/>
            <p:nvPr/>
          </p:nvSpPr>
          <p:spPr>
            <a:xfrm>
              <a:off x="3455339" y="153888"/>
              <a:ext cx="901065" cy="395605"/>
            </a:xfrm>
            <a:custGeom>
              <a:avLst/>
              <a:gdLst/>
              <a:ahLst/>
              <a:cxnLst/>
              <a:rect l="l" t="t" r="r" b="b"/>
              <a:pathLst>
                <a:path w="901064" h="395605">
                  <a:moveTo>
                    <a:pt x="900636" y="0"/>
                  </a:moveTo>
                  <a:lnTo>
                    <a:pt x="0" y="395029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3913" y="435669"/>
              <a:ext cx="244674" cy="18693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44007" y="123478"/>
              <a:ext cx="695325" cy="405765"/>
            </a:xfrm>
            <a:custGeom>
              <a:avLst/>
              <a:gdLst/>
              <a:ahLst/>
              <a:cxnLst/>
              <a:rect l="l" t="t" r="r" b="b"/>
              <a:pathLst>
                <a:path w="695325" h="405765">
                  <a:moveTo>
                    <a:pt x="0" y="0"/>
                  </a:moveTo>
                  <a:lnTo>
                    <a:pt x="694917" y="405368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2451" y="412373"/>
              <a:ext cx="242059" cy="20163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348881" y="21377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4944" y="78983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8104" y="627533"/>
            <a:ext cx="1207770" cy="453137"/>
          </a:xfrm>
          <a:prstGeom prst="rect">
            <a:avLst/>
          </a:prstGeom>
          <a:solidFill>
            <a:srgbClr val="FFAB40"/>
          </a:solidFill>
          <a:ln w="25399">
            <a:solidFill>
              <a:srgbClr val="BA7B2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090">
              <a:lnSpc>
                <a:spcPts val="1664"/>
              </a:lnSpc>
              <a:spcBef>
                <a:spcPts val="24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Ответ: 0</a:t>
            </a:r>
            <a:endParaRPr sz="1400">
              <a:latin typeface="Arial MT"/>
              <a:cs typeface="Arial MT"/>
            </a:endParaRPr>
          </a:p>
          <a:p>
            <a:pPr marL="85090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	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9832" y="627533"/>
            <a:ext cx="305435" cy="307975"/>
          </a:xfrm>
          <a:custGeom>
            <a:avLst/>
            <a:gdLst/>
            <a:ahLst/>
            <a:cxnLst/>
            <a:rect l="l" t="t" r="r" b="b"/>
            <a:pathLst>
              <a:path w="305435" h="307975">
                <a:moveTo>
                  <a:pt x="0" y="0"/>
                </a:moveTo>
                <a:lnTo>
                  <a:pt x="304892" y="0"/>
                </a:lnTo>
                <a:lnTo>
                  <a:pt x="304892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32857" y="645821"/>
            <a:ext cx="144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V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25633" y="752847"/>
            <a:ext cx="2645410" cy="596265"/>
            <a:chOff x="1525633" y="752847"/>
            <a:chExt cx="2645410" cy="596265"/>
          </a:xfrm>
        </p:grpSpPr>
        <p:sp>
          <p:nvSpPr>
            <p:cNvPr id="15" name="object 15"/>
            <p:cNvSpPr/>
            <p:nvPr/>
          </p:nvSpPr>
          <p:spPr>
            <a:xfrm>
              <a:off x="1659969" y="781422"/>
              <a:ext cx="1400175" cy="500380"/>
            </a:xfrm>
            <a:custGeom>
              <a:avLst/>
              <a:gdLst/>
              <a:ahLst/>
              <a:cxnLst/>
              <a:rect l="l" t="t" r="r" b="b"/>
              <a:pathLst>
                <a:path w="1400175" h="500380">
                  <a:moveTo>
                    <a:pt x="1399862" y="0"/>
                  </a:moveTo>
                  <a:lnTo>
                    <a:pt x="0" y="500197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5633" y="1170896"/>
              <a:ext cx="245059" cy="17819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364724" y="781422"/>
              <a:ext cx="684530" cy="457834"/>
            </a:xfrm>
            <a:custGeom>
              <a:avLst/>
              <a:gdLst/>
              <a:ahLst/>
              <a:cxnLst/>
              <a:rect l="l" t="t" r="r" b="b"/>
              <a:pathLst>
                <a:path w="684529" h="457834">
                  <a:moveTo>
                    <a:pt x="0" y="0"/>
                  </a:moveTo>
                  <a:lnTo>
                    <a:pt x="684351" y="457284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1355" y="1120986"/>
              <a:ext cx="239676" cy="20869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908721" y="78983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11959" y="1347613"/>
            <a:ext cx="1207770" cy="453137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725">
              <a:lnSpc>
                <a:spcPts val="1664"/>
              </a:lnSpc>
              <a:spcBef>
                <a:spcPts val="240"/>
              </a:spcBef>
            </a:pPr>
            <a:r>
              <a:rPr sz="1400" dirty="0">
                <a:latin typeface="Arial MT"/>
                <a:cs typeface="Arial MT"/>
              </a:rPr>
              <a:t>Ответ: 1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0	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87624" y="1347613"/>
            <a:ext cx="284480" cy="307975"/>
          </a:xfrm>
          <a:custGeom>
            <a:avLst/>
            <a:gdLst/>
            <a:ahLst/>
            <a:cxnLst/>
            <a:rect l="l" t="t" r="r" b="b"/>
            <a:pathLst>
              <a:path w="284480" h="307975">
                <a:moveTo>
                  <a:pt x="0" y="0"/>
                </a:moveTo>
                <a:lnTo>
                  <a:pt x="284051" y="0"/>
                </a:lnTo>
                <a:lnTo>
                  <a:pt x="284051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60649" y="1365901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72832" y="1463054"/>
            <a:ext cx="1821180" cy="555625"/>
            <a:chOff x="972832" y="1463054"/>
            <a:chExt cx="1821180" cy="555625"/>
          </a:xfrm>
        </p:grpSpPr>
        <p:sp>
          <p:nvSpPr>
            <p:cNvPr id="24" name="object 24"/>
            <p:cNvSpPr/>
            <p:nvPr/>
          </p:nvSpPr>
          <p:spPr>
            <a:xfrm>
              <a:off x="1041445" y="1501502"/>
              <a:ext cx="146685" cy="383540"/>
            </a:xfrm>
            <a:custGeom>
              <a:avLst/>
              <a:gdLst/>
              <a:ahLst/>
              <a:cxnLst/>
              <a:rect l="l" t="t" r="r" b="b"/>
              <a:pathLst>
                <a:path w="146684" h="383539">
                  <a:moveTo>
                    <a:pt x="146178" y="0"/>
                  </a:moveTo>
                  <a:lnTo>
                    <a:pt x="0" y="383110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832" y="1773078"/>
              <a:ext cx="180146" cy="24504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475655" y="1491629"/>
              <a:ext cx="1184910" cy="436880"/>
            </a:xfrm>
            <a:custGeom>
              <a:avLst/>
              <a:gdLst/>
              <a:ahLst/>
              <a:cxnLst/>
              <a:rect l="l" t="t" r="r" b="b"/>
              <a:pathLst>
                <a:path w="1184910" h="436880">
                  <a:moveTo>
                    <a:pt x="0" y="0"/>
                  </a:moveTo>
                  <a:lnTo>
                    <a:pt x="1184369" y="436346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8925" y="1816875"/>
              <a:ext cx="245061" cy="17850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843808" y="1995685"/>
            <a:ext cx="1207770" cy="453137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725">
              <a:lnSpc>
                <a:spcPts val="1664"/>
              </a:lnSpc>
              <a:spcBef>
                <a:spcPts val="240"/>
              </a:spcBef>
            </a:pPr>
            <a:r>
              <a:rPr sz="1400" dirty="0">
                <a:latin typeface="Arial MT"/>
                <a:cs typeface="Arial MT"/>
              </a:rPr>
              <a:t>Ответ: 0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1	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6593" y="150991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96752" y="1365901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5575" y="2067693"/>
            <a:ext cx="314960" cy="307975"/>
          </a:xfrm>
          <a:custGeom>
            <a:avLst/>
            <a:gdLst/>
            <a:ahLst/>
            <a:cxnLst/>
            <a:rect l="l" t="t" r="r" b="b"/>
            <a:pathLst>
              <a:path w="314959" h="307975">
                <a:moveTo>
                  <a:pt x="0" y="0"/>
                </a:moveTo>
                <a:lnTo>
                  <a:pt x="314509" y="0"/>
                </a:lnTo>
                <a:lnTo>
                  <a:pt x="314509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28600" y="2085981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9551" y="2183134"/>
            <a:ext cx="1822450" cy="1128395"/>
            <a:chOff x="539551" y="2183134"/>
            <a:chExt cx="1822450" cy="1128395"/>
          </a:xfrm>
        </p:grpSpPr>
        <p:sp>
          <p:nvSpPr>
            <p:cNvPr id="34" name="object 34"/>
            <p:cNvSpPr/>
            <p:nvPr/>
          </p:nvSpPr>
          <p:spPr>
            <a:xfrm>
              <a:off x="609370" y="2283717"/>
              <a:ext cx="146685" cy="383540"/>
            </a:xfrm>
            <a:custGeom>
              <a:avLst/>
              <a:gdLst/>
              <a:ahLst/>
              <a:cxnLst/>
              <a:rect l="l" t="t" r="r" b="b"/>
              <a:pathLst>
                <a:path w="146684" h="383539">
                  <a:moveTo>
                    <a:pt x="146205" y="0"/>
                  </a:moveTo>
                  <a:lnTo>
                    <a:pt x="0" y="383199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0759" y="2555384"/>
              <a:ext cx="180144" cy="24504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43608" y="2211709"/>
              <a:ext cx="1184910" cy="436880"/>
            </a:xfrm>
            <a:custGeom>
              <a:avLst/>
              <a:gdLst/>
              <a:ahLst/>
              <a:cxnLst/>
              <a:rect l="l" t="t" r="r" b="b"/>
              <a:pathLst>
                <a:path w="1184910" h="436880">
                  <a:moveTo>
                    <a:pt x="0" y="0"/>
                  </a:moveTo>
                  <a:lnTo>
                    <a:pt x="1184369" y="436346"/>
                  </a:lnTo>
                </a:path>
              </a:pathLst>
            </a:custGeom>
            <a:ln w="57149">
              <a:solidFill>
                <a:srgbClr val="FCA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16877" y="2536955"/>
              <a:ext cx="245061" cy="17850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39551" y="2787773"/>
              <a:ext cx="1207770" cy="523240"/>
            </a:xfrm>
            <a:custGeom>
              <a:avLst/>
              <a:gdLst/>
              <a:ahLst/>
              <a:cxnLst/>
              <a:rect l="l" t="t" r="r" b="b"/>
              <a:pathLst>
                <a:path w="1207770" h="523239">
                  <a:moveTo>
                    <a:pt x="1207381" y="523220"/>
                  </a:moveTo>
                  <a:lnTo>
                    <a:pt x="0" y="523220"/>
                  </a:lnTo>
                  <a:lnTo>
                    <a:pt x="0" y="0"/>
                  </a:lnTo>
                  <a:lnTo>
                    <a:pt x="1207381" y="0"/>
                  </a:lnTo>
                  <a:lnTo>
                    <a:pt x="1207381" y="523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411759" y="2715766"/>
            <a:ext cx="1207770" cy="453778"/>
          </a:xfrm>
          <a:prstGeom prst="rect">
            <a:avLst/>
          </a:prstGeom>
          <a:solidFill>
            <a:srgbClr val="FFAB40"/>
          </a:solidFill>
          <a:ln w="25399">
            <a:solidFill>
              <a:srgbClr val="BA7B2E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85090">
              <a:lnSpc>
                <a:spcPts val="1664"/>
              </a:lnSpc>
              <a:spcBef>
                <a:spcPts val="244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Ответ: 1</a:t>
            </a:r>
            <a:endParaRPr sz="1400">
              <a:latin typeface="Arial MT"/>
              <a:cs typeface="Arial MT"/>
            </a:endParaRPr>
          </a:p>
          <a:p>
            <a:pPr marL="85090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0	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9551" y="2787774"/>
            <a:ext cx="1207770" cy="453778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85725">
              <a:lnSpc>
                <a:spcPts val="1664"/>
              </a:lnSpc>
              <a:spcBef>
                <a:spcPts val="244"/>
              </a:spcBef>
            </a:pPr>
            <a:r>
              <a:rPr sz="1400" dirty="0">
                <a:latin typeface="Arial MT"/>
                <a:cs typeface="Arial MT"/>
              </a:rPr>
              <a:t>Ответ: 0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64"/>
              </a:lnSpc>
              <a:tabLst>
                <a:tab pos="542290" algn="l"/>
              </a:tabLst>
            </a:pPr>
            <a:r>
              <a:rPr sz="1400" dirty="0">
                <a:latin typeface="Arial MT"/>
                <a:cs typeface="Arial MT"/>
              </a:rPr>
              <a:t>1	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6552" y="222999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92697" y="2085981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-6350" y="3789536"/>
          <a:ext cx="5186679" cy="881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 marL="85725" marR="107314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№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матча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34620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Выше?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2509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Дома?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096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Лидеры?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1130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Дождь?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493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Победа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4861049" y="2085981"/>
            <a:ext cx="3735070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Выделим листы, до которых дошёл процесс.  Посчитаем суммарное число объектов  тренировочной выборки из этих листьев.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85"/>
              </a:lnSpc>
            </a:pPr>
            <a:r>
              <a:rPr sz="1400" dirty="0">
                <a:latin typeface="Arial MT"/>
                <a:cs typeface="Arial MT"/>
              </a:rPr>
              <a:t>Класс 0: 2 объекта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Arial MT"/>
                <a:cs typeface="Arial MT"/>
              </a:rPr>
              <a:t>Класс 1: 1 объект.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61049" y="3343281"/>
            <a:ext cx="405511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Решение принимает по доминирующему классу.  То для нового объекта будет предсказано Y=0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49081" y="18288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55" y="1888843"/>
            <a:ext cx="794893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22885">
              <a:lnSpc>
                <a:spcPct val="100699"/>
              </a:lnSpc>
              <a:spcBef>
                <a:spcPts val="70"/>
              </a:spcBef>
            </a:pPr>
            <a:r>
              <a:rPr sz="3600" spc="-5" dirty="0"/>
              <a:t>Поиск выбросов </a:t>
            </a:r>
            <a:r>
              <a:rPr sz="3600" dirty="0"/>
              <a:t>с </a:t>
            </a:r>
            <a:r>
              <a:rPr sz="3600" spc="-10" dirty="0"/>
              <a:t>помощью </a:t>
            </a:r>
            <a:r>
              <a:rPr sz="3600" spc="-5" dirty="0"/>
              <a:t> деревьев</a:t>
            </a:r>
            <a:r>
              <a:rPr sz="3600" spc="-55" dirty="0"/>
              <a:t> </a:t>
            </a:r>
            <a:r>
              <a:rPr sz="3600" spc="-5" dirty="0"/>
              <a:t>(изолирующий</a:t>
            </a:r>
            <a:r>
              <a:rPr sz="3600" spc="-55" dirty="0"/>
              <a:t> </a:t>
            </a:r>
            <a:r>
              <a:rPr sz="3600" spc="-5" dirty="0"/>
              <a:t>лес)</a:t>
            </a:r>
            <a:endParaRPr sz="3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7983" y="1347614"/>
            <a:ext cx="4523369" cy="35650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Дерево</a:t>
            </a:r>
            <a:r>
              <a:rPr spc="-35" dirty="0"/>
              <a:t> </a:t>
            </a:r>
            <a:r>
              <a:rPr spc="-5" dirty="0"/>
              <a:t>разбивает</a:t>
            </a:r>
            <a:r>
              <a:rPr spc="-30" dirty="0"/>
              <a:t> </a:t>
            </a:r>
            <a:r>
              <a:rPr spc="-5" dirty="0"/>
              <a:t>пространство</a:t>
            </a:r>
            <a:r>
              <a:rPr spc="-40" dirty="0"/>
              <a:t> </a:t>
            </a:r>
            <a:r>
              <a:rPr spc="-5" dirty="0"/>
              <a:t>на </a:t>
            </a:r>
            <a:r>
              <a:rPr spc="-840" dirty="0"/>
              <a:t> </a:t>
            </a:r>
            <a:r>
              <a:rPr spc="-5" dirty="0"/>
              <a:t>прямоугольные</a:t>
            </a:r>
            <a:r>
              <a:rPr spc="-15" dirty="0"/>
              <a:t> </a:t>
            </a:r>
            <a:r>
              <a:rPr spc="-5" dirty="0"/>
              <a:t>секторы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552" y="1505854"/>
            <a:ext cx="3768725" cy="26943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58115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latin typeface="Verdana"/>
                <a:cs typeface="Verdana"/>
              </a:rPr>
              <a:t>Это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можно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использовать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в </a:t>
            </a:r>
            <a:r>
              <a:rPr sz="2200" spc="-5" dirty="0">
                <a:latin typeface="Verdana"/>
                <a:cs typeface="Verdana"/>
              </a:rPr>
              <a:t>задаче </a:t>
            </a: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поиска </a:t>
            </a:r>
            <a:r>
              <a:rPr sz="22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выбросов.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520"/>
              </a:lnSpc>
            </a:pPr>
            <a:r>
              <a:rPr sz="2200" spc="-5" dirty="0">
                <a:latin typeface="Verdana"/>
                <a:cs typeface="Verdana"/>
              </a:rPr>
              <a:t>Выброс</a:t>
            </a:r>
            <a:r>
              <a:rPr sz="2200" spc="-4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должен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лежать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ts val="2630"/>
              </a:lnSpc>
              <a:spcBef>
                <a:spcPts val="90"/>
              </a:spcBef>
            </a:pPr>
            <a:r>
              <a:rPr sz="2200" spc="-5" dirty="0">
                <a:latin typeface="Verdana"/>
                <a:cs typeface="Verdana"/>
              </a:rPr>
              <a:t>на периферии </a:t>
            </a:r>
            <a:r>
              <a:rPr sz="2200" dirty="0">
                <a:latin typeface="Verdana"/>
                <a:cs typeface="Verdana"/>
              </a:rPr>
              <a:t>– 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следовательно,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в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секторе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с </a:t>
            </a:r>
            <a:r>
              <a:rPr sz="2200" spc="-5" dirty="0">
                <a:latin typeface="Verdana"/>
                <a:cs typeface="Verdana"/>
              </a:rPr>
              <a:t>выбросами будет мало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элементов.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26910"/>
            <a:ext cx="340487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Изолирующий лес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61" y="1072789"/>
            <a:ext cx="7986395" cy="33548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ts val="2865"/>
              </a:lnSpc>
              <a:spcBef>
                <a:spcPts val="100"/>
              </a:spcBef>
              <a:buAutoNum type="arabicPeriod"/>
              <a:tabLst>
                <a:tab pos="351155" algn="l"/>
              </a:tabLst>
            </a:pPr>
            <a:r>
              <a:rPr sz="2400" dirty="0">
                <a:latin typeface="Arial MT"/>
                <a:cs typeface="Arial MT"/>
              </a:rPr>
              <a:t>Нужно построить N деревьев.</a:t>
            </a:r>
            <a:endParaRPr sz="2400">
              <a:latin typeface="Arial MT"/>
              <a:cs typeface="Arial MT"/>
            </a:endParaRPr>
          </a:p>
          <a:p>
            <a:pPr marL="350520" indent="-338455">
              <a:lnSpc>
                <a:spcPts val="2850"/>
              </a:lnSpc>
              <a:buAutoNum type="arabicPeriod"/>
              <a:tabLst>
                <a:tab pos="351155" algn="l"/>
              </a:tabLst>
            </a:pPr>
            <a:r>
              <a:rPr sz="2400" dirty="0">
                <a:latin typeface="Arial MT"/>
                <a:cs typeface="Arial MT"/>
              </a:rPr>
              <a:t>Каждое дерево строится до исчерпании выборки</a:t>
            </a:r>
            <a:endParaRPr sz="2400">
              <a:latin typeface="Arial MT"/>
              <a:cs typeface="Arial MT"/>
            </a:endParaRPr>
          </a:p>
          <a:p>
            <a:pPr marL="12700" marR="585470">
              <a:lnSpc>
                <a:spcPts val="2850"/>
              </a:lnSpc>
              <a:spcBef>
                <a:spcPts val="105"/>
              </a:spcBef>
              <a:buAutoNum type="arabicPeriod"/>
              <a:tabLst>
                <a:tab pos="351155" algn="l"/>
              </a:tabLst>
            </a:pPr>
            <a:r>
              <a:rPr sz="2400" dirty="0">
                <a:latin typeface="Arial MT"/>
                <a:cs typeface="Arial MT"/>
              </a:rPr>
              <a:t>Для построения ветвления в дереве: выбирается  случайный признак и случайное значение для  расщепления.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Arial MT"/>
              <a:cs typeface="Arial MT"/>
            </a:endParaRPr>
          </a:p>
          <a:p>
            <a:pPr marL="12700" marR="5080">
              <a:lnSpc>
                <a:spcPts val="2850"/>
              </a:lnSpc>
            </a:pPr>
            <a:r>
              <a:rPr sz="2400" dirty="0">
                <a:latin typeface="Arial MT"/>
                <a:cs typeface="Arial MT"/>
              </a:rPr>
              <a:t>Для каждого объекта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мера его нормальности </a:t>
            </a:r>
            <a:r>
              <a:rPr sz="2400" dirty="0">
                <a:latin typeface="Arial MT"/>
                <a:cs typeface="Arial MT"/>
              </a:rPr>
              <a:t>– среднее  арифметическое глубин листьев, в которые он попал  (изолировался)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26910"/>
            <a:ext cx="340487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Изолирующий лес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61" y="1072789"/>
            <a:ext cx="7999730" cy="186474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latin typeface="Arial MT"/>
                <a:cs typeface="Arial MT"/>
              </a:rPr>
              <a:t>Логика алгоритма простая: при «случайном» способе  построения деревьев выбросы будут попадать в листья  на ранних этапах (на небольшой глубине дерева), т.е.  выбросы проще «изолировать». Для изоляции  выбросов требуется меньшее число условий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29076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Действительно,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61" y="1073806"/>
            <a:ext cx="4114165" cy="26943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75"/>
              </a:spcBef>
            </a:pPr>
            <a:r>
              <a:rPr sz="2200" spc="-5" dirty="0">
                <a:latin typeface="Verdana"/>
                <a:cs typeface="Verdana"/>
              </a:rPr>
              <a:t>чтобы вычленить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(изолировать) красную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точку, требуется </a:t>
            </a:r>
            <a:r>
              <a:rPr sz="2200" dirty="0">
                <a:latin typeface="Verdana"/>
                <a:cs typeface="Verdana"/>
              </a:rPr>
              <a:t>2 </a:t>
            </a:r>
            <a:r>
              <a:rPr sz="2200" spc="-5" dirty="0">
                <a:latin typeface="Verdana"/>
                <a:cs typeface="Verdana"/>
              </a:rPr>
              <a:t>условия. </a:t>
            </a:r>
            <a:r>
              <a:rPr sz="2200" spc="-76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А </a:t>
            </a:r>
            <a:r>
              <a:rPr sz="2200" spc="-5" dirty="0">
                <a:latin typeface="Verdana"/>
                <a:cs typeface="Verdana"/>
              </a:rPr>
              <a:t>чтобы изолировать точку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из центра выборки, нужно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(в лучшем случае) четыре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условия </a:t>
            </a:r>
            <a:r>
              <a:rPr sz="2200" dirty="0">
                <a:latin typeface="Verdana"/>
                <a:cs typeface="Verdana"/>
              </a:rPr>
              <a:t>с </a:t>
            </a:r>
            <a:r>
              <a:rPr sz="2200" spc="-5" dirty="0">
                <a:latin typeface="Verdana"/>
                <a:cs typeface="Verdana"/>
              </a:rPr>
              <a:t>очень жесткими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ограничениями.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8024" y="1923678"/>
            <a:ext cx="4029074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0974" y="1888843"/>
            <a:ext cx="429768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15570">
              <a:lnSpc>
                <a:spcPct val="100699"/>
              </a:lnSpc>
              <a:spcBef>
                <a:spcPts val="70"/>
              </a:spcBef>
            </a:pPr>
            <a:r>
              <a:rPr sz="3600" spc="-5" dirty="0"/>
              <a:t>Случайный лес </a:t>
            </a:r>
            <a:r>
              <a:rPr sz="3600" spc="-1220" dirty="0"/>
              <a:t> </a:t>
            </a:r>
            <a:r>
              <a:rPr sz="3600" spc="-5" dirty="0"/>
              <a:t>(Random</a:t>
            </a:r>
            <a:r>
              <a:rPr sz="3600" spc="-105" dirty="0"/>
              <a:t> </a:t>
            </a:r>
            <a:r>
              <a:rPr sz="3600" spc="-5" dirty="0"/>
              <a:t>forest)</a:t>
            </a:r>
            <a:endParaRPr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10668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Идея: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6" y="1073806"/>
            <a:ext cx="7910195" cy="336105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51765" marR="323215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latin typeface="Verdana"/>
                <a:cs typeface="Verdana"/>
              </a:rPr>
              <a:t>Построить несколько деревьев. Собрать их ответы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для тестируемого объекта A. </a:t>
            </a:r>
            <a:r>
              <a:rPr sz="2200" dirty="0">
                <a:latin typeface="Verdana"/>
                <a:cs typeface="Verdana"/>
              </a:rPr>
              <a:t>В </a:t>
            </a:r>
            <a:r>
              <a:rPr sz="2200" spc="-5" dirty="0">
                <a:latin typeface="Verdana"/>
                <a:cs typeface="Verdana"/>
              </a:rPr>
              <a:t>качестве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окончательного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ответа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выдать:</a:t>
            </a:r>
            <a:endParaRPr sz="2200">
              <a:latin typeface="Verdana"/>
              <a:cs typeface="Verdana"/>
            </a:endParaRPr>
          </a:p>
          <a:p>
            <a:pPr marL="292100" indent="-280035">
              <a:lnSpc>
                <a:spcPts val="2520"/>
              </a:lnSpc>
              <a:buSzPct val="95454"/>
              <a:buAutoNum type="arabicPeriod"/>
              <a:tabLst>
                <a:tab pos="292735" algn="l"/>
              </a:tabLst>
            </a:pPr>
            <a:r>
              <a:rPr sz="2200" spc="-5" dirty="0">
                <a:latin typeface="Verdana"/>
                <a:cs typeface="Verdana"/>
              </a:rPr>
              <a:t>Среднее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значение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(если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предсказывается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числовой</a:t>
            </a:r>
            <a:endParaRPr sz="2200">
              <a:latin typeface="Verdana"/>
              <a:cs typeface="Verdana"/>
            </a:endParaRPr>
          </a:p>
          <a:p>
            <a:pPr marL="151765">
              <a:lnSpc>
                <a:spcPts val="2625"/>
              </a:lnSpc>
            </a:pPr>
            <a:r>
              <a:rPr sz="2200" spc="-5" dirty="0">
                <a:latin typeface="Verdana"/>
                <a:cs typeface="Verdana"/>
              </a:rPr>
              <a:t>признак).</a:t>
            </a:r>
            <a:endParaRPr sz="2200">
              <a:latin typeface="Verdana"/>
              <a:cs typeface="Verdana"/>
            </a:endParaRPr>
          </a:p>
          <a:p>
            <a:pPr marL="151765" marR="1274445" indent="-139700">
              <a:lnSpc>
                <a:spcPts val="2630"/>
              </a:lnSpc>
              <a:spcBef>
                <a:spcPts val="90"/>
              </a:spcBef>
              <a:buSzPct val="95454"/>
              <a:buAutoNum type="arabicPeriod" startAt="2"/>
              <a:tabLst>
                <a:tab pos="292735" algn="l"/>
              </a:tabLst>
            </a:pPr>
            <a:r>
              <a:rPr sz="2200" spc="-5" dirty="0">
                <a:latin typeface="Verdana"/>
                <a:cs typeface="Verdana"/>
              </a:rPr>
              <a:t>Метку преобладающего класса (если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предсказывается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категориальный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признак).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50">
              <a:latin typeface="Verdana"/>
              <a:cs typeface="Verdana"/>
            </a:endParaRPr>
          </a:p>
          <a:p>
            <a:pPr marL="151765" marR="972185">
              <a:lnSpc>
                <a:spcPts val="2630"/>
              </a:lnSpc>
            </a:pPr>
            <a:r>
              <a:rPr sz="2200" dirty="0">
                <a:latin typeface="Verdana"/>
                <a:cs typeface="Verdana"/>
              </a:rPr>
              <a:t>А </a:t>
            </a:r>
            <a:r>
              <a:rPr sz="2200" spc="-5" dirty="0">
                <a:latin typeface="Verdana"/>
                <a:cs typeface="Verdana"/>
              </a:rPr>
              <a:t>как построить несколько деревьев по одной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выборке?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425734"/>
            <a:ext cx="7750809" cy="402780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latin typeface="Verdana"/>
                <a:cs typeface="Verdana"/>
              </a:rPr>
              <a:t>Для простоты далее будем предполагать, что все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признаки бинарные (случай не бинарных признаков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см. </a:t>
            </a:r>
            <a:r>
              <a:rPr sz="2200" dirty="0">
                <a:latin typeface="Verdana"/>
                <a:cs typeface="Verdana"/>
              </a:rPr>
              <a:t>в </a:t>
            </a:r>
            <a:r>
              <a:rPr sz="2200" spc="-5" dirty="0">
                <a:latin typeface="Verdana"/>
                <a:cs typeface="Verdana"/>
              </a:rPr>
              <a:t>[1]). Например, вот задача </a:t>
            </a:r>
            <a:r>
              <a:rPr sz="2200" dirty="0">
                <a:latin typeface="Verdana"/>
                <a:cs typeface="Verdana"/>
              </a:rPr>
              <a:t>о </a:t>
            </a:r>
            <a:r>
              <a:rPr sz="2200" spc="-5" dirty="0">
                <a:latin typeface="Verdana"/>
                <a:cs typeface="Verdana"/>
              </a:rPr>
              <a:t>предсказании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результата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матча: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Verdana"/>
              <a:cs typeface="Verdana"/>
            </a:endParaRPr>
          </a:p>
          <a:p>
            <a:pPr marL="12700" marR="4646930">
              <a:lnSpc>
                <a:spcPts val="2630"/>
              </a:lnSpc>
            </a:pPr>
            <a:r>
              <a:rPr sz="2200" dirty="0">
                <a:latin typeface="Verdana"/>
                <a:cs typeface="Verdana"/>
              </a:rPr>
              <a:t>V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–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соперник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выше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в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турнирной</a:t>
            </a:r>
            <a:r>
              <a:rPr sz="2200" spc="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таблице </a:t>
            </a:r>
            <a:r>
              <a:rPr sz="2200" dirty="0">
                <a:latin typeface="Verdana"/>
                <a:cs typeface="Verdana"/>
              </a:rPr>
              <a:t> D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–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играем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дома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520"/>
              </a:lnSpc>
            </a:pPr>
            <a:r>
              <a:rPr sz="2200" dirty="0">
                <a:latin typeface="Verdana"/>
                <a:cs typeface="Verdana"/>
              </a:rPr>
              <a:t>L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–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лидеры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команды</a:t>
            </a:r>
            <a:endParaRPr sz="2200">
              <a:latin typeface="Verdana"/>
              <a:cs typeface="Verdana"/>
            </a:endParaRPr>
          </a:p>
          <a:p>
            <a:pPr marL="12700" marR="5025390" algn="just">
              <a:lnSpc>
                <a:spcPts val="2630"/>
              </a:lnSpc>
              <a:spcBef>
                <a:spcPts val="90"/>
              </a:spcBef>
            </a:pPr>
            <a:r>
              <a:rPr sz="2200" spc="-5" dirty="0">
                <a:latin typeface="Verdana"/>
                <a:cs typeface="Verdana"/>
              </a:rPr>
              <a:t>участвуют </a:t>
            </a:r>
            <a:r>
              <a:rPr sz="2200" dirty="0">
                <a:latin typeface="Verdana"/>
                <a:cs typeface="Verdana"/>
              </a:rPr>
              <a:t>в </a:t>
            </a:r>
            <a:r>
              <a:rPr sz="2200" spc="-5" dirty="0">
                <a:latin typeface="Verdana"/>
                <a:cs typeface="Verdana"/>
              </a:rPr>
              <a:t>матче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R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–во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время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матча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идет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дождь</a:t>
            </a:r>
            <a:endParaRPr sz="2200">
              <a:latin typeface="Verdana"/>
              <a:cs typeface="Verdan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53073" y="1557287"/>
          <a:ext cx="5186679" cy="3106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 marL="85725" marR="107314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№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матча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3462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Выше?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2509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Дома?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096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Лидеры?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113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Дождь?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493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Победа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712" y="1059582"/>
            <a:ext cx="4571999" cy="342900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26910"/>
            <a:ext cx="663702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Строительство случайных деревьев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61" y="1072789"/>
            <a:ext cx="7563484" cy="298043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  <a:buAutoNum type="arabicPeriod"/>
              <a:tabLst>
                <a:tab pos="351155" algn="l"/>
              </a:tabLst>
            </a:pPr>
            <a:r>
              <a:rPr sz="2400" dirty="0">
                <a:latin typeface="Arial MT"/>
                <a:cs typeface="Arial MT"/>
              </a:rPr>
              <a:t>Выбирается подвыборка обучающей выборки – по  ней строится дерево (для каждого дерева — своя  подвыборка).</a:t>
            </a:r>
            <a:endParaRPr sz="2400">
              <a:latin typeface="Arial MT"/>
              <a:cs typeface="Arial MT"/>
            </a:endParaRPr>
          </a:p>
          <a:p>
            <a:pPr marL="12700" marR="8890">
              <a:lnSpc>
                <a:spcPts val="2850"/>
              </a:lnSpc>
              <a:buAutoNum type="arabicPeriod"/>
              <a:tabLst>
                <a:tab pos="351155" algn="l"/>
              </a:tabLst>
            </a:pPr>
            <a:r>
              <a:rPr sz="2400" dirty="0">
                <a:latin typeface="Arial MT"/>
                <a:cs typeface="Arial MT"/>
              </a:rPr>
              <a:t>Для построения каждого расщепления в дереве  просматриваем p случайных признаков (для каждого  нового расщепления — свои случайные признаки).</a:t>
            </a:r>
            <a:endParaRPr sz="2400">
              <a:latin typeface="Arial MT"/>
              <a:cs typeface="Arial MT"/>
            </a:endParaRPr>
          </a:p>
          <a:p>
            <a:pPr marL="12700" marR="172720">
              <a:lnSpc>
                <a:spcPts val="2850"/>
              </a:lnSpc>
              <a:buAutoNum type="arabicPeriod"/>
              <a:tabLst>
                <a:tab pos="351155" algn="l"/>
              </a:tabLst>
            </a:pPr>
            <a:r>
              <a:rPr sz="2400" dirty="0">
                <a:latin typeface="Arial MT"/>
                <a:cs typeface="Arial MT"/>
              </a:rPr>
              <a:t>Выбираем наилучшие признак и расщепление по  нему (по заранее заданному критерию) и т.д.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5561"/>
            <a:ext cx="46310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Использованная литература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366762" y="1434739"/>
            <a:ext cx="8153400" cy="28879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71500" marR="184150" indent="-559435">
              <a:lnSpc>
                <a:spcPts val="2850"/>
              </a:lnSpc>
              <a:spcBef>
                <a:spcPts val="220"/>
              </a:spcBef>
              <a:buClr>
                <a:srgbClr val="000000"/>
              </a:buClr>
              <a:buAutoNum type="arabicPeriod"/>
              <a:tabLst>
                <a:tab pos="571500" algn="l"/>
                <a:tab pos="572135" algn="l"/>
              </a:tabLst>
            </a:pP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https://habrahabr.ru/company/ods/blog/322534/</a:t>
            </a:r>
            <a:r>
              <a:rPr sz="2400" dirty="0">
                <a:solidFill>
                  <a:srgbClr val="0097A7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2400" dirty="0">
                <a:latin typeface="Arial MT"/>
                <a:cs typeface="Arial MT"/>
              </a:rPr>
              <a:t>(здесь  же про энтропию и не бинарные признаки)</a:t>
            </a:r>
            <a:endParaRPr sz="2400">
              <a:latin typeface="Arial MT"/>
              <a:cs typeface="Arial MT"/>
            </a:endParaRPr>
          </a:p>
          <a:p>
            <a:pPr marL="571500" marR="139065" indent="-559435">
              <a:lnSpc>
                <a:spcPts val="2850"/>
              </a:lnSpc>
              <a:buAutoNum type="arabicPeriod"/>
              <a:tabLst>
                <a:tab pos="571500" algn="l"/>
                <a:tab pos="572135" algn="l"/>
              </a:tabLst>
            </a:pPr>
            <a:r>
              <a:rPr sz="2400" dirty="0">
                <a:latin typeface="Arial MT"/>
                <a:cs typeface="Arial MT"/>
              </a:rPr>
              <a:t>Лекции Воронцова по деревьям  </a:t>
            </a: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http://www.machinelearning.ru/wiki/images/3/3e/Voron- </a:t>
            </a:r>
            <a:r>
              <a:rPr sz="2400" dirty="0">
                <a:solidFill>
                  <a:srgbClr val="0097A7"/>
                </a:solidFill>
                <a:latin typeface="Arial MT"/>
                <a:cs typeface="Arial MT"/>
              </a:rPr>
              <a:t> </a:t>
            </a: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ML-Logic.pdf</a:t>
            </a:r>
            <a:endParaRPr sz="2400">
              <a:latin typeface="Arial MT"/>
              <a:cs typeface="Arial MT"/>
            </a:endParaRPr>
          </a:p>
          <a:p>
            <a:pPr marL="571500" indent="-551180">
              <a:lnSpc>
                <a:spcPts val="2520"/>
              </a:lnSpc>
              <a:buClr>
                <a:srgbClr val="000000"/>
              </a:buClr>
              <a:buAutoNum type="arabicPeriod"/>
              <a:tabLst>
                <a:tab pos="571500" algn="l"/>
                <a:tab pos="572135" algn="l"/>
              </a:tabLst>
            </a:pPr>
            <a:r>
              <a:rPr sz="22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https://logic.pdmi.ras.ru/~sergey/teaching/ml/notes-01-dectre</a:t>
            </a:r>
            <a:endParaRPr sz="2200">
              <a:latin typeface="Arial MT"/>
              <a:cs typeface="Arial MT"/>
            </a:endParaRPr>
          </a:p>
          <a:p>
            <a:pPr marL="571500" marR="5080">
              <a:lnSpc>
                <a:spcPts val="2630"/>
              </a:lnSpc>
              <a:spcBef>
                <a:spcPts val="85"/>
              </a:spcBef>
            </a:pPr>
            <a:r>
              <a:rPr sz="22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es.pdf</a:t>
            </a:r>
            <a:r>
              <a:rPr sz="2200" dirty="0">
                <a:solidFill>
                  <a:srgbClr val="0097A7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2200" dirty="0">
                <a:latin typeface="Arial MT"/>
                <a:cs typeface="Arial MT"/>
              </a:rPr>
              <a:t>(здесь пример про предсказание результата матча,  но дерево строится с помощью энтропии (а не Джини))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51535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Как</a:t>
            </a:r>
            <a:r>
              <a:rPr spc="-30" dirty="0"/>
              <a:t> </a:t>
            </a:r>
            <a:r>
              <a:rPr spc="-5" dirty="0"/>
              <a:t>найти</a:t>
            </a:r>
            <a:r>
              <a:rPr spc="-30" dirty="0"/>
              <a:t> </a:t>
            </a:r>
            <a:r>
              <a:rPr spc="-5" dirty="0"/>
              <a:t>оптимальный</a:t>
            </a:r>
            <a:r>
              <a:rPr spc="-25" dirty="0"/>
              <a:t> </a:t>
            </a:r>
            <a:r>
              <a:rPr spc="-5" dirty="0"/>
              <a:t>признак</a:t>
            </a:r>
            <a:r>
              <a:rPr spc="-30" dirty="0"/>
              <a:t> </a:t>
            </a:r>
            <a:r>
              <a:rPr spc="-5" dirty="0"/>
              <a:t>для </a:t>
            </a:r>
            <a:r>
              <a:rPr spc="-840" dirty="0"/>
              <a:t> </a:t>
            </a:r>
            <a:r>
              <a:rPr spc="-5" dirty="0"/>
              <a:t>ветвления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742950"/>
            <a:ext cx="7785734" cy="332539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51765" marR="934719">
              <a:lnSpc>
                <a:spcPct val="200000"/>
              </a:lnSpc>
              <a:spcBef>
                <a:spcPts val="195"/>
              </a:spcBef>
            </a:pPr>
            <a:r>
              <a:rPr sz="2200" spc="-5" dirty="0">
                <a:latin typeface="Verdana"/>
                <a:cs typeface="Verdana"/>
              </a:rPr>
              <a:t>Есть несколько критериев, </a:t>
            </a:r>
            <a:r>
              <a:rPr sz="2200" spc="-5" dirty="0" err="1">
                <a:latin typeface="Verdana"/>
                <a:cs typeface="Verdana"/>
              </a:rPr>
              <a:t>каждый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lang="ru-RU" sz="2200" spc="-5" dirty="0">
                <a:latin typeface="Verdana"/>
                <a:cs typeface="Verdana"/>
              </a:rPr>
              <a:t>и</a:t>
            </a:r>
            <a:r>
              <a:rPr sz="2200" dirty="0" err="1">
                <a:latin typeface="Verdana"/>
                <a:cs typeface="Verdana"/>
              </a:rPr>
              <a:t>з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которых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вычисляет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свою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величину:</a:t>
            </a:r>
            <a:endParaRPr sz="2200" dirty="0">
              <a:latin typeface="Verdana"/>
              <a:cs typeface="Verdana"/>
            </a:endParaRPr>
          </a:p>
          <a:p>
            <a:pPr marL="292100" indent="-280035">
              <a:lnSpc>
                <a:spcPct val="200000"/>
              </a:lnSpc>
              <a:buSzPct val="95454"/>
              <a:buAutoNum type="arabicPeriod"/>
              <a:tabLst>
                <a:tab pos="292735" algn="l"/>
              </a:tabLst>
            </a:pPr>
            <a:r>
              <a:rPr sz="2200" spc="-5" dirty="0">
                <a:latin typeface="Verdana"/>
                <a:cs typeface="Verdana"/>
              </a:rPr>
              <a:t>Энтропия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[1]</a:t>
            </a:r>
            <a:r>
              <a:rPr lang="ru-RU" sz="2200" spc="-5" dirty="0">
                <a:latin typeface="Verdana"/>
                <a:cs typeface="Verdana"/>
              </a:rPr>
              <a:t> </a:t>
            </a:r>
            <a:endParaRPr sz="2200" dirty="0">
              <a:latin typeface="Verdana"/>
              <a:cs typeface="Verdana"/>
            </a:endParaRPr>
          </a:p>
          <a:p>
            <a:pPr marL="12700" marR="5080">
              <a:lnSpc>
                <a:spcPct val="200000"/>
              </a:lnSpc>
              <a:spcBef>
                <a:spcPts val="90"/>
              </a:spcBef>
              <a:buSzPct val="95454"/>
              <a:buAutoNum type="arabicPeriod"/>
              <a:tabLst>
                <a:tab pos="292735" algn="l"/>
              </a:tabLst>
            </a:pPr>
            <a:r>
              <a:rPr sz="2200" spc="-5" dirty="0" err="1">
                <a:latin typeface="Verdana"/>
                <a:cs typeface="Verdana"/>
              </a:rPr>
              <a:t>Неопределенность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spc="-5" dirty="0" err="1">
                <a:latin typeface="Verdana"/>
                <a:cs typeface="Verdana"/>
              </a:rPr>
              <a:t>Джини</a:t>
            </a:r>
            <a:r>
              <a:rPr lang="ru-RU" sz="2200" spc="-5" dirty="0">
                <a:latin typeface="Verdana"/>
                <a:cs typeface="Verdana"/>
              </a:rPr>
              <a:t> </a:t>
            </a:r>
          </a:p>
          <a:p>
            <a:pPr marL="12700" marR="5080">
              <a:lnSpc>
                <a:spcPct val="200000"/>
              </a:lnSpc>
              <a:spcBef>
                <a:spcPts val="90"/>
              </a:spcBef>
              <a:buSzPct val="95454"/>
              <a:tabLst>
                <a:tab pos="292735" algn="l"/>
              </a:tabLst>
            </a:pP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3.</a:t>
            </a:r>
            <a:r>
              <a:rPr lang="ru-RU" sz="2200" spc="-5" dirty="0">
                <a:latin typeface="Verdana"/>
                <a:cs typeface="Verdana"/>
              </a:rPr>
              <a:t> Ошибки классификации 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ADA5EB-C124-A9F2-2E8D-A67893D24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4" y="2571750"/>
            <a:ext cx="3522701" cy="9687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DE41E0-2A07-D3D9-C9AB-CA92475651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96" t="67255" r="42157" b="26471"/>
          <a:stretch/>
        </p:blipFill>
        <p:spPr>
          <a:xfrm>
            <a:off x="4495800" y="3629438"/>
            <a:ext cx="2248146" cy="4995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C5C105-6C12-C990-FA01-044950018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16" t="24030" r="39216" b="65686"/>
          <a:stretch/>
        </p:blipFill>
        <p:spPr>
          <a:xfrm>
            <a:off x="3038933" y="2228850"/>
            <a:ext cx="2301246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76314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Неопределенность</a:t>
            </a:r>
            <a:r>
              <a:rPr spc="-35" dirty="0"/>
              <a:t> </a:t>
            </a:r>
            <a:r>
              <a:rPr spc="-5" dirty="0"/>
              <a:t>Джини</a:t>
            </a:r>
            <a:r>
              <a:rPr spc="-30" dirty="0"/>
              <a:t> </a:t>
            </a:r>
            <a:r>
              <a:rPr spc="-5" dirty="0"/>
              <a:t>(Gini</a:t>
            </a:r>
            <a:r>
              <a:rPr spc="-30" dirty="0"/>
              <a:t> </a:t>
            </a:r>
            <a:r>
              <a:rPr spc="-5" dirty="0"/>
              <a:t>impurity)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61" y="1073806"/>
            <a:ext cx="7053580" cy="369442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97155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latin typeface="Verdana"/>
                <a:cs typeface="Verdana"/>
              </a:rPr>
              <a:t>Для признака </a:t>
            </a:r>
            <a:r>
              <a:rPr sz="2200" dirty="0">
                <a:latin typeface="Verdana"/>
                <a:cs typeface="Verdana"/>
              </a:rPr>
              <a:t>П </a:t>
            </a:r>
            <a:r>
              <a:rPr sz="2200" spc="-5" dirty="0">
                <a:latin typeface="Verdana"/>
                <a:cs typeface="Verdana"/>
              </a:rPr>
              <a:t>она считается по формуле (Y </a:t>
            </a:r>
            <a:r>
              <a:rPr sz="2200" dirty="0">
                <a:latin typeface="Verdana"/>
                <a:cs typeface="Verdana"/>
              </a:rPr>
              <a:t>–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целевой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признак):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Verdana"/>
              <a:cs typeface="Verdana"/>
            </a:endParaRPr>
          </a:p>
          <a:p>
            <a:pPr marL="12700">
              <a:lnSpc>
                <a:spcPts val="2630"/>
              </a:lnSpc>
            </a:pPr>
            <a:r>
              <a:rPr sz="2200" spc="-5" dirty="0">
                <a:latin typeface="Verdana"/>
                <a:cs typeface="Verdana"/>
              </a:rPr>
              <a:t>Gini(П)=Pr(П=0)*Pr(Y=0|П=0)*Pr(Y=1|П=0)+</a:t>
            </a:r>
            <a:endParaRPr sz="2200" dirty="0">
              <a:latin typeface="Verdana"/>
              <a:cs typeface="Verdana"/>
            </a:endParaRPr>
          </a:p>
          <a:p>
            <a:pPr marL="567690">
              <a:lnSpc>
                <a:spcPts val="2635"/>
              </a:lnSpc>
            </a:pPr>
            <a:r>
              <a:rPr sz="2200" spc="-5" dirty="0">
                <a:latin typeface="Verdana"/>
                <a:cs typeface="Verdana"/>
              </a:rPr>
              <a:t>+Pr(П=1)*Pr(Y=0|П=1)*Pr(Y=1|П=1)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Verdana"/>
              <a:cs typeface="Verdana"/>
            </a:endParaRPr>
          </a:p>
          <a:p>
            <a:pPr marL="12700" marR="184785">
              <a:lnSpc>
                <a:spcPts val="2630"/>
              </a:lnSpc>
            </a:pP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Факт</a:t>
            </a:r>
            <a:r>
              <a:rPr sz="2200" spc="-5" dirty="0">
                <a:latin typeface="Verdana"/>
                <a:cs typeface="Verdana"/>
              </a:rPr>
              <a:t>: Gini определяет разброс значений </a:t>
            </a:r>
            <a:r>
              <a:rPr sz="2200" dirty="0">
                <a:latin typeface="Verdana"/>
                <a:cs typeface="Verdana"/>
              </a:rPr>
              <a:t>Y </a:t>
            </a:r>
            <a:r>
              <a:rPr sz="2200" spc="-5" dirty="0">
                <a:latin typeface="Verdana"/>
                <a:cs typeface="Verdana"/>
              </a:rPr>
              <a:t>при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фиксированном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значении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признака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П.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50" dirty="0">
              <a:latin typeface="Verdana"/>
              <a:cs typeface="Verdana"/>
            </a:endParaRPr>
          </a:p>
          <a:p>
            <a:pPr marL="12700" marR="5080">
              <a:lnSpc>
                <a:spcPts val="2630"/>
              </a:lnSpc>
            </a:pP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Правило</a:t>
            </a:r>
            <a:r>
              <a:rPr sz="2200" spc="-5" dirty="0">
                <a:latin typeface="Verdana"/>
                <a:cs typeface="Verdana"/>
              </a:rPr>
              <a:t>: для ветвления нужно брать признак </a:t>
            </a:r>
            <a:r>
              <a:rPr sz="2200" dirty="0">
                <a:latin typeface="Verdana"/>
                <a:cs typeface="Verdana"/>
              </a:rPr>
              <a:t>с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минимальным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Gini.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21145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Вычисляем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61" y="1073806"/>
            <a:ext cx="33159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Pr(V=0)=…</a:t>
            </a:r>
            <a:r>
              <a:rPr sz="2200" spc="-8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Pr(V=1)=…</a:t>
            </a:r>
            <a:endParaRPr sz="22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53073" y="1557287"/>
          <a:ext cx="5186679" cy="3106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 marL="85725" marR="107314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№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матча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3462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Выше?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2509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Дома?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096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Лидеры?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113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Дождь?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493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Победа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21145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Вычисляем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61" y="1073806"/>
            <a:ext cx="3822700" cy="202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Pr(V=0)=3/7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Pr(V=1)=4/7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Verdana"/>
              <a:cs typeface="Verdana"/>
            </a:endParaRPr>
          </a:p>
          <a:p>
            <a:pPr marL="12700" marR="1500505" algn="just">
              <a:lnSpc>
                <a:spcPts val="2630"/>
              </a:lnSpc>
            </a:pPr>
            <a:r>
              <a:rPr sz="2200" spc="-5" dirty="0">
                <a:latin typeface="Verdana"/>
                <a:cs typeface="Verdana"/>
              </a:rPr>
              <a:t>Pr(Y=0|V=0)=…  Pr(Y=1|V=0)=…  Pr(Y=0|V=1)=…  Pr(Y=1|V=1)=…</a:t>
            </a:r>
            <a:endParaRPr sz="22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53073" y="1557287"/>
          <a:ext cx="5186679" cy="3106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 marL="85725" marR="107314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№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матча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3462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Выше?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2509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Дома?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096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Лидеры?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113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Дождь?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493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Победа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21145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Вычисляем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61" y="1073806"/>
            <a:ext cx="3822700" cy="302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Verdana"/>
                <a:cs typeface="Verdana"/>
              </a:rPr>
              <a:t>Pr(V=0)=3/7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Pr(V=1)=4/7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Verdana"/>
              <a:cs typeface="Verdana"/>
            </a:endParaRPr>
          </a:p>
          <a:p>
            <a:pPr marL="12700" marR="1247140" algn="just">
              <a:lnSpc>
                <a:spcPts val="2630"/>
              </a:lnSpc>
            </a:pPr>
            <a:r>
              <a:rPr sz="2200" spc="-5" dirty="0">
                <a:latin typeface="Verdana"/>
                <a:cs typeface="Verdana"/>
              </a:rPr>
              <a:t>Pr(Y=0|V=0)=1/3  Pr(Y=1|V=0)=2/3  Pr(Y=0|V=1)=</a:t>
            </a:r>
            <a:r>
              <a:rPr lang="en-US" sz="2200" spc="-5" dirty="0">
                <a:latin typeface="Verdana"/>
                <a:cs typeface="Verdana"/>
              </a:rPr>
              <a:t>3</a:t>
            </a:r>
            <a:r>
              <a:rPr sz="2200" spc="-5" dirty="0">
                <a:latin typeface="Verdana"/>
                <a:cs typeface="Verdana"/>
              </a:rPr>
              <a:t>/4  Pr(Y=1|V=1)=</a:t>
            </a:r>
            <a:r>
              <a:rPr lang="en-US" sz="2200" spc="-5" dirty="0">
                <a:latin typeface="Verdana"/>
                <a:cs typeface="Verdana"/>
              </a:rPr>
              <a:t>1</a:t>
            </a:r>
            <a:r>
              <a:rPr sz="2200" spc="-5" dirty="0">
                <a:latin typeface="Verdana"/>
                <a:cs typeface="Verdana"/>
              </a:rPr>
              <a:t>/4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Verdana"/>
              <a:cs typeface="Verdana"/>
            </a:endParaRPr>
          </a:p>
          <a:p>
            <a:pPr marL="12700" marR="553085">
              <a:lnSpc>
                <a:spcPts val="2630"/>
              </a:lnSpc>
            </a:pPr>
            <a:r>
              <a:rPr sz="2200" spc="-5" dirty="0">
                <a:latin typeface="Verdana"/>
                <a:cs typeface="Verdana"/>
              </a:rPr>
              <a:t>Gini(V)=3/7*1/3*2/3+  4/7*</a:t>
            </a:r>
            <a:r>
              <a:rPr lang="en-US" sz="2200" spc="-5" dirty="0">
                <a:latin typeface="Verdana"/>
                <a:cs typeface="Verdana"/>
              </a:rPr>
              <a:t>3</a:t>
            </a:r>
            <a:r>
              <a:rPr sz="2200" spc="-5" dirty="0">
                <a:latin typeface="Verdana"/>
                <a:cs typeface="Verdana"/>
              </a:rPr>
              <a:t>/4*</a:t>
            </a:r>
            <a:r>
              <a:rPr lang="en-US" sz="2200" spc="-5" dirty="0">
                <a:latin typeface="Verdana"/>
                <a:cs typeface="Verdana"/>
              </a:rPr>
              <a:t>1</a:t>
            </a:r>
            <a:r>
              <a:rPr sz="2200" spc="-5" dirty="0">
                <a:latin typeface="Verdana"/>
                <a:cs typeface="Verdana"/>
              </a:rPr>
              <a:t>/4</a:t>
            </a:r>
            <a:r>
              <a:rPr lang="en-US" sz="2200" spc="-5" dirty="0">
                <a:latin typeface="Verdana"/>
                <a:cs typeface="Verdana"/>
              </a:rPr>
              <a:t>=~</a:t>
            </a:r>
            <a:r>
              <a:rPr lang="ru-RU" sz="2200" spc="-5" dirty="0">
                <a:latin typeface="Verdana"/>
                <a:cs typeface="Verdana"/>
              </a:rPr>
              <a:t>0,2</a:t>
            </a:r>
            <a:r>
              <a:rPr lang="en-US" sz="2200" spc="-5" dirty="0">
                <a:latin typeface="Verdana"/>
                <a:cs typeface="Verdana"/>
              </a:rPr>
              <a:t>0</a:t>
            </a:r>
            <a:endParaRPr sz="2200" dirty="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53073" y="1557287"/>
          <a:ext cx="5186679" cy="3106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 marL="85725" marR="107314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№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матча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3462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Выше?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2509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Дома?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0096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Лидеры?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(L)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5113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Дождь?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(R)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4935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Победа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2559</Words>
  <Application>Microsoft Macintosh PowerPoint</Application>
  <PresentationFormat>Экран (16:9)</PresentationFormat>
  <Paragraphs>829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Arial MT</vt:lpstr>
      <vt:lpstr>Calibri</vt:lpstr>
      <vt:lpstr>Calibri Light</vt:lpstr>
      <vt:lpstr>Verdana</vt:lpstr>
      <vt:lpstr>Тема Office</vt:lpstr>
      <vt:lpstr>Деревья</vt:lpstr>
      <vt:lpstr>Пример</vt:lpstr>
      <vt:lpstr>Основной вопрос</vt:lpstr>
      <vt:lpstr>Презентация PowerPoint</vt:lpstr>
      <vt:lpstr>Как найти оптимальный признак для  ветвления</vt:lpstr>
      <vt:lpstr>Неопределенность Джини (Gini impurity)</vt:lpstr>
      <vt:lpstr>Вычисляем</vt:lpstr>
      <vt:lpstr>Вычисляем</vt:lpstr>
      <vt:lpstr>Вычисляем</vt:lpstr>
      <vt:lpstr>Вычисляем Джини для второго признака</vt:lpstr>
      <vt:lpstr>Аналогично для других признаков</vt:lpstr>
      <vt:lpstr>Находим признак с минимальным Джини</vt:lpstr>
      <vt:lpstr>Находим признак с минимальным Джини</vt:lpstr>
      <vt:lpstr>Теперь работаем с объектами из левой  вершины Pr(V=0)=2/5 Pr(V=1)=3/5</vt:lpstr>
      <vt:lpstr>Теперь работаем с объектами из левой  вершины</vt:lpstr>
      <vt:lpstr>Презентация PowerPoint</vt:lpstr>
      <vt:lpstr>Теперь работаем с объектами из левой  вершины Здесь получаем</vt:lpstr>
      <vt:lpstr>Презентация PowerPoint</vt:lpstr>
      <vt:lpstr>Презентация PowerPoint</vt:lpstr>
      <vt:lpstr>Презентация PowerPoint</vt:lpstr>
      <vt:lpstr>Презентация PowerPoint</vt:lpstr>
      <vt:lpstr>Деревья для задачи регрессии</vt:lpstr>
      <vt:lpstr>На прошлых слайдах было построено  дерево для задачи классификации</vt:lpstr>
      <vt:lpstr>Пример задачи регрессии</vt:lpstr>
      <vt:lpstr>В задаче регрессии значение, которое  выдает лист – это</vt:lpstr>
      <vt:lpstr>Деревья vs пропуски данных</vt:lpstr>
      <vt:lpstr>Презентация PowerPoint</vt:lpstr>
      <vt:lpstr>Для этого нужно:</vt:lpstr>
      <vt:lpstr>Для этого нужно:</vt:lpstr>
      <vt:lpstr>Итоговый ответ, если попали в несколько  листьев Пусть М - множество объектов тренировочной  выборки, которые попадают в эти листья.</vt:lpstr>
      <vt:lpstr>Презентация PowerPoint</vt:lpstr>
      <vt:lpstr>Презентация PowerPoint</vt:lpstr>
      <vt:lpstr>Поиск выбросов с помощью  деревьев (изолирующий лес)</vt:lpstr>
      <vt:lpstr>Дерево разбивает пространство на  прямоугольные секторы</vt:lpstr>
      <vt:lpstr>Изолирующий лес</vt:lpstr>
      <vt:lpstr>Изолирующий лес</vt:lpstr>
      <vt:lpstr>Действительно,</vt:lpstr>
      <vt:lpstr>Случайный лес  (Random forest)</vt:lpstr>
      <vt:lpstr>Идея:</vt:lpstr>
      <vt:lpstr>Презентация PowerPoint</vt:lpstr>
      <vt:lpstr>Строительство случайных деревьев</vt:lpstr>
      <vt:lpstr>Использованная 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</dc:title>
  <cp:lastModifiedBy>Александр Стрельцов</cp:lastModifiedBy>
  <cp:revision>6</cp:revision>
  <dcterms:created xsi:type="dcterms:W3CDTF">2023-10-10T06:21:59Z</dcterms:created>
  <dcterms:modified xsi:type="dcterms:W3CDTF">2023-10-10T13:33:28Z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