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6" r:id="rId28"/>
    <p:sldId id="287" r:id="rId29"/>
    <p:sldId id="288" r:id="rId30"/>
    <p:sldId id="289" r:id="rId31"/>
    <p:sldId id="291" r:id="rId32"/>
    <p:sldId id="292" r:id="rId33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9"/>
  </p:normalViewPr>
  <p:slideViewPr>
    <p:cSldViewPr>
      <p:cViewPr varScale="1">
        <p:scale>
          <a:sx n="136" d="100"/>
          <a:sy n="136" d="100"/>
        </p:scale>
        <p:origin x="96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51B93-7866-4367-B64D-6E64FE65C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015E21-DEB8-4B85-B8AC-861CC268B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FF528D-2528-4A86-924E-A0B81AAE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C3C713-7247-4865-90F1-D5DBCD01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1442EC-E602-4A1B-94C1-6F46C91C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4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0CBFF-D936-4AA4-BCF3-43CEC893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7AEFDD-B8CF-40DE-8805-077C0AD78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F12F34-18B7-4C8A-B985-2010F6D1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364AE3-B3D6-4F0D-8605-F52E6251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10A24B-9AFE-45CA-8706-4FDA033F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50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EA1FC5-E0A0-4687-B324-D5ED804F9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CD88DD-48EE-402A-9737-EB7ADAB5D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EB0369-B1C6-429E-B161-C5B3E7A4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8E8632-42DF-4457-B884-E56551DC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20956A-F7C5-4CFF-AD61-D9B19FFB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700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3345" y="394165"/>
            <a:ext cx="8477309" cy="130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58745" y="2669615"/>
            <a:ext cx="8426509" cy="1027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59595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185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35314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359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35314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4725" y="1167715"/>
            <a:ext cx="3878579" cy="3227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83818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05425" y="1215340"/>
            <a:ext cx="3208654" cy="3208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83818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924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315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176F0-642D-4A46-A438-E6CD0266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7935A4-CAF4-4393-86E8-105180B0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25772C-CD3E-4AA4-A5C9-F936A114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8F77B7-67CE-4122-865E-FD8A35BE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4E1743-8240-4F3A-94F4-6C906ABD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02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EF741-2245-4B88-95AE-C5E09150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195799-6ADD-40E4-AEB2-403BF7BAA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82DEDC-74A6-407B-B1EC-FC500715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2E10ED-12E3-4B06-BB02-0C33082F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A216B7-52B6-437E-BD0E-9C44C170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C2D1D-1559-4183-9602-5F49B0A6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3B9939-C19D-42F8-B307-C59C54325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3DC7C5-5C23-41BF-8BFA-570EB726B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F716C-DA8A-4971-A93E-C59D33F51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EB877D-D6BB-4BB4-9A94-2C7B4473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077AD3-4B52-41E9-9E09-077D88FE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61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6DC8E-04B8-4F83-865B-3330E844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017E3B-9E53-425B-8E09-692051D1C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CE2F41-F63E-4392-B42A-8DBD80332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AD39CA-D537-42A3-9F6E-0B520D8CE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51B5068-7C47-439A-89BE-88A1AD56D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14992C-897E-4CD1-A189-C4599071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58004C-921E-4CEC-8477-D610853E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D837865-09D5-4818-B82F-FBFB22C3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52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C5E8F-1F88-4D42-A142-ADB72F81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473F28-0FC6-4BFF-A585-A1761074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82767A-405A-4054-97C0-04B0AD64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80E22F-3D69-42B7-8D7D-003BDE20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80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FDCB3E5-33D1-46CA-A30B-823135EE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3C931D-AF89-4636-8431-3570DB78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D5F8E8-FC3D-4B6A-AE95-75C9815E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74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0588C-1AFC-4A0C-9589-FECEE39D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0C8123-6D8C-4630-8C3F-68D0DE906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928C57-46F1-4C54-85BF-7DE5FB909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891C97-4F45-4515-AD62-2450D55C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08BB92-5AF2-4016-B095-0009C5B6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DE8638-647F-4B2C-A4C0-561BD9F5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9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18773-1890-46F0-A684-9B82518A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E2F5DC-E955-4578-AC74-FB1253110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E386AC-B92D-4319-B532-8CA79C83E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F40386-491A-4E0E-9E89-917B19EB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6FCB83-3DB4-4607-B32B-68AA65CA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4DF786-9E0E-45F2-BAC7-182B60DB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46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351CD-90C8-4C4D-8089-F874853AB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0D97B5-90EB-4637-8139-0447018B8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C66156-1C1E-462C-A44D-4654D13E1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89E1AB-F0CC-44CA-9E54-A1ACC4579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91506E-89CF-4E0D-9BA3-944BD5390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36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anderdyakonov.wordpress.com/2017/04/19/%D0%BF%D0%BE%D0%B8%D1%81%D0%BA-%D0%B0%D0%BD%D0%BE%D0%BC%D0%B0%D0%BB%D0%B8%D0%B9-anomaly-detection/" TargetMode="External"/><Relationship Id="rId2" Type="http://schemas.openxmlformats.org/officeDocument/2006/relationships/hyperlink" Target="https://alexanderdyakonov.wordpress.com/2017/04/19/&#1087;&#1086;&#1080;&#1089;&#1082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40367" y="1885950"/>
            <a:ext cx="32632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Verdana"/>
                <a:cs typeface="Verdana"/>
              </a:rPr>
              <a:t>Выбросы</a:t>
            </a:r>
            <a:endParaRPr sz="4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2513"/>
            <a:ext cx="6670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Методы</a:t>
            </a:r>
            <a:r>
              <a:rPr sz="2800" spc="-55" dirty="0"/>
              <a:t> </a:t>
            </a:r>
            <a:r>
              <a:rPr sz="2800" spc="-5" dirty="0"/>
              <a:t>обнаружения</a:t>
            </a:r>
            <a:r>
              <a:rPr sz="2800" spc="-50" dirty="0"/>
              <a:t> </a:t>
            </a:r>
            <a:r>
              <a:rPr sz="2800" spc="-5" dirty="0"/>
              <a:t>выбросов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43416" y="1156198"/>
            <a:ext cx="8129905" cy="29248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13410" marR="5080" indent="-601345">
              <a:lnSpc>
                <a:spcPts val="2850"/>
              </a:lnSpc>
              <a:spcBef>
                <a:spcPts val="220"/>
              </a:spcBef>
              <a:tabLst>
                <a:tab pos="613410" algn="l"/>
              </a:tabLst>
            </a:pP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I.	Поиск аномальных объектов </a:t>
            </a:r>
            <a:r>
              <a:rPr sz="2400" dirty="0">
                <a:solidFill>
                  <a:srgbClr val="595959"/>
                </a:solidFill>
                <a:latin typeface="Verdana"/>
                <a:cs typeface="Verdana"/>
              </a:rPr>
              <a:t>с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помощью </a:t>
            </a:r>
            <a:r>
              <a:rPr sz="24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здравого смысла. Например, если известен </a:t>
            </a:r>
            <a:r>
              <a:rPr sz="24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нормальный</a:t>
            </a:r>
            <a:r>
              <a:rPr sz="24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диапазон</a:t>
            </a:r>
            <a:r>
              <a:rPr sz="24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для</a:t>
            </a:r>
            <a:r>
              <a:rPr sz="24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значений</a:t>
            </a:r>
            <a:r>
              <a:rPr sz="24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признака.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Verdana"/>
              <a:cs typeface="Verdana"/>
            </a:endParaRPr>
          </a:p>
          <a:p>
            <a:pPr marL="99060" marR="447675">
              <a:lnSpc>
                <a:spcPts val="2850"/>
              </a:lnSpc>
              <a:spcBef>
                <a:spcPts val="5"/>
              </a:spcBef>
            </a:pPr>
            <a:r>
              <a:rPr sz="2400" b="1" spc="-5" dirty="0">
                <a:solidFill>
                  <a:srgbClr val="595959"/>
                </a:solidFill>
                <a:latin typeface="Verdana"/>
                <a:cs typeface="Verdana"/>
              </a:rPr>
              <a:t>Пример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: человек </a:t>
            </a:r>
            <a:r>
              <a:rPr sz="2400" dirty="0">
                <a:solidFill>
                  <a:srgbClr val="595959"/>
                </a:solidFill>
                <a:latin typeface="Verdana"/>
                <a:cs typeface="Verdana"/>
              </a:rPr>
              <a:t>с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ростом более 200см (такие </a:t>
            </a:r>
            <a:r>
              <a:rPr sz="2400" spc="-8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люди могут </a:t>
            </a:r>
            <a:r>
              <a:rPr sz="2400" dirty="0">
                <a:solidFill>
                  <a:srgbClr val="595959"/>
                </a:solidFill>
                <a:latin typeface="Verdana"/>
                <a:cs typeface="Verdana"/>
              </a:rPr>
              <a:t>в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реальности существовать, но их </a:t>
            </a:r>
            <a:r>
              <a:rPr sz="24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очень мало). Таких людей лучше объявить </a:t>
            </a:r>
            <a:r>
              <a:rPr sz="24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выбросами.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2513"/>
            <a:ext cx="6670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Методы</a:t>
            </a:r>
            <a:r>
              <a:rPr sz="2800" spc="-55" dirty="0"/>
              <a:t> </a:t>
            </a:r>
            <a:r>
              <a:rPr sz="2800" spc="-5" dirty="0"/>
              <a:t>обнаружения</a:t>
            </a:r>
            <a:r>
              <a:rPr sz="2800" spc="-50" dirty="0"/>
              <a:t> </a:t>
            </a:r>
            <a:r>
              <a:rPr sz="2800" spc="-5" dirty="0"/>
              <a:t>выбросов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30182" y="1156198"/>
            <a:ext cx="8096884" cy="22009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85775" marR="5080" indent="-485775">
              <a:lnSpc>
                <a:spcPts val="2850"/>
              </a:lnSpc>
              <a:spcBef>
                <a:spcPts val="220"/>
              </a:spcBef>
              <a:buAutoNum type="romanUcPeriod" startAt="2"/>
              <a:tabLst>
                <a:tab pos="485775" algn="l"/>
              </a:tabLst>
            </a:pP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Методы, основанные на анализе одного </a:t>
            </a:r>
            <a:r>
              <a:rPr sz="24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признака (каждый признак берётся отдельно </a:t>
            </a:r>
            <a:r>
              <a:rPr sz="2400" dirty="0">
                <a:solidFill>
                  <a:srgbClr val="595959"/>
                </a:solidFill>
                <a:latin typeface="Verdana"/>
                <a:cs typeface="Verdana"/>
              </a:rPr>
              <a:t>и </a:t>
            </a:r>
            <a:r>
              <a:rPr sz="2400" spc="-8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ищутся объекты аномальными значениями </a:t>
            </a:r>
            <a:r>
              <a:rPr sz="24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этого</a:t>
            </a:r>
            <a:r>
              <a:rPr sz="24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признака).</a:t>
            </a:r>
            <a:endParaRPr sz="2400">
              <a:latin typeface="Verdana"/>
              <a:cs typeface="Verdana"/>
            </a:endParaRPr>
          </a:p>
          <a:p>
            <a:pPr marL="527050" marR="1087755" indent="-514350">
              <a:lnSpc>
                <a:spcPts val="2850"/>
              </a:lnSpc>
              <a:buAutoNum type="romanUcPeriod" startAt="2"/>
              <a:tabLst>
                <a:tab pos="613410" algn="l"/>
              </a:tabLst>
            </a:pP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Методы,</a:t>
            </a:r>
            <a:r>
              <a:rPr sz="2400" spc="-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основанные</a:t>
            </a:r>
            <a:r>
              <a:rPr sz="2400" spc="-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на</a:t>
            </a:r>
            <a:r>
              <a:rPr sz="24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одновременном </a:t>
            </a:r>
            <a:r>
              <a:rPr sz="2400" spc="-8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анализе</a:t>
            </a:r>
            <a:r>
              <a:rPr sz="24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нескольких</a:t>
            </a:r>
            <a:r>
              <a:rPr sz="24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признаков.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2513"/>
            <a:ext cx="8183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Методы,</a:t>
            </a:r>
            <a:r>
              <a:rPr sz="2800" spc="-35" dirty="0"/>
              <a:t> </a:t>
            </a:r>
            <a:r>
              <a:rPr sz="2800" spc="-10" dirty="0"/>
              <a:t>анализирующие</a:t>
            </a:r>
            <a:r>
              <a:rPr sz="2800" spc="-35" dirty="0"/>
              <a:t> </a:t>
            </a:r>
            <a:r>
              <a:rPr sz="2800" spc="-5" dirty="0"/>
              <a:t>один</a:t>
            </a:r>
            <a:r>
              <a:rPr sz="2800" spc="-35" dirty="0"/>
              <a:t> </a:t>
            </a:r>
            <a:r>
              <a:rPr sz="2800" spc="-5" dirty="0"/>
              <a:t>признак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945" y="1157214"/>
            <a:ext cx="8025130" cy="33016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Вот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у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вас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есть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значения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признака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600" dirty="0">
              <a:latin typeface="Verdana"/>
              <a:cs typeface="Verdana"/>
            </a:endParaRPr>
          </a:p>
          <a:p>
            <a:pPr marL="63500">
              <a:lnSpc>
                <a:spcPts val="2630"/>
              </a:lnSpc>
              <a:spcBef>
                <a:spcPts val="2075"/>
              </a:spcBef>
            </a:pPr>
            <a:r>
              <a:rPr sz="2200" b="1" spc="-5" dirty="0">
                <a:solidFill>
                  <a:srgbClr val="595959"/>
                </a:solidFill>
                <a:latin typeface="Verdana"/>
                <a:cs typeface="Verdana"/>
              </a:rPr>
              <a:t>Основная</a:t>
            </a:r>
            <a:r>
              <a:rPr sz="2200" b="1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595959"/>
                </a:solidFill>
                <a:latin typeface="Verdana"/>
                <a:cs typeface="Verdana"/>
              </a:rPr>
              <a:t>идея</a:t>
            </a:r>
            <a:r>
              <a:rPr sz="2200" b="1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595959"/>
                </a:solidFill>
                <a:latin typeface="Verdana"/>
                <a:cs typeface="Verdana"/>
              </a:rPr>
              <a:t>поиска</a:t>
            </a:r>
            <a:r>
              <a:rPr sz="2200" b="1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595959"/>
                </a:solidFill>
                <a:latin typeface="Verdana"/>
                <a:cs typeface="Verdana"/>
              </a:rPr>
              <a:t>аномалий:</a:t>
            </a:r>
            <a:endParaRPr sz="2200" dirty="0">
              <a:latin typeface="Verdana"/>
              <a:cs typeface="Verdana"/>
            </a:endParaRPr>
          </a:p>
          <a:p>
            <a:pPr marL="63500" marR="55880">
              <a:lnSpc>
                <a:spcPts val="2630"/>
              </a:lnSpc>
              <a:spcBef>
                <a:spcPts val="85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найти значения </a:t>
            </a:r>
            <a:r>
              <a:rPr sz="2200" i="1" spc="-5" dirty="0">
                <a:solidFill>
                  <a:srgbClr val="595959"/>
                </a:solidFill>
                <a:latin typeface="Verdana"/>
                <a:cs typeface="Verdana"/>
              </a:rPr>
              <a:t>p</a:t>
            </a:r>
            <a:r>
              <a:rPr sz="2175" i="1" spc="-7" baseline="-32567" dirty="0">
                <a:solidFill>
                  <a:srgbClr val="595959"/>
                </a:solidFill>
                <a:latin typeface="Verdana"/>
                <a:cs typeface="Verdana"/>
              </a:rPr>
              <a:t>i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, расположенные вдали от среднего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значения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(медианы).</a:t>
            </a:r>
            <a:endParaRPr sz="2200" dirty="0">
              <a:latin typeface="Verdana"/>
              <a:cs typeface="Verdana"/>
            </a:endParaRPr>
          </a:p>
          <a:p>
            <a:pPr marL="63500">
              <a:lnSpc>
                <a:spcPts val="2525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Далее</a:t>
            </a:r>
            <a:r>
              <a:rPr sz="2200" spc="-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используем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обозначения:</a:t>
            </a:r>
            <a:endParaRPr sz="2200" dirty="0">
              <a:latin typeface="Verdana"/>
              <a:cs typeface="Verdana"/>
            </a:endParaRPr>
          </a:p>
          <a:p>
            <a:pPr marL="455295">
              <a:lnSpc>
                <a:spcPct val="150000"/>
              </a:lnSpc>
              <a:tabLst>
                <a:tab pos="3795395" algn="l"/>
              </a:tabLst>
            </a:pP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-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 среднее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значение,	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-</a:t>
            </a:r>
            <a:r>
              <a:rPr sz="2200" spc="-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объем</a:t>
            </a:r>
            <a:r>
              <a:rPr sz="2200" spc="-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выборки,</a:t>
            </a:r>
            <a:endParaRPr sz="2200" dirty="0">
              <a:latin typeface="Verdana"/>
              <a:cs typeface="Verdana"/>
            </a:endParaRPr>
          </a:p>
          <a:p>
            <a:pPr marL="553720">
              <a:lnSpc>
                <a:spcPct val="150000"/>
              </a:lnSpc>
            </a:pP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-</a:t>
            </a:r>
            <a:r>
              <a:rPr sz="2200" spc="-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отклонение</a:t>
            </a:r>
            <a:endParaRPr sz="22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1802" y="1643056"/>
            <a:ext cx="2569177" cy="44764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23907" y="3563239"/>
            <a:ext cx="314293" cy="903952"/>
            <a:chOff x="428596" y="3571881"/>
            <a:chExt cx="314293" cy="903952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596" y="3571881"/>
              <a:ext cx="190499" cy="4476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596" y="4028192"/>
              <a:ext cx="314293" cy="447641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48101" y="3571909"/>
            <a:ext cx="190499" cy="4476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2513"/>
            <a:ext cx="4223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Простейшие</a:t>
            </a:r>
            <a:r>
              <a:rPr sz="2800" spc="-90" dirty="0"/>
              <a:t> </a:t>
            </a:r>
            <a:r>
              <a:rPr sz="2800" spc="-5" dirty="0"/>
              <a:t>методы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19230" y="1157214"/>
            <a:ext cx="8015605" cy="26943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08965" marR="1212215" indent="-596900">
              <a:lnSpc>
                <a:spcPts val="2630"/>
              </a:lnSpc>
              <a:spcBef>
                <a:spcPts val="195"/>
              </a:spcBef>
              <a:buAutoNum type="arabicPeriod"/>
              <a:tabLst>
                <a:tab pos="608965" algn="l"/>
                <a:tab pos="609600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Удалить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все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объекты,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у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которых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величина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слишком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велика.</a:t>
            </a:r>
            <a:endParaRPr sz="2200" dirty="0">
              <a:latin typeface="Verdana"/>
              <a:cs typeface="Verdana"/>
            </a:endParaRPr>
          </a:p>
          <a:p>
            <a:pPr marL="608965" indent="-596900">
              <a:lnSpc>
                <a:spcPts val="2525"/>
              </a:lnSpc>
              <a:buAutoNum type="arabicPeriod"/>
              <a:tabLst>
                <a:tab pos="608965" algn="l"/>
                <a:tab pos="609600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Удалить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все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объекты,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у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которых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величина</a:t>
            </a:r>
            <a:endParaRPr sz="2200" dirty="0">
              <a:latin typeface="Verdana"/>
              <a:cs typeface="Verdana"/>
            </a:endParaRPr>
          </a:p>
          <a:p>
            <a:pPr marL="608965">
              <a:lnSpc>
                <a:spcPts val="2625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слишком</a:t>
            </a:r>
            <a:r>
              <a:rPr sz="2200" spc="-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велика.</a:t>
            </a:r>
            <a:endParaRPr sz="2200" dirty="0">
              <a:latin typeface="Verdana"/>
              <a:cs typeface="Verdana"/>
            </a:endParaRPr>
          </a:p>
          <a:p>
            <a:pPr marL="608965" marR="74295" indent="-596900">
              <a:lnSpc>
                <a:spcPts val="2630"/>
              </a:lnSpc>
              <a:spcBef>
                <a:spcPts val="90"/>
              </a:spcBef>
              <a:buAutoNum type="arabicPeriod" startAt="3"/>
              <a:tabLst>
                <a:tab pos="608965" algn="l"/>
                <a:tab pos="609600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Метод, использующий медиану, есть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в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Википедии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(см.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статью «Выброс»)</a:t>
            </a:r>
            <a:endParaRPr sz="2200" dirty="0">
              <a:latin typeface="Verdana"/>
              <a:cs typeface="Verdana"/>
            </a:endParaRPr>
          </a:p>
          <a:p>
            <a:pPr marL="608965" indent="-596900">
              <a:lnSpc>
                <a:spcPts val="2525"/>
              </a:lnSpc>
              <a:buAutoNum type="arabicPeriod" startAt="3"/>
              <a:tabLst>
                <a:tab pos="608965" algn="l"/>
                <a:tab pos="609600" algn="l"/>
              </a:tabLst>
            </a:pP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А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еще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лучше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найти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формулу,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зависящую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от</a:t>
            </a:r>
            <a:r>
              <a:rPr sz="2200" spc="7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595959"/>
                </a:solidFill>
                <a:latin typeface="Verdana"/>
                <a:cs typeface="Verdana"/>
              </a:rPr>
              <a:t>n</a:t>
            </a:r>
            <a:r>
              <a:rPr sz="2200" i="1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(это</a:t>
            </a:r>
            <a:endParaRPr sz="2200" dirty="0">
              <a:latin typeface="Verdana"/>
              <a:cs typeface="Verdana"/>
            </a:endParaRPr>
          </a:p>
          <a:p>
            <a:pPr marL="608965">
              <a:lnSpc>
                <a:spcPts val="2630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будет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критерий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Шавене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на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след.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слайдах).</a:t>
            </a:r>
            <a:endParaRPr sz="22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5206" y="1047750"/>
            <a:ext cx="1066373" cy="44764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5206" y="1581150"/>
            <a:ext cx="1066373" cy="87606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45" y="394165"/>
            <a:ext cx="7240905" cy="13030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85"/>
              </a:spcBef>
            </a:pPr>
            <a:r>
              <a:rPr sz="3000" spc="-10" dirty="0"/>
              <a:t>Критерий</a:t>
            </a:r>
            <a:r>
              <a:rPr sz="3000" spc="-40" dirty="0"/>
              <a:t> </a:t>
            </a:r>
            <a:r>
              <a:rPr sz="3000" spc="-5" dirty="0"/>
              <a:t>Шавене</a:t>
            </a:r>
            <a:r>
              <a:rPr sz="3000" spc="-40" dirty="0"/>
              <a:t> </a:t>
            </a:r>
            <a:r>
              <a:rPr sz="3000" spc="-5" dirty="0"/>
              <a:t>(Chauvenet)</a:t>
            </a:r>
            <a:endParaRPr sz="3000" dirty="0"/>
          </a:p>
          <a:p>
            <a:pPr marL="495300" marR="30480" indent="-457200">
              <a:lnSpc>
                <a:spcPts val="2630"/>
              </a:lnSpc>
              <a:spcBef>
                <a:spcPts val="600"/>
              </a:spcBef>
            </a:pPr>
            <a:r>
              <a:rPr sz="2000" b="0" spc="-5" dirty="0">
                <a:solidFill>
                  <a:srgbClr val="595959"/>
                </a:solidFill>
                <a:latin typeface="Verdana"/>
                <a:cs typeface="Verdana"/>
              </a:rPr>
              <a:t>Значение</a:t>
            </a:r>
            <a:r>
              <a:rPr sz="2000" b="0" spc="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b="0" i="1" spc="-5" dirty="0">
                <a:solidFill>
                  <a:srgbClr val="595959"/>
                </a:solidFill>
                <a:latin typeface="Verdana"/>
                <a:cs typeface="Verdana"/>
              </a:rPr>
              <a:t>p</a:t>
            </a:r>
            <a:r>
              <a:rPr sz="1400" b="0" i="1" spc="-7" baseline="-32567" dirty="0">
                <a:solidFill>
                  <a:srgbClr val="595959"/>
                </a:solidFill>
                <a:latin typeface="Verdana"/>
                <a:cs typeface="Verdana"/>
              </a:rPr>
              <a:t>i</a:t>
            </a:r>
            <a:r>
              <a:rPr sz="1400" b="0" i="1" spc="367" baseline="-32567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b="0" spc="-5" dirty="0">
                <a:solidFill>
                  <a:srgbClr val="595959"/>
                </a:solidFill>
                <a:latin typeface="Verdana"/>
                <a:cs typeface="Verdana"/>
              </a:rPr>
              <a:t>является</a:t>
            </a:r>
            <a:r>
              <a:rPr sz="2200" b="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b="0" spc="-5" dirty="0">
                <a:solidFill>
                  <a:srgbClr val="595959"/>
                </a:solidFill>
                <a:latin typeface="Verdana"/>
                <a:cs typeface="Verdana"/>
              </a:rPr>
              <a:t>выбросом,</a:t>
            </a:r>
            <a:r>
              <a:rPr sz="2200" b="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b="0" spc="-5" dirty="0">
                <a:solidFill>
                  <a:srgbClr val="595959"/>
                </a:solidFill>
                <a:latin typeface="Verdana"/>
                <a:cs typeface="Verdana"/>
              </a:rPr>
              <a:t>если</a:t>
            </a:r>
            <a:r>
              <a:rPr sz="2200" b="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b="0" spc="-5" dirty="0">
                <a:solidFill>
                  <a:srgbClr val="595959"/>
                </a:solidFill>
                <a:latin typeface="Verdana"/>
                <a:cs typeface="Verdana"/>
              </a:rPr>
              <a:t>выполнено </a:t>
            </a:r>
            <a:r>
              <a:rPr sz="2200" b="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b="0" spc="-5" dirty="0">
                <a:solidFill>
                  <a:srgbClr val="595959"/>
                </a:solidFill>
                <a:latin typeface="Verdana"/>
                <a:cs typeface="Verdana"/>
              </a:rPr>
              <a:t>неравенство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745" y="2669615"/>
            <a:ext cx="4972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где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745" y="4003114"/>
            <a:ext cx="46894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дополнение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к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функции</a:t>
            </a:r>
            <a:r>
              <a:rPr sz="22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ошибок.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640" y="1707654"/>
            <a:ext cx="2917595" cy="8760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5616" y="3003798"/>
            <a:ext cx="3306744" cy="914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4048" y="1491629"/>
            <a:ext cx="3810000" cy="26634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745" y="222359"/>
            <a:ext cx="17202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Пример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358745" y="1002739"/>
            <a:ext cx="8145145" cy="20275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69900" marR="1022985" indent="-457200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Есть </a:t>
            </a:r>
            <a:r>
              <a:rPr sz="2200" i="1" spc="-5" dirty="0">
                <a:solidFill>
                  <a:srgbClr val="595959"/>
                </a:solidFill>
                <a:latin typeface="Verdana"/>
                <a:cs typeface="Verdana"/>
              </a:rPr>
              <a:t>n=14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объектов со следующими значениями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признака </a:t>
            </a:r>
            <a:r>
              <a:rPr sz="2200" i="1" dirty="0">
                <a:solidFill>
                  <a:srgbClr val="595959"/>
                </a:solidFill>
                <a:latin typeface="Verdana"/>
                <a:cs typeface="Verdana"/>
              </a:rPr>
              <a:t>Р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ts val="2525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8.02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8.16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3.97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8.64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0.84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4.46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0.81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7.74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8.78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9.26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20.46</a:t>
            </a:r>
            <a:endParaRPr sz="2200" dirty="0">
              <a:latin typeface="Verdana"/>
              <a:cs typeface="Verdana"/>
            </a:endParaRPr>
          </a:p>
          <a:p>
            <a:pPr marL="469900">
              <a:lnSpc>
                <a:spcPts val="2625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29.87</a:t>
            </a:r>
            <a:r>
              <a:rPr sz="2200" spc="-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10.38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25.71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ts val="2625"/>
              </a:lnSpc>
              <a:tabLst>
                <a:tab pos="2141220" algn="l"/>
                <a:tab pos="3674110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Вычисляем:	=10.51,	=8.77.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ts val="2635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Проверка</a:t>
            </a:r>
            <a:r>
              <a:rPr sz="2200" spc="-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для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25.71: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0284" y="4336489"/>
            <a:ext cx="30784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то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есть</a:t>
            </a:r>
            <a:r>
              <a:rPr sz="22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это</a:t>
            </a:r>
            <a:r>
              <a:rPr sz="2200" spc="-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выброс!!!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984" y="2357435"/>
            <a:ext cx="190499" cy="44764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4744" y="2357435"/>
            <a:ext cx="314293" cy="44764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71471" y="3143254"/>
            <a:ext cx="6977380" cy="923925"/>
            <a:chOff x="571471" y="3143254"/>
            <a:chExt cx="6977380" cy="9239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7950" y="3214692"/>
              <a:ext cx="1190624" cy="7712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471" y="3143254"/>
              <a:ext cx="5752540" cy="9239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1496"/>
            <a:ext cx="17202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Пример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58745" y="1002739"/>
            <a:ext cx="8145145" cy="23609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69900" marR="1022985" indent="-457200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Есть </a:t>
            </a:r>
            <a:r>
              <a:rPr sz="2200" i="1" spc="-5" dirty="0">
                <a:solidFill>
                  <a:srgbClr val="595959"/>
                </a:solidFill>
                <a:latin typeface="Verdana"/>
                <a:cs typeface="Verdana"/>
              </a:rPr>
              <a:t>n=14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объектов со следующими значениями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признака </a:t>
            </a:r>
            <a:r>
              <a:rPr sz="2200" i="1" dirty="0">
                <a:solidFill>
                  <a:srgbClr val="595959"/>
                </a:solidFill>
                <a:latin typeface="Verdana"/>
                <a:cs typeface="Verdana"/>
              </a:rPr>
              <a:t>Р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ts val="2525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8.02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8.16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3.97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8.64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0.84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4.46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0.81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7.74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8.78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9.26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20.46</a:t>
            </a:r>
            <a:endParaRPr sz="2200" dirty="0">
              <a:latin typeface="Verdana"/>
              <a:cs typeface="Verdana"/>
            </a:endParaRPr>
          </a:p>
          <a:p>
            <a:pPr marL="469900">
              <a:lnSpc>
                <a:spcPts val="2625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29.87</a:t>
            </a:r>
            <a:r>
              <a:rPr sz="2200" spc="-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10.38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25.71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ts val="2625"/>
              </a:lnSpc>
              <a:tabLst>
                <a:tab pos="2141220" algn="l"/>
                <a:tab pos="3674110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Вычисляем:	=10.51,	=8.77.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ts val="2625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Проверка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для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29.87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также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говорит: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«выброс».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А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вот</a:t>
            </a:r>
            <a:endParaRPr sz="2200" dirty="0">
              <a:latin typeface="Verdana"/>
              <a:cs typeface="Verdana"/>
            </a:endParaRPr>
          </a:p>
          <a:p>
            <a:pPr marL="469900">
              <a:lnSpc>
                <a:spcPts val="2635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20.46</a:t>
            </a:r>
            <a:r>
              <a:rPr sz="22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уже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не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выброс:</a:t>
            </a:r>
            <a:endParaRPr sz="22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984" y="2343150"/>
            <a:ext cx="190499" cy="37144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33800" y="2266950"/>
            <a:ext cx="314293" cy="44764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471" y="3500444"/>
            <a:ext cx="5568642" cy="9239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5074" y="3571882"/>
            <a:ext cx="1190624" cy="7712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1496"/>
            <a:ext cx="59582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Пример</a:t>
            </a:r>
            <a:r>
              <a:rPr sz="3000" spc="-50" dirty="0"/>
              <a:t> </a:t>
            </a:r>
            <a:r>
              <a:rPr sz="3000" spc="-5" dirty="0"/>
              <a:t>(вторая</a:t>
            </a:r>
            <a:r>
              <a:rPr sz="3000" spc="-50" dirty="0"/>
              <a:t> </a:t>
            </a:r>
            <a:r>
              <a:rPr sz="3000" spc="-5" dirty="0"/>
              <a:t>итерация)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58745" y="1002739"/>
            <a:ext cx="8145145" cy="20275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69900" marR="320040" indent="-457200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Осталось </a:t>
            </a:r>
            <a:r>
              <a:rPr sz="2200" i="1" spc="-5" dirty="0">
                <a:solidFill>
                  <a:srgbClr val="595959"/>
                </a:solidFill>
                <a:latin typeface="Verdana"/>
                <a:cs typeface="Verdana"/>
              </a:rPr>
              <a:t>n=12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объектов со следующими значениями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признака </a:t>
            </a:r>
            <a:r>
              <a:rPr sz="2200" i="1" dirty="0">
                <a:solidFill>
                  <a:srgbClr val="595959"/>
                </a:solidFill>
                <a:latin typeface="Verdana"/>
                <a:cs typeface="Verdana"/>
              </a:rPr>
              <a:t>Р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ts val="2525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8.02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8.16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3.97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8.64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0.84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4.46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0.81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7.74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8.78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9.26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20.46</a:t>
            </a:r>
            <a:endParaRPr sz="2200" dirty="0">
              <a:latin typeface="Verdana"/>
              <a:cs typeface="Verdana"/>
            </a:endParaRPr>
          </a:p>
          <a:p>
            <a:pPr marL="469900">
              <a:lnSpc>
                <a:spcPts val="2625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10.38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ts val="2625"/>
              </a:lnSpc>
              <a:tabLst>
                <a:tab pos="2141220" algn="l"/>
                <a:tab pos="3496945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Вычисляем:	=7.63,	=5.17.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ts val="2635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Проверка</a:t>
            </a:r>
            <a:r>
              <a:rPr sz="2200" spc="-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для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20.46: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0480" y="4336489"/>
            <a:ext cx="5769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то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есть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теперь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20.46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стало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выбросом!!!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2266950"/>
            <a:ext cx="190499" cy="44764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5200" y="2266336"/>
            <a:ext cx="314293" cy="44764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7158" y="3143254"/>
            <a:ext cx="5934090" cy="923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57950" y="3214692"/>
            <a:ext cx="1190624" cy="77121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1496"/>
            <a:ext cx="59582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Пример</a:t>
            </a:r>
            <a:r>
              <a:rPr sz="3000" spc="-50" dirty="0"/>
              <a:t> </a:t>
            </a:r>
            <a:r>
              <a:rPr sz="3000" spc="-5" dirty="0"/>
              <a:t>(вторая</a:t>
            </a:r>
            <a:r>
              <a:rPr sz="3000" spc="-50" dirty="0"/>
              <a:t> </a:t>
            </a:r>
            <a:r>
              <a:rPr sz="3000" spc="-5" dirty="0"/>
              <a:t>итерация)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58745" y="1002739"/>
            <a:ext cx="8145145" cy="20275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69900" marR="320040" indent="-457200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Осталось </a:t>
            </a:r>
            <a:r>
              <a:rPr sz="2200" i="1" spc="-5" dirty="0">
                <a:solidFill>
                  <a:srgbClr val="595959"/>
                </a:solidFill>
                <a:latin typeface="Verdana"/>
                <a:cs typeface="Verdana"/>
              </a:rPr>
              <a:t>n=12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объектов со следующими значениями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признака </a:t>
            </a:r>
            <a:r>
              <a:rPr sz="2200" i="1" dirty="0">
                <a:solidFill>
                  <a:srgbClr val="595959"/>
                </a:solidFill>
                <a:latin typeface="Verdana"/>
                <a:cs typeface="Verdana"/>
              </a:rPr>
              <a:t>Р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ts val="2525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8.02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8.16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3.97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8.64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0.84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4.46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0.81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7.74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8.78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9.26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20.46</a:t>
            </a:r>
            <a:endParaRPr sz="2200" dirty="0">
              <a:latin typeface="Verdana"/>
              <a:cs typeface="Verdana"/>
            </a:endParaRPr>
          </a:p>
          <a:p>
            <a:pPr marL="469900">
              <a:lnSpc>
                <a:spcPts val="2625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10.38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ts val="2625"/>
              </a:lnSpc>
              <a:tabLst>
                <a:tab pos="2141220" algn="l"/>
                <a:tab pos="3496945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Вычисляем:	=7.63,	=5.17.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ts val="2635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Проверка</a:t>
            </a:r>
            <a:r>
              <a:rPr sz="2200" spc="-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для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10.38: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745" y="4003114"/>
            <a:ext cx="7210425" cy="6940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69900" marR="5080" indent="-457200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то есть 10.38 не выброс. Остальные числа также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проходят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проверку.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2293958"/>
            <a:ext cx="190499" cy="44764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46321" y="2293957"/>
            <a:ext cx="314293" cy="44764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62000" y="3068937"/>
            <a:ext cx="6763384" cy="952500"/>
            <a:chOff x="785786" y="3214692"/>
            <a:chExt cx="6763384" cy="9525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7950" y="3214692"/>
              <a:ext cx="1190624" cy="7712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786" y="3214692"/>
              <a:ext cx="5568642" cy="9524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1496"/>
            <a:ext cx="5888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Пример</a:t>
            </a:r>
            <a:r>
              <a:rPr sz="3000" spc="-50" dirty="0"/>
              <a:t> </a:t>
            </a:r>
            <a:r>
              <a:rPr sz="3000" spc="-5" dirty="0"/>
              <a:t>(третья</a:t>
            </a:r>
            <a:r>
              <a:rPr sz="3000" spc="-50" dirty="0"/>
              <a:t> </a:t>
            </a:r>
            <a:r>
              <a:rPr sz="3000" spc="-5" dirty="0"/>
              <a:t>итерация)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58745" y="1002739"/>
            <a:ext cx="8145780" cy="16941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69900" marR="320675" indent="-457200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Осталось </a:t>
            </a:r>
            <a:r>
              <a:rPr sz="2200" i="1" spc="-5" dirty="0">
                <a:solidFill>
                  <a:srgbClr val="595959"/>
                </a:solidFill>
                <a:latin typeface="Verdana"/>
                <a:cs typeface="Verdana"/>
              </a:rPr>
              <a:t>n=11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объектов со следующими значениями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признака </a:t>
            </a:r>
            <a:r>
              <a:rPr sz="2200" i="1" dirty="0">
                <a:solidFill>
                  <a:srgbClr val="595959"/>
                </a:solidFill>
                <a:latin typeface="Verdana"/>
                <a:cs typeface="Verdana"/>
              </a:rPr>
              <a:t>Р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525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8.02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8.16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3.97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8.64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0.84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4.46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0.81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7.74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8.78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9.26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10.38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625"/>
              </a:lnSpc>
              <a:tabLst>
                <a:tab pos="2141220" algn="l"/>
                <a:tab pos="3496945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Вычисляем:	=6.46,	=3.38.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635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Проверка</a:t>
            </a:r>
            <a:r>
              <a:rPr sz="2200" spc="-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для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10.38: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745" y="3669739"/>
            <a:ext cx="7892415" cy="10274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69900" marR="5080" indent="-457200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то есть 10.38 не выброс. Остальные числа также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проходят проверку. КОНЕЦ работы, так как новые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выбросы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не появляются.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4546" y="2000246"/>
            <a:ext cx="190499" cy="44764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0430" y="2000246"/>
            <a:ext cx="314293" cy="44764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14348" y="2786064"/>
            <a:ext cx="6405880" cy="952500"/>
            <a:chOff x="714348" y="2786064"/>
            <a:chExt cx="6405880" cy="9525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48" y="2786064"/>
              <a:ext cx="5201187" cy="9524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9322" y="2786064"/>
              <a:ext cx="1190624" cy="7712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731075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/>
              <a:t>Основные</a:t>
            </a:r>
            <a:r>
              <a:rPr sz="2500" spc="-35" dirty="0"/>
              <a:t> </a:t>
            </a:r>
            <a:r>
              <a:rPr sz="2500" spc="-5" dirty="0"/>
              <a:t>задачи</a:t>
            </a:r>
            <a:r>
              <a:rPr sz="2500" spc="-35" dirty="0"/>
              <a:t> </a:t>
            </a:r>
            <a:r>
              <a:rPr sz="2500" spc="-5" dirty="0"/>
              <a:t>машинного</a:t>
            </a:r>
            <a:r>
              <a:rPr sz="2500" spc="-30" dirty="0"/>
              <a:t> </a:t>
            </a:r>
            <a:r>
              <a:rPr sz="2500" spc="-5" dirty="0"/>
              <a:t>обучения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515302" y="1558972"/>
            <a:ext cx="8113395" cy="20255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69265" marR="5080" indent="-457200">
              <a:lnSpc>
                <a:spcPts val="2630"/>
              </a:lnSpc>
              <a:spcBef>
                <a:spcPts val="195"/>
              </a:spcBef>
              <a:buFont typeface="+mj-lt"/>
              <a:buAutoNum type="arabicPeriod"/>
              <a:tabLst>
                <a:tab pos="608965" algn="l"/>
                <a:tab pos="609600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Поиск выбросов (outlier detection). Есть множество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объектов</a:t>
            </a:r>
            <a:r>
              <a:rPr sz="2200" spc="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595959"/>
                </a:solidFill>
                <a:latin typeface="Verdana"/>
                <a:cs typeface="Verdana"/>
              </a:rPr>
              <a:t>М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.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Найти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в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нем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все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аномальные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объекты.</a:t>
            </a:r>
            <a:endParaRPr sz="2200" dirty="0">
              <a:latin typeface="Verdana"/>
              <a:cs typeface="Verdana"/>
            </a:endParaRPr>
          </a:p>
          <a:p>
            <a:pPr marL="608965" marR="118745" indent="-457200">
              <a:lnSpc>
                <a:spcPts val="2630"/>
              </a:lnSpc>
              <a:buClr>
                <a:srgbClr val="595959"/>
              </a:buClr>
              <a:buFont typeface="+mj-lt"/>
              <a:buAutoNum type="arabicPeriod"/>
              <a:tabLst>
                <a:tab pos="528955" algn="l"/>
              </a:tabLst>
            </a:pPr>
            <a:endParaRPr lang="en-US" sz="2150" dirty="0">
              <a:latin typeface="Verdana"/>
              <a:cs typeface="Verdana"/>
            </a:endParaRPr>
          </a:p>
          <a:p>
            <a:pPr marL="457200" marR="118745" indent="-457200">
              <a:lnSpc>
                <a:spcPts val="2630"/>
              </a:lnSpc>
              <a:buClr>
                <a:srgbClr val="595959"/>
              </a:buClr>
              <a:buFont typeface="+mj-lt"/>
              <a:buAutoNum type="arabicPeriod"/>
              <a:tabLst>
                <a:tab pos="528955" algn="l"/>
              </a:tabLst>
            </a:pPr>
            <a:r>
              <a:rPr sz="2200" spc="-5" dirty="0" err="1">
                <a:solidFill>
                  <a:srgbClr val="595959"/>
                </a:solidFill>
                <a:latin typeface="Verdana"/>
                <a:cs typeface="Verdana"/>
              </a:rPr>
              <a:t>Поиск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 новизны (novelty detection). Есть множество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объектов</a:t>
            </a:r>
            <a:r>
              <a:rPr sz="2200" spc="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595959"/>
                </a:solidFill>
                <a:latin typeface="Verdana"/>
                <a:cs typeface="Verdana"/>
              </a:rPr>
              <a:t>М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.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Определить,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является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ли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</a:t>
            </a:r>
            <a:r>
              <a:rPr sz="2200" spc="4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i="1" spc="-15" dirty="0">
                <a:solidFill>
                  <a:srgbClr val="595959"/>
                </a:solidFill>
                <a:latin typeface="Verdana"/>
                <a:cs typeface="Verdana"/>
              </a:rPr>
              <a:t>А</a:t>
            </a:r>
            <a:r>
              <a:rPr sz="2250" spc="-15" dirty="0">
                <a:solidFill>
                  <a:srgbClr val="595959"/>
                </a:solidFill>
                <a:latin typeface="MS PGothic"/>
                <a:cs typeface="MS PGothic"/>
              </a:rPr>
              <a:t>∉</a:t>
            </a:r>
            <a:r>
              <a:rPr sz="2200" i="1" spc="-15" dirty="0">
                <a:solidFill>
                  <a:srgbClr val="595959"/>
                </a:solidFill>
                <a:latin typeface="Verdana"/>
                <a:cs typeface="Verdana"/>
              </a:rPr>
              <a:t>М </a:t>
            </a:r>
            <a:r>
              <a:rPr sz="2200" i="1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похожим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на объекты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из</a:t>
            </a:r>
            <a:r>
              <a:rPr sz="2200" spc="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595959"/>
                </a:solidFill>
                <a:latin typeface="Verdana"/>
                <a:cs typeface="Verdana"/>
              </a:rPr>
              <a:t>М</a:t>
            </a:r>
            <a:r>
              <a:rPr sz="2200" i="1" spc="-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или нет?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345" y="394165"/>
            <a:ext cx="7240905" cy="13030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85"/>
              </a:spcBef>
            </a:pPr>
            <a:r>
              <a:rPr sz="3000" b="1" spc="-5" dirty="0">
                <a:solidFill>
                  <a:srgbClr val="353147"/>
                </a:solidFill>
                <a:latin typeface="Verdana"/>
                <a:cs typeface="Verdana"/>
              </a:rPr>
              <a:t>Настройка</a:t>
            </a:r>
            <a:r>
              <a:rPr sz="3000" b="1" spc="-3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3000" b="1" spc="-10" dirty="0">
                <a:solidFill>
                  <a:srgbClr val="353147"/>
                </a:solidFill>
                <a:latin typeface="Verdana"/>
                <a:cs typeface="Verdana"/>
              </a:rPr>
              <a:t>критерия</a:t>
            </a:r>
            <a:r>
              <a:rPr sz="3000" b="1" spc="-40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3000" b="1" spc="-5" dirty="0">
                <a:solidFill>
                  <a:srgbClr val="353147"/>
                </a:solidFill>
                <a:latin typeface="Verdana"/>
                <a:cs typeface="Verdana"/>
              </a:rPr>
              <a:t>Шавене</a:t>
            </a:r>
            <a:endParaRPr sz="3000">
              <a:latin typeface="Verdana"/>
              <a:cs typeface="Verdana"/>
            </a:endParaRPr>
          </a:p>
          <a:p>
            <a:pPr marL="495300" marR="30480" indent="-457200">
              <a:lnSpc>
                <a:spcPts val="2630"/>
              </a:lnSpc>
              <a:spcBef>
                <a:spcPts val="60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Значение</a:t>
            </a:r>
            <a:r>
              <a:rPr sz="2200" spc="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595959"/>
                </a:solidFill>
                <a:latin typeface="Verdana"/>
                <a:cs typeface="Verdana"/>
              </a:rPr>
              <a:t>p</a:t>
            </a:r>
            <a:r>
              <a:rPr sz="2175" i="1" spc="-7" baseline="-32567" dirty="0">
                <a:solidFill>
                  <a:srgbClr val="595959"/>
                </a:solidFill>
                <a:latin typeface="Verdana"/>
                <a:cs typeface="Verdana"/>
              </a:rPr>
              <a:t>i</a:t>
            </a:r>
            <a:r>
              <a:rPr sz="2175" i="1" spc="367" baseline="-32567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является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выбросом,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если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выполнено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неравенство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pc="-5" dirty="0"/>
              <a:t>Константу </a:t>
            </a:r>
            <a:r>
              <a:rPr dirty="0"/>
              <a:t>2 </a:t>
            </a:r>
            <a:r>
              <a:rPr spc="-5" dirty="0"/>
              <a:t>(в формуле) можно заменить на любую </a:t>
            </a:r>
            <a:r>
              <a:rPr spc="-760" dirty="0"/>
              <a:t> </a:t>
            </a:r>
            <a:r>
              <a:rPr spc="-5" dirty="0"/>
              <a:t>другую константу. Это сделает критерий более </a:t>
            </a:r>
            <a:r>
              <a:rPr dirty="0"/>
              <a:t> </a:t>
            </a:r>
            <a:r>
              <a:rPr spc="-5" dirty="0"/>
              <a:t>беспощадным</a:t>
            </a:r>
            <a:r>
              <a:rPr spc="-20" dirty="0"/>
              <a:t> </a:t>
            </a:r>
            <a:r>
              <a:rPr spc="-5" dirty="0"/>
              <a:t>(либо</a:t>
            </a:r>
            <a:r>
              <a:rPr spc="-15" dirty="0"/>
              <a:t> </a:t>
            </a:r>
            <a:r>
              <a:rPr spc="-5" dirty="0"/>
              <a:t>более</a:t>
            </a:r>
            <a:r>
              <a:rPr spc="-15" dirty="0"/>
              <a:t> </a:t>
            </a:r>
            <a:r>
              <a:rPr spc="-5" dirty="0"/>
              <a:t>лояльным)</a:t>
            </a:r>
            <a:r>
              <a:rPr spc="-15" dirty="0"/>
              <a:t> </a:t>
            </a:r>
            <a:r>
              <a:rPr dirty="0"/>
              <a:t>к</a:t>
            </a:r>
            <a:r>
              <a:rPr spc="-20" dirty="0"/>
              <a:t> </a:t>
            </a:r>
            <a:r>
              <a:rPr spc="-5" dirty="0"/>
              <a:t>выбросам.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984" y="1714494"/>
            <a:ext cx="2917595" cy="87606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66750"/>
            <a:ext cx="8305800" cy="720197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776605">
              <a:lnSpc>
                <a:spcPts val="2630"/>
              </a:lnSpc>
              <a:spcBef>
                <a:spcPts val="195"/>
              </a:spcBef>
            </a:pPr>
            <a:r>
              <a:rPr spc="-5" dirty="0"/>
              <a:t>Недостатки методов, которые анализируют </a:t>
            </a:r>
            <a:r>
              <a:rPr dirty="0"/>
              <a:t>1 </a:t>
            </a:r>
            <a:r>
              <a:rPr spc="-745" dirty="0"/>
              <a:t> </a:t>
            </a:r>
            <a:r>
              <a:rPr spc="-5" dirty="0"/>
              <a:t>признак</a:t>
            </a:r>
            <a:r>
              <a:rPr spc="-10" dirty="0"/>
              <a:t> </a:t>
            </a:r>
            <a:r>
              <a:rPr spc="-5" dirty="0"/>
              <a:t>(1-й </a:t>
            </a:r>
            <a:r>
              <a:rPr spc="-5" dirty="0" err="1"/>
              <a:t>недостаток</a:t>
            </a:r>
            <a:r>
              <a:rPr spc="-5" dirty="0"/>
              <a:t>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19150" y="1885487"/>
            <a:ext cx="7886700" cy="188949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lang="ru-RU" sz="2800" spc="-5" dirty="0"/>
              <a:t>В выборке (1, 50, 2, 1, 101, 2, 1, 100, 1, 3, 101, 1, 3, 100, 101, 100, 100) число 50, очевидно, </a:t>
            </a:r>
            <a:r>
              <a:rPr lang="ru-RU" sz="2800" dirty="0"/>
              <a:t> </a:t>
            </a:r>
            <a:r>
              <a:rPr lang="ru-RU" sz="2800" spc="-5" dirty="0"/>
              <a:t>аномально. Но поскольку 50 очень близко </a:t>
            </a:r>
            <a:r>
              <a:rPr lang="ru-RU" sz="2800" dirty="0"/>
              <a:t>к </a:t>
            </a:r>
            <a:r>
              <a:rPr lang="ru-RU" sz="2800" spc="-830" dirty="0"/>
              <a:t> </a:t>
            </a:r>
            <a:r>
              <a:rPr lang="ru-RU" sz="2800" spc="-5" dirty="0"/>
              <a:t>среднему значению, то все описанные выше </a:t>
            </a:r>
            <a:r>
              <a:rPr lang="ru-RU" sz="2800" spc="-835" dirty="0"/>
              <a:t> </a:t>
            </a:r>
            <a:r>
              <a:rPr lang="ru-RU" sz="2800" spc="-5" dirty="0"/>
              <a:t>методы</a:t>
            </a:r>
            <a:r>
              <a:rPr lang="ru-RU" sz="2800" spc="-10" dirty="0"/>
              <a:t> </a:t>
            </a:r>
            <a:r>
              <a:rPr lang="ru-RU" sz="2800" spc="-5" dirty="0"/>
              <a:t>его не</a:t>
            </a:r>
            <a:r>
              <a:rPr lang="ru-RU" sz="2800" spc="-10" dirty="0"/>
              <a:t> </a:t>
            </a:r>
            <a:r>
              <a:rPr lang="ru-RU" sz="2800" spc="-5" dirty="0"/>
              <a:t>заметят.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485561"/>
            <a:ext cx="7380605" cy="41046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b="1" spc="-5" dirty="0">
                <a:solidFill>
                  <a:srgbClr val="353147"/>
                </a:solidFill>
                <a:latin typeface="Verdana"/>
                <a:cs typeface="Verdana"/>
              </a:rPr>
              <a:t>Недостатки методов, которые анализируют </a:t>
            </a:r>
            <a:r>
              <a:rPr sz="2200" b="1" dirty="0">
                <a:solidFill>
                  <a:srgbClr val="353147"/>
                </a:solidFill>
                <a:latin typeface="Verdana"/>
                <a:cs typeface="Verdana"/>
              </a:rPr>
              <a:t>1 </a:t>
            </a:r>
            <a:r>
              <a:rPr sz="2200" b="1" spc="-74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353147"/>
                </a:solidFill>
                <a:latin typeface="Verdana"/>
                <a:cs typeface="Verdana"/>
              </a:rPr>
              <a:t>признак</a:t>
            </a:r>
            <a:r>
              <a:rPr sz="2200" b="1" spc="-10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353147"/>
                </a:solidFill>
                <a:latin typeface="Verdana"/>
                <a:cs typeface="Verdana"/>
              </a:rPr>
              <a:t>(2-й недостаток)</a:t>
            </a:r>
            <a:endParaRPr sz="2200">
              <a:latin typeface="Verdana"/>
              <a:cs typeface="Verdana"/>
            </a:endParaRPr>
          </a:p>
          <a:p>
            <a:pPr marL="57785" marR="3372485">
              <a:lnSpc>
                <a:spcPts val="2630"/>
              </a:lnSpc>
              <a:spcBef>
                <a:spcPts val="59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Аномалия часто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характеризуется</a:t>
            </a:r>
            <a:r>
              <a:rPr sz="2200" spc="-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не</a:t>
            </a:r>
            <a:r>
              <a:rPr sz="2200" spc="-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только </a:t>
            </a:r>
            <a:r>
              <a:rPr sz="2200" spc="-7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экстремальными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значениями отдельных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признаков. На картинке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каждый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выброс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имеет</a:t>
            </a:r>
            <a:endParaRPr sz="2200">
              <a:latin typeface="Verdana"/>
              <a:cs typeface="Verdana"/>
            </a:endParaRPr>
          </a:p>
          <a:p>
            <a:pPr marL="57785">
              <a:lnSpc>
                <a:spcPts val="2505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«нормальное»</a:t>
            </a:r>
            <a:r>
              <a:rPr sz="2200" spc="-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значения</a:t>
            </a:r>
            <a:endParaRPr sz="2200">
              <a:latin typeface="Verdana"/>
              <a:cs typeface="Verdana"/>
            </a:endParaRPr>
          </a:p>
          <a:p>
            <a:pPr marL="57785" marR="3674110">
              <a:lnSpc>
                <a:spcPts val="2630"/>
              </a:lnSpc>
              <a:spcBef>
                <a:spcPts val="9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каждого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признака,</a:t>
            </a:r>
            <a:r>
              <a:rPr sz="22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но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их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комбинация приводит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к </a:t>
            </a:r>
            <a:r>
              <a:rPr sz="2200" spc="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аномалии.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3438" y="1285865"/>
            <a:ext cx="4139224" cy="288993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8946" y="1888843"/>
            <a:ext cx="672973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504825" marR="5080" indent="-492759">
              <a:lnSpc>
                <a:spcPct val="100699"/>
              </a:lnSpc>
              <a:spcBef>
                <a:spcPts val="70"/>
              </a:spcBef>
            </a:pPr>
            <a:r>
              <a:rPr sz="3600" spc="-10" dirty="0"/>
              <a:t>Методы,</a:t>
            </a:r>
            <a:r>
              <a:rPr sz="3600" spc="-95" dirty="0"/>
              <a:t> </a:t>
            </a:r>
            <a:r>
              <a:rPr sz="3600" spc="-10" dirty="0"/>
              <a:t>анализирующие </a:t>
            </a:r>
            <a:r>
              <a:rPr sz="3600" spc="-1215" dirty="0"/>
              <a:t> </a:t>
            </a:r>
            <a:r>
              <a:rPr sz="3600" spc="-10" dirty="0"/>
              <a:t>несколько</a:t>
            </a:r>
            <a:r>
              <a:rPr sz="3600" spc="-35" dirty="0"/>
              <a:t> </a:t>
            </a:r>
            <a:r>
              <a:rPr sz="3600" spc="-5" dirty="0"/>
              <a:t>признаков</a:t>
            </a:r>
            <a:endParaRPr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2513"/>
            <a:ext cx="4377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Метрические</a:t>
            </a:r>
            <a:r>
              <a:rPr sz="2800" spc="-95" dirty="0"/>
              <a:t> </a:t>
            </a:r>
            <a:r>
              <a:rPr sz="2800" spc="-5" dirty="0"/>
              <a:t>методы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33345" y="1361838"/>
            <a:ext cx="3773170" cy="2360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marR="30480">
              <a:lnSpc>
                <a:spcPts val="2620"/>
              </a:lnSpc>
              <a:spcBef>
                <a:spcPts val="204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Представим объекты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с </a:t>
            </a:r>
            <a:r>
              <a:rPr sz="2200" i="1" dirty="0">
                <a:solidFill>
                  <a:srgbClr val="595959"/>
                </a:solidFill>
                <a:latin typeface="Verdana"/>
                <a:cs typeface="Verdana"/>
              </a:rPr>
              <a:t>m </a:t>
            </a:r>
            <a:r>
              <a:rPr sz="2200" i="1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признаками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с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помощью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точек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в</a:t>
            </a:r>
            <a:r>
              <a:rPr sz="22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пространстве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595959"/>
                </a:solidFill>
                <a:latin typeface="Verdana"/>
                <a:cs typeface="Verdana"/>
              </a:rPr>
              <a:t>R</a:t>
            </a:r>
            <a:r>
              <a:rPr sz="2175" i="1" baseline="30651" dirty="0">
                <a:solidFill>
                  <a:srgbClr val="595959"/>
                </a:solidFill>
                <a:latin typeface="Verdana"/>
                <a:cs typeface="Verdana"/>
              </a:rPr>
              <a:t>m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.</a:t>
            </a:r>
            <a:endParaRPr sz="2200">
              <a:latin typeface="Verdana"/>
              <a:cs typeface="Verdana"/>
            </a:endParaRPr>
          </a:p>
          <a:p>
            <a:pPr marL="495300" marR="501015" indent="-457200">
              <a:lnSpc>
                <a:spcPts val="2630"/>
              </a:lnSpc>
              <a:spcBef>
                <a:spcPts val="5"/>
              </a:spcBef>
            </a:pPr>
            <a:r>
              <a:rPr sz="2200" spc="-5" dirty="0">
                <a:solidFill>
                  <a:srgbClr val="FF0000"/>
                </a:solidFill>
                <a:latin typeface="Verdana"/>
                <a:cs typeface="Verdana"/>
              </a:rPr>
              <a:t>Идея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: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у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выброса</a:t>
            </a:r>
            <a:r>
              <a:rPr sz="22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мало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соседей,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а у </a:t>
            </a:r>
            <a:r>
              <a:rPr sz="2200" spc="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типичного объекта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много.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809" y="915566"/>
            <a:ext cx="5073018" cy="34848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2513"/>
            <a:ext cx="4377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Метрические</a:t>
            </a:r>
            <a:r>
              <a:rPr sz="2800" spc="-95" dirty="0"/>
              <a:t> </a:t>
            </a:r>
            <a:r>
              <a:rPr sz="2800" spc="-5" dirty="0"/>
              <a:t>методы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58745" y="1073806"/>
            <a:ext cx="3676015" cy="269430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75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Можно</a:t>
            </a:r>
            <a:r>
              <a:rPr sz="2200" spc="-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найти</a:t>
            </a:r>
            <a:r>
              <a:rPr sz="2200" spc="-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расстояние </a:t>
            </a:r>
            <a:r>
              <a:rPr sz="2200" spc="-7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от каждого объекта до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его ближайшего соседа.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У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выбросов такое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расстояние будет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большим (можно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предложить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и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другие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варианты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алгоритма).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809" y="915566"/>
            <a:ext cx="5073018" cy="34848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2513"/>
            <a:ext cx="5045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Геометрические</a:t>
            </a:r>
            <a:r>
              <a:rPr sz="2800" spc="-85" dirty="0"/>
              <a:t> </a:t>
            </a:r>
            <a:r>
              <a:rPr sz="2800" spc="-5" dirty="0"/>
              <a:t>методы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58745" y="1073806"/>
            <a:ext cx="3738245" cy="30276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Можно вычислить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выпуклую оболочку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объектов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(как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точек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в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m-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мерном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пространстве).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515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Выбросами</a:t>
            </a:r>
            <a:r>
              <a:rPr sz="2200" spc="-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будут</a:t>
            </a:r>
            <a:endParaRPr sz="2200">
              <a:latin typeface="Verdana"/>
              <a:cs typeface="Verdana"/>
            </a:endParaRPr>
          </a:p>
          <a:p>
            <a:pPr marL="12700" marR="88900">
              <a:lnSpc>
                <a:spcPts val="2630"/>
              </a:lnSpc>
              <a:spcBef>
                <a:spcPts val="9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объекты</a:t>
            </a:r>
            <a:r>
              <a:rPr sz="2200" spc="-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на</a:t>
            </a:r>
            <a:r>
              <a:rPr sz="22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границе.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(Их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можно удалить,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а </a:t>
            </a:r>
            <a:r>
              <a:rPr sz="2200" spc="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процедуру повторить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еще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несколько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раз).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5045" y="1279788"/>
            <a:ext cx="5020680" cy="342856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745" y="485561"/>
            <a:ext cx="7141209" cy="3621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353147"/>
                </a:solidFill>
                <a:latin typeface="Verdana"/>
                <a:cs typeface="Verdana"/>
              </a:rPr>
              <a:t>Поиск</a:t>
            </a:r>
            <a:r>
              <a:rPr sz="2200" b="1" spc="-2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353147"/>
                </a:solidFill>
                <a:latin typeface="Verdana"/>
                <a:cs typeface="Verdana"/>
              </a:rPr>
              <a:t>выбросов</a:t>
            </a:r>
            <a:r>
              <a:rPr sz="2200" b="1" spc="-2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353147"/>
                </a:solidFill>
                <a:latin typeface="Verdana"/>
                <a:cs typeface="Verdana"/>
              </a:rPr>
              <a:t>с</a:t>
            </a:r>
            <a:r>
              <a:rPr sz="2200" b="1" spc="-2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353147"/>
                </a:solidFill>
                <a:latin typeface="Verdana"/>
                <a:cs typeface="Verdana"/>
              </a:rPr>
              <a:t>помощью</a:t>
            </a:r>
            <a:r>
              <a:rPr sz="2200" b="1" spc="-2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353147"/>
                </a:solidFill>
                <a:latin typeface="Verdana"/>
                <a:cs typeface="Verdana"/>
              </a:rPr>
              <a:t>кластеризации</a:t>
            </a:r>
            <a:endParaRPr sz="2200" dirty="0">
              <a:latin typeface="Verdana"/>
              <a:cs typeface="Verdana"/>
            </a:endParaRPr>
          </a:p>
          <a:p>
            <a:pPr marL="12700" marR="3536315">
              <a:lnSpc>
                <a:spcPts val="2630"/>
              </a:lnSpc>
              <a:spcBef>
                <a:spcPts val="2085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Можно запустить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алгоритм</a:t>
            </a:r>
            <a:r>
              <a:rPr sz="220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кластеризации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(подробности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в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след.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lang="ru-RU" sz="2200" spc="-5" dirty="0">
                <a:solidFill>
                  <a:srgbClr val="595959"/>
                </a:solidFill>
                <a:latin typeface="Verdana"/>
                <a:cs typeface="Verdana"/>
              </a:rPr>
              <a:t>презентации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). Он разобьет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объекты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на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группы.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ts val="2510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Выбросы</a:t>
            </a:r>
            <a:r>
              <a:rPr sz="22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–</a:t>
            </a:r>
            <a:r>
              <a:rPr sz="22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это</a:t>
            </a:r>
            <a:r>
              <a:rPr sz="22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элементы</a:t>
            </a:r>
            <a:endParaRPr sz="2200" dirty="0">
              <a:latin typeface="Verdana"/>
              <a:cs typeface="Verdana"/>
            </a:endParaRPr>
          </a:p>
          <a:p>
            <a:pPr marL="12700" marR="3547745">
              <a:lnSpc>
                <a:spcPts val="2630"/>
              </a:lnSpc>
              <a:spcBef>
                <a:spcPts val="9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малых (в том числе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и </a:t>
            </a:r>
            <a:r>
              <a:rPr sz="2200" spc="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одноэлементных)</a:t>
            </a:r>
            <a:r>
              <a:rPr sz="220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групп.</a:t>
            </a:r>
            <a:endParaRPr sz="2200" dirty="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843558"/>
            <a:ext cx="5085318" cy="358751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996" y="485561"/>
            <a:ext cx="8185150" cy="349885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03200" marR="1922145">
              <a:lnSpc>
                <a:spcPts val="2630"/>
              </a:lnSpc>
              <a:spcBef>
                <a:spcPts val="195"/>
              </a:spcBef>
            </a:pPr>
            <a:r>
              <a:rPr sz="2200" b="1" spc="-5" dirty="0">
                <a:solidFill>
                  <a:srgbClr val="353147"/>
                </a:solidFill>
                <a:latin typeface="Verdana"/>
                <a:cs typeface="Verdana"/>
              </a:rPr>
              <a:t>Поиск выбросов </a:t>
            </a:r>
            <a:r>
              <a:rPr sz="2200" b="1" dirty="0">
                <a:solidFill>
                  <a:srgbClr val="353147"/>
                </a:solidFill>
                <a:latin typeface="Verdana"/>
                <a:cs typeface="Verdana"/>
              </a:rPr>
              <a:t>с </a:t>
            </a:r>
            <a:r>
              <a:rPr sz="2200" b="1" spc="-5" dirty="0">
                <a:solidFill>
                  <a:srgbClr val="353147"/>
                </a:solidFill>
                <a:latin typeface="Verdana"/>
                <a:cs typeface="Verdana"/>
              </a:rPr>
              <a:t>помощью моделей </a:t>
            </a:r>
            <a:r>
              <a:rPr sz="2200" b="1" spc="-74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353147"/>
                </a:solidFill>
                <a:latin typeface="Verdana"/>
                <a:cs typeface="Verdana"/>
              </a:rPr>
              <a:t>предсказания</a:t>
            </a:r>
            <a:endParaRPr sz="2200" dirty="0">
              <a:latin typeface="Verdana"/>
              <a:cs typeface="Verdana"/>
            </a:endParaRPr>
          </a:p>
          <a:p>
            <a:pPr marL="634365" marR="605790" indent="-622300">
              <a:lnSpc>
                <a:spcPts val="2620"/>
              </a:lnSpc>
              <a:spcBef>
                <a:spcPts val="1080"/>
              </a:spcBef>
              <a:buAutoNum type="arabicParenR"/>
              <a:tabLst>
                <a:tab pos="634365" algn="l"/>
                <a:tab pos="635000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Некоторые вариации метода опорных векторов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(SVM)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позволяют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находить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выбросы.</a:t>
            </a:r>
            <a:endParaRPr sz="2200" dirty="0">
              <a:latin typeface="Verdana"/>
              <a:cs typeface="Verdana"/>
            </a:endParaRPr>
          </a:p>
          <a:p>
            <a:pPr marL="634365" marR="118745" indent="-622300">
              <a:lnSpc>
                <a:spcPts val="2630"/>
              </a:lnSpc>
              <a:buAutoNum type="arabicParenR"/>
              <a:tabLst>
                <a:tab pos="634365" algn="l"/>
                <a:tab pos="635000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Вариация решающих деревьев (decision trees) под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названием «изолирующий лес» может искать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выбросы.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50" dirty="0">
              <a:latin typeface="Verdana"/>
              <a:cs typeface="Verdana"/>
            </a:endParaRPr>
          </a:p>
          <a:p>
            <a:pPr marL="634365" marR="5080" indent="-457200">
              <a:lnSpc>
                <a:spcPts val="2630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Подробнее об этом мы поговорим на соответствующих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лекциях.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000" y="2165068"/>
            <a:ext cx="409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Поиск</a:t>
            </a:r>
            <a:r>
              <a:rPr sz="3600" spc="-100" dirty="0"/>
              <a:t> </a:t>
            </a:r>
            <a:r>
              <a:rPr sz="3600" spc="-5" dirty="0"/>
              <a:t>новизны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731075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/>
              <a:t>Основные</a:t>
            </a:r>
            <a:r>
              <a:rPr sz="2500" spc="-35" dirty="0"/>
              <a:t> </a:t>
            </a:r>
            <a:r>
              <a:rPr sz="2500" spc="-5" dirty="0"/>
              <a:t>задачи</a:t>
            </a:r>
            <a:r>
              <a:rPr sz="2500" spc="-35" dirty="0"/>
              <a:t> </a:t>
            </a:r>
            <a:r>
              <a:rPr sz="2500" spc="-5" dirty="0"/>
              <a:t>машинного</a:t>
            </a:r>
            <a:r>
              <a:rPr sz="2500" spc="-30" dirty="0"/>
              <a:t> </a:t>
            </a:r>
            <a:r>
              <a:rPr sz="2500" spc="-5" dirty="0"/>
              <a:t>обучения</a:t>
            </a:r>
            <a:endParaRPr sz="2500" dirty="0"/>
          </a:p>
        </p:txBody>
      </p:sp>
      <p:sp>
        <p:nvSpPr>
          <p:cNvPr id="3" name="object 3"/>
          <p:cNvSpPr txBox="1"/>
          <p:nvPr/>
        </p:nvSpPr>
        <p:spPr>
          <a:xfrm>
            <a:off x="488633" y="1428750"/>
            <a:ext cx="8166734" cy="294016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88900">
              <a:lnSpc>
                <a:spcPts val="2850"/>
              </a:lnSpc>
              <a:spcBef>
                <a:spcPts val="220"/>
              </a:spcBef>
              <a:tabLst>
                <a:tab pos="351155" algn="l"/>
              </a:tabLst>
            </a:pPr>
            <a:r>
              <a:rPr lang="en-US" sz="2200" spc="-5" dirty="0">
                <a:solidFill>
                  <a:srgbClr val="595959"/>
                </a:solidFill>
                <a:latin typeface="Verdana"/>
              </a:rPr>
              <a:t>4. </a:t>
            </a:r>
            <a:r>
              <a:rPr sz="2200" spc="-5" dirty="0" err="1">
                <a:solidFill>
                  <a:srgbClr val="595959"/>
                </a:solidFill>
                <a:latin typeface="Verdana"/>
              </a:rPr>
              <a:t>Кластеризация</a:t>
            </a:r>
            <a:r>
              <a:rPr sz="2200" spc="-5" dirty="0">
                <a:solidFill>
                  <a:srgbClr val="595959"/>
                </a:solidFill>
                <a:latin typeface="Verdana"/>
              </a:rPr>
              <a:t> (clustering). Дано множество объектов.  Их нужно разбить на несколько групп (кластеров),  состоящих из похожих друг на друга объектов.</a:t>
            </a:r>
          </a:p>
          <a:p>
            <a:pPr marL="457200" indent="-457200"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 MT"/>
              <a:buAutoNum type="arabicPeriod"/>
            </a:pPr>
            <a:endParaRPr sz="2200" spc="-5" dirty="0">
              <a:solidFill>
                <a:srgbClr val="595959"/>
              </a:solidFill>
              <a:latin typeface="Verdana"/>
            </a:endParaRPr>
          </a:p>
          <a:p>
            <a:pPr marL="12700" marR="5080">
              <a:lnSpc>
                <a:spcPts val="2850"/>
              </a:lnSpc>
              <a:tabLst>
                <a:tab pos="351155" algn="l"/>
              </a:tabLst>
            </a:pPr>
            <a:r>
              <a:rPr lang="en-US" sz="2200" spc="-5" dirty="0">
                <a:solidFill>
                  <a:srgbClr val="595959"/>
                </a:solidFill>
                <a:latin typeface="Verdana"/>
              </a:rPr>
              <a:t>5. </a:t>
            </a:r>
            <a:r>
              <a:rPr sz="2200" spc="-5" dirty="0" err="1">
                <a:solidFill>
                  <a:srgbClr val="595959"/>
                </a:solidFill>
                <a:latin typeface="Verdana"/>
              </a:rPr>
              <a:t>Предсказание</a:t>
            </a:r>
            <a:r>
              <a:rPr sz="2200" spc="-5" dirty="0">
                <a:solidFill>
                  <a:srgbClr val="595959"/>
                </a:solidFill>
                <a:latin typeface="Verdana"/>
              </a:rPr>
              <a:t> (prediction). Есть множество объектов М  с известными значениями признака Y. Найти значение  признака Y для нового объекта А∉М.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5561"/>
            <a:ext cx="80359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Поиск</a:t>
            </a:r>
            <a:r>
              <a:rPr spc="-20" dirty="0"/>
              <a:t> </a:t>
            </a:r>
            <a:r>
              <a:rPr spc="-5" dirty="0"/>
              <a:t>новизны</a:t>
            </a:r>
            <a:r>
              <a:rPr spc="-15" dirty="0"/>
              <a:t> </a:t>
            </a:r>
            <a:r>
              <a:rPr spc="-5" dirty="0"/>
              <a:t>можно</a:t>
            </a:r>
            <a:r>
              <a:rPr spc="-20" dirty="0"/>
              <a:t> </a:t>
            </a:r>
            <a:r>
              <a:rPr spc="-5" dirty="0"/>
              <a:t>свести</a:t>
            </a:r>
            <a:r>
              <a:rPr spc="-15" dirty="0"/>
              <a:t> </a:t>
            </a:r>
            <a:r>
              <a:rPr dirty="0"/>
              <a:t>к</a:t>
            </a:r>
            <a:r>
              <a:rPr spc="-20" dirty="0"/>
              <a:t> </a:t>
            </a:r>
            <a:r>
              <a:rPr spc="-5" dirty="0"/>
              <a:t>поиску</a:t>
            </a:r>
            <a:r>
              <a:rPr spc="-20" dirty="0"/>
              <a:t> </a:t>
            </a:r>
            <a:r>
              <a:rPr spc="-5" dirty="0"/>
              <a:t>выбросов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561" y="1073806"/>
            <a:ext cx="7792720" cy="369442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23875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(Поиск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новизны)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Есть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множество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объектов</a:t>
            </a:r>
            <a:r>
              <a:rPr sz="2200" spc="4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595959"/>
                </a:solidFill>
                <a:latin typeface="Verdana"/>
                <a:cs typeface="Verdana"/>
              </a:rPr>
              <a:t>М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.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Определить, является ли объект </a:t>
            </a:r>
            <a:r>
              <a:rPr sz="2200" i="1" spc="-15" dirty="0">
                <a:solidFill>
                  <a:srgbClr val="595959"/>
                </a:solidFill>
                <a:latin typeface="Verdana"/>
                <a:cs typeface="Verdana"/>
              </a:rPr>
              <a:t>А</a:t>
            </a:r>
            <a:r>
              <a:rPr sz="2250" spc="-15" dirty="0">
                <a:solidFill>
                  <a:srgbClr val="595959"/>
                </a:solidFill>
                <a:latin typeface="MS PGothic"/>
                <a:cs typeface="MS PGothic"/>
              </a:rPr>
              <a:t>∉</a:t>
            </a:r>
            <a:r>
              <a:rPr sz="2200" i="1" spc="-15" dirty="0">
                <a:solidFill>
                  <a:srgbClr val="595959"/>
                </a:solidFill>
                <a:latin typeface="Verdana"/>
                <a:cs typeface="Verdana"/>
              </a:rPr>
              <a:t>М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похожим на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объекты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из</a:t>
            </a:r>
            <a:r>
              <a:rPr sz="2200" spc="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595959"/>
                </a:solidFill>
                <a:latin typeface="Verdana"/>
                <a:cs typeface="Verdana"/>
              </a:rPr>
              <a:t>М</a:t>
            </a:r>
            <a:r>
              <a:rPr sz="2200" i="1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или нет?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 dirty="0">
              <a:latin typeface="Verdana"/>
              <a:cs typeface="Verdana"/>
            </a:endParaRPr>
          </a:p>
          <a:p>
            <a:pPr marL="12700" marR="5080">
              <a:lnSpc>
                <a:spcPts val="2630"/>
              </a:lnSpc>
            </a:pPr>
            <a:r>
              <a:rPr sz="2200" spc="-5" dirty="0">
                <a:solidFill>
                  <a:srgbClr val="FF0000"/>
                </a:solidFill>
                <a:latin typeface="Verdana"/>
                <a:cs typeface="Verdana"/>
              </a:rPr>
              <a:t>Переход</a:t>
            </a:r>
            <a:r>
              <a:rPr sz="22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0000"/>
                </a:solidFill>
                <a:latin typeface="Verdana"/>
                <a:cs typeface="Verdana"/>
              </a:rPr>
              <a:t>к</a:t>
            </a:r>
            <a:r>
              <a:rPr sz="22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Verdana"/>
                <a:cs typeface="Verdana"/>
              </a:rPr>
              <a:t>поиску</a:t>
            </a:r>
            <a:r>
              <a:rPr sz="22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Verdana"/>
                <a:cs typeface="Verdana"/>
              </a:rPr>
              <a:t>выбросов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: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добавляем объект</a:t>
            </a:r>
            <a:r>
              <a:rPr sz="2200" spc="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595959"/>
                </a:solidFill>
                <a:latin typeface="Verdana"/>
                <a:cs typeface="Verdana"/>
              </a:rPr>
              <a:t>А</a:t>
            </a:r>
            <a:r>
              <a:rPr sz="2200" i="1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в </a:t>
            </a:r>
            <a:r>
              <a:rPr sz="2200" spc="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множество </a:t>
            </a:r>
            <a:r>
              <a:rPr sz="2200" i="1" dirty="0">
                <a:solidFill>
                  <a:srgbClr val="595959"/>
                </a:solidFill>
                <a:latin typeface="Verdana"/>
                <a:cs typeface="Verdana"/>
              </a:rPr>
              <a:t>М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и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запускаем алгоритм поиска выброса.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Если </a:t>
            </a:r>
            <a:r>
              <a:rPr sz="2200" i="1" dirty="0">
                <a:solidFill>
                  <a:srgbClr val="595959"/>
                </a:solidFill>
                <a:latin typeface="Verdana"/>
                <a:cs typeface="Verdana"/>
              </a:rPr>
              <a:t>А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будет детектирован как выброс, то </a:t>
            </a:r>
            <a:r>
              <a:rPr sz="2200" i="1" dirty="0">
                <a:solidFill>
                  <a:srgbClr val="595959"/>
                </a:solidFill>
                <a:latin typeface="Verdana"/>
                <a:cs typeface="Verdana"/>
              </a:rPr>
              <a:t>А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являлся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новизной.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 dirty="0">
              <a:latin typeface="Verdana"/>
              <a:cs typeface="Verdana"/>
            </a:endParaRPr>
          </a:p>
          <a:p>
            <a:pPr marL="12700" marR="705485">
              <a:lnSpc>
                <a:spcPts val="2630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Но есть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и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алгоритмы, которые ищут новизну, не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используя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поиск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выбросов.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485561"/>
            <a:ext cx="6051550" cy="3616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353147"/>
                </a:solidFill>
                <a:latin typeface="Verdana"/>
                <a:cs typeface="Verdana"/>
              </a:rPr>
              <a:t>Поиск</a:t>
            </a:r>
            <a:r>
              <a:rPr sz="2200" b="1" spc="-2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353147"/>
                </a:solidFill>
                <a:latin typeface="Verdana"/>
                <a:cs typeface="Verdana"/>
              </a:rPr>
              <a:t>новизны</a:t>
            </a:r>
            <a:r>
              <a:rPr sz="2200" b="1" spc="-2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353147"/>
                </a:solidFill>
                <a:latin typeface="Verdana"/>
                <a:cs typeface="Verdana"/>
              </a:rPr>
              <a:t>без</a:t>
            </a:r>
            <a:r>
              <a:rPr sz="2200" b="1" spc="-30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353147"/>
                </a:solidFill>
                <a:latin typeface="Verdana"/>
                <a:cs typeface="Verdana"/>
              </a:rPr>
              <a:t>поиска</a:t>
            </a:r>
            <a:r>
              <a:rPr sz="2200" b="1" spc="-2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353147"/>
                </a:solidFill>
                <a:latin typeface="Verdana"/>
                <a:cs typeface="Verdana"/>
              </a:rPr>
              <a:t>выбросов</a:t>
            </a:r>
            <a:endParaRPr sz="2200">
              <a:latin typeface="Verdana"/>
              <a:cs typeface="Verdana"/>
            </a:endParaRPr>
          </a:p>
          <a:p>
            <a:pPr marL="96520" marR="3173095">
              <a:lnSpc>
                <a:spcPts val="2630"/>
              </a:lnSpc>
              <a:spcBef>
                <a:spcPts val="206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Строим выпуклую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оболочку всех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объектов из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выборки.</a:t>
            </a:r>
            <a:r>
              <a:rPr sz="2200" spc="-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</a:t>
            </a:r>
            <a:r>
              <a:rPr sz="2200" spc="-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А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будет считаться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новизной, если он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НЕ попадает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в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эту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выпуклую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оболочку.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2074" y="1063296"/>
            <a:ext cx="4990207" cy="340753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05574"/>
            <a:ext cx="830207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Использованная</a:t>
            </a:r>
            <a:r>
              <a:rPr spc="-85" dirty="0"/>
              <a:t> </a:t>
            </a:r>
            <a:r>
              <a:rPr spc="-5" dirty="0"/>
              <a:t>литература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961" y="1962150"/>
            <a:ext cx="8094345" cy="2068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0" indent="-551180">
              <a:lnSpc>
                <a:spcPts val="2630"/>
              </a:lnSpc>
              <a:spcBef>
                <a:spcPts val="100"/>
              </a:spcBef>
              <a:buClr>
                <a:srgbClr val="000000"/>
              </a:buClr>
              <a:buAutoNum type="arabicPeriod"/>
              <a:tabLst>
                <a:tab pos="571500" algn="l"/>
                <a:tab pos="572135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https://alexanderdyakonov.wordpress.com/2017/04/19/поиск</a:t>
            </a:r>
            <a:endParaRPr sz="2200" spc="-5" dirty="0">
              <a:solidFill>
                <a:srgbClr val="595959"/>
              </a:solidFill>
              <a:latin typeface="Verdana"/>
            </a:endParaRPr>
          </a:p>
          <a:p>
            <a:pPr marL="571500" marR="1073785">
              <a:lnSpc>
                <a:spcPts val="2630"/>
              </a:lnSpc>
              <a:spcBef>
                <a:spcPts val="85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-аномалий-anomaly-detection/ </a:t>
            </a:r>
            <a:r>
              <a:rPr sz="2200" spc="-5" dirty="0">
                <a:solidFill>
                  <a:srgbClr val="595959"/>
                </a:solidFill>
                <a:latin typeface="Verdana"/>
              </a:rPr>
              <a:t>(отсюда же взяты и  картинки)</a:t>
            </a:r>
          </a:p>
          <a:p>
            <a:pPr marL="571500" marR="464820" indent="-559435">
              <a:lnSpc>
                <a:spcPts val="2850"/>
              </a:lnSpc>
              <a:spcBef>
                <a:spcPts val="10"/>
              </a:spcBef>
              <a:buAutoNum type="arabicPeriod" startAt="2"/>
              <a:tabLst>
                <a:tab pos="571500" algn="l"/>
                <a:tab pos="572135" algn="l"/>
                <a:tab pos="1224915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</a:rPr>
              <a:t>Статья «Cleaning Data the Chauvenet Way» by Lily  Lin,	Paul Sherman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4474" y="2165068"/>
            <a:ext cx="4371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Поиск</a:t>
            </a:r>
            <a:r>
              <a:rPr sz="3600" spc="-95" dirty="0"/>
              <a:t> </a:t>
            </a:r>
            <a:r>
              <a:rPr sz="3600" spc="-5" dirty="0"/>
              <a:t>выбросов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806513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/>
              <a:t>Отличие</a:t>
            </a:r>
            <a:r>
              <a:rPr sz="2500" spc="-25" dirty="0"/>
              <a:t> </a:t>
            </a:r>
            <a:r>
              <a:rPr sz="2500" spc="-5" dirty="0"/>
              <a:t>выбросов</a:t>
            </a:r>
            <a:r>
              <a:rPr sz="2500" spc="-20" dirty="0"/>
              <a:t> </a:t>
            </a:r>
            <a:r>
              <a:rPr sz="2500" spc="-5" dirty="0"/>
              <a:t>от</a:t>
            </a:r>
            <a:r>
              <a:rPr sz="2500" spc="-20" dirty="0"/>
              <a:t> </a:t>
            </a:r>
            <a:r>
              <a:rPr sz="2500" spc="-5" dirty="0"/>
              <a:t>новизны</a:t>
            </a:r>
            <a:r>
              <a:rPr sz="2500" spc="-25" dirty="0"/>
              <a:t> </a:t>
            </a:r>
            <a:r>
              <a:rPr sz="2500" dirty="0"/>
              <a:t>и</a:t>
            </a:r>
            <a:r>
              <a:rPr sz="2500" spc="-20" dirty="0"/>
              <a:t> </a:t>
            </a:r>
            <a:r>
              <a:rPr sz="2500" spc="-5" dirty="0"/>
              <a:t>пропусков</a:t>
            </a:r>
            <a:endParaRPr sz="25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59460">
              <a:lnSpc>
                <a:spcPct val="115599"/>
              </a:lnSpc>
              <a:spcBef>
                <a:spcPts val="100"/>
              </a:spcBef>
            </a:pPr>
            <a:r>
              <a:rPr spc="-5" dirty="0"/>
              <a:t>выброс</a:t>
            </a:r>
            <a:r>
              <a:rPr spc="-35" dirty="0"/>
              <a:t> </a:t>
            </a:r>
            <a:r>
              <a:rPr spc="-5" dirty="0"/>
              <a:t>VS</a:t>
            </a:r>
            <a:r>
              <a:rPr spc="-35" dirty="0"/>
              <a:t> </a:t>
            </a:r>
            <a:r>
              <a:rPr spc="-5" dirty="0"/>
              <a:t>пропуск</a:t>
            </a:r>
            <a:r>
              <a:rPr spc="-30" dirty="0"/>
              <a:t> </a:t>
            </a:r>
            <a:r>
              <a:rPr dirty="0"/>
              <a:t>в </a:t>
            </a:r>
            <a:r>
              <a:rPr spc="-670" dirty="0"/>
              <a:t> </a:t>
            </a:r>
            <a:r>
              <a:rPr spc="-5" dirty="0"/>
              <a:t>данных</a:t>
            </a:r>
          </a:p>
          <a:p>
            <a:pPr marL="12700" marR="5080">
              <a:lnSpc>
                <a:spcPct val="113999"/>
              </a:lnSpc>
              <a:spcBef>
                <a:spcPts val="1595"/>
              </a:spcBef>
            </a:pPr>
            <a:r>
              <a:rPr sz="2200" b="0" spc="-5" dirty="0">
                <a:latin typeface="Verdana"/>
                <a:cs typeface="Verdana"/>
              </a:rPr>
              <a:t>Выброс </a:t>
            </a:r>
            <a:r>
              <a:rPr sz="2200" b="0" dirty="0">
                <a:latin typeface="Verdana"/>
                <a:cs typeface="Verdana"/>
              </a:rPr>
              <a:t>– </a:t>
            </a:r>
            <a:r>
              <a:rPr sz="2200" b="0" spc="-5" dirty="0">
                <a:latin typeface="Verdana"/>
                <a:cs typeface="Verdana"/>
              </a:rPr>
              <a:t>это часто </a:t>
            </a:r>
            <a:r>
              <a:rPr sz="2200" b="0" dirty="0">
                <a:latin typeface="Verdana"/>
                <a:cs typeface="Verdana"/>
              </a:rPr>
              <a:t> </a:t>
            </a:r>
            <a:r>
              <a:rPr sz="2200" b="0" spc="-5" dirty="0">
                <a:latin typeface="Verdana"/>
                <a:cs typeface="Verdana"/>
              </a:rPr>
              <a:t>реально существующий </a:t>
            </a:r>
            <a:r>
              <a:rPr sz="2200" b="0" dirty="0">
                <a:latin typeface="Verdana"/>
                <a:cs typeface="Verdana"/>
              </a:rPr>
              <a:t> </a:t>
            </a:r>
            <a:r>
              <a:rPr sz="2200" b="0" spc="-5" dirty="0">
                <a:latin typeface="Verdana"/>
                <a:cs typeface="Verdana"/>
              </a:rPr>
              <a:t>объект, но обладающий </a:t>
            </a:r>
            <a:r>
              <a:rPr sz="2200" b="0" dirty="0">
                <a:latin typeface="Verdana"/>
                <a:cs typeface="Verdana"/>
              </a:rPr>
              <a:t> </a:t>
            </a:r>
            <a:r>
              <a:rPr sz="2200" b="0" spc="-5" dirty="0">
                <a:latin typeface="Verdana"/>
                <a:cs typeface="Verdana"/>
              </a:rPr>
              <a:t>аномальными свойствами, </a:t>
            </a:r>
            <a:r>
              <a:rPr sz="2200" b="0" spc="-760" dirty="0">
                <a:latin typeface="Verdana"/>
                <a:cs typeface="Verdana"/>
              </a:rPr>
              <a:t> </a:t>
            </a:r>
            <a:r>
              <a:rPr sz="2200" b="0" spc="-5" dirty="0">
                <a:latin typeface="Verdana"/>
                <a:cs typeface="Verdana"/>
              </a:rPr>
              <a:t>он сильно отличается от </a:t>
            </a:r>
            <a:r>
              <a:rPr sz="2200" b="0" dirty="0">
                <a:latin typeface="Verdana"/>
                <a:cs typeface="Verdana"/>
              </a:rPr>
              <a:t> </a:t>
            </a:r>
            <a:r>
              <a:rPr sz="2200" b="0" spc="-5" dirty="0">
                <a:latin typeface="Verdana"/>
                <a:cs typeface="Verdana"/>
              </a:rPr>
              <a:t>других</a:t>
            </a:r>
            <a:r>
              <a:rPr sz="2200" b="0" spc="-50" dirty="0">
                <a:latin typeface="Verdana"/>
                <a:cs typeface="Verdana"/>
              </a:rPr>
              <a:t> </a:t>
            </a:r>
            <a:r>
              <a:rPr sz="2200" b="0" spc="-5" dirty="0">
                <a:latin typeface="Verdana"/>
                <a:cs typeface="Verdana"/>
              </a:rPr>
              <a:t>объектов</a:t>
            </a:r>
            <a:r>
              <a:rPr sz="2200" b="0" spc="-55" dirty="0">
                <a:latin typeface="Verdana"/>
                <a:cs typeface="Verdana"/>
              </a:rPr>
              <a:t> </a:t>
            </a:r>
            <a:r>
              <a:rPr sz="2200" b="0" spc="-5" dirty="0">
                <a:latin typeface="Verdana"/>
                <a:cs typeface="Verdana"/>
              </a:rPr>
              <a:t>выборки.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выброс</a:t>
            </a:r>
            <a:r>
              <a:rPr spc="-40" dirty="0"/>
              <a:t> </a:t>
            </a:r>
            <a:r>
              <a:rPr spc="-5" dirty="0"/>
              <a:t>VS</a:t>
            </a:r>
            <a:r>
              <a:rPr spc="-35" dirty="0"/>
              <a:t> </a:t>
            </a:r>
            <a:r>
              <a:rPr spc="-5" dirty="0"/>
              <a:t>новизна</a:t>
            </a:r>
          </a:p>
          <a:p>
            <a:pPr marL="12700" marR="5080">
              <a:lnSpc>
                <a:spcPct val="113999"/>
              </a:lnSpc>
              <a:spcBef>
                <a:spcPts val="1595"/>
              </a:spcBef>
            </a:pPr>
            <a:r>
              <a:rPr sz="2200" b="0" spc="-5" dirty="0">
                <a:latin typeface="Verdana"/>
                <a:cs typeface="Verdana"/>
              </a:rPr>
              <a:t>Новизна</a:t>
            </a:r>
            <a:r>
              <a:rPr sz="2200" b="0" spc="-50" dirty="0">
                <a:latin typeface="Verdana"/>
                <a:cs typeface="Verdana"/>
              </a:rPr>
              <a:t> </a:t>
            </a:r>
            <a:r>
              <a:rPr sz="2200" b="0" spc="-5" dirty="0">
                <a:latin typeface="Verdana"/>
                <a:cs typeface="Verdana"/>
              </a:rPr>
              <a:t>считается</a:t>
            </a:r>
            <a:r>
              <a:rPr sz="2200" b="0" spc="-50" dirty="0">
                <a:latin typeface="Verdana"/>
                <a:cs typeface="Verdana"/>
              </a:rPr>
              <a:t> </a:t>
            </a:r>
            <a:r>
              <a:rPr sz="2200" b="0" spc="-5" dirty="0">
                <a:latin typeface="Verdana"/>
                <a:cs typeface="Verdana"/>
              </a:rPr>
              <a:t>по </a:t>
            </a:r>
            <a:r>
              <a:rPr sz="2200" b="0" spc="-755" dirty="0">
                <a:latin typeface="Verdana"/>
                <a:cs typeface="Verdana"/>
              </a:rPr>
              <a:t> </a:t>
            </a:r>
            <a:r>
              <a:rPr sz="2200" b="0" spc="-5" dirty="0">
                <a:latin typeface="Verdana"/>
                <a:cs typeface="Verdana"/>
              </a:rPr>
              <a:t>отношению </a:t>
            </a:r>
            <a:r>
              <a:rPr sz="2200" b="0" dirty="0">
                <a:latin typeface="Verdana"/>
                <a:cs typeface="Verdana"/>
              </a:rPr>
              <a:t>к </a:t>
            </a:r>
            <a:r>
              <a:rPr sz="2200" b="0" spc="-5" dirty="0">
                <a:latin typeface="Verdana"/>
                <a:cs typeface="Verdana"/>
              </a:rPr>
              <a:t>старой </a:t>
            </a:r>
            <a:r>
              <a:rPr sz="2200" b="0" dirty="0">
                <a:latin typeface="Verdana"/>
                <a:cs typeface="Verdana"/>
              </a:rPr>
              <a:t> </a:t>
            </a:r>
            <a:r>
              <a:rPr sz="2200" b="0" spc="-5" dirty="0">
                <a:latin typeface="Verdana"/>
                <a:cs typeface="Verdana"/>
              </a:rPr>
              <a:t>выборке объектов. </a:t>
            </a:r>
            <a:r>
              <a:rPr sz="2200" b="0" dirty="0">
                <a:latin typeface="Verdana"/>
                <a:cs typeface="Verdana"/>
              </a:rPr>
              <a:t>А </a:t>
            </a:r>
            <a:r>
              <a:rPr sz="2200" b="0" spc="5" dirty="0">
                <a:latin typeface="Verdana"/>
                <a:cs typeface="Verdana"/>
              </a:rPr>
              <a:t> </a:t>
            </a:r>
            <a:r>
              <a:rPr sz="2200" b="0" spc="-5" dirty="0">
                <a:latin typeface="Verdana"/>
                <a:cs typeface="Verdana"/>
              </a:rPr>
              <a:t>выброс является </a:t>
            </a:r>
            <a:r>
              <a:rPr sz="2200" b="0" dirty="0">
                <a:latin typeface="Verdana"/>
                <a:cs typeface="Verdana"/>
              </a:rPr>
              <a:t> </a:t>
            </a:r>
            <a:r>
              <a:rPr sz="2200" b="0" spc="-5" dirty="0">
                <a:latin typeface="Verdana"/>
                <a:cs typeface="Verdana"/>
              </a:rPr>
              <a:t>аномальным уже для </a:t>
            </a:r>
            <a:r>
              <a:rPr sz="2200" b="0" dirty="0">
                <a:latin typeface="Verdana"/>
                <a:cs typeface="Verdana"/>
              </a:rPr>
              <a:t> </a:t>
            </a:r>
            <a:r>
              <a:rPr sz="2200" b="0" spc="-5" dirty="0">
                <a:latin typeface="Verdana"/>
                <a:cs typeface="Verdana"/>
              </a:rPr>
              <a:t>своих «соседей» по </a:t>
            </a:r>
            <a:r>
              <a:rPr sz="2200" b="0" dirty="0">
                <a:latin typeface="Verdana"/>
                <a:cs typeface="Verdana"/>
              </a:rPr>
              <a:t> </a:t>
            </a:r>
            <a:r>
              <a:rPr sz="2200" b="0" spc="-5" dirty="0">
                <a:latin typeface="Verdana"/>
                <a:cs typeface="Verdana"/>
              </a:rPr>
              <a:t>выборке.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484544"/>
            <a:ext cx="7985125" cy="279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53147"/>
                </a:solidFill>
                <a:latin typeface="Verdana"/>
                <a:cs typeface="Verdana"/>
              </a:rPr>
              <a:t>Примеры</a:t>
            </a:r>
            <a:r>
              <a:rPr sz="2400" b="1" spc="-5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353147"/>
                </a:solidFill>
                <a:latin typeface="Verdana"/>
                <a:cs typeface="Verdana"/>
              </a:rPr>
              <a:t>выбросов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14599"/>
              </a:lnSpc>
              <a:spcBef>
                <a:spcPts val="2435"/>
              </a:spcBef>
            </a:pP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1. (из Википедии) если наугад измерять </a:t>
            </a:r>
            <a:r>
              <a:rPr sz="240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температуру предметов </a:t>
            </a:r>
            <a:r>
              <a:rPr sz="2400" dirty="0">
                <a:solidFill>
                  <a:srgbClr val="83818B"/>
                </a:solidFill>
                <a:latin typeface="Verdana"/>
                <a:cs typeface="Verdana"/>
              </a:rPr>
              <a:t>в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комнате, получим </a:t>
            </a:r>
            <a:r>
              <a:rPr sz="240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цифры от 18 до 22 °C, но радиатор отопления </a:t>
            </a:r>
            <a:r>
              <a:rPr sz="240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будет иметь температуру </a:t>
            </a:r>
            <a:r>
              <a:rPr sz="2400" dirty="0">
                <a:solidFill>
                  <a:srgbClr val="83818B"/>
                </a:solidFill>
                <a:latin typeface="Verdana"/>
                <a:cs typeface="Verdana"/>
              </a:rPr>
              <a:t>в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70° </a:t>
            </a:r>
            <a:r>
              <a:rPr sz="2400" dirty="0">
                <a:solidFill>
                  <a:srgbClr val="83818B"/>
                </a:solidFill>
                <a:latin typeface="Verdana"/>
                <a:cs typeface="Verdana"/>
              </a:rPr>
              <a:t>- и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это выброс, не </a:t>
            </a:r>
            <a:r>
              <a:rPr sz="2400" spc="-83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типичное</a:t>
            </a:r>
            <a:r>
              <a:rPr sz="2400" spc="-1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значение!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484544"/>
            <a:ext cx="7980680" cy="2771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53147"/>
                </a:solidFill>
                <a:latin typeface="Verdana"/>
                <a:cs typeface="Verdana"/>
              </a:rPr>
              <a:t>Примеры</a:t>
            </a:r>
            <a:r>
              <a:rPr sz="2400" b="1" spc="-5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353147"/>
                </a:solidFill>
                <a:latin typeface="Verdana"/>
                <a:cs typeface="Verdana"/>
              </a:rPr>
              <a:t>выбросов</a:t>
            </a:r>
            <a:endParaRPr sz="2400" dirty="0">
              <a:latin typeface="Verdana"/>
              <a:cs typeface="Verdana"/>
            </a:endParaRPr>
          </a:p>
          <a:p>
            <a:pPr marL="12700" marR="5080">
              <a:lnSpc>
                <a:spcPct val="114599"/>
              </a:lnSpc>
              <a:spcBef>
                <a:spcPts val="2435"/>
              </a:spcBef>
            </a:pP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2. </a:t>
            </a:r>
            <a:r>
              <a:rPr lang="ru-RU" sz="2400" spc="-5" dirty="0">
                <a:solidFill>
                  <a:srgbClr val="83818B"/>
                </a:solidFill>
                <a:latin typeface="Verdana"/>
                <a:cs typeface="Verdana"/>
              </a:rPr>
              <a:t>Среди 60 студентов, поделившихся статистикой своих</a:t>
            </a:r>
            <a:r>
              <a:rPr lang="ru-RU" sz="240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lang="ru-RU" sz="2400" spc="-5" dirty="0">
                <a:solidFill>
                  <a:srgbClr val="83818B"/>
                </a:solidFill>
                <a:latin typeface="Verdana"/>
                <a:cs typeface="Verdana"/>
              </a:rPr>
              <a:t>средних баллов за все сессии,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lang="ru-RU" sz="2400" spc="-5" dirty="0">
                <a:solidFill>
                  <a:srgbClr val="83818B"/>
                </a:solidFill>
                <a:latin typeface="Verdana"/>
                <a:cs typeface="Verdana"/>
              </a:rPr>
              <a:t>"выбросом»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lang="ru-RU" sz="2400" spc="-5" dirty="0">
                <a:solidFill>
                  <a:srgbClr val="83818B"/>
                </a:solidFill>
                <a:latin typeface="Verdana"/>
                <a:cs typeface="Verdana"/>
              </a:rPr>
              <a:t>является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83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КРУГЛЫЙ ОТЛИЧНИК (что было установлено </a:t>
            </a:r>
            <a:r>
              <a:rPr sz="2400" dirty="0">
                <a:solidFill>
                  <a:srgbClr val="83818B"/>
                </a:solidFill>
                <a:latin typeface="Verdana"/>
                <a:cs typeface="Verdana"/>
              </a:rPr>
              <a:t>с </a:t>
            </a:r>
            <a:r>
              <a:rPr sz="2400" spc="5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помощью</a:t>
            </a:r>
            <a:r>
              <a:rPr sz="2400" spc="-1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алгоритмов</a:t>
            </a:r>
            <a:r>
              <a:rPr sz="2400" spc="-1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поиска</a:t>
            </a:r>
            <a:r>
              <a:rPr sz="2400" spc="-1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выбросов)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473" y="484544"/>
            <a:ext cx="8181340" cy="3834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53147"/>
                </a:solidFill>
                <a:latin typeface="Verdana"/>
                <a:cs typeface="Verdana"/>
              </a:rPr>
              <a:t>Зачем</a:t>
            </a:r>
            <a:r>
              <a:rPr sz="2400" b="1" spc="-2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353147"/>
                </a:solidFill>
                <a:latin typeface="Verdana"/>
                <a:cs typeface="Verdana"/>
              </a:rPr>
              <a:t>нужно</a:t>
            </a:r>
            <a:r>
              <a:rPr sz="2400" b="1" spc="-2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353147"/>
                </a:solidFill>
                <a:latin typeface="Verdana"/>
                <a:cs typeface="Verdana"/>
              </a:rPr>
              <a:t>искать</a:t>
            </a:r>
            <a:r>
              <a:rPr sz="2400" b="1" spc="-20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353147"/>
                </a:solidFill>
                <a:latin typeface="Verdana"/>
                <a:cs typeface="Verdana"/>
              </a:rPr>
              <a:t>и</a:t>
            </a:r>
            <a:r>
              <a:rPr sz="2400" b="1" spc="-20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353147"/>
                </a:solidFill>
                <a:latin typeface="Verdana"/>
                <a:cs typeface="Verdana"/>
              </a:rPr>
              <a:t>уничтожать</a:t>
            </a:r>
            <a:r>
              <a:rPr sz="2400" b="1" spc="-2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353147"/>
                </a:solidFill>
                <a:latin typeface="Verdana"/>
                <a:cs typeface="Verdana"/>
              </a:rPr>
              <a:t>выбросы?</a:t>
            </a:r>
            <a:endParaRPr sz="2400">
              <a:latin typeface="Verdana"/>
              <a:cs typeface="Verdana"/>
            </a:endParaRPr>
          </a:p>
          <a:p>
            <a:pPr marL="621665" marR="80645" indent="-609600">
              <a:lnSpc>
                <a:spcPct val="114599"/>
              </a:lnSpc>
              <a:spcBef>
                <a:spcPts val="243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Если данные будут использоваться при </a:t>
            </a:r>
            <a:r>
              <a:rPr sz="240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решении задачи предсказания, то удаление </a:t>
            </a:r>
            <a:r>
              <a:rPr sz="240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выбросов, как правило, повышает точность </a:t>
            </a:r>
            <a:r>
              <a:rPr sz="240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предсказания (ибо правило «мусор на входе </a:t>
            </a:r>
            <a:r>
              <a:rPr sz="2400" dirty="0">
                <a:solidFill>
                  <a:srgbClr val="83818B"/>
                </a:solidFill>
                <a:latin typeface="Verdana"/>
                <a:cs typeface="Verdana"/>
              </a:rPr>
              <a:t>– </a:t>
            </a:r>
            <a:r>
              <a:rPr sz="2400" spc="-83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мусор</a:t>
            </a:r>
            <a:r>
              <a:rPr sz="2400" spc="-1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на</a:t>
            </a:r>
            <a:r>
              <a:rPr sz="2400" spc="-1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выходе»</a:t>
            </a:r>
            <a:r>
              <a:rPr sz="2400" spc="-1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никто</a:t>
            </a:r>
            <a:r>
              <a:rPr sz="2400" spc="-1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не отменял).</a:t>
            </a:r>
            <a:endParaRPr sz="2400">
              <a:latin typeface="Verdana"/>
              <a:cs typeface="Verdana"/>
            </a:endParaRPr>
          </a:p>
          <a:p>
            <a:pPr marL="621665" marR="247015" indent="-609600">
              <a:lnSpc>
                <a:spcPct val="113700"/>
              </a:lnSpc>
              <a:spcBef>
                <a:spcPts val="162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Удаление выбросов позволяет получить </a:t>
            </a:r>
            <a:r>
              <a:rPr sz="240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нормальные</a:t>
            </a:r>
            <a:r>
              <a:rPr sz="2400" spc="-35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(типичные,</a:t>
            </a:r>
            <a:r>
              <a:rPr sz="2400" spc="-3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эталонные)</a:t>
            </a:r>
            <a:r>
              <a:rPr sz="2400" spc="-4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объекты.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800" spc="-5" dirty="0"/>
              <a:t>Идеальных</a:t>
            </a:r>
            <a:r>
              <a:rPr sz="2800" spc="-55" dirty="0"/>
              <a:t> </a:t>
            </a:r>
            <a:r>
              <a:rPr sz="2800" spc="-5" dirty="0"/>
              <a:t>методов</a:t>
            </a:r>
            <a:r>
              <a:rPr sz="2800" spc="-50" dirty="0"/>
              <a:t> </a:t>
            </a:r>
            <a:r>
              <a:rPr sz="2800" spc="-5" dirty="0"/>
              <a:t>обнаружения </a:t>
            </a:r>
            <a:r>
              <a:rPr sz="2800" spc="-940" dirty="0"/>
              <a:t> </a:t>
            </a:r>
            <a:r>
              <a:rPr sz="2800" spc="-5" dirty="0"/>
              <a:t>выбросов</a:t>
            </a:r>
            <a:r>
              <a:rPr sz="2800" spc="-20" dirty="0"/>
              <a:t> </a:t>
            </a:r>
            <a:r>
              <a:rPr sz="2800" spc="-5" dirty="0"/>
              <a:t>не</a:t>
            </a:r>
            <a:r>
              <a:rPr sz="2800" spc="-20" dirty="0"/>
              <a:t> </a:t>
            </a:r>
            <a:r>
              <a:rPr sz="2800" spc="-5" dirty="0"/>
              <a:t>бывает</a:t>
            </a:r>
            <a:r>
              <a:rPr sz="2800" spc="-20" dirty="0"/>
              <a:t> </a:t>
            </a:r>
            <a:r>
              <a:rPr sz="2800" spc="-5" dirty="0"/>
              <a:t>потому,</a:t>
            </a:r>
            <a:r>
              <a:rPr sz="2800" spc="-25" dirty="0"/>
              <a:t> </a:t>
            </a:r>
            <a:r>
              <a:rPr sz="2800" spc="-5" dirty="0"/>
              <a:t>что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58745" y="1371527"/>
            <a:ext cx="8242300" cy="3361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8620" indent="-376555">
              <a:lnSpc>
                <a:spcPts val="2635"/>
              </a:lnSpc>
              <a:spcBef>
                <a:spcPts val="100"/>
              </a:spcBef>
              <a:buAutoNum type="arabicPeriod"/>
              <a:tabLst>
                <a:tab pos="389255" algn="l"/>
              </a:tabLst>
            </a:pP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…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не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существует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формального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определения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выброса.</a:t>
            </a:r>
            <a:endParaRPr sz="2200">
              <a:latin typeface="Verdana"/>
              <a:cs typeface="Verdana"/>
            </a:endParaRPr>
          </a:p>
          <a:p>
            <a:pPr marL="389255" marR="1204595" indent="-389255">
              <a:lnSpc>
                <a:spcPts val="2630"/>
              </a:lnSpc>
              <a:spcBef>
                <a:spcPts val="85"/>
              </a:spcBef>
              <a:buAutoNum type="arabicPeriod"/>
              <a:tabLst>
                <a:tab pos="389255" algn="l"/>
              </a:tabLst>
            </a:pP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…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алгоритм, беспощадный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к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выбросам, будет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удалять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и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часть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«нормальных»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объектов.</a:t>
            </a:r>
            <a:endParaRPr sz="2200">
              <a:latin typeface="Verdana"/>
              <a:cs typeface="Verdana"/>
            </a:endParaRPr>
          </a:p>
          <a:p>
            <a:pPr marL="388620" indent="-376555">
              <a:lnSpc>
                <a:spcPts val="2525"/>
              </a:lnSpc>
              <a:buAutoNum type="arabicPeriod"/>
              <a:tabLst>
                <a:tab pos="389255" algn="l"/>
              </a:tabLst>
            </a:pP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…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алгоритм,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гуманный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к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«нормальным»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объектам,</a:t>
            </a:r>
            <a:endParaRPr sz="2200">
              <a:latin typeface="Verdana"/>
              <a:cs typeface="Verdana"/>
            </a:endParaRPr>
          </a:p>
          <a:p>
            <a:pPr marL="469900">
              <a:lnSpc>
                <a:spcPts val="2635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будет</a:t>
            </a:r>
            <a:r>
              <a:rPr sz="22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пропускать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часть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выбросов.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Verdana"/>
              <a:cs typeface="Verdana"/>
            </a:endParaRPr>
          </a:p>
          <a:p>
            <a:pPr marL="469900" marR="756920" indent="-457200">
              <a:lnSpc>
                <a:spcPts val="2630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Построить идеальный детектор выбросов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–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это всё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равно что предложить мед. анализ без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ложноположительных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и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ложноотрицательных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результатов.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1286</Words>
  <Application>Microsoft Macintosh PowerPoint</Application>
  <PresentationFormat>Экран (16:9)</PresentationFormat>
  <Paragraphs>130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MS PGothic</vt:lpstr>
      <vt:lpstr>Arial</vt:lpstr>
      <vt:lpstr>Arial MT</vt:lpstr>
      <vt:lpstr>Calibri</vt:lpstr>
      <vt:lpstr>Calibri Light</vt:lpstr>
      <vt:lpstr>Verdana</vt:lpstr>
      <vt:lpstr>Тема Office</vt:lpstr>
      <vt:lpstr>Презентация PowerPoint</vt:lpstr>
      <vt:lpstr>Основные задачи машинного обучения</vt:lpstr>
      <vt:lpstr>Основные задачи машинного обучения</vt:lpstr>
      <vt:lpstr>Поиск выбросов</vt:lpstr>
      <vt:lpstr>Отличие выбросов от новизны и пропусков</vt:lpstr>
      <vt:lpstr>Презентация PowerPoint</vt:lpstr>
      <vt:lpstr>Презентация PowerPoint</vt:lpstr>
      <vt:lpstr>Презентация PowerPoint</vt:lpstr>
      <vt:lpstr>Идеальных методов обнаружения  выбросов не бывает потому, что</vt:lpstr>
      <vt:lpstr>Методы обнаружения выбросов</vt:lpstr>
      <vt:lpstr>Методы обнаружения выбросов</vt:lpstr>
      <vt:lpstr>Методы, анализирующие один признак</vt:lpstr>
      <vt:lpstr>Простейшие методы</vt:lpstr>
      <vt:lpstr>Критерий Шавене (Chauvenet) Значение pi является выбросом, если выполнено  неравенство</vt:lpstr>
      <vt:lpstr>Пример</vt:lpstr>
      <vt:lpstr>Пример</vt:lpstr>
      <vt:lpstr>Пример (вторая итерация)</vt:lpstr>
      <vt:lpstr>Пример (вторая итерация)</vt:lpstr>
      <vt:lpstr>Пример (третья итерация)</vt:lpstr>
      <vt:lpstr>Презентация PowerPoint</vt:lpstr>
      <vt:lpstr>Недостатки методов, которые анализируют 1  признак (1-й недостаток)</vt:lpstr>
      <vt:lpstr>Презентация PowerPoint</vt:lpstr>
      <vt:lpstr>Методы, анализирующие  несколько признаков</vt:lpstr>
      <vt:lpstr>Метрические методы</vt:lpstr>
      <vt:lpstr>Метрические методы</vt:lpstr>
      <vt:lpstr>Геометрические методы</vt:lpstr>
      <vt:lpstr>Презентация PowerPoint</vt:lpstr>
      <vt:lpstr>Презентация PowerPoint</vt:lpstr>
      <vt:lpstr>Поиск новизны</vt:lpstr>
      <vt:lpstr>Поиск новизны можно свести к поиску выбросов</vt:lpstr>
      <vt:lpstr>Презентация PowerPoint</vt:lpstr>
      <vt:lpstr>Использованная 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Александр Стрельцов</cp:lastModifiedBy>
  <cp:revision>4</cp:revision>
  <dcterms:created xsi:type="dcterms:W3CDTF">2023-09-26T05:44:28Z</dcterms:created>
  <dcterms:modified xsi:type="dcterms:W3CDTF">2023-09-26T13:02:19Z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