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303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36" d="100"/>
          <a:sy n="136" d="100"/>
        </p:scale>
        <p:origin x="96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51B93-7866-4367-B64D-6E64FE65C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015E21-DEB8-4B85-B8AC-861CC268B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FF528D-2528-4A86-924E-A0B81AAE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C3C713-7247-4865-90F1-D5DBCD01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442EC-E602-4A1B-94C1-6F46C91C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52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0CBFF-D936-4AA4-BCF3-43CEC893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7AEFDD-B8CF-40DE-8805-077C0AD78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12F34-18B7-4C8A-B985-2010F6D1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64AE3-B3D6-4F0D-8605-F52E6251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10A24B-9AFE-45CA-8706-4FDA033F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EA1FC5-E0A0-4687-B324-D5ED804F9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CD88DD-48EE-402A-9737-EB7ADAB5D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EB0369-B1C6-429E-B161-C5B3E7A4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8E8632-42DF-4457-B884-E56551DC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20956A-F7C5-4CFF-AD61-D9B19FFB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85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35314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3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176F0-642D-4A46-A438-E6CD0266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7935A4-CAF4-4393-86E8-105180B0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25772C-CD3E-4AA4-A5C9-F936A114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8F77B7-67CE-4122-865E-FD8A35BE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E1743-8240-4F3A-94F4-6C906ABD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8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EF741-2245-4B88-95AE-C5E09150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195799-6ADD-40E4-AEB2-403BF7BAA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82DEDC-74A6-407B-B1EC-FC500715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2E10ED-12E3-4B06-BB02-0C33082F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A216B7-52B6-437E-BD0E-9C44C170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80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C2D1D-1559-4183-9602-5F49B0A6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B9939-C19D-42F8-B307-C59C54325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3DC7C5-5C23-41BF-8BFA-570EB726B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F716C-DA8A-4971-A93E-C59D33F5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B877D-D6BB-4BB4-9A94-2C7B4473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077AD3-4B52-41E9-9E09-077D88FE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13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6DC8E-04B8-4F83-865B-3330E844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017E3B-9E53-425B-8E09-692051D1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CE2F41-F63E-4392-B42A-8DBD80332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AD39CA-D537-42A3-9F6E-0B520D8CE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1B5068-7C47-439A-89BE-88A1AD56D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14992C-897E-4CD1-A189-C4599071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58004C-921E-4CEC-8477-D610853E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837865-09D5-4818-B82F-FBFB22C3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33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C5E8F-1F88-4D42-A142-ADB72F81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473F28-0FC6-4BFF-A585-A1761074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82767A-405A-4054-97C0-04B0AD64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80E22F-3D69-42B7-8D7D-003BDE20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15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DCB3E5-33D1-46CA-A30B-823135EE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3C931D-AF89-4636-8431-3570DB78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D5F8E8-FC3D-4B6A-AE95-75C9815E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3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0588C-1AFC-4A0C-9589-FECEE39D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C8123-6D8C-4630-8C3F-68D0DE90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928C57-46F1-4C54-85BF-7DE5FB90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891C97-4F45-4515-AD62-2450D55C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8BB92-5AF2-4016-B095-0009C5B6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DE8638-647F-4B2C-A4C0-561BD9F5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18773-1890-46F0-A684-9B82518A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E2F5DC-E955-4578-AC74-FB1253110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386AC-B92D-4319-B532-8CA79C83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F40386-491A-4E0E-9E89-917B19EB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FCB83-3DB4-4607-B32B-68AA65CA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4DF786-9E0E-45F2-BAC7-182B60DB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9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351CD-90C8-4C4D-8089-F874853A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D97B5-90EB-4637-8139-0447018B8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C66156-1C1E-462C-A44D-4654D13E1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9E1AB-F0CC-44CA-9E54-A1ACC4579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91506E-89CF-4E0D-9BA3-944BD5390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6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chinelearning.ru/wiki/images/6/6d/Voron-ML-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2BC70AF-1E0F-4D8B-91BB-2A65E4EFE1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85950"/>
            <a:ext cx="914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Verdana"/>
                <a:cs typeface="Verdana"/>
              </a:rPr>
              <a:t>Кластеризация</a:t>
            </a:r>
            <a:endParaRPr sz="3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2312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60026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Для</a:t>
            </a:r>
            <a:r>
              <a:rPr spc="-35" dirty="0"/>
              <a:t> </a:t>
            </a:r>
            <a:r>
              <a:rPr spc="-5" dirty="0"/>
              <a:t>чего</a:t>
            </a:r>
            <a:r>
              <a:rPr spc="-30" dirty="0"/>
              <a:t> </a:t>
            </a:r>
            <a:r>
              <a:rPr spc="-5" dirty="0"/>
              <a:t>нужна</a:t>
            </a:r>
            <a:r>
              <a:rPr spc="-35" dirty="0"/>
              <a:t> </a:t>
            </a:r>
            <a:r>
              <a:rPr spc="-5" dirty="0"/>
              <a:t>кластеризация?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038" y="1001798"/>
            <a:ext cx="8039734" cy="35241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08965" marR="77470" indent="-596900">
              <a:lnSpc>
                <a:spcPct val="150000"/>
              </a:lnSpc>
              <a:spcBef>
                <a:spcPts val="195"/>
              </a:spcBef>
              <a:buAutoNum type="arabicPeriod"/>
              <a:tabLst>
                <a:tab pos="608965" algn="l"/>
                <a:tab pos="60960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Для вычисления степени сходства объектов.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Например: содержание каких веб-страниц близко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друг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к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другу, какие пользователи соцсети близки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друг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к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 другу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 интересам…</a:t>
            </a:r>
            <a:endParaRPr sz="2200" dirty="0">
              <a:latin typeface="Verdana"/>
              <a:cs typeface="Verdana"/>
            </a:endParaRPr>
          </a:p>
          <a:p>
            <a:pPr marL="528320" indent="-377190">
              <a:lnSpc>
                <a:spcPct val="150000"/>
              </a:lnSpc>
              <a:buAutoNum type="arabicPeriod"/>
              <a:tabLst>
                <a:tab pos="528955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Упростить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дальнейшую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обработку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данных,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разбить</a:t>
            </a:r>
            <a:endParaRPr sz="2200" dirty="0">
              <a:latin typeface="Verdana"/>
              <a:cs typeface="Verdana"/>
            </a:endParaRPr>
          </a:p>
          <a:p>
            <a:pPr marL="494665" marR="523240">
              <a:lnSpc>
                <a:spcPct val="150000"/>
              </a:lnSpc>
              <a:spcBef>
                <a:spcPts val="9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множество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М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 группы схожих объектов чтобы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работать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с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каждой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группой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отдельности.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66780"/>
            <a:ext cx="60026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Для</a:t>
            </a:r>
            <a:r>
              <a:rPr spc="-35" dirty="0"/>
              <a:t> </a:t>
            </a:r>
            <a:r>
              <a:rPr spc="-5" dirty="0"/>
              <a:t>чего</a:t>
            </a:r>
            <a:r>
              <a:rPr spc="-30" dirty="0"/>
              <a:t> </a:t>
            </a:r>
            <a:r>
              <a:rPr spc="-5" dirty="0"/>
              <a:t>нужна</a:t>
            </a:r>
            <a:r>
              <a:rPr spc="-35" dirty="0"/>
              <a:t> </a:t>
            </a:r>
            <a:r>
              <a:rPr spc="-5" dirty="0"/>
              <a:t>кластеризация?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222" y="971550"/>
            <a:ext cx="8123555" cy="35241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9255" marR="763905" indent="-389255">
              <a:lnSpc>
                <a:spcPct val="150000"/>
              </a:lnSpc>
              <a:spcBef>
                <a:spcPts val="195"/>
              </a:spcBef>
              <a:buAutoNum type="arabicPeriod" startAt="3"/>
              <a:tabLst>
                <a:tab pos="389255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Сократить объём хранимых данных, оставив по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одному представителю (эталону) от каждого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кластера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(задачи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сжатия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данных).</a:t>
            </a:r>
            <a:endParaRPr sz="2200" dirty="0">
              <a:latin typeface="Verdana"/>
              <a:cs typeface="Verdana"/>
            </a:endParaRPr>
          </a:p>
          <a:p>
            <a:pPr marL="388620" indent="-376555">
              <a:lnSpc>
                <a:spcPct val="150000"/>
              </a:lnSpc>
              <a:buAutoNum type="arabicPeriod" startAt="3"/>
              <a:tabLst>
                <a:tab pos="389255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Поиск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выбросов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(об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этом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говорилось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прошлой</a:t>
            </a:r>
            <a:endParaRPr sz="2200" dirty="0">
              <a:latin typeface="Verdana"/>
              <a:cs typeface="Verdana"/>
            </a:endParaRPr>
          </a:p>
          <a:p>
            <a:pPr marL="469900">
              <a:lnSpc>
                <a:spcPct val="150000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лекции).</a:t>
            </a:r>
            <a:endParaRPr sz="2200" dirty="0">
              <a:latin typeface="Verdana"/>
              <a:cs typeface="Verdana"/>
            </a:endParaRPr>
          </a:p>
          <a:p>
            <a:pPr marL="389255" marR="5080" indent="-389255">
              <a:lnSpc>
                <a:spcPct val="150000"/>
              </a:lnSpc>
              <a:spcBef>
                <a:spcPts val="90"/>
              </a:spcBef>
              <a:buAutoNum type="arabicPeriod" startAt="5"/>
              <a:tabLst>
                <a:tab pos="389255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Разбить признаки на кластеры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оставить по одному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признаку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из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каждого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кластера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(отбор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признаков).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0262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Алгоритмы</a:t>
            </a:r>
            <a:r>
              <a:rPr spc="-35" dirty="0"/>
              <a:t> </a:t>
            </a:r>
            <a:r>
              <a:rPr spc="-5" dirty="0"/>
              <a:t>кластеризации</a:t>
            </a:r>
            <a:r>
              <a:rPr spc="-40" dirty="0"/>
              <a:t> </a:t>
            </a:r>
            <a:r>
              <a:rPr spc="-5" dirty="0"/>
              <a:t>делятся</a:t>
            </a:r>
            <a:r>
              <a:rPr spc="-30" dirty="0"/>
              <a:t> </a:t>
            </a:r>
            <a:r>
              <a:rPr spc="-5" dirty="0"/>
              <a:t>на </a:t>
            </a:r>
            <a:r>
              <a:rPr spc="-840" dirty="0"/>
              <a:t> </a:t>
            </a:r>
            <a:r>
              <a:rPr spc="-5" dirty="0"/>
              <a:t>группы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668" y="1361838"/>
            <a:ext cx="8399780" cy="2360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608965" marR="5080" indent="-596900">
              <a:lnSpc>
                <a:spcPts val="2620"/>
              </a:lnSpc>
              <a:spcBef>
                <a:spcPts val="204"/>
              </a:spcBef>
              <a:buAutoNum type="arabicPeriod"/>
              <a:tabLst>
                <a:tab pos="608965" algn="l"/>
                <a:tab pos="60960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Алгоритмы, разбивающие данные на заданное число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кластеров (то есть число кластеров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–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это входной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параметр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алгоритма).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Пример: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</a:t>
            </a:r>
            <a:r>
              <a:rPr sz="2200" spc="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k-means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95959"/>
              </a:buClr>
              <a:buFont typeface="Verdana"/>
              <a:buAutoNum type="arabicPeriod"/>
            </a:pPr>
            <a:endParaRPr sz="2150">
              <a:latin typeface="Verdana"/>
              <a:cs typeface="Verdana"/>
            </a:endParaRPr>
          </a:p>
          <a:p>
            <a:pPr marL="494665" marR="1630680" indent="-342900" algn="just">
              <a:lnSpc>
                <a:spcPts val="2630"/>
              </a:lnSpc>
              <a:buClr>
                <a:srgbClr val="595959"/>
              </a:buClr>
              <a:buFont typeface="Verdana"/>
              <a:buAutoNum type="arabicPeriod"/>
              <a:tabLst>
                <a:tab pos="528955" algn="l"/>
              </a:tabLst>
            </a:pPr>
            <a:r>
              <a:rPr dirty="0"/>
              <a:t>	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Алгоритмы,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которых число кластеров не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определено заранее,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а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вычисляется самим </a:t>
            </a:r>
            <a:r>
              <a:rPr sz="2200" spc="-7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алгоритмом.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Пример: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</a:t>
            </a:r>
            <a:r>
              <a:rPr sz="2200" spc="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FOREL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5990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Недостатки</a:t>
            </a:r>
            <a:r>
              <a:rPr spc="-35" dirty="0"/>
              <a:t> </a:t>
            </a:r>
            <a:r>
              <a:rPr spc="-5" dirty="0"/>
              <a:t>кластеризации</a:t>
            </a:r>
            <a:r>
              <a:rPr spc="-35" dirty="0"/>
              <a:t> </a:t>
            </a:r>
            <a:r>
              <a:rPr spc="-5" dirty="0"/>
              <a:t>каждого</a:t>
            </a:r>
            <a:r>
              <a:rPr spc="-35" dirty="0"/>
              <a:t> </a:t>
            </a:r>
            <a:r>
              <a:rPr spc="-5" dirty="0"/>
              <a:t>типа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182" y="1361838"/>
            <a:ext cx="6433820" cy="33610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900" marR="16510" indent="-457200">
              <a:lnSpc>
                <a:spcPts val="2620"/>
              </a:lnSpc>
              <a:spcBef>
                <a:spcPts val="204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1(тип).Человек может не угадать «нужное» </a:t>
            </a:r>
            <a:r>
              <a:rPr sz="2200" spc="-7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число кластеров. Например, для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 на картинке человек может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запустить разбиение на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2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или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4 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кластера.</a:t>
            </a:r>
            <a:endParaRPr sz="2200">
              <a:latin typeface="Verdana"/>
              <a:cs typeface="Verdana"/>
            </a:endParaRPr>
          </a:p>
          <a:p>
            <a:pPr marL="355600" marR="5080" indent="-342900">
              <a:lnSpc>
                <a:spcPts val="2630"/>
              </a:lnSpc>
              <a:spcBef>
                <a:spcPts val="1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2(тип). Алгоритм может выдать слишком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много (мало) кластеров. Такая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кластеризация бесполезна. Например,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объекты на картинке могут быть разбиты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1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или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10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кластеров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(и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это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плохо).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3754" y="1706438"/>
            <a:ext cx="1541571" cy="10852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215" y="1888843"/>
            <a:ext cx="714629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614930" marR="5080" indent="-2602865">
              <a:lnSpc>
                <a:spcPct val="100699"/>
              </a:lnSpc>
              <a:spcBef>
                <a:spcPts val="70"/>
              </a:spcBef>
            </a:pPr>
            <a:r>
              <a:rPr sz="3600" spc="-10" dirty="0"/>
              <a:t>Кластеризация</a:t>
            </a:r>
            <a:r>
              <a:rPr sz="3600" spc="-55" dirty="0"/>
              <a:t> </a:t>
            </a:r>
            <a:r>
              <a:rPr sz="3600" dirty="0"/>
              <a:t>с</a:t>
            </a:r>
            <a:r>
              <a:rPr sz="3600" spc="-50" dirty="0"/>
              <a:t> </a:t>
            </a:r>
            <a:r>
              <a:rPr sz="3600" spc="-10" dirty="0"/>
              <a:t>помощью </a:t>
            </a:r>
            <a:r>
              <a:rPr sz="3600" spc="-1215" dirty="0"/>
              <a:t> </a:t>
            </a:r>
            <a:r>
              <a:rPr sz="3600" spc="-5" dirty="0"/>
              <a:t>графов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43376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Представление</a:t>
            </a:r>
            <a:r>
              <a:rPr spc="-85" dirty="0"/>
              <a:t> </a:t>
            </a:r>
            <a:r>
              <a:rPr spc="-5" dirty="0"/>
              <a:t>данных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182" y="1361838"/>
            <a:ext cx="3422650" cy="20275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204"/>
              </a:spcBef>
              <a:tabLst>
                <a:tab pos="185928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Необходимо</a:t>
            </a:r>
            <a:r>
              <a:rPr sz="220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вычислить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расстояние между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всеми парами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объектов. Представить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эти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данные	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виде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графа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(см.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картинку)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7685" y="928676"/>
            <a:ext cx="4144010" cy="3572510"/>
          </a:xfrm>
          <a:custGeom>
            <a:avLst/>
            <a:gdLst/>
            <a:ahLst/>
            <a:cxnLst/>
            <a:rect l="l" t="t" r="r" b="b"/>
            <a:pathLst>
              <a:path w="4144009" h="3572510">
                <a:moveTo>
                  <a:pt x="0" y="1785949"/>
                </a:moveTo>
                <a:lnTo>
                  <a:pt x="892974" y="0"/>
                </a:lnTo>
                <a:lnTo>
                  <a:pt x="3250428" y="0"/>
                </a:lnTo>
                <a:lnTo>
                  <a:pt x="4143403" y="1785949"/>
                </a:lnTo>
                <a:lnTo>
                  <a:pt x="3250428" y="3571898"/>
                </a:lnTo>
                <a:lnTo>
                  <a:pt x="892974" y="3571898"/>
                </a:lnTo>
                <a:lnTo>
                  <a:pt x="0" y="1785949"/>
                </a:lnTo>
                <a:close/>
              </a:path>
              <a:path w="4144009" h="3572510">
                <a:moveTo>
                  <a:pt x="0" y="1785949"/>
                </a:moveTo>
                <a:lnTo>
                  <a:pt x="3250499" y="3571848"/>
                </a:lnTo>
              </a:path>
              <a:path w="4144009" h="3572510">
                <a:moveTo>
                  <a:pt x="892974" y="0"/>
                </a:moveTo>
                <a:lnTo>
                  <a:pt x="892974" y="3571800"/>
                </a:lnTo>
              </a:path>
              <a:path w="4144009" h="3572510">
                <a:moveTo>
                  <a:pt x="892974" y="0"/>
                </a:moveTo>
                <a:lnTo>
                  <a:pt x="3250374" y="3571800"/>
                </a:lnTo>
              </a:path>
              <a:path w="4144009" h="3572510">
                <a:moveTo>
                  <a:pt x="3250428" y="0"/>
                </a:moveTo>
                <a:lnTo>
                  <a:pt x="3250428" y="3571800"/>
                </a:lnTo>
              </a:path>
              <a:path w="4144009" h="3572510">
                <a:moveTo>
                  <a:pt x="892974" y="0"/>
                </a:moveTo>
                <a:lnTo>
                  <a:pt x="4143474" y="1785899"/>
                </a:lnTo>
              </a:path>
              <a:path w="4144009" h="3572510">
                <a:moveTo>
                  <a:pt x="0" y="1785949"/>
                </a:moveTo>
                <a:lnTo>
                  <a:pt x="4143299" y="1785949"/>
                </a:lnTo>
              </a:path>
              <a:path w="4144009" h="3572510">
                <a:moveTo>
                  <a:pt x="3250428" y="0"/>
                </a:moveTo>
                <a:lnTo>
                  <a:pt x="893028" y="3571800"/>
                </a:lnTo>
              </a:path>
              <a:path w="4144009" h="3572510">
                <a:moveTo>
                  <a:pt x="0" y="1785949"/>
                </a:moveTo>
                <a:lnTo>
                  <a:pt x="3250499" y="49"/>
                </a:lnTo>
              </a:path>
              <a:path w="4144009" h="3572510">
                <a:moveTo>
                  <a:pt x="4143403" y="1785949"/>
                </a:moveTo>
                <a:lnTo>
                  <a:pt x="892903" y="357184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6595" y="137559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9339" y="208997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3719" y="23757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7901" y="294722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3587" y="344729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5223" y="58977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0908" y="108984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3587" y="173278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87967" y="1447029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2478" y="137559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1107" y="151846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02610" y="151846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31173" y="294722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4049" y="351873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59537" y="4233112"/>
            <a:ext cx="273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4959" y="2590038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16528" y="589774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30776" y="4375987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73983" y="589774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45552" y="2590038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88297" y="4447425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38481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Описание</a:t>
            </a:r>
            <a:r>
              <a:rPr spc="-85" dirty="0"/>
              <a:t> </a:t>
            </a:r>
            <a:r>
              <a:rPr spc="-5" dirty="0"/>
              <a:t>алгоритма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745" y="942900"/>
            <a:ext cx="3242310" cy="16941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204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 вход алгоритма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подается число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R.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Удаляем все ребра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графе,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метки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которых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55"/>
              </a:lnSpc>
            </a:pP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&gt;R.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45" y="2609775"/>
            <a:ext cx="3074670" cy="202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Например,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для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R=2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имеем картинку.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Кластеры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–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это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связные</a:t>
            </a:r>
            <a:r>
              <a:rPr sz="220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компоненты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графа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{A,B,C,D}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{E,F}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57685" y="928676"/>
            <a:ext cx="4144010" cy="3572510"/>
          </a:xfrm>
          <a:custGeom>
            <a:avLst/>
            <a:gdLst/>
            <a:ahLst/>
            <a:cxnLst/>
            <a:rect l="l" t="t" r="r" b="b"/>
            <a:pathLst>
              <a:path w="4144009" h="3572510">
                <a:moveTo>
                  <a:pt x="0" y="1785949"/>
                </a:moveTo>
                <a:lnTo>
                  <a:pt x="892974" y="0"/>
                </a:lnTo>
                <a:lnTo>
                  <a:pt x="3250428" y="0"/>
                </a:lnTo>
                <a:lnTo>
                  <a:pt x="4143403" y="1785949"/>
                </a:lnTo>
                <a:lnTo>
                  <a:pt x="3250428" y="3571898"/>
                </a:lnTo>
                <a:lnTo>
                  <a:pt x="892974" y="3571898"/>
                </a:lnTo>
                <a:lnTo>
                  <a:pt x="0" y="1785949"/>
                </a:lnTo>
                <a:close/>
              </a:path>
              <a:path w="4144009" h="3572510">
                <a:moveTo>
                  <a:pt x="892974" y="0"/>
                </a:moveTo>
                <a:lnTo>
                  <a:pt x="4143474" y="1785899"/>
                </a:lnTo>
              </a:path>
              <a:path w="4144009" h="3572510">
                <a:moveTo>
                  <a:pt x="0" y="1785949"/>
                </a:moveTo>
                <a:lnTo>
                  <a:pt x="3250499" y="4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59339" y="208997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5223" y="58977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0908" y="108984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3587" y="173278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2610" y="151846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9537" y="4233112"/>
            <a:ext cx="273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4959" y="2590038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6528" y="589774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0776" y="4375987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73983" y="589774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45552" y="2590038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88297" y="4447425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57561" y="2714625"/>
            <a:ext cx="4144010" cy="1786255"/>
          </a:xfrm>
          <a:custGeom>
            <a:avLst/>
            <a:gdLst/>
            <a:ahLst/>
            <a:cxnLst/>
            <a:rect l="l" t="t" r="r" b="b"/>
            <a:pathLst>
              <a:path w="4144009" h="1786254">
                <a:moveTo>
                  <a:pt x="0" y="48"/>
                </a:moveTo>
                <a:lnTo>
                  <a:pt x="893099" y="1785948"/>
                </a:lnTo>
              </a:path>
              <a:path w="4144009" h="1786254">
                <a:moveTo>
                  <a:pt x="4143528" y="0"/>
                </a:moveTo>
                <a:lnTo>
                  <a:pt x="3250428" y="1785899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38481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Описание</a:t>
            </a:r>
            <a:r>
              <a:rPr spc="-85" dirty="0"/>
              <a:t> </a:t>
            </a:r>
            <a:r>
              <a:rPr spc="-5" dirty="0"/>
              <a:t>алгоритма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182" y="1014338"/>
            <a:ext cx="3251835" cy="13608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Если на вход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алгоритма подать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число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1.4,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то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получим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4</a:t>
            </a:r>
            <a:r>
              <a:rPr sz="2200" spc="-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кластера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{A,B,C,D},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182" y="2347838"/>
            <a:ext cx="13709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{E},</a:t>
            </a:r>
            <a:r>
              <a:rPr sz="2200" spc="-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{F}.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182" y="3014588"/>
            <a:ext cx="3366770" cy="16941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Как видно, данный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позволяет </a:t>
            </a:r>
            <a:r>
              <a:rPr sz="2200" spc="-7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разбивать данные на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фиксированное число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кластеров.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57685" y="928676"/>
            <a:ext cx="4144010" cy="3572510"/>
          </a:xfrm>
          <a:custGeom>
            <a:avLst/>
            <a:gdLst/>
            <a:ahLst/>
            <a:cxnLst/>
            <a:rect l="l" t="t" r="r" b="b"/>
            <a:pathLst>
              <a:path w="4144009" h="3572510">
                <a:moveTo>
                  <a:pt x="0" y="1785949"/>
                </a:moveTo>
                <a:lnTo>
                  <a:pt x="892974" y="0"/>
                </a:lnTo>
                <a:lnTo>
                  <a:pt x="3250428" y="0"/>
                </a:lnTo>
                <a:lnTo>
                  <a:pt x="4143403" y="1785949"/>
                </a:lnTo>
                <a:lnTo>
                  <a:pt x="3250428" y="3571898"/>
                </a:lnTo>
                <a:lnTo>
                  <a:pt x="892974" y="3571898"/>
                </a:lnTo>
                <a:lnTo>
                  <a:pt x="0" y="1785949"/>
                </a:lnTo>
                <a:close/>
              </a:path>
              <a:path w="4144009" h="3572510">
                <a:moveTo>
                  <a:pt x="892974" y="0"/>
                </a:moveTo>
                <a:lnTo>
                  <a:pt x="4143474" y="1785899"/>
                </a:lnTo>
              </a:path>
              <a:path w="4144009" h="3572510">
                <a:moveTo>
                  <a:pt x="0" y="1785949"/>
                </a:moveTo>
                <a:lnTo>
                  <a:pt x="3250499" y="4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59339" y="208997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5223" y="58977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0908" y="108984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3587" y="173278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2610" y="151846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4959" y="2590038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6528" y="589774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0776" y="4375987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73983" y="589774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45552" y="2590038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88297" y="4447425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57561" y="2714625"/>
            <a:ext cx="4144010" cy="1786255"/>
          </a:xfrm>
          <a:custGeom>
            <a:avLst/>
            <a:gdLst/>
            <a:ahLst/>
            <a:cxnLst/>
            <a:rect l="l" t="t" r="r" b="b"/>
            <a:pathLst>
              <a:path w="4144009" h="1786254">
                <a:moveTo>
                  <a:pt x="0" y="48"/>
                </a:moveTo>
                <a:lnTo>
                  <a:pt x="893099" y="1785948"/>
                </a:lnTo>
              </a:path>
              <a:path w="4144009" h="1786254">
                <a:moveTo>
                  <a:pt x="4143528" y="0"/>
                </a:moveTo>
                <a:lnTo>
                  <a:pt x="3250428" y="1785899"/>
                </a:lnTo>
              </a:path>
              <a:path w="4144009" h="1786254">
                <a:moveTo>
                  <a:pt x="3250553" y="1785948"/>
                </a:moveTo>
                <a:lnTo>
                  <a:pt x="893153" y="1785948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47186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Описание</a:t>
            </a:r>
            <a:r>
              <a:rPr spc="-50" dirty="0"/>
              <a:t> </a:t>
            </a:r>
            <a:r>
              <a:rPr spc="-5" dirty="0"/>
              <a:t>2-го</a:t>
            </a:r>
            <a:r>
              <a:rPr spc="-50" dirty="0"/>
              <a:t> </a:t>
            </a:r>
            <a:r>
              <a:rPr spc="-5" dirty="0"/>
              <a:t>алгоритма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745" y="1085775"/>
            <a:ext cx="2765425" cy="6940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вход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алгоритма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подается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число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45" y="1752525"/>
            <a:ext cx="3232150" cy="269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кластеров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k.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ts val="2630"/>
              </a:lnSpc>
              <a:spcBef>
                <a:spcPts val="7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1. Строим остовное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дерево (это подграф,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содержащий все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вершины исходного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графа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 имеющий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циклов)</a:t>
            </a:r>
            <a:r>
              <a:rPr sz="220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минимальной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длины.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57685" y="928676"/>
            <a:ext cx="4144010" cy="3572510"/>
          </a:xfrm>
          <a:custGeom>
            <a:avLst/>
            <a:gdLst/>
            <a:ahLst/>
            <a:cxnLst/>
            <a:rect l="l" t="t" r="r" b="b"/>
            <a:pathLst>
              <a:path w="4144009" h="3572510">
                <a:moveTo>
                  <a:pt x="0" y="1785949"/>
                </a:moveTo>
                <a:lnTo>
                  <a:pt x="892974" y="0"/>
                </a:lnTo>
                <a:lnTo>
                  <a:pt x="3250428" y="0"/>
                </a:lnTo>
                <a:lnTo>
                  <a:pt x="4143403" y="1785949"/>
                </a:lnTo>
                <a:lnTo>
                  <a:pt x="3250428" y="3571898"/>
                </a:lnTo>
                <a:lnTo>
                  <a:pt x="892974" y="3571898"/>
                </a:lnTo>
                <a:lnTo>
                  <a:pt x="0" y="1785949"/>
                </a:lnTo>
                <a:close/>
              </a:path>
              <a:path w="4144009" h="3572510">
                <a:moveTo>
                  <a:pt x="0" y="1785949"/>
                </a:moveTo>
                <a:lnTo>
                  <a:pt x="3250499" y="3571848"/>
                </a:lnTo>
              </a:path>
              <a:path w="4144009" h="3572510">
                <a:moveTo>
                  <a:pt x="892974" y="0"/>
                </a:moveTo>
                <a:lnTo>
                  <a:pt x="892974" y="3571800"/>
                </a:lnTo>
              </a:path>
              <a:path w="4144009" h="3572510">
                <a:moveTo>
                  <a:pt x="892974" y="0"/>
                </a:moveTo>
                <a:lnTo>
                  <a:pt x="3250374" y="3571800"/>
                </a:lnTo>
              </a:path>
              <a:path w="4144009" h="3572510">
                <a:moveTo>
                  <a:pt x="3250428" y="0"/>
                </a:moveTo>
                <a:lnTo>
                  <a:pt x="3250428" y="3571800"/>
                </a:lnTo>
              </a:path>
              <a:path w="4144009" h="3572510">
                <a:moveTo>
                  <a:pt x="892974" y="0"/>
                </a:moveTo>
                <a:lnTo>
                  <a:pt x="4143474" y="1785899"/>
                </a:lnTo>
              </a:path>
              <a:path w="4144009" h="3572510">
                <a:moveTo>
                  <a:pt x="0" y="1785949"/>
                </a:moveTo>
                <a:lnTo>
                  <a:pt x="4143299" y="1785949"/>
                </a:lnTo>
              </a:path>
              <a:path w="4144009" h="3572510">
                <a:moveTo>
                  <a:pt x="3250428" y="0"/>
                </a:moveTo>
                <a:lnTo>
                  <a:pt x="893028" y="3571800"/>
                </a:lnTo>
              </a:path>
              <a:path w="4144009" h="3572510">
                <a:moveTo>
                  <a:pt x="0" y="1785949"/>
                </a:moveTo>
                <a:lnTo>
                  <a:pt x="3250499" y="49"/>
                </a:lnTo>
              </a:path>
              <a:path w="4144009" h="3572510">
                <a:moveTo>
                  <a:pt x="4143403" y="1785949"/>
                </a:moveTo>
                <a:lnTo>
                  <a:pt x="892903" y="357184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16595" y="137559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9339" y="208997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3719" y="23757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7901" y="294722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3587" y="344729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5223" y="58977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0908" y="108984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3587" y="173278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7967" y="1447029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02478" y="137559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31107" y="151846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2610" y="151846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1173" y="294722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74049" y="351873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72237" y="4233112"/>
            <a:ext cx="260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44959" y="2590038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16528" y="589774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30776" y="4375987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73983" y="589774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45552" y="2590038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88297" y="4447425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57561" y="928676"/>
            <a:ext cx="4144010" cy="3572510"/>
          </a:xfrm>
          <a:custGeom>
            <a:avLst/>
            <a:gdLst/>
            <a:ahLst/>
            <a:cxnLst/>
            <a:rect l="l" t="t" r="r" b="b"/>
            <a:pathLst>
              <a:path w="4144009" h="3572510">
                <a:moveTo>
                  <a:pt x="893099" y="0"/>
                </a:moveTo>
                <a:lnTo>
                  <a:pt x="0" y="1785899"/>
                </a:lnTo>
              </a:path>
              <a:path w="4144009" h="3572510">
                <a:moveTo>
                  <a:pt x="3231528" y="49"/>
                </a:moveTo>
                <a:lnTo>
                  <a:pt x="4143528" y="1785949"/>
                </a:lnTo>
              </a:path>
              <a:path w="4144009" h="3572510">
                <a:moveTo>
                  <a:pt x="3250553" y="3571898"/>
                </a:moveTo>
                <a:lnTo>
                  <a:pt x="893153" y="3571898"/>
                </a:lnTo>
              </a:path>
              <a:path w="4144009" h="3572510">
                <a:moveTo>
                  <a:pt x="3231424" y="49"/>
                </a:moveTo>
                <a:lnTo>
                  <a:pt x="124" y="1785949"/>
                </a:lnTo>
              </a:path>
              <a:path w="4144009" h="3572510">
                <a:moveTo>
                  <a:pt x="19265" y="1796961"/>
                </a:moveTo>
                <a:lnTo>
                  <a:pt x="3250564" y="3571761"/>
                </a:lnTo>
              </a:path>
            </a:pathLst>
          </a:custGeom>
          <a:ln w="38099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47186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Описание</a:t>
            </a:r>
            <a:r>
              <a:rPr spc="-50" dirty="0"/>
              <a:t> </a:t>
            </a:r>
            <a:r>
              <a:rPr spc="-5" dirty="0"/>
              <a:t>2-го</a:t>
            </a:r>
            <a:r>
              <a:rPr spc="-50" dirty="0"/>
              <a:t> </a:t>
            </a:r>
            <a:r>
              <a:rPr spc="-5" dirty="0"/>
              <a:t>алгоритма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745" y="1085775"/>
            <a:ext cx="3150870" cy="6940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2.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Удаляем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из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дерева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k-1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самых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длинных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45" y="1752525"/>
            <a:ext cx="3143250" cy="136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ребер.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Например, для k=3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нужно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удалить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ребра </a:t>
            </a:r>
            <a:r>
              <a:rPr sz="2200" spc="-7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AE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AC.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57685" y="928676"/>
            <a:ext cx="4144010" cy="3572510"/>
          </a:xfrm>
          <a:custGeom>
            <a:avLst/>
            <a:gdLst/>
            <a:ahLst/>
            <a:cxnLst/>
            <a:rect l="l" t="t" r="r" b="b"/>
            <a:pathLst>
              <a:path w="4144009" h="3572510">
                <a:moveTo>
                  <a:pt x="0" y="1785949"/>
                </a:moveTo>
                <a:lnTo>
                  <a:pt x="892974" y="0"/>
                </a:lnTo>
                <a:lnTo>
                  <a:pt x="3250428" y="0"/>
                </a:lnTo>
                <a:lnTo>
                  <a:pt x="4143403" y="1785949"/>
                </a:lnTo>
                <a:lnTo>
                  <a:pt x="3250428" y="3571898"/>
                </a:lnTo>
                <a:lnTo>
                  <a:pt x="892974" y="3571898"/>
                </a:lnTo>
                <a:lnTo>
                  <a:pt x="0" y="1785949"/>
                </a:lnTo>
                <a:close/>
              </a:path>
              <a:path w="4144009" h="3572510">
                <a:moveTo>
                  <a:pt x="0" y="1785949"/>
                </a:moveTo>
                <a:lnTo>
                  <a:pt x="3250499" y="3571848"/>
                </a:lnTo>
              </a:path>
              <a:path w="4144009" h="3572510">
                <a:moveTo>
                  <a:pt x="892974" y="0"/>
                </a:moveTo>
                <a:lnTo>
                  <a:pt x="892974" y="3571800"/>
                </a:lnTo>
              </a:path>
              <a:path w="4144009" h="3572510">
                <a:moveTo>
                  <a:pt x="892974" y="0"/>
                </a:moveTo>
                <a:lnTo>
                  <a:pt x="3250374" y="3571800"/>
                </a:lnTo>
              </a:path>
              <a:path w="4144009" h="3572510">
                <a:moveTo>
                  <a:pt x="3250428" y="0"/>
                </a:moveTo>
                <a:lnTo>
                  <a:pt x="3250428" y="3571800"/>
                </a:lnTo>
              </a:path>
              <a:path w="4144009" h="3572510">
                <a:moveTo>
                  <a:pt x="892974" y="0"/>
                </a:moveTo>
                <a:lnTo>
                  <a:pt x="4143474" y="1785899"/>
                </a:lnTo>
              </a:path>
              <a:path w="4144009" h="3572510">
                <a:moveTo>
                  <a:pt x="0" y="1785949"/>
                </a:moveTo>
                <a:lnTo>
                  <a:pt x="4143299" y="1785949"/>
                </a:lnTo>
              </a:path>
              <a:path w="4144009" h="3572510">
                <a:moveTo>
                  <a:pt x="3250428" y="0"/>
                </a:moveTo>
                <a:lnTo>
                  <a:pt x="893028" y="3571800"/>
                </a:lnTo>
              </a:path>
              <a:path w="4144009" h="3572510">
                <a:moveTo>
                  <a:pt x="0" y="1785949"/>
                </a:moveTo>
                <a:lnTo>
                  <a:pt x="3250499" y="49"/>
                </a:lnTo>
              </a:path>
              <a:path w="4144009" h="3572510">
                <a:moveTo>
                  <a:pt x="4143403" y="1785949"/>
                </a:moveTo>
                <a:lnTo>
                  <a:pt x="892903" y="357184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16595" y="137559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9339" y="208997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3719" y="23757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7901" y="294722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3587" y="344729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5223" y="58977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0908" y="108984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3587" y="173278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7967" y="1447029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02478" y="137559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31107" y="151846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2610" y="151846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1173" y="294722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74049" y="351873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72237" y="4233112"/>
            <a:ext cx="260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44959" y="2590038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16528" y="589774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30776" y="4375987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73983" y="589774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45552" y="2590038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88297" y="4447425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57561" y="928676"/>
            <a:ext cx="4144010" cy="3572510"/>
          </a:xfrm>
          <a:custGeom>
            <a:avLst/>
            <a:gdLst/>
            <a:ahLst/>
            <a:cxnLst/>
            <a:rect l="l" t="t" r="r" b="b"/>
            <a:pathLst>
              <a:path w="4144009" h="3572510">
                <a:moveTo>
                  <a:pt x="893099" y="0"/>
                </a:moveTo>
                <a:lnTo>
                  <a:pt x="0" y="1785899"/>
                </a:lnTo>
              </a:path>
              <a:path w="4144009" h="3572510">
                <a:moveTo>
                  <a:pt x="3231528" y="49"/>
                </a:moveTo>
                <a:lnTo>
                  <a:pt x="4143528" y="1785949"/>
                </a:lnTo>
              </a:path>
              <a:path w="4144009" h="3572510">
                <a:moveTo>
                  <a:pt x="3250553" y="3571898"/>
                </a:moveTo>
                <a:lnTo>
                  <a:pt x="893153" y="3571898"/>
                </a:lnTo>
              </a:path>
              <a:path w="4144009" h="3572510">
                <a:moveTo>
                  <a:pt x="3231424" y="49"/>
                </a:moveTo>
                <a:lnTo>
                  <a:pt x="124" y="1785949"/>
                </a:lnTo>
              </a:path>
              <a:path w="4144009" h="3572510">
                <a:moveTo>
                  <a:pt x="19265" y="1796961"/>
                </a:moveTo>
                <a:lnTo>
                  <a:pt x="3250564" y="3571761"/>
                </a:lnTo>
              </a:path>
            </a:pathLst>
          </a:custGeom>
          <a:ln w="38099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833" y="1888843"/>
            <a:ext cx="790575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850515" marR="5080" indent="-2838450">
              <a:lnSpc>
                <a:spcPct val="100699"/>
              </a:lnSpc>
              <a:spcBef>
                <a:spcPts val="70"/>
              </a:spcBef>
            </a:pPr>
            <a:r>
              <a:rPr sz="3600" spc="-5" dirty="0"/>
              <a:t>Замечание</a:t>
            </a:r>
            <a:r>
              <a:rPr sz="3600" spc="-55" dirty="0"/>
              <a:t> </a:t>
            </a:r>
            <a:r>
              <a:rPr sz="3600" spc="-5" dirty="0"/>
              <a:t>об</a:t>
            </a:r>
            <a:r>
              <a:rPr sz="3600" spc="-55" dirty="0"/>
              <a:t> </a:t>
            </a:r>
            <a:r>
              <a:rPr sz="3600" spc="-5" dirty="0"/>
              <a:t>использовании </a:t>
            </a:r>
            <a:r>
              <a:rPr sz="3600" spc="-1215" dirty="0"/>
              <a:t> </a:t>
            </a:r>
            <a:r>
              <a:rPr sz="3600" spc="-5" dirty="0"/>
              <a:t>метрики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47186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Описание</a:t>
            </a:r>
            <a:r>
              <a:rPr spc="-50" dirty="0"/>
              <a:t> </a:t>
            </a:r>
            <a:r>
              <a:rPr spc="-5" dirty="0"/>
              <a:t>2-го</a:t>
            </a:r>
            <a:r>
              <a:rPr spc="-50" dirty="0"/>
              <a:t> </a:t>
            </a:r>
            <a:r>
              <a:rPr spc="-5" dirty="0"/>
              <a:t>алгоритма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745" y="1085775"/>
            <a:ext cx="3150870" cy="6940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2.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Удаляем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из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дерева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k-1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самых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длинных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45" y="1752525"/>
            <a:ext cx="3281679" cy="236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ребер.</a:t>
            </a:r>
            <a:endParaRPr sz="2200">
              <a:latin typeface="Verdana"/>
              <a:cs typeface="Verdana"/>
            </a:endParaRPr>
          </a:p>
          <a:p>
            <a:pPr marL="12700" marR="14287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Например, для k=3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нужно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удалить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ребра </a:t>
            </a:r>
            <a:r>
              <a:rPr sz="2200" spc="-7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AE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AC.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20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3.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один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кластер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ts val="2630"/>
              </a:lnSpc>
              <a:spcBef>
                <a:spcPts val="9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попадают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вершины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из </a:t>
            </a:r>
            <a:r>
              <a:rPr sz="2200" spc="-7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связных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компонент.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57685" y="928676"/>
            <a:ext cx="4144010" cy="3572510"/>
          </a:xfrm>
          <a:custGeom>
            <a:avLst/>
            <a:gdLst/>
            <a:ahLst/>
            <a:cxnLst/>
            <a:rect l="l" t="t" r="r" b="b"/>
            <a:pathLst>
              <a:path w="4144009" h="3572510">
                <a:moveTo>
                  <a:pt x="0" y="1785949"/>
                </a:moveTo>
                <a:lnTo>
                  <a:pt x="892974" y="0"/>
                </a:lnTo>
                <a:lnTo>
                  <a:pt x="3250428" y="0"/>
                </a:lnTo>
                <a:lnTo>
                  <a:pt x="4143403" y="1785949"/>
                </a:lnTo>
                <a:lnTo>
                  <a:pt x="3250428" y="3571898"/>
                </a:lnTo>
                <a:lnTo>
                  <a:pt x="892974" y="3571898"/>
                </a:lnTo>
                <a:lnTo>
                  <a:pt x="0" y="1785949"/>
                </a:lnTo>
                <a:close/>
              </a:path>
              <a:path w="4144009" h="3572510">
                <a:moveTo>
                  <a:pt x="0" y="1785949"/>
                </a:moveTo>
                <a:lnTo>
                  <a:pt x="3250499" y="3571848"/>
                </a:lnTo>
              </a:path>
              <a:path w="4144009" h="3572510">
                <a:moveTo>
                  <a:pt x="892974" y="0"/>
                </a:moveTo>
                <a:lnTo>
                  <a:pt x="892974" y="3571800"/>
                </a:lnTo>
              </a:path>
              <a:path w="4144009" h="3572510">
                <a:moveTo>
                  <a:pt x="892974" y="0"/>
                </a:moveTo>
                <a:lnTo>
                  <a:pt x="3250374" y="3571800"/>
                </a:lnTo>
              </a:path>
              <a:path w="4144009" h="3572510">
                <a:moveTo>
                  <a:pt x="3250428" y="0"/>
                </a:moveTo>
                <a:lnTo>
                  <a:pt x="3250428" y="3571800"/>
                </a:lnTo>
              </a:path>
              <a:path w="4144009" h="3572510">
                <a:moveTo>
                  <a:pt x="892974" y="0"/>
                </a:moveTo>
                <a:lnTo>
                  <a:pt x="4143474" y="1785899"/>
                </a:lnTo>
              </a:path>
              <a:path w="4144009" h="3572510">
                <a:moveTo>
                  <a:pt x="0" y="1785949"/>
                </a:moveTo>
                <a:lnTo>
                  <a:pt x="4143299" y="1785949"/>
                </a:lnTo>
              </a:path>
              <a:path w="4144009" h="3572510">
                <a:moveTo>
                  <a:pt x="3250428" y="0"/>
                </a:moveTo>
                <a:lnTo>
                  <a:pt x="893028" y="3571800"/>
                </a:lnTo>
              </a:path>
              <a:path w="4144009" h="3572510">
                <a:moveTo>
                  <a:pt x="0" y="1785949"/>
                </a:moveTo>
                <a:lnTo>
                  <a:pt x="3250499" y="49"/>
                </a:lnTo>
              </a:path>
              <a:path w="4144009" h="3572510">
                <a:moveTo>
                  <a:pt x="4143403" y="1785949"/>
                </a:moveTo>
                <a:lnTo>
                  <a:pt x="892903" y="3571848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16595" y="137559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9339" y="208997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3719" y="237572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7901" y="294722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0908" y="108984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7967" y="1447029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2478" y="137559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1107" y="151846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1173" y="294722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6528" y="589774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73983" y="589774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88297" y="4447425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38635" y="909675"/>
            <a:ext cx="4175760" cy="3609975"/>
            <a:chOff x="4338635" y="909675"/>
            <a:chExt cx="4175760" cy="3609975"/>
          </a:xfrm>
        </p:grpSpPr>
        <p:sp>
          <p:nvSpPr>
            <p:cNvPr id="19" name="object 19"/>
            <p:cNvSpPr/>
            <p:nvPr/>
          </p:nvSpPr>
          <p:spPr>
            <a:xfrm>
              <a:off x="4357685" y="928725"/>
              <a:ext cx="3250565" cy="3571875"/>
            </a:xfrm>
            <a:custGeom>
              <a:avLst/>
              <a:gdLst/>
              <a:ahLst/>
              <a:cxnLst/>
              <a:rect l="l" t="t" r="r" b="b"/>
              <a:pathLst>
                <a:path w="3250565" h="3571875">
                  <a:moveTo>
                    <a:pt x="3231299" y="0"/>
                  </a:moveTo>
                  <a:lnTo>
                    <a:pt x="0" y="1785900"/>
                  </a:lnTo>
                </a:path>
                <a:path w="3250565" h="3571875">
                  <a:moveTo>
                    <a:pt x="19140" y="1796912"/>
                  </a:moveTo>
                  <a:lnTo>
                    <a:pt x="3250439" y="3571712"/>
                  </a:lnTo>
                </a:path>
              </a:pathLst>
            </a:custGeom>
            <a:ln w="38099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57685" y="928676"/>
              <a:ext cx="4144010" cy="3572510"/>
            </a:xfrm>
            <a:custGeom>
              <a:avLst/>
              <a:gdLst/>
              <a:ahLst/>
              <a:cxnLst/>
              <a:rect l="l" t="t" r="r" b="b"/>
              <a:pathLst>
                <a:path w="4144009" h="3572510">
                  <a:moveTo>
                    <a:pt x="3250428" y="3571898"/>
                  </a:moveTo>
                  <a:lnTo>
                    <a:pt x="892974" y="3571898"/>
                  </a:lnTo>
                  <a:lnTo>
                    <a:pt x="0" y="1785949"/>
                  </a:lnTo>
                  <a:lnTo>
                    <a:pt x="892974" y="0"/>
                  </a:lnTo>
                  <a:lnTo>
                    <a:pt x="3250428" y="0"/>
                  </a:lnTo>
                  <a:lnTo>
                    <a:pt x="4143403" y="1785949"/>
                  </a:lnTo>
                  <a:lnTo>
                    <a:pt x="3250428" y="3571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57685" y="928676"/>
              <a:ext cx="4144010" cy="3572510"/>
            </a:xfrm>
            <a:custGeom>
              <a:avLst/>
              <a:gdLst/>
              <a:ahLst/>
              <a:cxnLst/>
              <a:rect l="l" t="t" r="r" b="b"/>
              <a:pathLst>
                <a:path w="4144009" h="3572510">
                  <a:moveTo>
                    <a:pt x="0" y="1785949"/>
                  </a:moveTo>
                  <a:lnTo>
                    <a:pt x="892974" y="0"/>
                  </a:lnTo>
                  <a:lnTo>
                    <a:pt x="3250428" y="0"/>
                  </a:lnTo>
                  <a:lnTo>
                    <a:pt x="4143403" y="1785949"/>
                  </a:lnTo>
                  <a:lnTo>
                    <a:pt x="3250428" y="3571898"/>
                  </a:lnTo>
                  <a:lnTo>
                    <a:pt x="892974" y="3571898"/>
                  </a:lnTo>
                  <a:lnTo>
                    <a:pt x="0" y="178594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73587" y="173278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02610" y="1518467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59537" y="4233112"/>
            <a:ext cx="273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44959" y="2590038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30776" y="4375987"/>
            <a:ext cx="134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F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45552" y="2590038"/>
            <a:ext cx="154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338511" y="909626"/>
            <a:ext cx="4182110" cy="3610610"/>
            <a:chOff x="4338511" y="909626"/>
            <a:chExt cx="4182110" cy="3610610"/>
          </a:xfrm>
        </p:grpSpPr>
        <p:sp>
          <p:nvSpPr>
            <p:cNvPr id="29" name="object 29"/>
            <p:cNvSpPr/>
            <p:nvPr/>
          </p:nvSpPr>
          <p:spPr>
            <a:xfrm>
              <a:off x="4357561" y="2714625"/>
              <a:ext cx="4144010" cy="1786255"/>
            </a:xfrm>
            <a:custGeom>
              <a:avLst/>
              <a:gdLst/>
              <a:ahLst/>
              <a:cxnLst/>
              <a:rect l="l" t="t" r="r" b="b"/>
              <a:pathLst>
                <a:path w="4144009" h="1786254">
                  <a:moveTo>
                    <a:pt x="0" y="48"/>
                  </a:moveTo>
                  <a:lnTo>
                    <a:pt x="893099" y="1785948"/>
                  </a:lnTo>
                </a:path>
                <a:path w="4144009" h="1786254">
                  <a:moveTo>
                    <a:pt x="4143528" y="0"/>
                  </a:moveTo>
                  <a:lnTo>
                    <a:pt x="3250428" y="1785899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57561" y="928676"/>
              <a:ext cx="4144010" cy="3572510"/>
            </a:xfrm>
            <a:custGeom>
              <a:avLst/>
              <a:gdLst/>
              <a:ahLst/>
              <a:cxnLst/>
              <a:rect l="l" t="t" r="r" b="b"/>
              <a:pathLst>
                <a:path w="4144009" h="3572510">
                  <a:moveTo>
                    <a:pt x="3250553" y="3571898"/>
                  </a:moveTo>
                  <a:lnTo>
                    <a:pt x="893153" y="3571898"/>
                  </a:lnTo>
                </a:path>
                <a:path w="4144009" h="3572510">
                  <a:moveTo>
                    <a:pt x="893099" y="0"/>
                  </a:moveTo>
                  <a:lnTo>
                    <a:pt x="0" y="1785899"/>
                  </a:lnTo>
                </a:path>
                <a:path w="4144009" h="3572510">
                  <a:moveTo>
                    <a:pt x="3231528" y="49"/>
                  </a:moveTo>
                  <a:lnTo>
                    <a:pt x="4143528" y="1785949"/>
                  </a:lnTo>
                </a:path>
              </a:pathLst>
            </a:custGeom>
            <a:ln w="38099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0715" y="928676"/>
              <a:ext cx="2357755" cy="0"/>
            </a:xfrm>
            <a:custGeom>
              <a:avLst/>
              <a:gdLst/>
              <a:ahLst/>
              <a:cxnLst/>
              <a:rect l="l" t="t" r="r" b="b"/>
              <a:pathLst>
                <a:path w="2357754">
                  <a:moveTo>
                    <a:pt x="2357399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593" y="793468"/>
            <a:ext cx="490093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52805" marR="5080" indent="-840740">
              <a:lnSpc>
                <a:spcPct val="100699"/>
              </a:lnSpc>
              <a:spcBef>
                <a:spcPts val="70"/>
              </a:spcBef>
            </a:pPr>
            <a:r>
              <a:rPr sz="3600" spc="-5" dirty="0"/>
              <a:t>Алгоритм</a:t>
            </a:r>
            <a:r>
              <a:rPr sz="3600" spc="-105" dirty="0"/>
              <a:t> </a:t>
            </a:r>
            <a:r>
              <a:rPr sz="3600" spc="-5" dirty="0"/>
              <a:t>k-means </a:t>
            </a:r>
            <a:r>
              <a:rPr sz="3600" spc="-1215" dirty="0"/>
              <a:t> </a:t>
            </a:r>
            <a:r>
              <a:rPr sz="3600" spc="-5" dirty="0"/>
              <a:t>(k-средних)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9135" y="2562832"/>
            <a:ext cx="8356600" cy="15621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Главное</a:t>
            </a:r>
            <a:r>
              <a:rPr sz="2400" spc="3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свойство</a:t>
            </a:r>
            <a:r>
              <a:rPr sz="24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алгоритма</a:t>
            </a:r>
            <a:r>
              <a:rPr sz="2400" spc="-5" dirty="0">
                <a:solidFill>
                  <a:srgbClr val="353147"/>
                </a:solidFill>
                <a:latin typeface="Verdana"/>
                <a:cs typeface="Verdana"/>
              </a:rPr>
              <a:t>:</a:t>
            </a:r>
            <a:r>
              <a:rPr sz="2400" spc="-1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53147"/>
                </a:solidFill>
                <a:latin typeface="Verdana"/>
                <a:cs typeface="Verdana"/>
              </a:rPr>
              <a:t>количество</a:t>
            </a:r>
            <a:r>
              <a:rPr sz="2400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53147"/>
                </a:solidFill>
                <a:latin typeface="Verdana"/>
                <a:cs typeface="Verdana"/>
              </a:rPr>
              <a:t>кластеров</a:t>
            </a:r>
            <a:endParaRPr sz="2400">
              <a:latin typeface="Verdana"/>
              <a:cs typeface="Verdana"/>
            </a:endParaRPr>
          </a:p>
          <a:p>
            <a:pPr marL="2540" algn="ctr">
              <a:lnSpc>
                <a:spcPts val="2865"/>
              </a:lnSpc>
              <a:spcBef>
                <a:spcPts val="320"/>
              </a:spcBef>
            </a:pPr>
            <a:r>
              <a:rPr sz="2400" i="1" dirty="0">
                <a:solidFill>
                  <a:srgbClr val="353147"/>
                </a:solidFill>
                <a:latin typeface="Verdana"/>
                <a:cs typeface="Verdana"/>
              </a:rPr>
              <a:t>k</a:t>
            </a:r>
            <a:r>
              <a:rPr sz="2400" i="1" spc="-4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53147"/>
                </a:solidFill>
                <a:latin typeface="Verdana"/>
                <a:cs typeface="Verdana"/>
              </a:rPr>
              <a:t>определено</a:t>
            </a:r>
            <a:r>
              <a:rPr sz="2400" spc="-4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53147"/>
                </a:solidFill>
                <a:latin typeface="Verdana"/>
                <a:cs typeface="Verdana"/>
              </a:rPr>
              <a:t>заранее.</a:t>
            </a:r>
            <a:endParaRPr sz="2400">
              <a:latin typeface="Verdana"/>
              <a:cs typeface="Verdana"/>
            </a:endParaRPr>
          </a:p>
          <a:p>
            <a:pPr marL="64135" marR="55880" algn="ctr">
              <a:lnSpc>
                <a:spcPts val="2850"/>
              </a:lnSpc>
              <a:spcBef>
                <a:spcPts val="105"/>
              </a:spcBef>
            </a:pPr>
            <a:r>
              <a:rPr sz="2400" spc="-5" dirty="0">
                <a:solidFill>
                  <a:srgbClr val="FF0000"/>
                </a:solidFill>
                <a:latin typeface="Verdana"/>
                <a:cs typeface="Verdana"/>
              </a:rPr>
              <a:t>Идея реализации</a:t>
            </a:r>
            <a:r>
              <a:rPr sz="2400" spc="-5" dirty="0">
                <a:solidFill>
                  <a:srgbClr val="353147"/>
                </a:solidFill>
                <a:latin typeface="Verdana"/>
                <a:cs typeface="Verdana"/>
              </a:rPr>
              <a:t>: одновременно происходит поиск </a:t>
            </a:r>
            <a:r>
              <a:rPr sz="2400" spc="-83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53147"/>
                </a:solidFill>
                <a:latin typeface="Verdana"/>
                <a:cs typeface="Verdana"/>
              </a:rPr>
              <a:t>всех</a:t>
            </a:r>
            <a:r>
              <a:rPr sz="2400" spc="-1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53147"/>
                </a:solidFill>
                <a:latin typeface="Verdana"/>
                <a:cs typeface="Verdana"/>
              </a:rPr>
              <a:t>центров кластеров.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Описание</a:t>
            </a:r>
            <a:r>
              <a:rPr spc="-25" dirty="0"/>
              <a:t> </a:t>
            </a:r>
            <a:r>
              <a:rPr spc="-5" dirty="0"/>
              <a:t>алгоритма</a:t>
            </a:r>
            <a:r>
              <a:rPr spc="-30" dirty="0"/>
              <a:t> </a:t>
            </a:r>
            <a:r>
              <a:rPr spc="-5" dirty="0"/>
              <a:t>k-means</a:t>
            </a:r>
            <a:r>
              <a:rPr spc="-30" dirty="0"/>
              <a:t> </a:t>
            </a:r>
            <a:r>
              <a:rPr spc="-5" dirty="0"/>
              <a:t>(одна</a:t>
            </a:r>
            <a:r>
              <a:rPr spc="-25" dirty="0"/>
              <a:t> </a:t>
            </a:r>
            <a:r>
              <a:rPr spc="-5" dirty="0"/>
              <a:t>из </a:t>
            </a:r>
            <a:r>
              <a:rPr spc="-840" dirty="0"/>
              <a:t> </a:t>
            </a:r>
            <a:r>
              <a:rPr spc="-5" dirty="0"/>
              <a:t>реализаций)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482" y="1362854"/>
            <a:ext cx="810133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Вход:</a:t>
            </a:r>
            <a:r>
              <a:rPr sz="20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число</a:t>
            </a:r>
            <a:r>
              <a:rPr sz="20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кластеров</a:t>
            </a:r>
            <a:r>
              <a:rPr sz="2000" spc="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595959"/>
                </a:solidFill>
                <a:latin typeface="Verdana"/>
                <a:cs typeface="Verdana"/>
              </a:rPr>
              <a:t>k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68300" marR="60960" indent="-342900">
              <a:lnSpc>
                <a:spcPct val="100000"/>
              </a:lnSpc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Представление данных: объекты представляются точками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пространстве </a:t>
            </a:r>
            <a:r>
              <a:rPr sz="2000" i="1" spc="10" dirty="0">
                <a:solidFill>
                  <a:srgbClr val="595959"/>
                </a:solidFill>
                <a:latin typeface="Verdana"/>
                <a:cs typeface="Verdana"/>
              </a:rPr>
              <a:t>R</a:t>
            </a:r>
            <a:r>
              <a:rPr sz="1950" i="1" spc="15" baseline="32051" dirty="0">
                <a:solidFill>
                  <a:srgbClr val="595959"/>
                </a:solidFill>
                <a:latin typeface="Verdana"/>
                <a:cs typeface="Verdana"/>
              </a:rPr>
              <a:t>m</a:t>
            </a:r>
            <a:endParaRPr sz="1950" baseline="32051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Шаг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1: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Генерируем</a:t>
            </a:r>
            <a:r>
              <a:rPr sz="2000" spc="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595959"/>
                </a:solidFill>
                <a:latin typeface="Verdana"/>
                <a:cs typeface="Verdana"/>
              </a:rPr>
              <a:t>k</a:t>
            </a:r>
            <a:r>
              <a:rPr sz="2000" i="1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случайных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точек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–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центры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кластеров.</a:t>
            </a:r>
            <a:endParaRPr sz="2000">
              <a:latin typeface="Verdana"/>
              <a:cs typeface="Verdana"/>
            </a:endParaRPr>
          </a:p>
          <a:p>
            <a:pPr marL="368300" marR="475615" indent="-342900">
              <a:lnSpc>
                <a:spcPct val="100000"/>
              </a:lnSpc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Шаг 2: Объект будет отнесен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к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тому кластеру, чей центр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расположен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ближе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всех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к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этому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объекту.</a:t>
            </a:r>
            <a:endParaRPr sz="2000">
              <a:latin typeface="Verdana"/>
              <a:cs typeface="Verdana"/>
            </a:endParaRPr>
          </a:p>
          <a:p>
            <a:pPr marL="368300" marR="17780" indent="-342900">
              <a:lnSpc>
                <a:spcPct val="100000"/>
              </a:lnSpc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Шаг 3: Пересчитываются центры кластеров, возврат на Шаг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2.</a:t>
            </a:r>
            <a:endParaRPr sz="20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Цикл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2-3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крутится,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пока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изменяются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центры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кластеров.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6553200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Пример</a:t>
            </a:r>
            <a:r>
              <a:rPr spc="-35" dirty="0"/>
              <a:t> </a:t>
            </a:r>
            <a:r>
              <a:rPr spc="-5" dirty="0"/>
              <a:t>работы</a:t>
            </a:r>
            <a:r>
              <a:rPr spc="-30" dirty="0"/>
              <a:t> </a:t>
            </a:r>
            <a:r>
              <a:rPr spc="-5" dirty="0"/>
              <a:t>алгоритма</a:t>
            </a:r>
            <a:r>
              <a:rPr spc="-35" dirty="0"/>
              <a:t> </a:t>
            </a:r>
            <a:r>
              <a:rPr spc="-5" dirty="0"/>
              <a:t>k-means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0" spc="-5" dirty="0">
                <a:latin typeface="Verdana"/>
                <a:cs typeface="Verdana"/>
              </a:rPr>
              <a:t>https://ru.wikipedia.org/wiki/Метод_k-средних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326" y="1242984"/>
            <a:ext cx="8536476" cy="330211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57886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Недостатки</a:t>
            </a:r>
            <a:r>
              <a:rPr spc="-50" dirty="0"/>
              <a:t> </a:t>
            </a:r>
            <a:r>
              <a:rPr spc="-5" dirty="0"/>
              <a:t>алгоритма</a:t>
            </a:r>
            <a:r>
              <a:rPr spc="-50" dirty="0"/>
              <a:t> </a:t>
            </a:r>
            <a:r>
              <a:rPr spc="-5" dirty="0"/>
              <a:t>k-means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2" y="1002813"/>
            <a:ext cx="7892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Результат зависит от выбора исходных центров кластеров,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их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оптимальный выбор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неизвестен.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69271"/>
            <a:ext cx="9123273" cy="12048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96752" y="3238110"/>
            <a:ext cx="36531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70" dirty="0">
                <a:latin typeface="Arial MT"/>
                <a:cs typeface="Arial MT"/>
              </a:rPr>
              <a:t>https://ru.wikipedia.org/wiki/Метод_k-средних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280" y="1974568"/>
            <a:ext cx="7461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Кластеризация</a:t>
            </a:r>
            <a:r>
              <a:rPr sz="3600" spc="-55" dirty="0"/>
              <a:t> </a:t>
            </a:r>
            <a:r>
              <a:rPr sz="3600" spc="-5" dirty="0"/>
              <a:t>по</a:t>
            </a:r>
            <a:r>
              <a:rPr sz="3600" spc="-50" dirty="0"/>
              <a:t> </a:t>
            </a:r>
            <a:r>
              <a:rPr sz="3600" spc="-5" dirty="0"/>
              <a:t>столбцам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01826"/>
            <a:ext cx="7619365" cy="8597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pc="-5" dirty="0"/>
              <a:t>Кластеризация</a:t>
            </a:r>
            <a:r>
              <a:rPr spc="-45" dirty="0"/>
              <a:t> </a:t>
            </a:r>
            <a:r>
              <a:rPr spc="-5" dirty="0"/>
              <a:t>по</a:t>
            </a:r>
            <a:r>
              <a:rPr spc="-40" dirty="0"/>
              <a:t> </a:t>
            </a:r>
            <a:r>
              <a:rPr spc="-5" dirty="0"/>
              <a:t>столбцам</a:t>
            </a:r>
          </a:p>
          <a:p>
            <a:pPr marL="24130">
              <a:lnSpc>
                <a:spcPct val="100000"/>
              </a:lnSpc>
              <a:spcBef>
                <a:spcPts val="520"/>
              </a:spcBef>
            </a:pP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Дана</a:t>
            </a:r>
            <a:r>
              <a:rPr sz="2000" b="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таблица.</a:t>
            </a:r>
            <a:r>
              <a:rPr sz="2000" b="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Ее</a:t>
            </a:r>
            <a:r>
              <a:rPr sz="2000" b="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можно</a:t>
            </a:r>
            <a:r>
              <a:rPr sz="2000" b="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перевернуть</a:t>
            </a:r>
            <a:r>
              <a:rPr sz="2000" b="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(транспонировать)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552" y="3674005"/>
            <a:ext cx="362140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А</a:t>
            </a:r>
            <a:r>
              <a:rPr sz="20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потом</a:t>
            </a:r>
            <a:r>
              <a:rPr sz="20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запускаем</a:t>
            </a:r>
            <a:r>
              <a:rPr sz="20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один</a:t>
            </a:r>
            <a:r>
              <a:rPr sz="20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из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стандартных алгоритмов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кластеризации!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22456"/>
              </p:ext>
            </p:extLst>
          </p:nvPr>
        </p:nvGraphicFramePr>
        <p:xfrm>
          <a:off x="389186" y="1341263"/>
          <a:ext cx="4248148" cy="199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Студент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Пол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Рост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Вес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224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Место на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олимпиаде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latin typeface="Arial MT"/>
                          <a:cs typeface="Arial MT"/>
                        </a:rPr>
                        <a:t>Вася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172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latin typeface="Arial MT"/>
                          <a:cs typeface="Arial MT"/>
                        </a:rPr>
                        <a:t>Петя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185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64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kern="0" spc="100" baseline="0" dirty="0">
                          <a:latin typeface="Arial MT"/>
                          <a:cs typeface="Arial MT"/>
                        </a:rPr>
                        <a:t>Маша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168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61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 algn="l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kern="0" spc="100" baseline="0" dirty="0">
                          <a:latin typeface="Arial MT"/>
                          <a:cs typeface="Arial MT"/>
                        </a:rPr>
                        <a:t>Даша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85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81588"/>
              </p:ext>
            </p:extLst>
          </p:nvPr>
        </p:nvGraphicFramePr>
        <p:xfrm>
          <a:off x="4709666" y="2781424"/>
          <a:ext cx="4067174" cy="1854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Вася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Петя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Маша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Даша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85725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Пол</a:t>
                      </a:r>
                      <a:endParaRPr sz="1400" kern="0" spc="100" baseline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Рост</a:t>
                      </a:r>
                      <a:endParaRPr sz="1400" kern="0" spc="100" baseline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172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185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168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Вес</a:t>
                      </a:r>
                      <a:endParaRPr sz="1400" kern="0" spc="100" baseline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64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61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85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Место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46907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Зачем</a:t>
            </a:r>
            <a:r>
              <a:rPr spc="-35" dirty="0"/>
              <a:t> </a:t>
            </a:r>
            <a:r>
              <a:rPr spc="-5" dirty="0"/>
              <a:t>это</a:t>
            </a:r>
            <a:r>
              <a:rPr spc="-35" dirty="0"/>
              <a:t> </a:t>
            </a:r>
            <a:r>
              <a:rPr spc="-5" dirty="0"/>
              <a:t>нужно</a:t>
            </a:r>
            <a:r>
              <a:rPr spc="-40" dirty="0"/>
              <a:t> </a:t>
            </a:r>
            <a:r>
              <a:rPr spc="-5" dirty="0"/>
              <a:t>делать?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4821"/>
            <a:ext cx="8195309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Мы можем найти близкие (по значению) друг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к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другу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признаки. Можно из каждого кластера оставить по одному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признаку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–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и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тем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самым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уменьшить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размер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данных.</a:t>
            </a:r>
            <a:endParaRPr sz="2000">
              <a:latin typeface="Verdana"/>
              <a:cs typeface="Verdana"/>
            </a:endParaRPr>
          </a:p>
          <a:p>
            <a:pPr marL="355600" marR="275590" indent="-342900">
              <a:lnSpc>
                <a:spcPct val="100000"/>
              </a:lnSpc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Это иногда оправданно, так как огромное число признаков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часто мешает анализу данных (поподробнее об этом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0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теме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«Отбор признаков»)</a:t>
            </a:r>
            <a:endParaRPr sz="2000">
              <a:latin typeface="Verdana"/>
              <a:cs typeface="Verdana"/>
            </a:endParaRPr>
          </a:p>
          <a:p>
            <a:pPr marL="355600" marR="95885" indent="-342900">
              <a:lnSpc>
                <a:spcPct val="100000"/>
              </a:lnSpc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Но есть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другое (неожиданное )приложение кластеризации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по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столбцам (см.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след. слайды)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280" y="1422118"/>
            <a:ext cx="7460615" cy="167893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algn="ctr">
              <a:lnSpc>
                <a:spcPct val="100699"/>
              </a:lnSpc>
              <a:spcBef>
                <a:spcPts val="70"/>
              </a:spcBef>
            </a:pPr>
            <a:r>
              <a:rPr sz="3600" spc="-10" dirty="0"/>
              <a:t>Кластеризация</a:t>
            </a:r>
            <a:r>
              <a:rPr sz="3600" spc="-55" dirty="0"/>
              <a:t> </a:t>
            </a:r>
            <a:r>
              <a:rPr sz="3600" spc="-5" dirty="0"/>
              <a:t>по</a:t>
            </a:r>
            <a:r>
              <a:rPr sz="3600" spc="-55" dirty="0"/>
              <a:t> </a:t>
            </a:r>
            <a:r>
              <a:rPr sz="3600" spc="-5" dirty="0"/>
              <a:t>столбцам </a:t>
            </a:r>
            <a:r>
              <a:rPr sz="3600" spc="-1215" dirty="0"/>
              <a:t> </a:t>
            </a:r>
            <a:r>
              <a:rPr sz="3600" spc="-5" dirty="0"/>
              <a:t>дает </a:t>
            </a:r>
            <a:r>
              <a:rPr sz="3600" spc="-10" dirty="0"/>
              <a:t>новую кластеризацию </a:t>
            </a:r>
            <a:r>
              <a:rPr sz="3600" spc="-5" dirty="0"/>
              <a:t> объектов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7250"/>
            <a:ext cx="27432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А что если?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742950"/>
            <a:ext cx="7886700" cy="3263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А </a:t>
            </a:r>
            <a:r>
              <a:rPr spc="-5" dirty="0"/>
              <a:t>если мы сможем найти новые признаки (выразив их через </a:t>
            </a:r>
            <a:r>
              <a:rPr spc="-690" dirty="0"/>
              <a:t> </a:t>
            </a:r>
            <a:r>
              <a:rPr spc="-5" dirty="0"/>
              <a:t>старые признаки), которые дают нетривиальную </a:t>
            </a:r>
            <a:r>
              <a:rPr dirty="0"/>
              <a:t> </a:t>
            </a:r>
            <a:r>
              <a:rPr spc="-5" dirty="0"/>
              <a:t>кластеризацию</a:t>
            </a:r>
            <a:r>
              <a:rPr spc="-10" dirty="0"/>
              <a:t> </a:t>
            </a:r>
            <a:r>
              <a:rPr spc="-5" dirty="0"/>
              <a:t>объектов?</a:t>
            </a:r>
          </a:p>
          <a:p>
            <a:pPr marL="12700" marR="892175">
              <a:lnSpc>
                <a:spcPct val="100000"/>
              </a:lnSpc>
            </a:pPr>
            <a:r>
              <a:rPr spc="-5" dirty="0"/>
              <a:t>Например, если для таблицы покупок найти </a:t>
            </a:r>
            <a:r>
              <a:rPr dirty="0"/>
              <a:t>2 </a:t>
            </a:r>
            <a:r>
              <a:rPr spc="-5" dirty="0"/>
              <a:t>группы </a:t>
            </a:r>
            <a:r>
              <a:rPr spc="-690" dirty="0"/>
              <a:t> </a:t>
            </a:r>
            <a:r>
              <a:rPr spc="-5" dirty="0"/>
              <a:t>товаров,</a:t>
            </a:r>
            <a:r>
              <a:rPr spc="-10" dirty="0"/>
              <a:t> </a:t>
            </a:r>
            <a:r>
              <a:rPr dirty="0"/>
              <a:t>а</a:t>
            </a:r>
            <a:r>
              <a:rPr spc="-5" dirty="0"/>
              <a:t> потом</a:t>
            </a:r>
          </a:p>
          <a:p>
            <a:pPr marL="12700" marR="5271770">
              <a:lnSpc>
                <a:spcPct val="100000"/>
              </a:lnSpc>
            </a:pPr>
            <a:r>
              <a:rPr spc="-5" dirty="0"/>
              <a:t>разбить</a:t>
            </a:r>
            <a:r>
              <a:rPr spc="-90" dirty="0"/>
              <a:t> </a:t>
            </a:r>
            <a:r>
              <a:rPr spc="-5" dirty="0"/>
              <a:t>покупателей </a:t>
            </a:r>
            <a:r>
              <a:rPr spc="-690" dirty="0"/>
              <a:t> </a:t>
            </a:r>
            <a:r>
              <a:rPr spc="-5" dirty="0"/>
              <a:t>на</a:t>
            </a:r>
            <a:r>
              <a:rPr spc="-1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spc="-5" dirty="0"/>
              <a:t>кластера</a:t>
            </a:r>
            <a:r>
              <a:rPr spc="-10" dirty="0"/>
              <a:t> </a:t>
            </a:r>
            <a:r>
              <a:rPr dirty="0"/>
              <a:t>–</a:t>
            </a:r>
          </a:p>
          <a:p>
            <a:pPr marL="12700" marR="5079365">
              <a:lnSpc>
                <a:spcPct val="100000"/>
              </a:lnSpc>
            </a:pPr>
            <a:r>
              <a:rPr dirty="0"/>
              <a:t>в</a:t>
            </a:r>
            <a:r>
              <a:rPr spc="-35" dirty="0"/>
              <a:t> </a:t>
            </a:r>
            <a:r>
              <a:rPr spc="-5" dirty="0"/>
              <a:t>зависимости</a:t>
            </a:r>
            <a:r>
              <a:rPr spc="-35" dirty="0"/>
              <a:t> </a:t>
            </a:r>
            <a:r>
              <a:rPr spc="-5" dirty="0"/>
              <a:t>от</a:t>
            </a:r>
            <a:r>
              <a:rPr spc="-35" dirty="0"/>
              <a:t> </a:t>
            </a:r>
            <a:r>
              <a:rPr spc="-5" dirty="0"/>
              <a:t>того, </a:t>
            </a:r>
            <a:r>
              <a:rPr spc="-685" dirty="0"/>
              <a:t> </a:t>
            </a:r>
            <a:r>
              <a:rPr spc="-5" dirty="0"/>
              <a:t>товары какой группы </a:t>
            </a:r>
            <a:r>
              <a:rPr dirty="0"/>
              <a:t> </a:t>
            </a:r>
            <a:r>
              <a:rPr spc="-5" dirty="0"/>
              <a:t>он</a:t>
            </a:r>
            <a:r>
              <a:rPr spc="-20" dirty="0"/>
              <a:t> </a:t>
            </a:r>
            <a:r>
              <a:rPr spc="-5" dirty="0"/>
              <a:t>предпочитает.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7275"/>
              </p:ext>
            </p:extLst>
          </p:nvPr>
        </p:nvGraphicFramePr>
        <p:xfrm>
          <a:off x="3517901" y="2259817"/>
          <a:ext cx="5626099" cy="2870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Мука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Возд.шары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ru-RU"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Кола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Сахар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Чипсы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49">
                <a:tc>
                  <a:txBody>
                    <a:bodyPr/>
                    <a:lstStyle/>
                    <a:p>
                      <a:pPr marL="85725" marR="5715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Покупатель1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9">
                <a:tc>
                  <a:txBody>
                    <a:bodyPr/>
                    <a:lstStyle/>
                    <a:p>
                      <a:pPr marL="85725" marR="5715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Покупатель2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49">
                <a:tc>
                  <a:txBody>
                    <a:bodyPr/>
                    <a:lstStyle/>
                    <a:p>
                      <a:pPr marL="85725" marR="5715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Покупатель3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549">
                <a:tc>
                  <a:txBody>
                    <a:bodyPr/>
                    <a:lstStyle/>
                    <a:p>
                      <a:pPr marL="85725" marR="5715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Покупатель4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40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715">
                <a:tc>
                  <a:txBody>
                    <a:bodyPr/>
                    <a:lstStyle/>
                    <a:p>
                      <a:pPr marL="85725" marR="5715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Покупатель5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1431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Замечание</a:t>
            </a:r>
            <a:r>
              <a:rPr spc="-35" dirty="0"/>
              <a:t> </a:t>
            </a:r>
            <a:r>
              <a:rPr spc="-5" dirty="0"/>
              <a:t>об</a:t>
            </a:r>
            <a:r>
              <a:rPr spc="-30" dirty="0"/>
              <a:t> </a:t>
            </a:r>
            <a:r>
              <a:rPr spc="-5" dirty="0"/>
              <a:t>использовании</a:t>
            </a:r>
            <a:r>
              <a:rPr spc="-30" dirty="0"/>
              <a:t> </a:t>
            </a:r>
            <a:r>
              <a:rPr spc="-5" dirty="0"/>
              <a:t>метрики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67" y="1559934"/>
            <a:ext cx="3676015" cy="202363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80"/>
              </a:spcBef>
            </a:pPr>
            <a:r>
              <a:rPr sz="2200" spc="-5" dirty="0" err="1">
                <a:solidFill>
                  <a:srgbClr val="595959"/>
                </a:solidFill>
                <a:latin typeface="Verdana"/>
                <a:cs typeface="Verdana"/>
              </a:rPr>
              <a:t>Часто</a:t>
            </a:r>
            <a:r>
              <a:rPr lang="ru-RU" sz="2200" spc="-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 err="1">
                <a:solidFill>
                  <a:srgbClr val="595959"/>
                </a:solidFill>
                <a:latin typeface="Verdana"/>
                <a:cs typeface="Verdana"/>
              </a:rPr>
              <a:t>объекты</a:t>
            </a:r>
            <a:r>
              <a:rPr sz="22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представляются </a:t>
            </a:r>
            <a:r>
              <a:rPr sz="2200" spc="-7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точками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пространстве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признаков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между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ними </a:t>
            </a:r>
            <a:r>
              <a:rPr sz="2200" spc="-7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считаются расстояние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(метрика).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3952" y="991529"/>
            <a:ext cx="4996875" cy="340884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57073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</a:t>
            </a:r>
            <a:r>
              <a:rPr spc="-35" dirty="0"/>
              <a:t> </a:t>
            </a:r>
            <a:r>
              <a:rPr spc="-5" dirty="0"/>
              <a:t>этом</a:t>
            </a:r>
            <a:r>
              <a:rPr spc="-30" dirty="0"/>
              <a:t> </a:t>
            </a:r>
            <a:r>
              <a:rPr spc="-5" dirty="0"/>
              <a:t>примере</a:t>
            </a:r>
            <a:r>
              <a:rPr spc="-30" dirty="0"/>
              <a:t> </a:t>
            </a:r>
            <a:r>
              <a:rPr spc="-5" dirty="0"/>
              <a:t>ответ</a:t>
            </a:r>
            <a:r>
              <a:rPr spc="-25" dirty="0"/>
              <a:t> </a:t>
            </a:r>
            <a:r>
              <a:rPr spc="-5" dirty="0"/>
              <a:t>простой: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742950"/>
            <a:ext cx="7886700" cy="3263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53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Признаки нужно разбить на </a:t>
            </a:r>
            <a:r>
              <a:rPr dirty="0"/>
              <a:t>2 </a:t>
            </a:r>
            <a:r>
              <a:rPr spc="-5" dirty="0"/>
              <a:t>группы: «товары для </a:t>
            </a:r>
            <a:r>
              <a:rPr spc="-690" dirty="0"/>
              <a:t> </a:t>
            </a:r>
            <a:r>
              <a:rPr spc="-5" dirty="0"/>
              <a:t>выпечки»</a:t>
            </a:r>
            <a:r>
              <a:rPr spc="-10" dirty="0"/>
              <a:t> </a:t>
            </a:r>
            <a:r>
              <a:rPr dirty="0"/>
              <a:t>и</a:t>
            </a:r>
            <a:r>
              <a:rPr spc="-10" dirty="0"/>
              <a:t> </a:t>
            </a:r>
            <a:r>
              <a:rPr spc="-5" dirty="0"/>
              <a:t>«товары</a:t>
            </a:r>
            <a:r>
              <a:rPr spc="-10" dirty="0"/>
              <a:t> </a:t>
            </a:r>
            <a:r>
              <a:rPr spc="-5" dirty="0"/>
              <a:t>для праздника».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Соответственно</a:t>
            </a:r>
            <a:r>
              <a:rPr spc="-25" dirty="0"/>
              <a:t> </a:t>
            </a:r>
            <a:r>
              <a:rPr spc="-5" dirty="0"/>
              <a:t>покупатели</a:t>
            </a:r>
            <a:r>
              <a:rPr spc="-20" dirty="0"/>
              <a:t> </a:t>
            </a:r>
            <a:r>
              <a:rPr spc="-5" dirty="0"/>
              <a:t>распадаются</a:t>
            </a:r>
            <a:r>
              <a:rPr spc="-20" dirty="0"/>
              <a:t> </a:t>
            </a:r>
            <a:r>
              <a:rPr spc="-5" dirty="0"/>
              <a:t>на</a:t>
            </a:r>
            <a:r>
              <a:rPr spc="-20" dirty="0"/>
              <a:t> </a:t>
            </a:r>
            <a:r>
              <a:rPr spc="-5" dirty="0"/>
              <a:t>кластеры:</a:t>
            </a:r>
          </a:p>
          <a:p>
            <a:pPr marL="12700" marR="5080">
              <a:lnSpc>
                <a:spcPct val="100000"/>
              </a:lnSpc>
            </a:pPr>
            <a:r>
              <a:rPr spc="-5" dirty="0"/>
              <a:t>1-й кластер: {1,2,4} </a:t>
            </a:r>
            <a:r>
              <a:rPr dirty="0"/>
              <a:t>– </a:t>
            </a:r>
            <a:r>
              <a:rPr spc="-5" dirty="0"/>
              <a:t>они покупают товары для праздника. </a:t>
            </a:r>
            <a:r>
              <a:rPr spc="-690" dirty="0"/>
              <a:t> </a:t>
            </a:r>
            <a:r>
              <a:rPr spc="-5" dirty="0"/>
              <a:t>2-й</a:t>
            </a:r>
            <a:r>
              <a:rPr spc="-10" dirty="0"/>
              <a:t> </a:t>
            </a:r>
            <a:r>
              <a:rPr spc="-5" dirty="0"/>
              <a:t>кластер: {3,5} </a:t>
            </a:r>
            <a:r>
              <a:rPr dirty="0"/>
              <a:t>–</a:t>
            </a:r>
          </a:p>
          <a:p>
            <a:pPr marL="12700" marR="5221605">
              <a:lnSpc>
                <a:spcPct val="100000"/>
              </a:lnSpc>
            </a:pPr>
            <a:r>
              <a:rPr spc="-5" dirty="0"/>
              <a:t>они</a:t>
            </a:r>
            <a:r>
              <a:rPr spc="-50" dirty="0"/>
              <a:t> </a:t>
            </a:r>
            <a:r>
              <a:rPr spc="-5" dirty="0"/>
              <a:t>покупают</a:t>
            </a:r>
            <a:r>
              <a:rPr spc="-50" dirty="0"/>
              <a:t> </a:t>
            </a:r>
            <a:r>
              <a:rPr spc="-5" dirty="0"/>
              <a:t>товары </a:t>
            </a:r>
            <a:r>
              <a:rPr spc="-685" dirty="0"/>
              <a:t> </a:t>
            </a:r>
            <a:r>
              <a:rPr spc="-5" dirty="0"/>
              <a:t>для</a:t>
            </a:r>
            <a:r>
              <a:rPr spc="-15" dirty="0"/>
              <a:t> </a:t>
            </a:r>
            <a:r>
              <a:rPr spc="-5" dirty="0"/>
              <a:t>выпечки.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/>
          </a:p>
          <a:p>
            <a:pPr marL="12700" marR="5201920">
              <a:lnSpc>
                <a:spcPct val="100000"/>
              </a:lnSpc>
            </a:pPr>
            <a:r>
              <a:rPr dirty="0"/>
              <a:t>А</a:t>
            </a:r>
            <a:r>
              <a:rPr spc="-35" dirty="0"/>
              <a:t> </a:t>
            </a:r>
            <a:r>
              <a:rPr spc="-5" dirty="0"/>
              <a:t>как</a:t>
            </a:r>
            <a:r>
              <a:rPr spc="-35" dirty="0"/>
              <a:t> </a:t>
            </a:r>
            <a:r>
              <a:rPr spc="-5" dirty="0"/>
              <a:t>найти</a:t>
            </a:r>
            <a:r>
              <a:rPr spc="-35" dirty="0"/>
              <a:t> </a:t>
            </a:r>
            <a:r>
              <a:rPr spc="-5" dirty="0"/>
              <a:t>кластеры </a:t>
            </a:r>
            <a:r>
              <a:rPr spc="-69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5" dirty="0"/>
              <a:t>общем</a:t>
            </a:r>
            <a:r>
              <a:rPr spc="-15" dirty="0"/>
              <a:t> </a:t>
            </a:r>
            <a:r>
              <a:rPr spc="-5" dirty="0"/>
              <a:t>случае?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6917"/>
              </p:ext>
            </p:extLst>
          </p:nvPr>
        </p:nvGraphicFramePr>
        <p:xfrm>
          <a:off x="3517901" y="2272621"/>
          <a:ext cx="5626099" cy="2870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Мука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Возд.шары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ru-RU"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Кола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Сахар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Чипсы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49">
                <a:tc>
                  <a:txBody>
                    <a:bodyPr/>
                    <a:lstStyle/>
                    <a:p>
                      <a:pPr marL="85725" marR="5715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Покупатель1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9">
                <a:tc>
                  <a:txBody>
                    <a:bodyPr/>
                    <a:lstStyle/>
                    <a:p>
                      <a:pPr marL="85725" marR="5715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Покупатель2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49">
                <a:tc>
                  <a:txBody>
                    <a:bodyPr/>
                    <a:lstStyle/>
                    <a:p>
                      <a:pPr marL="85725" marR="5715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Покупатель3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549">
                <a:tc>
                  <a:txBody>
                    <a:bodyPr/>
                    <a:lstStyle/>
                    <a:p>
                      <a:pPr marL="85725" marR="5715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Покупатель4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40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715">
                <a:tc>
                  <a:txBody>
                    <a:bodyPr/>
                    <a:lstStyle/>
                    <a:p>
                      <a:pPr marL="85725" marR="5715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Покупатель5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49991"/>
              </p:ext>
            </p:extLst>
          </p:nvPr>
        </p:nvGraphicFramePr>
        <p:xfrm>
          <a:off x="605210" y="2493391"/>
          <a:ext cx="2592070" cy="1368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Признаки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100">
                <a:tc>
                  <a:txBody>
                    <a:bodyPr/>
                    <a:lstStyle/>
                    <a:p>
                      <a:pPr marL="85090" marR="12255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Объект  </a:t>
                      </a:r>
                      <a:r>
                        <a:rPr sz="1400" spc="-395" dirty="0">
                          <a:latin typeface="Arial MT"/>
                          <a:cs typeface="Arial MT"/>
                        </a:rPr>
                        <a:t>ы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045"/>
                        </a:lnSpc>
                        <a:tabLst>
                          <a:tab pos="139700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…	</a:t>
                      </a:r>
                      <a:r>
                        <a:rPr sz="3000" baseline="1388" dirty="0">
                          <a:solidFill>
                            <a:srgbClr val="595959"/>
                          </a:solidFill>
                          <a:latin typeface="Verdana"/>
                          <a:cs typeface="Verdana"/>
                        </a:rPr>
                        <a:t>=</a:t>
                      </a:r>
                      <a:endParaRPr sz="3000" baseline="1388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78993"/>
              </p:ext>
            </p:extLst>
          </p:nvPr>
        </p:nvGraphicFramePr>
        <p:xfrm>
          <a:off x="6172200" y="2493390"/>
          <a:ext cx="2209800" cy="1368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Признаки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100">
                <a:tc>
                  <a:txBody>
                    <a:bodyPr/>
                    <a:lstStyle/>
                    <a:p>
                      <a:pPr marL="85090" marR="122555" algn="l" defTabSz="685800" rtl="0" eaLnBrk="1" latinLnBrk="0" hangingPunct="1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Новые  признаки</a:t>
                      </a: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…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91317"/>
              </p:ext>
            </p:extLst>
          </p:nvPr>
        </p:nvGraphicFramePr>
        <p:xfrm>
          <a:off x="3425736" y="2493391"/>
          <a:ext cx="2022085" cy="1368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015"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470"/>
                        </a:lnSpc>
                        <a:spcBef>
                          <a:spcPts val="5"/>
                        </a:spcBef>
                      </a:pP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938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Новые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признаки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134">
                <a:tc>
                  <a:txBody>
                    <a:bodyPr/>
                    <a:lstStyle/>
                    <a:p>
                      <a:pPr marL="85090" marR="122555" algn="l" defTabSz="685800" rtl="0" eaLnBrk="1" latinLnBrk="0" hangingPunct="1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kern="1200" spc="-5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Объекты</a:t>
                      </a:r>
                      <a:endParaRPr sz="1400" kern="1200" spc="-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…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68561" y="1578878"/>
            <a:ext cx="6553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А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что если представить нашу таблицу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с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данными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в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виде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произведения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других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двух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матриц?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561" y="4017278"/>
            <a:ext cx="7854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Причем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число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новых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признаков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будет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меньше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чем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старых.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C802B-F37A-4265-A80D-4F0E66B2FE5B}"/>
              </a:ext>
            </a:extLst>
          </p:cNvPr>
          <p:cNvSpPr txBox="1"/>
          <p:nvPr/>
        </p:nvSpPr>
        <p:spPr>
          <a:xfrm>
            <a:off x="5638800" y="3001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0D474175-B02E-4DA4-BE45-FB081EE97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725" y="172994"/>
            <a:ext cx="821880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Д</a:t>
            </a:r>
            <a:r>
              <a:rPr spc="-5" dirty="0" err="1"/>
              <a:t>ля</a:t>
            </a:r>
            <a:r>
              <a:rPr spc="-15" dirty="0"/>
              <a:t> </a:t>
            </a:r>
            <a:r>
              <a:rPr spc="-5" dirty="0" err="1"/>
              <a:t>этого</a:t>
            </a:r>
            <a:r>
              <a:rPr spc="-20" dirty="0"/>
              <a:t> </a:t>
            </a:r>
            <a:r>
              <a:rPr lang="ru-RU" spc="-5" dirty="0"/>
              <a:t>можно использовать матричные преобразования</a:t>
            </a:r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01826"/>
            <a:ext cx="7745095" cy="14693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pc="-5" dirty="0"/>
              <a:t>Умножение</a:t>
            </a:r>
            <a:r>
              <a:rPr spc="-45" dirty="0"/>
              <a:t> </a:t>
            </a:r>
            <a:r>
              <a:rPr spc="-5" dirty="0"/>
              <a:t>неквадратных</a:t>
            </a:r>
            <a:r>
              <a:rPr spc="-40" dirty="0"/>
              <a:t> </a:t>
            </a:r>
            <a:r>
              <a:rPr spc="-5" dirty="0"/>
              <a:t>матриц</a:t>
            </a:r>
          </a:p>
          <a:p>
            <a:pPr marL="96520" marR="5080">
              <a:lnSpc>
                <a:spcPct val="100000"/>
              </a:lnSpc>
              <a:spcBef>
                <a:spcPts val="520"/>
              </a:spcBef>
            </a:pP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Первая матрица содержит описание объектов </a:t>
            </a:r>
            <a:r>
              <a:rPr sz="2000" b="0" dirty="0">
                <a:solidFill>
                  <a:srgbClr val="595959"/>
                </a:solidFill>
                <a:latin typeface="Verdana"/>
                <a:cs typeface="Verdana"/>
              </a:rPr>
              <a:t>с </a:t>
            </a: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помощью </a:t>
            </a:r>
            <a:r>
              <a:rPr sz="2000" b="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новых признаков, </a:t>
            </a:r>
            <a:r>
              <a:rPr sz="2000" b="0" dirty="0">
                <a:solidFill>
                  <a:srgbClr val="595959"/>
                </a:solidFill>
                <a:latin typeface="Verdana"/>
                <a:cs typeface="Verdana"/>
              </a:rPr>
              <a:t>а </a:t>
            </a: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вторая матрица содержит описание </a:t>
            </a:r>
            <a:r>
              <a:rPr sz="2000" b="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новых</a:t>
            </a:r>
            <a:r>
              <a:rPr sz="2000" b="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признаков через</a:t>
            </a:r>
            <a:r>
              <a:rPr sz="2000" b="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старые.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A058E29-9ABF-42AF-8E08-6234EFC6B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93010"/>
              </p:ext>
            </p:extLst>
          </p:nvPr>
        </p:nvGraphicFramePr>
        <p:xfrm>
          <a:off x="384725" y="2495550"/>
          <a:ext cx="2358475" cy="1365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Признаки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509">
                <a:tc>
                  <a:txBody>
                    <a:bodyPr/>
                    <a:lstStyle/>
                    <a:p>
                      <a:pPr marL="85090" marR="12255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spc="-5" dirty="0" err="1">
                          <a:latin typeface="Arial MT"/>
                          <a:cs typeface="Arial MT"/>
                        </a:rPr>
                        <a:t>Объект</a:t>
                      </a:r>
                      <a:r>
                        <a:rPr sz="1400" spc="-395" dirty="0" err="1">
                          <a:latin typeface="Arial MT"/>
                          <a:cs typeface="Arial MT"/>
                        </a:rPr>
                        <a:t>ы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045"/>
                        </a:lnSpc>
                        <a:tabLst>
                          <a:tab pos="1397000" algn="l"/>
                        </a:tabLst>
                      </a:pPr>
                      <a:r>
                        <a:rPr lang="ru-RU" sz="1400" dirty="0">
                          <a:latin typeface="Arial MT"/>
                          <a:cs typeface="Arial MT"/>
                        </a:rPr>
                        <a:t>…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	</a:t>
                      </a:r>
                      <a:endParaRPr sz="3000" baseline="1388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203C7D88-1EAF-470C-AA92-E659EBD86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89915"/>
              </p:ext>
            </p:extLst>
          </p:nvPr>
        </p:nvGraphicFramePr>
        <p:xfrm>
          <a:off x="6172200" y="2493390"/>
          <a:ext cx="2209800" cy="1368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Признаки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100">
                <a:tc>
                  <a:txBody>
                    <a:bodyPr/>
                    <a:lstStyle/>
                    <a:p>
                      <a:pPr marL="85090" marR="122555" algn="l" defTabSz="685800" rtl="0" eaLnBrk="1" latinLnBrk="0" hangingPunct="1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Новые  признаки</a:t>
                      </a: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…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53BFDBDA-5E59-408B-B20A-21C8F3060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42389"/>
              </p:ext>
            </p:extLst>
          </p:nvPr>
        </p:nvGraphicFramePr>
        <p:xfrm>
          <a:off x="3425736" y="2493391"/>
          <a:ext cx="2022085" cy="1368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3015"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470"/>
                        </a:lnSpc>
                        <a:spcBef>
                          <a:spcPts val="5"/>
                        </a:spcBef>
                      </a:pP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19380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Новые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признаки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134">
                <a:tc>
                  <a:txBody>
                    <a:bodyPr/>
                    <a:lstStyle/>
                    <a:p>
                      <a:pPr marL="85090" marR="122555" algn="l" defTabSz="685800" rtl="0" eaLnBrk="1" latinLnBrk="0" hangingPunct="1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kern="1200" spc="-5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Объекты</a:t>
                      </a:r>
                      <a:endParaRPr sz="1400" kern="1200" spc="-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…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80F034-D73F-4622-997B-CC4FF723FAF7}"/>
              </a:ext>
            </a:extLst>
          </p:cNvPr>
          <p:cNvSpPr txBox="1"/>
          <p:nvPr/>
        </p:nvSpPr>
        <p:spPr>
          <a:xfrm>
            <a:off x="5638800" y="3001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034B7-DBA1-4274-BC17-488B067BC980}"/>
              </a:ext>
            </a:extLst>
          </p:cNvPr>
          <p:cNvSpPr txBox="1"/>
          <p:nvPr/>
        </p:nvSpPr>
        <p:spPr>
          <a:xfrm>
            <a:off x="2904762" y="2992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=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3108" y="4071948"/>
            <a:ext cx="4126409" cy="5521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1494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Nonnegative</a:t>
            </a:r>
            <a:r>
              <a:rPr spc="-40" dirty="0"/>
              <a:t> </a:t>
            </a:r>
            <a:r>
              <a:rPr spc="-5" dirty="0"/>
              <a:t>matrix</a:t>
            </a:r>
            <a:r>
              <a:rPr spc="-30" dirty="0"/>
              <a:t> </a:t>
            </a:r>
            <a:r>
              <a:rPr spc="-5" dirty="0"/>
              <a:t>factorization</a:t>
            </a:r>
            <a:r>
              <a:rPr spc="-30" dirty="0"/>
              <a:t> </a:t>
            </a:r>
            <a:r>
              <a:rPr spc="-5" dirty="0"/>
              <a:t>(NMF)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848" y="1074821"/>
            <a:ext cx="82003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9125" marR="288290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Итак, для матрицы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А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нужно найти матрицы В,С такие, что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А=В*С,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причем</a:t>
            </a:r>
            <a:endParaRPr sz="2000">
              <a:latin typeface="Verdana"/>
              <a:cs typeface="Verdana"/>
            </a:endParaRPr>
          </a:p>
          <a:p>
            <a:pPr marL="619125" indent="-607060">
              <a:lnSpc>
                <a:spcPct val="100000"/>
              </a:lnSpc>
              <a:buAutoNum type="arabicParenR"/>
              <a:tabLst>
                <a:tab pos="619125" algn="l"/>
                <a:tab pos="619760" algn="l"/>
              </a:tabLst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Число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столбцов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в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В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должно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быть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меньше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чем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в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А;</a:t>
            </a:r>
            <a:endParaRPr sz="2000">
              <a:latin typeface="Verdana"/>
              <a:cs typeface="Verdana"/>
            </a:endParaRPr>
          </a:p>
          <a:p>
            <a:pPr marL="619125" indent="-607060">
              <a:lnSpc>
                <a:spcPct val="100000"/>
              </a:lnSpc>
              <a:buAutoNum type="arabicParenR"/>
              <a:tabLst>
                <a:tab pos="619125" algn="l"/>
                <a:tab pos="619760" algn="l"/>
              </a:tabLst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Все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элементы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матриц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В,С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должны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быть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неотрицательны.</a:t>
            </a:r>
            <a:endParaRPr sz="2000">
              <a:latin typeface="Verdana"/>
              <a:cs typeface="Verdana"/>
            </a:endParaRPr>
          </a:p>
          <a:p>
            <a:pPr marL="619125" marR="207645" indent="-607060">
              <a:lnSpc>
                <a:spcPct val="100000"/>
              </a:lnSpc>
              <a:buAutoNum type="arabicParenR"/>
              <a:tabLst>
                <a:tab pos="619125" algn="l"/>
                <a:tab pos="619760" algn="l"/>
              </a:tabLst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Если таких матриц В,С не существует, то найти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матрицы, удовл. пп 1-2, для которых равенство А=В*С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выполняется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приблизительно.</a:t>
            </a:r>
            <a:endParaRPr sz="2000">
              <a:latin typeface="Verdana"/>
              <a:cs typeface="Verdana"/>
            </a:endParaRPr>
          </a:p>
          <a:p>
            <a:pPr marL="619125" marR="193675" indent="-457200">
              <a:lnSpc>
                <a:spcPct val="100000"/>
              </a:lnSpc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Это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называется неотрицательным разложением матрицы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(NMF).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Например,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36029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Смысл</a:t>
            </a:r>
            <a:r>
              <a:rPr spc="-90" dirty="0"/>
              <a:t> </a:t>
            </a:r>
            <a:r>
              <a:rPr spc="-5" dirty="0"/>
              <a:t>разложения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752" y="987574"/>
            <a:ext cx="4126408" cy="552192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12609"/>
              </p:ext>
            </p:extLst>
          </p:nvPr>
        </p:nvGraphicFramePr>
        <p:xfrm>
          <a:off x="207932" y="3279780"/>
          <a:ext cx="2448559" cy="1252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Объект1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Объект2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16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70995"/>
              </p:ext>
            </p:extLst>
          </p:nvPr>
        </p:nvGraphicFramePr>
        <p:xfrm>
          <a:off x="2994013" y="3279780"/>
          <a:ext cx="2231389" cy="1112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нов1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нов2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 marR="49530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Объект1</a:t>
                      </a:r>
                      <a:endParaRPr sz="1400" kern="1200" spc="-5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 marR="49530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Объект2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1216"/>
              </p:ext>
            </p:extLst>
          </p:nvPr>
        </p:nvGraphicFramePr>
        <p:xfrm>
          <a:off x="5565781" y="3279780"/>
          <a:ext cx="2448559" cy="1252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 marR="49530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нов1</a:t>
                      </a:r>
                      <a:endParaRPr sz="1400" kern="1200" spc="-5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 marR="49530" algn="l" defTabSz="685800" rtl="0" eaLnBrk="1" latinLnBrk="0" hangingPunct="1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нов2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68561" y="1650886"/>
            <a:ext cx="7814945" cy="241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1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Это означает, что таблицу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с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2-мя объектами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3-мя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признаками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можно</a:t>
            </a:r>
            <a:endParaRPr sz="20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представить таблицей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с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2-мя признаками (1й множитель),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а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новые признаки описываются через старые (2й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множитель):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 dirty="0">
              <a:latin typeface="Verdana"/>
              <a:cs typeface="Verdana"/>
            </a:endParaRPr>
          </a:p>
          <a:p>
            <a:pPr marR="518795" algn="ctr">
              <a:lnSpc>
                <a:spcPct val="100000"/>
              </a:lnSpc>
              <a:tabLst>
                <a:tab pos="2642870" algn="l"/>
              </a:tabLst>
            </a:pPr>
            <a:r>
              <a:rPr sz="2500" dirty="0">
                <a:latin typeface="Arial MT"/>
                <a:cs typeface="Arial MT"/>
              </a:rPr>
              <a:t>=	*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52425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При</a:t>
            </a:r>
            <a:r>
              <a:rPr spc="-35" dirty="0"/>
              <a:t> </a:t>
            </a:r>
            <a:r>
              <a:rPr spc="-5" dirty="0"/>
              <a:t>чём</a:t>
            </a:r>
            <a:r>
              <a:rPr spc="-30" dirty="0"/>
              <a:t> </a:t>
            </a:r>
            <a:r>
              <a:rPr spc="-5" dirty="0"/>
              <a:t>тут</a:t>
            </a:r>
            <a:r>
              <a:rPr spc="-30" dirty="0"/>
              <a:t> </a:t>
            </a:r>
            <a:r>
              <a:rPr spc="-5" dirty="0"/>
              <a:t>кластеризация?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02813"/>
            <a:ext cx="50158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Новые признаки можно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рассматривать как метки кластеров.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То есть вероятность того, что первый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объект принадлежит первому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кластеру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пять раз выше чем ко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второму.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А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вероятность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принадлежности второго объекта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второму кластеру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четыре раза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выше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чем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к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 первому.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01419"/>
              </p:ext>
            </p:extLst>
          </p:nvPr>
        </p:nvGraphicFramePr>
        <p:xfrm>
          <a:off x="5789786" y="1053232"/>
          <a:ext cx="2231389" cy="1112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нов1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нов2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Объект1</a:t>
                      </a:r>
                      <a:endParaRPr sz="1400" kern="1200" spc="-5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kern="12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Объект2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62630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Вернемся</a:t>
            </a:r>
            <a:r>
              <a:rPr spc="-35" dirty="0"/>
              <a:t> </a:t>
            </a:r>
            <a:r>
              <a:rPr dirty="0"/>
              <a:t>к</a:t>
            </a:r>
            <a:r>
              <a:rPr spc="-30" dirty="0"/>
              <a:t> </a:t>
            </a:r>
            <a:r>
              <a:rPr spc="-5" dirty="0"/>
              <a:t>задаче</a:t>
            </a:r>
            <a:r>
              <a:rPr spc="-30" dirty="0"/>
              <a:t> </a:t>
            </a:r>
            <a:r>
              <a:rPr dirty="0"/>
              <a:t>о</a:t>
            </a:r>
            <a:r>
              <a:rPr spc="-30" dirty="0"/>
              <a:t> </a:t>
            </a:r>
            <a:r>
              <a:rPr spc="-5" dirty="0"/>
              <a:t>покупателях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4821"/>
            <a:ext cx="7266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К</a:t>
            </a:r>
            <a:r>
              <a:rPr sz="20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матрице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с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данными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можно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применить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NMF.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Получим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1339" y="2305357"/>
            <a:ext cx="208279" cy="30924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=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3109" y="2305357"/>
            <a:ext cx="161925" cy="30924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*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780541"/>
            <a:ext cx="5633720" cy="38100"/>
          </a:xfrm>
          <a:custGeom>
            <a:avLst/>
            <a:gdLst/>
            <a:ahLst/>
            <a:cxnLst/>
            <a:rect l="l" t="t" r="r" b="b"/>
            <a:pathLst>
              <a:path w="5633720" h="38100">
                <a:moveTo>
                  <a:pt x="5633224" y="38099"/>
                </a:moveTo>
                <a:lnTo>
                  <a:pt x="0" y="38099"/>
                </a:lnTo>
                <a:lnTo>
                  <a:pt x="0" y="0"/>
                </a:lnTo>
                <a:lnTo>
                  <a:pt x="5633224" y="0"/>
                </a:lnTo>
                <a:lnTo>
                  <a:pt x="5633224" y="38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303791"/>
            <a:ext cx="5633720" cy="12700"/>
          </a:xfrm>
          <a:custGeom>
            <a:avLst/>
            <a:gdLst/>
            <a:ahLst/>
            <a:cxnLst/>
            <a:rect l="l" t="t" r="r" b="b"/>
            <a:pathLst>
              <a:path w="5633720" h="12700">
                <a:moveTo>
                  <a:pt x="5633224" y="12699"/>
                </a:moveTo>
                <a:lnTo>
                  <a:pt x="0" y="12699"/>
                </a:lnTo>
                <a:lnTo>
                  <a:pt x="0" y="0"/>
                </a:lnTo>
                <a:lnTo>
                  <a:pt x="5633224" y="0"/>
                </a:lnTo>
                <a:lnTo>
                  <a:pt x="5633224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814341"/>
            <a:ext cx="5633720" cy="12700"/>
          </a:xfrm>
          <a:custGeom>
            <a:avLst/>
            <a:gdLst/>
            <a:ahLst/>
            <a:cxnLst/>
            <a:rect l="l" t="t" r="r" b="b"/>
            <a:pathLst>
              <a:path w="5633720" h="12700">
                <a:moveTo>
                  <a:pt x="5633224" y="12699"/>
                </a:moveTo>
                <a:lnTo>
                  <a:pt x="0" y="12699"/>
                </a:lnTo>
                <a:lnTo>
                  <a:pt x="0" y="0"/>
                </a:lnTo>
                <a:lnTo>
                  <a:pt x="5633224" y="0"/>
                </a:lnTo>
                <a:lnTo>
                  <a:pt x="5633224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-317" y="1416576"/>
            <a:ext cx="5641340" cy="2946400"/>
            <a:chOff x="-6350" y="1417641"/>
            <a:chExt cx="5641340" cy="2946400"/>
          </a:xfrm>
        </p:grpSpPr>
        <p:sp>
          <p:nvSpPr>
            <p:cNvPr id="10" name="object 10"/>
            <p:cNvSpPr/>
            <p:nvPr/>
          </p:nvSpPr>
          <p:spPr>
            <a:xfrm>
              <a:off x="0" y="1818641"/>
              <a:ext cx="5628640" cy="2534285"/>
            </a:xfrm>
            <a:custGeom>
              <a:avLst/>
              <a:gdLst/>
              <a:ahLst/>
              <a:cxnLst/>
              <a:rect l="l" t="t" r="r" b="b"/>
              <a:pathLst>
                <a:path w="5628640" h="2534285">
                  <a:moveTo>
                    <a:pt x="0" y="2533700"/>
                  </a:moveTo>
                  <a:lnTo>
                    <a:pt x="5628474" y="2533700"/>
                  </a:lnTo>
                  <a:lnTo>
                    <a:pt x="5628474" y="0"/>
                  </a:lnTo>
                  <a:lnTo>
                    <a:pt x="0" y="0"/>
                  </a:lnTo>
                  <a:lnTo>
                    <a:pt x="0" y="2533700"/>
                  </a:lnTo>
                  <a:close/>
                </a:path>
              </a:pathLst>
            </a:custGeom>
            <a:solidFill>
              <a:srgbClr val="FFF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820695"/>
              <a:ext cx="5628640" cy="1532255"/>
            </a:xfrm>
            <a:custGeom>
              <a:avLst/>
              <a:gdLst/>
              <a:ahLst/>
              <a:cxnLst/>
              <a:rect l="l" t="t" r="r" b="b"/>
              <a:pathLst>
                <a:path w="5628640" h="1532254">
                  <a:moveTo>
                    <a:pt x="3047987" y="1021105"/>
                  </a:moveTo>
                  <a:lnTo>
                    <a:pt x="2032000" y="1021105"/>
                  </a:lnTo>
                  <a:lnTo>
                    <a:pt x="1247787" y="1021105"/>
                  </a:lnTo>
                  <a:lnTo>
                    <a:pt x="0" y="1021105"/>
                  </a:lnTo>
                  <a:lnTo>
                    <a:pt x="0" y="1531658"/>
                  </a:lnTo>
                  <a:lnTo>
                    <a:pt x="1247787" y="1531658"/>
                  </a:lnTo>
                  <a:lnTo>
                    <a:pt x="2031987" y="1531658"/>
                  </a:lnTo>
                  <a:lnTo>
                    <a:pt x="3047987" y="1531658"/>
                  </a:lnTo>
                  <a:lnTo>
                    <a:pt x="3047987" y="1021105"/>
                  </a:lnTo>
                  <a:close/>
                </a:path>
                <a:path w="5628640" h="1532254">
                  <a:moveTo>
                    <a:pt x="5628475" y="0"/>
                  </a:moveTo>
                  <a:lnTo>
                    <a:pt x="5628475" y="0"/>
                  </a:lnTo>
                  <a:lnTo>
                    <a:pt x="0" y="0"/>
                  </a:lnTo>
                  <a:lnTo>
                    <a:pt x="0" y="510552"/>
                  </a:lnTo>
                  <a:lnTo>
                    <a:pt x="5628475" y="510552"/>
                  </a:lnTo>
                  <a:lnTo>
                    <a:pt x="5628475" y="0"/>
                  </a:lnTo>
                  <a:close/>
                </a:path>
              </a:pathLst>
            </a:custGeom>
            <a:solidFill>
              <a:srgbClr val="FFE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428741"/>
              <a:ext cx="5628640" cy="352425"/>
            </a:xfrm>
            <a:custGeom>
              <a:avLst/>
              <a:gdLst/>
              <a:ahLst/>
              <a:cxnLst/>
              <a:rect l="l" t="t" r="r" b="b"/>
              <a:pathLst>
                <a:path w="5628640" h="352425">
                  <a:moveTo>
                    <a:pt x="0" y="351799"/>
                  </a:moveTo>
                  <a:lnTo>
                    <a:pt x="5628474" y="351799"/>
                  </a:lnTo>
                  <a:lnTo>
                    <a:pt x="5628474" y="0"/>
                  </a:lnTo>
                  <a:lnTo>
                    <a:pt x="0" y="0"/>
                  </a:lnTo>
                  <a:lnTo>
                    <a:pt x="0" y="351799"/>
                  </a:lnTo>
                  <a:close/>
                </a:path>
              </a:pathLst>
            </a:custGeom>
            <a:solidFill>
              <a:srgbClr val="FFF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428749"/>
              <a:ext cx="5628640" cy="352425"/>
            </a:xfrm>
            <a:custGeom>
              <a:avLst/>
              <a:gdLst/>
              <a:ahLst/>
              <a:cxnLst/>
              <a:rect l="l" t="t" r="r" b="b"/>
              <a:pathLst>
                <a:path w="5628640" h="352425">
                  <a:moveTo>
                    <a:pt x="5628475" y="0"/>
                  </a:moveTo>
                  <a:lnTo>
                    <a:pt x="5628475" y="0"/>
                  </a:lnTo>
                  <a:lnTo>
                    <a:pt x="0" y="0"/>
                  </a:lnTo>
                  <a:lnTo>
                    <a:pt x="0" y="351802"/>
                  </a:lnTo>
                  <a:lnTo>
                    <a:pt x="5628475" y="351802"/>
                  </a:lnTo>
                  <a:lnTo>
                    <a:pt x="5628475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818652"/>
              <a:ext cx="5628640" cy="491490"/>
            </a:xfrm>
            <a:custGeom>
              <a:avLst/>
              <a:gdLst/>
              <a:ahLst/>
              <a:cxnLst/>
              <a:rect l="l" t="t" r="r" b="b"/>
              <a:pathLst>
                <a:path w="5628640" h="491489">
                  <a:moveTo>
                    <a:pt x="5628475" y="0"/>
                  </a:moveTo>
                  <a:lnTo>
                    <a:pt x="5628475" y="0"/>
                  </a:lnTo>
                  <a:lnTo>
                    <a:pt x="0" y="0"/>
                  </a:lnTo>
                  <a:lnTo>
                    <a:pt x="0" y="491490"/>
                  </a:lnTo>
                  <a:lnTo>
                    <a:pt x="5628475" y="491490"/>
                  </a:lnTo>
                  <a:lnTo>
                    <a:pt x="5628475" y="0"/>
                  </a:lnTo>
                  <a:close/>
                </a:path>
              </a:pathLst>
            </a:custGeom>
            <a:solidFill>
              <a:srgbClr val="FFE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423991"/>
              <a:ext cx="2032000" cy="2933700"/>
            </a:xfrm>
            <a:custGeom>
              <a:avLst/>
              <a:gdLst/>
              <a:ahLst/>
              <a:cxnLst/>
              <a:rect l="l" t="t" r="r" b="b"/>
              <a:pathLst>
                <a:path w="2032000" h="2933700">
                  <a:moveTo>
                    <a:pt x="0" y="0"/>
                  </a:moveTo>
                  <a:lnTo>
                    <a:pt x="0" y="2933100"/>
                  </a:lnTo>
                </a:path>
                <a:path w="2032000" h="2933700">
                  <a:moveTo>
                    <a:pt x="1247799" y="0"/>
                  </a:moveTo>
                  <a:lnTo>
                    <a:pt x="1247799" y="2933100"/>
                  </a:lnTo>
                </a:path>
                <a:path w="2032000" h="2933700">
                  <a:moveTo>
                    <a:pt x="2031999" y="0"/>
                  </a:moveTo>
                  <a:lnTo>
                    <a:pt x="2031999" y="293310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4024" y="1423991"/>
              <a:ext cx="2364740" cy="2291080"/>
            </a:xfrm>
            <a:custGeom>
              <a:avLst/>
              <a:gdLst/>
              <a:ahLst/>
              <a:cxnLst/>
              <a:rect l="l" t="t" r="r" b="b"/>
              <a:pathLst>
                <a:path w="2364740" h="2291079">
                  <a:moveTo>
                    <a:pt x="0" y="0"/>
                  </a:moveTo>
                  <a:lnTo>
                    <a:pt x="0" y="2290765"/>
                  </a:lnTo>
                </a:path>
                <a:path w="2364740" h="2291079">
                  <a:moveTo>
                    <a:pt x="799974" y="0"/>
                  </a:moveTo>
                  <a:lnTo>
                    <a:pt x="799974" y="2290765"/>
                  </a:lnTo>
                </a:path>
                <a:path w="2364740" h="2291079">
                  <a:moveTo>
                    <a:pt x="1572349" y="0"/>
                  </a:moveTo>
                  <a:lnTo>
                    <a:pt x="1572349" y="2290765"/>
                  </a:lnTo>
                </a:path>
                <a:path w="2364740" h="2291079">
                  <a:moveTo>
                    <a:pt x="2364449" y="0"/>
                  </a:moveTo>
                  <a:lnTo>
                    <a:pt x="2364449" y="2290765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1422399"/>
              <a:ext cx="5633720" cy="2936875"/>
            </a:xfrm>
            <a:custGeom>
              <a:avLst/>
              <a:gdLst/>
              <a:ahLst/>
              <a:cxnLst/>
              <a:rect l="l" t="t" r="r" b="b"/>
              <a:pathLst>
                <a:path w="5633720" h="2936875">
                  <a:moveTo>
                    <a:pt x="3047987" y="2923603"/>
                  </a:moveTo>
                  <a:lnTo>
                    <a:pt x="0" y="2923603"/>
                  </a:lnTo>
                  <a:lnTo>
                    <a:pt x="0" y="2936303"/>
                  </a:lnTo>
                  <a:lnTo>
                    <a:pt x="3047987" y="2936303"/>
                  </a:lnTo>
                  <a:lnTo>
                    <a:pt x="3047987" y="2923603"/>
                  </a:lnTo>
                  <a:close/>
                </a:path>
                <a:path w="5633720" h="2936875">
                  <a:moveTo>
                    <a:pt x="3047987" y="2413050"/>
                  </a:moveTo>
                  <a:lnTo>
                    <a:pt x="0" y="2413050"/>
                  </a:lnTo>
                  <a:lnTo>
                    <a:pt x="0" y="2425750"/>
                  </a:lnTo>
                  <a:lnTo>
                    <a:pt x="3047987" y="2425750"/>
                  </a:lnTo>
                  <a:lnTo>
                    <a:pt x="3047987" y="2413050"/>
                  </a:lnTo>
                  <a:close/>
                </a:path>
                <a:path w="5633720" h="2936875">
                  <a:moveTo>
                    <a:pt x="5633224" y="1902498"/>
                  </a:moveTo>
                  <a:lnTo>
                    <a:pt x="0" y="1902498"/>
                  </a:lnTo>
                  <a:lnTo>
                    <a:pt x="0" y="1915198"/>
                  </a:lnTo>
                  <a:lnTo>
                    <a:pt x="5633224" y="1915198"/>
                  </a:lnTo>
                  <a:lnTo>
                    <a:pt x="5633224" y="1902498"/>
                  </a:lnTo>
                  <a:close/>
                </a:path>
                <a:path w="5633720" h="2936875">
                  <a:moveTo>
                    <a:pt x="563322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5633224" y="12700"/>
                  </a:lnTo>
                  <a:lnTo>
                    <a:pt x="5633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087285"/>
              </p:ext>
            </p:extLst>
          </p:nvPr>
        </p:nvGraphicFramePr>
        <p:xfrm>
          <a:off x="-1" y="2868522"/>
          <a:ext cx="5395959" cy="841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594">
                <a:tc>
                  <a:txBody>
                    <a:bodyPr/>
                    <a:lstStyle/>
                    <a:p>
                      <a:pPr marR="84455" algn="l">
                        <a:lnSpc>
                          <a:spcPts val="1545"/>
                        </a:lnSpc>
                      </a:pPr>
                      <a:r>
                        <a:rPr sz="1400" kern="0" spc="100" baseline="0" dirty="0">
                          <a:latin typeface="Arial MT"/>
                          <a:cs typeface="Arial MT"/>
                        </a:rPr>
                        <a:t>Покупатель3</a:t>
                      </a:r>
                    </a:p>
                  </a:txBody>
                  <a:tcPr marL="0" marR="0" marT="0" marB="0"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4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54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0" marB="0"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ts val="154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ts val="154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ts val="1545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90">
                <a:tc>
                  <a:txBody>
                    <a:bodyPr/>
                    <a:lstStyle/>
                    <a:p>
                      <a:pPr marR="84455" algn="l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kern="0" spc="100" baseline="0" dirty="0">
                          <a:latin typeface="Arial MT"/>
                          <a:cs typeface="Arial MT"/>
                        </a:rPr>
                        <a:t>Покупатель4</a:t>
                      </a:r>
                    </a:p>
                  </a:txBody>
                  <a:tcPr marL="0" marR="0" marT="54610" marB="0"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40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54610" marB="0"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350" y="3860080"/>
            <a:ext cx="164210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sz="1400" spc="100" dirty="0">
                <a:latin typeface="Arial MT"/>
                <a:cs typeface="Arial MT"/>
              </a:rPr>
              <a:t>Покупатель5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" dirty="0">
                <a:latin typeface="Arial MT"/>
                <a:cs typeface="Arial MT"/>
              </a:rPr>
              <a:t>10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05025" y="3860080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9750" y="3889622"/>
            <a:ext cx="16713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  <a:tabLst>
                <a:tab pos="799465" algn="l"/>
                <a:tab pos="1572260" algn="l"/>
              </a:tabLst>
            </a:pPr>
            <a:r>
              <a:rPr sz="1400" dirty="0">
                <a:latin typeface="Arial MT"/>
                <a:cs typeface="Arial MT"/>
              </a:rPr>
              <a:t>1	</a:t>
            </a:r>
            <a:r>
              <a:rPr sz="1400" spc="-5" dirty="0">
                <a:latin typeface="Arial MT"/>
                <a:cs typeface="Arial MT"/>
              </a:rPr>
              <a:t>1</a:t>
            </a:r>
            <a:r>
              <a:rPr sz="1400" dirty="0">
                <a:latin typeface="Arial MT"/>
                <a:cs typeface="Arial MT"/>
              </a:rPr>
              <a:t>0	1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19028"/>
              </p:ext>
            </p:extLst>
          </p:nvPr>
        </p:nvGraphicFramePr>
        <p:xfrm>
          <a:off x="0" y="1428741"/>
          <a:ext cx="8772523" cy="14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9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84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8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Мука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Возд.шары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ru-RU"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Кола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Сахар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Чипсы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нов1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нов2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100" baseline="0" dirty="0">
                          <a:latin typeface="Arial MT"/>
                          <a:cs typeface="Arial MT"/>
                        </a:rPr>
                        <a:t>Покупатель1</a:t>
                      </a:r>
                    </a:p>
                  </a:txBody>
                  <a:tcPr marL="0" marR="0" marT="31114" marB="0"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</a:p>
                  </a:txBody>
                  <a:tcPr marL="0" marR="0" marT="31114" marB="0"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459" dirty="0">
                          <a:latin typeface="Arial MT"/>
                          <a:cs typeface="Arial MT"/>
                        </a:rPr>
                        <a:t>Пок1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1.2850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166">
                <a:tc>
                  <a:txBody>
                    <a:bodyPr/>
                    <a:lstStyle/>
                    <a:p>
                      <a:pPr marR="5715" algn="ctr">
                        <a:lnSpc>
                          <a:spcPts val="1595"/>
                        </a:lnSpc>
                        <a:spcBef>
                          <a:spcPts val="1340"/>
                        </a:spcBef>
                      </a:pPr>
                      <a:r>
                        <a:rPr sz="1400" spc="100" baseline="0" dirty="0">
                          <a:latin typeface="Arial MT"/>
                          <a:cs typeface="Arial MT"/>
                        </a:rPr>
                        <a:t>Покупатель2</a:t>
                      </a:r>
                    </a:p>
                  </a:txBody>
                  <a:tcPr marL="0" marR="0" marT="17018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95"/>
                        </a:lnSpc>
                        <a:spcBef>
                          <a:spcPts val="13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018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95"/>
                        </a:lnSpc>
                        <a:spcBef>
                          <a:spcPts val="13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</a:p>
                  </a:txBody>
                  <a:tcPr marL="0" marR="0" marT="17018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95"/>
                        </a:lnSpc>
                        <a:spcBef>
                          <a:spcPts val="13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018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95"/>
                        </a:lnSpc>
                        <a:spcBef>
                          <a:spcPts val="13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018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95"/>
                        </a:lnSpc>
                        <a:spcBef>
                          <a:spcPts val="13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1701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459" dirty="0">
                          <a:latin typeface="Arial MT"/>
                          <a:cs typeface="Arial MT"/>
                        </a:rPr>
                        <a:t>Пок2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0.4711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0.8065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spc="100" baseline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459" dirty="0">
                          <a:latin typeface="Arial MT"/>
                          <a:cs typeface="Arial MT"/>
                        </a:rPr>
                        <a:t>Пок3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8.4380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0.0365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5922971" y="1422391"/>
            <a:ext cx="2848610" cy="2238375"/>
            <a:chOff x="5922971" y="1422391"/>
            <a:chExt cx="2848610" cy="2238375"/>
          </a:xfrm>
        </p:grpSpPr>
        <p:sp>
          <p:nvSpPr>
            <p:cNvPr id="24" name="object 24"/>
            <p:cNvSpPr/>
            <p:nvPr/>
          </p:nvSpPr>
          <p:spPr>
            <a:xfrm>
              <a:off x="5929321" y="1428741"/>
              <a:ext cx="2835910" cy="2225675"/>
            </a:xfrm>
            <a:custGeom>
              <a:avLst/>
              <a:gdLst/>
              <a:ahLst/>
              <a:cxnLst/>
              <a:rect l="l" t="t" r="r" b="b"/>
              <a:pathLst>
                <a:path w="2835909" h="2225675">
                  <a:moveTo>
                    <a:pt x="2835424" y="2225100"/>
                  </a:moveTo>
                  <a:lnTo>
                    <a:pt x="0" y="2225100"/>
                  </a:lnTo>
                  <a:lnTo>
                    <a:pt x="0" y="0"/>
                  </a:lnTo>
                  <a:lnTo>
                    <a:pt x="2835424" y="0"/>
                  </a:lnTo>
                  <a:lnTo>
                    <a:pt x="2835424" y="2225100"/>
                  </a:lnTo>
                  <a:close/>
                </a:path>
              </a:pathLst>
            </a:custGeom>
            <a:solidFill>
              <a:srgbClr val="FFF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29312" y="3283000"/>
              <a:ext cx="2835910" cy="371475"/>
            </a:xfrm>
            <a:custGeom>
              <a:avLst/>
              <a:gdLst/>
              <a:ahLst/>
              <a:cxnLst/>
              <a:rect l="l" t="t" r="r" b="b"/>
              <a:pathLst>
                <a:path w="2835909" h="371475">
                  <a:moveTo>
                    <a:pt x="2835427" y="0"/>
                  </a:moveTo>
                  <a:lnTo>
                    <a:pt x="2032000" y="0"/>
                  </a:lnTo>
                  <a:lnTo>
                    <a:pt x="1247800" y="0"/>
                  </a:lnTo>
                  <a:lnTo>
                    <a:pt x="0" y="0"/>
                  </a:lnTo>
                  <a:lnTo>
                    <a:pt x="0" y="370852"/>
                  </a:lnTo>
                  <a:lnTo>
                    <a:pt x="1247800" y="370852"/>
                  </a:lnTo>
                  <a:lnTo>
                    <a:pt x="2032000" y="370852"/>
                  </a:lnTo>
                  <a:lnTo>
                    <a:pt x="2835427" y="370852"/>
                  </a:lnTo>
                  <a:lnTo>
                    <a:pt x="2835427" y="0"/>
                  </a:lnTo>
                  <a:close/>
                </a:path>
              </a:pathLst>
            </a:custGeom>
            <a:solidFill>
              <a:srgbClr val="FFE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24571" y="1423991"/>
              <a:ext cx="2845435" cy="2235200"/>
            </a:xfrm>
            <a:custGeom>
              <a:avLst/>
              <a:gdLst/>
              <a:ahLst/>
              <a:cxnLst/>
              <a:rect l="l" t="t" r="r" b="b"/>
              <a:pathLst>
                <a:path w="2845434" h="2235200">
                  <a:moveTo>
                    <a:pt x="4749" y="0"/>
                  </a:moveTo>
                  <a:lnTo>
                    <a:pt x="4749" y="2234600"/>
                  </a:lnTo>
                </a:path>
                <a:path w="2845434" h="2235200">
                  <a:moveTo>
                    <a:pt x="1252549" y="0"/>
                  </a:moveTo>
                  <a:lnTo>
                    <a:pt x="1252549" y="2234600"/>
                  </a:lnTo>
                </a:path>
                <a:path w="2845434" h="2235200">
                  <a:moveTo>
                    <a:pt x="2036749" y="0"/>
                  </a:moveTo>
                  <a:lnTo>
                    <a:pt x="2036749" y="2234600"/>
                  </a:lnTo>
                </a:path>
                <a:path w="2845434" h="2235200">
                  <a:moveTo>
                    <a:pt x="2840174" y="0"/>
                  </a:moveTo>
                  <a:lnTo>
                    <a:pt x="2840174" y="2234600"/>
                  </a:lnTo>
                </a:path>
                <a:path w="2845434" h="2235200">
                  <a:moveTo>
                    <a:pt x="0" y="1859000"/>
                  </a:moveTo>
                  <a:lnTo>
                    <a:pt x="2844924" y="1859000"/>
                  </a:lnTo>
                </a:path>
                <a:path w="2845434" h="2235200">
                  <a:moveTo>
                    <a:pt x="0" y="4749"/>
                  </a:moveTo>
                  <a:lnTo>
                    <a:pt x="2844924" y="4749"/>
                  </a:lnTo>
                </a:path>
                <a:path w="2845434" h="2235200">
                  <a:moveTo>
                    <a:pt x="0" y="2229850"/>
                  </a:moveTo>
                  <a:lnTo>
                    <a:pt x="2844924" y="222985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02347" y="2930430"/>
            <a:ext cx="88740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0" dirty="0">
                <a:latin typeface="Arial MT"/>
                <a:cs typeface="Arial MT"/>
              </a:rPr>
              <a:t>Пок4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250147" y="2930430"/>
            <a:ext cx="13538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6290" algn="l"/>
              </a:tabLst>
            </a:pPr>
            <a:r>
              <a:rPr sz="1400" spc="-5" dirty="0">
                <a:latin typeface="Arial MT"/>
                <a:cs typeface="Arial MT"/>
              </a:rPr>
              <a:t>0.021</a:t>
            </a:r>
            <a:r>
              <a:rPr sz="1400" dirty="0">
                <a:latin typeface="Arial MT"/>
                <a:cs typeface="Arial MT"/>
              </a:rPr>
              <a:t>7	</a:t>
            </a:r>
            <a:r>
              <a:rPr sz="1400" spc="-5" dirty="0">
                <a:latin typeface="Arial MT"/>
                <a:cs typeface="Arial MT"/>
              </a:rPr>
              <a:t>6.7563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50147" y="3301280"/>
            <a:ext cx="908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6290" algn="l"/>
              </a:tabLst>
            </a:pPr>
            <a:r>
              <a:rPr sz="1400" spc="-5" dirty="0">
                <a:latin typeface="Arial MT"/>
                <a:cs typeface="Arial MT"/>
              </a:rPr>
              <a:t>10.84</a:t>
            </a:r>
            <a:r>
              <a:rPr sz="1400" dirty="0">
                <a:latin typeface="Arial MT"/>
                <a:cs typeface="Arial MT"/>
              </a:rPr>
              <a:t>7	0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35300" y="3725439"/>
            <a:ext cx="6108700" cy="1265555"/>
            <a:chOff x="3041650" y="3708407"/>
            <a:chExt cx="6108700" cy="1265555"/>
          </a:xfrm>
        </p:grpSpPr>
        <p:sp>
          <p:nvSpPr>
            <p:cNvPr id="31" name="object 31"/>
            <p:cNvSpPr/>
            <p:nvPr/>
          </p:nvSpPr>
          <p:spPr>
            <a:xfrm>
              <a:off x="3047987" y="3714762"/>
              <a:ext cx="6096000" cy="1252855"/>
            </a:xfrm>
            <a:custGeom>
              <a:avLst/>
              <a:gdLst/>
              <a:ahLst/>
              <a:cxnLst/>
              <a:rect l="l" t="t" r="r" b="b"/>
              <a:pathLst>
                <a:path w="6096000" h="1252854">
                  <a:moveTo>
                    <a:pt x="6096000" y="529602"/>
                  </a:moveTo>
                  <a:lnTo>
                    <a:pt x="0" y="529602"/>
                  </a:lnTo>
                  <a:lnTo>
                    <a:pt x="0" y="1252245"/>
                  </a:lnTo>
                  <a:lnTo>
                    <a:pt x="6096000" y="1252245"/>
                  </a:lnTo>
                  <a:lnTo>
                    <a:pt x="6096000" y="529602"/>
                  </a:lnTo>
                  <a:close/>
                </a:path>
                <a:path w="6096000" h="1252854">
                  <a:moveTo>
                    <a:pt x="6096000" y="0"/>
                  </a:moveTo>
                  <a:lnTo>
                    <a:pt x="0" y="0"/>
                  </a:lnTo>
                  <a:lnTo>
                    <a:pt x="0" y="491502"/>
                  </a:lnTo>
                  <a:lnTo>
                    <a:pt x="6096000" y="491502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FF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47987" y="3714762"/>
              <a:ext cx="6096000" cy="492125"/>
            </a:xfrm>
            <a:custGeom>
              <a:avLst/>
              <a:gdLst/>
              <a:ahLst/>
              <a:cxnLst/>
              <a:rect l="l" t="t" r="r" b="b"/>
              <a:pathLst>
                <a:path w="6096000" h="492125">
                  <a:moveTo>
                    <a:pt x="6096000" y="0"/>
                  </a:moveTo>
                  <a:lnTo>
                    <a:pt x="6096000" y="0"/>
                  </a:lnTo>
                  <a:lnTo>
                    <a:pt x="0" y="0"/>
                  </a:lnTo>
                  <a:lnTo>
                    <a:pt x="0" y="491502"/>
                  </a:lnTo>
                  <a:lnTo>
                    <a:pt x="6096000" y="491502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47987" y="4244365"/>
              <a:ext cx="6096000" cy="352425"/>
            </a:xfrm>
            <a:custGeom>
              <a:avLst/>
              <a:gdLst/>
              <a:ahLst/>
              <a:cxnLst/>
              <a:rect l="l" t="t" r="r" b="b"/>
              <a:pathLst>
                <a:path w="6096000" h="352425">
                  <a:moveTo>
                    <a:pt x="6096000" y="0"/>
                  </a:moveTo>
                  <a:lnTo>
                    <a:pt x="6096000" y="0"/>
                  </a:lnTo>
                  <a:lnTo>
                    <a:pt x="0" y="0"/>
                  </a:lnTo>
                  <a:lnTo>
                    <a:pt x="0" y="351802"/>
                  </a:lnTo>
                  <a:lnTo>
                    <a:pt x="6096000" y="351802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FE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48000" y="3710007"/>
              <a:ext cx="6096000" cy="1261745"/>
            </a:xfrm>
            <a:custGeom>
              <a:avLst/>
              <a:gdLst/>
              <a:ahLst/>
              <a:cxnLst/>
              <a:rect l="l" t="t" r="r" b="b"/>
              <a:pathLst>
                <a:path w="6096000" h="1261745">
                  <a:moveTo>
                    <a:pt x="0" y="0"/>
                  </a:moveTo>
                  <a:lnTo>
                    <a:pt x="0" y="1261749"/>
                  </a:lnTo>
                </a:path>
                <a:path w="6096000" h="1261745">
                  <a:moveTo>
                    <a:pt x="1015999" y="0"/>
                  </a:moveTo>
                  <a:lnTo>
                    <a:pt x="1015999" y="1261749"/>
                  </a:lnTo>
                </a:path>
                <a:path w="6096000" h="1261745">
                  <a:moveTo>
                    <a:pt x="2031999" y="0"/>
                  </a:moveTo>
                  <a:lnTo>
                    <a:pt x="2031999" y="1261749"/>
                  </a:lnTo>
                </a:path>
                <a:path w="6096000" h="1261745">
                  <a:moveTo>
                    <a:pt x="3214699" y="0"/>
                  </a:moveTo>
                  <a:lnTo>
                    <a:pt x="3214699" y="1261749"/>
                  </a:lnTo>
                </a:path>
                <a:path w="6096000" h="1261745">
                  <a:moveTo>
                    <a:pt x="4063999" y="0"/>
                  </a:moveTo>
                  <a:lnTo>
                    <a:pt x="4063999" y="1261749"/>
                  </a:lnTo>
                </a:path>
                <a:path w="6096000" h="1261745">
                  <a:moveTo>
                    <a:pt x="5079999" y="0"/>
                  </a:moveTo>
                  <a:lnTo>
                    <a:pt x="5079999" y="1261749"/>
                  </a:lnTo>
                </a:path>
                <a:path w="6096000" h="1261745">
                  <a:moveTo>
                    <a:pt x="6095999" y="0"/>
                  </a:moveTo>
                  <a:lnTo>
                    <a:pt x="6095999" y="126174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43237" y="3708412"/>
              <a:ext cx="6101080" cy="1265555"/>
            </a:xfrm>
            <a:custGeom>
              <a:avLst/>
              <a:gdLst/>
              <a:ahLst/>
              <a:cxnLst/>
              <a:rect l="l" t="t" r="r" b="b"/>
              <a:pathLst>
                <a:path w="6101080" h="1265554">
                  <a:moveTo>
                    <a:pt x="6100762" y="1252245"/>
                  </a:moveTo>
                  <a:lnTo>
                    <a:pt x="0" y="1252245"/>
                  </a:lnTo>
                  <a:lnTo>
                    <a:pt x="0" y="1264945"/>
                  </a:lnTo>
                  <a:lnTo>
                    <a:pt x="6100762" y="1264945"/>
                  </a:lnTo>
                  <a:lnTo>
                    <a:pt x="6100762" y="1252245"/>
                  </a:lnTo>
                  <a:close/>
                </a:path>
                <a:path w="6101080" h="1265554">
                  <a:moveTo>
                    <a:pt x="6100762" y="881405"/>
                  </a:moveTo>
                  <a:lnTo>
                    <a:pt x="0" y="881405"/>
                  </a:lnTo>
                  <a:lnTo>
                    <a:pt x="0" y="894105"/>
                  </a:lnTo>
                  <a:lnTo>
                    <a:pt x="6100762" y="894105"/>
                  </a:lnTo>
                  <a:lnTo>
                    <a:pt x="6100762" y="881405"/>
                  </a:lnTo>
                  <a:close/>
                </a:path>
                <a:path w="6101080" h="1265554">
                  <a:moveTo>
                    <a:pt x="6100762" y="497852"/>
                  </a:moveTo>
                  <a:lnTo>
                    <a:pt x="0" y="497852"/>
                  </a:lnTo>
                  <a:lnTo>
                    <a:pt x="0" y="535952"/>
                  </a:lnTo>
                  <a:lnTo>
                    <a:pt x="6100762" y="535952"/>
                  </a:lnTo>
                  <a:lnTo>
                    <a:pt x="6100762" y="497852"/>
                  </a:lnTo>
                  <a:close/>
                </a:path>
                <a:path w="6101080" h="1265554">
                  <a:moveTo>
                    <a:pt x="610076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100762" y="12700"/>
                  </a:lnTo>
                  <a:lnTo>
                    <a:pt x="61007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137025" y="3733045"/>
            <a:ext cx="460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Мука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85025" y="3733045"/>
            <a:ext cx="559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Сахар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01025" y="3733045"/>
            <a:ext cx="617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Чипсы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21025" y="4243596"/>
            <a:ext cx="72643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0" dirty="0">
                <a:latin typeface="Arial MT"/>
                <a:cs typeface="Arial MT"/>
              </a:rPr>
              <a:t>нов1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137025" y="4243596"/>
            <a:ext cx="273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0.8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85025" y="4243596"/>
            <a:ext cx="371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1.02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01025" y="4243596"/>
            <a:ext cx="371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0.06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21025" y="4614445"/>
            <a:ext cx="7651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0" dirty="0">
                <a:latin typeface="Arial MT"/>
                <a:cs typeface="Arial MT"/>
              </a:rPr>
              <a:t>нов2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137025" y="461444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53025" y="3301280"/>
            <a:ext cx="1663064" cy="157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1694">
              <a:lnSpc>
                <a:spcPct val="100000"/>
              </a:lnSpc>
              <a:spcBef>
                <a:spcPts val="100"/>
              </a:spcBef>
            </a:pPr>
            <a:r>
              <a:rPr sz="1400" spc="100" dirty="0">
                <a:latin typeface="Arial MT"/>
                <a:cs typeface="Arial MT"/>
              </a:rPr>
              <a:t>Пок5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Возд.шар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ы	</a:t>
            </a:r>
            <a:r>
              <a:rPr lang="ru-RU" sz="1400" b="1" spc="-5" dirty="0">
                <a:solidFill>
                  <a:srgbClr val="FFFFFF"/>
                </a:solidFill>
                <a:latin typeface="Arial"/>
                <a:cs typeface="Arial"/>
              </a:rPr>
              <a:t>Кола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195070" algn="l"/>
              </a:tabLst>
            </a:pPr>
            <a:r>
              <a:rPr sz="1400" dirty="0">
                <a:latin typeface="Arial MT"/>
                <a:cs typeface="Arial MT"/>
              </a:rPr>
              <a:t>0	</a:t>
            </a:r>
            <a:r>
              <a:rPr sz="1400" spc="-5" dirty="0">
                <a:latin typeface="Arial MT"/>
                <a:cs typeface="Arial MT"/>
              </a:rPr>
              <a:t>0.09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1195070" algn="l"/>
              </a:tabLst>
            </a:pPr>
            <a:r>
              <a:rPr sz="1400" spc="-5" dirty="0">
                <a:latin typeface="Arial MT"/>
                <a:cs typeface="Arial MT"/>
              </a:rPr>
              <a:t>2.93	5.93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85025" y="4614445"/>
            <a:ext cx="371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0.29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201025" y="4614445"/>
            <a:ext cx="371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0.17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2478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Получаем</a:t>
            </a:r>
            <a:r>
              <a:rPr spc="-50" dirty="0"/>
              <a:t> </a:t>
            </a:r>
            <a:r>
              <a:rPr spc="-5" dirty="0"/>
              <a:t>кластеризацию</a:t>
            </a:r>
            <a:r>
              <a:rPr spc="-50" dirty="0"/>
              <a:t> </a:t>
            </a:r>
            <a:r>
              <a:rPr spc="-5" dirty="0"/>
              <a:t>покупателей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9207" y="1074821"/>
            <a:ext cx="483171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Новые признаки из первой таблицы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задают кластеризацию покупателей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(покупатель относится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к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i-му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кластеру, если число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i-м столбце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максимально).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Получаем</a:t>
            </a:r>
            <a:r>
              <a:rPr sz="20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кластеры</a:t>
            </a:r>
            <a:r>
              <a:rPr sz="20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{1,2,4},{3,5}.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12700" marR="189865">
              <a:lnSpc>
                <a:spcPct val="100000"/>
              </a:lnSpc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Можно</a:t>
            </a:r>
            <a:r>
              <a:rPr sz="20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предложить</a:t>
            </a:r>
            <a:r>
              <a:rPr sz="2000" spc="-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вероятностные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правила</a:t>
            </a:r>
            <a:r>
              <a:rPr sz="20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выбора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кластера.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53443"/>
              </p:ext>
            </p:extLst>
          </p:nvPr>
        </p:nvGraphicFramePr>
        <p:xfrm>
          <a:off x="350807" y="1065202"/>
          <a:ext cx="3263900" cy="2225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нов1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нов2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100" baseline="0" dirty="0">
                          <a:latin typeface="Arial MT"/>
                          <a:cs typeface="Arial MT"/>
                        </a:rPr>
                        <a:t>Пок1</a:t>
                      </a:r>
                      <a:endParaRPr sz="1400" spc="100" baseline="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1.2850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100" baseline="0" dirty="0">
                          <a:latin typeface="Arial MT"/>
                          <a:cs typeface="Arial MT"/>
                        </a:rPr>
                        <a:t>Пок2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0.4711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0.8065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100" baseline="0" dirty="0">
                          <a:latin typeface="Arial MT"/>
                          <a:cs typeface="Arial MT"/>
                        </a:rPr>
                        <a:t>Пок3</a:t>
                      </a:r>
                      <a:endParaRPr sz="1400" spc="100" baseline="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8.4380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0.0365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100" baseline="0" dirty="0">
                          <a:latin typeface="Arial MT"/>
                          <a:cs typeface="Arial MT"/>
                        </a:rPr>
                        <a:t>Пок4</a:t>
                      </a:r>
                      <a:endParaRPr sz="1400" spc="100" baseline="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0.0217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6.7563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100" baseline="0" dirty="0">
                          <a:latin typeface="Arial MT"/>
                          <a:cs typeface="Arial MT"/>
                        </a:rPr>
                        <a:t>Пок5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10.847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45656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Смысл</a:t>
            </a:r>
            <a:r>
              <a:rPr spc="-55" dirty="0"/>
              <a:t> </a:t>
            </a:r>
            <a:r>
              <a:rPr spc="-5" dirty="0"/>
              <a:t>новых</a:t>
            </a:r>
            <a:r>
              <a:rPr spc="-50" dirty="0"/>
              <a:t> </a:t>
            </a:r>
            <a:r>
              <a:rPr spc="-5" dirty="0"/>
              <a:t>признаков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745" y="1074821"/>
            <a:ext cx="82226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Новые признаки здесь имеют очевидную интерпретацию (см.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вторую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таблицу).</a:t>
            </a:r>
            <a:endParaRPr sz="2000">
              <a:latin typeface="Verdana"/>
              <a:cs typeface="Verdana"/>
            </a:endParaRPr>
          </a:p>
          <a:p>
            <a:pPr marL="12700" marR="2445385">
              <a:lnSpc>
                <a:spcPct val="100000"/>
              </a:lnSpc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Признак «нов1»=«товары для выпечки».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Признак</a:t>
            </a:r>
            <a:r>
              <a:rPr sz="20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«нов2»=«товары</a:t>
            </a:r>
            <a:r>
              <a:rPr sz="20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для</a:t>
            </a:r>
            <a:r>
              <a:rPr sz="20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праздника».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45" y="3818021"/>
            <a:ext cx="74949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Кстати, таблица не дает ответа, </a:t>
            </a:r>
            <a:r>
              <a:rPr sz="2000" dirty="0">
                <a:solidFill>
                  <a:srgbClr val="595959"/>
                </a:solidFill>
                <a:latin typeface="Verdana"/>
                <a:cs typeface="Verdana"/>
              </a:rPr>
              <a:t>к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какой группе товаров </a:t>
            </a:r>
            <a:r>
              <a:rPr sz="2000" spc="-6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относятся</a:t>
            </a:r>
            <a:r>
              <a:rPr sz="20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Verdana"/>
                <a:cs typeface="Verdana"/>
              </a:rPr>
              <a:t>чипсы.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81331"/>
              </p:ext>
            </p:extLst>
          </p:nvPr>
        </p:nvGraphicFramePr>
        <p:xfrm>
          <a:off x="350807" y="2565400"/>
          <a:ext cx="6097905" cy="1252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0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Мука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Возд.шары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ru-RU"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Кола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Сахар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Чипсы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100" baseline="0" dirty="0">
                          <a:latin typeface="Arial MT"/>
                          <a:cs typeface="Arial MT"/>
                        </a:rPr>
                        <a:t>нов1</a:t>
                      </a:r>
                      <a:endParaRPr sz="1400" spc="100" baseline="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0.09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1.02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100" baseline="0" dirty="0">
                          <a:latin typeface="Arial MT"/>
                          <a:cs typeface="Arial MT"/>
                        </a:rPr>
                        <a:t>нов2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2.93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5.93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0.29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0.17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5561"/>
            <a:ext cx="46310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/>
              <a:t>Использованная</a:t>
            </a:r>
            <a:r>
              <a:rPr sz="2200" spc="-85" dirty="0"/>
              <a:t> </a:t>
            </a:r>
            <a:r>
              <a:rPr sz="2200" spc="-5" dirty="0"/>
              <a:t>литература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366762" y="1072789"/>
            <a:ext cx="8019415" cy="261866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71500" marR="278130" indent="-559435">
              <a:lnSpc>
                <a:spcPts val="2850"/>
              </a:lnSpc>
              <a:spcBef>
                <a:spcPts val="220"/>
              </a:spcBef>
              <a:buAutoNum type="arabicPeriod"/>
              <a:tabLst>
                <a:tab pos="571500" algn="l"/>
                <a:tab pos="572135" algn="l"/>
              </a:tabLst>
            </a:pPr>
            <a:r>
              <a:rPr sz="2400" spc="100" dirty="0">
                <a:latin typeface="Arial MT"/>
                <a:cs typeface="Arial MT"/>
              </a:rPr>
              <a:t>Т.Сегаран «Программируем коллективный разум»  (там пример про кластеризацию новостей с  помощью NMF)</a:t>
            </a:r>
          </a:p>
          <a:p>
            <a:pPr marL="571500" marR="5080" indent="-559435">
              <a:lnSpc>
                <a:spcPts val="2850"/>
              </a:lnSpc>
              <a:buAutoNum type="arabicPeriod"/>
              <a:tabLst>
                <a:tab pos="571500" algn="l"/>
                <a:tab pos="572135" algn="l"/>
              </a:tabLst>
            </a:pPr>
            <a:r>
              <a:rPr sz="2400" spc="100" dirty="0">
                <a:latin typeface="Arial MT"/>
                <a:cs typeface="Arial MT"/>
              </a:rPr>
              <a:t>Лекции М.Воронцова  </a:t>
            </a:r>
            <a:r>
              <a:rPr sz="2400" u="heavy" spc="10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http://www.machinelearning.ru/wiki/images/6/6d/Voron- </a:t>
            </a:r>
            <a:r>
              <a:rPr sz="2400" spc="100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2400" u="heavy" spc="10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ML-1.pdf</a:t>
            </a:r>
            <a:endParaRPr sz="2400" spc="100" dirty="0">
              <a:latin typeface="Arial MT"/>
              <a:cs typeface="Arial MT"/>
            </a:endParaRPr>
          </a:p>
          <a:p>
            <a:pPr marL="571500" indent="-559435">
              <a:lnSpc>
                <a:spcPts val="2760"/>
              </a:lnSpc>
              <a:buAutoNum type="arabicPeriod"/>
              <a:tabLst>
                <a:tab pos="571500" algn="l"/>
                <a:tab pos="572135" algn="l"/>
              </a:tabLst>
            </a:pPr>
            <a:r>
              <a:rPr sz="2400" spc="100" dirty="0">
                <a:latin typeface="Arial MT"/>
                <a:cs typeface="Arial MT"/>
              </a:rPr>
              <a:t>Википедия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1431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Замечание</a:t>
            </a:r>
            <a:r>
              <a:rPr spc="-35" dirty="0"/>
              <a:t> </a:t>
            </a:r>
            <a:r>
              <a:rPr spc="-5" dirty="0"/>
              <a:t>об</a:t>
            </a:r>
            <a:r>
              <a:rPr spc="-30" dirty="0"/>
              <a:t> </a:t>
            </a:r>
            <a:r>
              <a:rPr spc="-5" dirty="0"/>
              <a:t>использовании</a:t>
            </a:r>
            <a:r>
              <a:rPr spc="-30" dirty="0"/>
              <a:t> </a:t>
            </a:r>
            <a:r>
              <a:rPr spc="-5" dirty="0"/>
              <a:t>метрики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745" y="1073806"/>
            <a:ext cx="3683635" cy="169418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Для адекватной работы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необходимо, чтобы все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признаки (значения по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осям)</a:t>
            </a:r>
            <a:r>
              <a:rPr sz="2200" spc="-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имели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одинаковый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масштаб.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Иначе…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3952" y="991529"/>
            <a:ext cx="4996875" cy="34088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1431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Замечание</a:t>
            </a:r>
            <a:r>
              <a:rPr spc="-35" dirty="0"/>
              <a:t> </a:t>
            </a:r>
            <a:r>
              <a:rPr spc="-5" dirty="0"/>
              <a:t>об</a:t>
            </a:r>
            <a:r>
              <a:rPr spc="-30" dirty="0"/>
              <a:t> </a:t>
            </a:r>
            <a:r>
              <a:rPr spc="-5" dirty="0"/>
              <a:t>использовании</a:t>
            </a:r>
            <a:r>
              <a:rPr spc="-30" dirty="0"/>
              <a:t> </a:t>
            </a:r>
            <a:r>
              <a:rPr spc="-5" dirty="0"/>
              <a:t>метрики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745" y="1073806"/>
            <a:ext cx="8107680" cy="13608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…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некоторые признаки фактически будут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проигнорированы (в след. примере различия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росте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различия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весе имеют ОЧЕНЬ разную ценность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–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это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из-за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разных единиц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измерения).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96342"/>
              </p:ext>
            </p:extLst>
          </p:nvPr>
        </p:nvGraphicFramePr>
        <p:xfrm>
          <a:off x="381000" y="2565400"/>
          <a:ext cx="6032177" cy="1483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Студент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Вес,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кг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Рост,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м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Иванов</a:t>
                      </a:r>
                      <a:endParaRPr sz="1400" kern="0" spc="100" baseline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61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1,76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Сидорова</a:t>
                      </a:r>
                      <a:endParaRPr sz="1400" kern="0" spc="100" baseline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56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1,50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kern="0" spc="100" baseline="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Петров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1,98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При вычислении метрики все признаки </a:t>
            </a:r>
            <a:r>
              <a:rPr dirty="0"/>
              <a:t> </a:t>
            </a:r>
            <a:r>
              <a:rPr spc="-5" dirty="0"/>
              <a:t>приводить</a:t>
            </a:r>
            <a:r>
              <a:rPr spc="-35" dirty="0"/>
              <a:t> </a:t>
            </a:r>
            <a:r>
              <a:rPr dirty="0"/>
              <a:t>к</a:t>
            </a:r>
            <a:r>
              <a:rPr spc="-30" dirty="0"/>
              <a:t> </a:t>
            </a:r>
            <a:r>
              <a:rPr spc="-5" dirty="0"/>
              <a:t>единой</a:t>
            </a:r>
            <a:r>
              <a:rPr spc="-25" dirty="0"/>
              <a:t> </a:t>
            </a:r>
            <a:r>
              <a:rPr spc="-5" dirty="0"/>
              <a:t>шкале</a:t>
            </a:r>
            <a:r>
              <a:rPr spc="-25" dirty="0"/>
              <a:t> </a:t>
            </a:r>
            <a:r>
              <a:rPr spc="-5" dirty="0"/>
              <a:t>(нормировать)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9968" y="2073350"/>
            <a:ext cx="8257540" cy="169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ts val="263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Признак:</a:t>
            </a:r>
            <a:endParaRPr sz="2200" dirty="0">
              <a:latin typeface="Verdana"/>
              <a:cs typeface="Verdana"/>
            </a:endParaRPr>
          </a:p>
          <a:p>
            <a:pPr marL="151765">
              <a:lnSpc>
                <a:spcPts val="26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Далее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используем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обозначения:</a:t>
            </a:r>
            <a:endParaRPr sz="2200" dirty="0">
              <a:latin typeface="Verdana"/>
              <a:cs typeface="Verdana"/>
            </a:endParaRPr>
          </a:p>
          <a:p>
            <a:pPr marL="151765" marR="2360295" indent="391795">
              <a:lnSpc>
                <a:spcPts val="2630"/>
              </a:lnSpc>
              <a:spcBef>
                <a:spcPts val="85"/>
              </a:spcBef>
              <a:tabLst>
                <a:tab pos="3982085" algn="l"/>
              </a:tabLst>
            </a:pP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-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 среднее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значение,	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-</a:t>
            </a:r>
            <a:r>
              <a:rPr sz="22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отклонение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Способы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нормировки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признака: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535"/>
              </a:lnSpc>
              <a:tabLst>
                <a:tab pos="608965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1.	Перевести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все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значения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интервал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[0,1]: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696" y="1419622"/>
            <a:ext cx="2569178" cy="4476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696619"/>
            <a:ext cx="190500" cy="4476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5800" y="2696619"/>
            <a:ext cx="314293" cy="4476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07904" y="4095750"/>
            <a:ext cx="2561669" cy="6762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256687"/>
            <a:ext cx="78867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pc="-5" dirty="0"/>
              <a:t>При вычислении метрики все признаки </a:t>
            </a:r>
            <a:r>
              <a:rPr lang="ru-RU" dirty="0"/>
              <a:t> </a:t>
            </a:r>
            <a:r>
              <a:rPr lang="ru-RU" spc="-5" dirty="0"/>
              <a:t>приводить</a:t>
            </a:r>
            <a:r>
              <a:rPr lang="ru-RU" spc="-35" dirty="0"/>
              <a:t> </a:t>
            </a:r>
            <a:r>
              <a:rPr lang="ru-RU" dirty="0"/>
              <a:t>к</a:t>
            </a:r>
            <a:r>
              <a:rPr lang="ru-RU" spc="-30" dirty="0"/>
              <a:t> </a:t>
            </a:r>
            <a:r>
              <a:rPr lang="ru-RU" spc="-5" dirty="0"/>
              <a:t>единой</a:t>
            </a:r>
            <a:r>
              <a:rPr lang="ru-RU" spc="-25" dirty="0"/>
              <a:t> </a:t>
            </a:r>
            <a:r>
              <a:rPr lang="ru-RU" spc="-5" dirty="0"/>
              <a:t>шкале</a:t>
            </a:r>
            <a:r>
              <a:rPr lang="ru-RU" spc="-25" dirty="0"/>
              <a:t> </a:t>
            </a:r>
            <a:r>
              <a:rPr lang="ru-RU" spc="-5" dirty="0"/>
              <a:t>(нормировать)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24545" y="1361838"/>
            <a:ext cx="8195945" cy="3361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20" indent="-37655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89255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Выполнить</a:t>
            </a:r>
            <a:r>
              <a:rPr sz="2200" spc="-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преобразование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Verdana"/>
              <a:buAutoNum type="arabicPeriod" startAt="2"/>
            </a:pPr>
            <a:endParaRPr sz="2600" dirty="0">
              <a:latin typeface="Verdana"/>
              <a:cs typeface="Verdana"/>
            </a:endParaRPr>
          </a:p>
          <a:p>
            <a:pPr marL="12700" marR="1307465">
              <a:lnSpc>
                <a:spcPts val="2630"/>
              </a:lnSpc>
              <a:spcBef>
                <a:spcPts val="217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после этого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у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Р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среднее значение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отклонение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будут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равны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0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1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соответственно.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50" dirty="0">
              <a:latin typeface="Verdana"/>
              <a:cs typeface="Verdana"/>
            </a:endParaRPr>
          </a:p>
          <a:p>
            <a:pPr marL="12700" marR="5080">
              <a:lnSpc>
                <a:spcPts val="2630"/>
              </a:lnSpc>
              <a:buAutoNum type="arabicPeriod" startAt="3"/>
              <a:tabLst>
                <a:tab pos="389255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Помимо формул из пп.1-2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к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признакам можно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применять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различные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функции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(например,</a:t>
            </a:r>
            <a:r>
              <a:rPr sz="2200" spc="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log</a:t>
            </a:r>
            <a:r>
              <a:rPr sz="2200" i="1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– </a:t>
            </a:r>
            <a:r>
              <a:rPr sz="2200" i="1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хорошо работает, когда значения признака отличаются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друг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от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друга на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порядки)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0430" y="1785932"/>
            <a:ext cx="121854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603" y="2165068"/>
            <a:ext cx="4021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Кластеризация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24911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Определение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182" y="1156198"/>
            <a:ext cx="3848100" cy="29688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</a:rPr>
              <a:t>Кластеризация (clustering).  Дано множество объектов.  Их нужно разбить на  несколько групп  (кластеров), состоящих из  похожих друг на друга  объектов.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3590" y="1582648"/>
            <a:ext cx="2537267" cy="1786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1809</Words>
  <Application>Microsoft Macintosh PowerPoint</Application>
  <PresentationFormat>Экран (16:9)</PresentationFormat>
  <Paragraphs>528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Arial MT</vt:lpstr>
      <vt:lpstr>Calibri</vt:lpstr>
      <vt:lpstr>Calibri Light</vt:lpstr>
      <vt:lpstr>Times New Roman</vt:lpstr>
      <vt:lpstr>Verdana</vt:lpstr>
      <vt:lpstr>Тема Office</vt:lpstr>
      <vt:lpstr>Кластеризация</vt:lpstr>
      <vt:lpstr>Замечание об использовании  метрики</vt:lpstr>
      <vt:lpstr>Замечание об использовании метрики</vt:lpstr>
      <vt:lpstr>Замечание об использовании метрики</vt:lpstr>
      <vt:lpstr>Замечание об использовании метрики</vt:lpstr>
      <vt:lpstr>При вычислении метрики все признаки  приводить к единой шкале (нормировать)</vt:lpstr>
      <vt:lpstr>При вычислении метрики все признаки  приводить к единой шкале (нормировать)</vt:lpstr>
      <vt:lpstr>Кластеризация</vt:lpstr>
      <vt:lpstr>Определение</vt:lpstr>
      <vt:lpstr>Для чего нужна кластеризация?</vt:lpstr>
      <vt:lpstr>Для чего нужна кластеризация?</vt:lpstr>
      <vt:lpstr>Алгоритмы кластеризации делятся на  группы</vt:lpstr>
      <vt:lpstr>Недостатки кластеризации каждого типа</vt:lpstr>
      <vt:lpstr>Кластеризация с помощью  графов</vt:lpstr>
      <vt:lpstr>Представление данных</vt:lpstr>
      <vt:lpstr>Описание алгоритма</vt:lpstr>
      <vt:lpstr>Описание алгоритма</vt:lpstr>
      <vt:lpstr>Описание 2-го алгоритма</vt:lpstr>
      <vt:lpstr>Описание 2-го алгоритма</vt:lpstr>
      <vt:lpstr>Описание 2-го алгоритма</vt:lpstr>
      <vt:lpstr>Алгоритм k-means  (k-средних)</vt:lpstr>
      <vt:lpstr>Описание алгоритма k-means (одна из  реализаций)</vt:lpstr>
      <vt:lpstr>Пример работы алгоритма k-means https://ru.wikipedia.org/wiki/Метод_k-средних</vt:lpstr>
      <vt:lpstr>Недостатки алгоритма k-means</vt:lpstr>
      <vt:lpstr>Кластеризация по столбцам</vt:lpstr>
      <vt:lpstr>Кластеризация по столбцам Дана таблица. Ее можно перевернуть (транспонировать)</vt:lpstr>
      <vt:lpstr>Зачем это нужно делать?</vt:lpstr>
      <vt:lpstr>Кластеризация по столбцам  дает новую кластеризацию  объектов</vt:lpstr>
      <vt:lpstr>А что если?</vt:lpstr>
      <vt:lpstr>В этом примере ответ простой:</vt:lpstr>
      <vt:lpstr>Для этого можно использовать матричные преобразования</vt:lpstr>
      <vt:lpstr>Умножение неквадратных матриц Первая матрица содержит описание объектов с помощью  новых признаков, а вторая матрица содержит описание  новых признаков через старые.</vt:lpstr>
      <vt:lpstr>Nonnegative matrix factorization (NMF)</vt:lpstr>
      <vt:lpstr>Смысл разложения</vt:lpstr>
      <vt:lpstr>При чём тут кластеризация?</vt:lpstr>
      <vt:lpstr>Вернемся к задаче о покупателях</vt:lpstr>
      <vt:lpstr>Получаем кластеризацию покупателей</vt:lpstr>
      <vt:lpstr>Смысл новых признаков</vt:lpstr>
      <vt:lpstr>Использованная 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</dc:title>
  <cp:lastModifiedBy>Александр Стрельцов</cp:lastModifiedBy>
  <cp:revision>4</cp:revision>
  <dcterms:created xsi:type="dcterms:W3CDTF">2023-09-26T05:57:29Z</dcterms:created>
  <dcterms:modified xsi:type="dcterms:W3CDTF">2023-09-26T13:02:12Z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