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73" r:id="rId6"/>
    <p:sldId id="280" r:id="rId7"/>
    <p:sldId id="277" r:id="rId8"/>
    <p:sldId id="281" r:id="rId9"/>
    <p:sldId id="282" r:id="rId10"/>
    <p:sldId id="278" r:id="rId11"/>
    <p:sldId id="274" r:id="rId12"/>
    <p:sldId id="284" r:id="rId13"/>
    <p:sldId id="275" r:id="rId14"/>
    <p:sldId id="276" r:id="rId15"/>
    <p:sldId id="283" r:id="rId16"/>
    <p:sldId id="285" r:id="rId17"/>
    <p:sldId id="279" r:id="rId18"/>
    <p:sldId id="262" r:id="rId19"/>
    <p:sldId id="286" r:id="rId20"/>
    <p:sldId id="287" r:id="rId21"/>
    <p:sldId id="289" r:id="rId22"/>
    <p:sldId id="288" r:id="rId23"/>
    <p:sldId id="265" r:id="rId24"/>
    <p:sldId id="267" r:id="rId25"/>
    <p:sldId id="266" r:id="rId26"/>
    <p:sldId id="268" r:id="rId27"/>
    <p:sldId id="269" r:id="rId28"/>
    <p:sldId id="290" r:id="rId29"/>
    <p:sldId id="29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A88D-6BEE-4CD2-9D12-0A6E98C45DDD}" type="datetimeFigureOut">
              <a:rPr lang="ru-RU"/>
              <a:t>07.03.2023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930E-ED5B-42D0-84B0-5356CDF5AAE2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9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0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8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9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6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930E-ED5B-42D0-84B0-5356CDF5AAE2}" type="slidenum">
              <a:rPr lang="ru-RU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7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iguys/how-cnn-architectures-evolved-c53d3819fef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Uvx9rGgAYSb2dZfGbzjfqRK86CLzsko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0240" y="924560"/>
            <a:ext cx="11074400" cy="3860800"/>
          </a:xfrm>
        </p:spPr>
        <p:txBody>
          <a:bodyPr>
            <a:normAutofit/>
          </a:bodyPr>
          <a:lstStyle/>
          <a:p>
            <a:r>
              <a:rPr lang="ru-RU" b="1" dirty="0" err="1"/>
              <a:t>Сверточная</a:t>
            </a:r>
            <a:r>
              <a:rPr lang="ru-RU" dirty="0"/>
              <a:t> </a:t>
            </a:r>
            <a:r>
              <a:rPr lang="ru-RU" b="1" dirty="0"/>
              <a:t>нейронная</a:t>
            </a:r>
            <a:r>
              <a:rPr lang="ru-RU" dirty="0"/>
              <a:t> </a:t>
            </a:r>
            <a:r>
              <a:rPr lang="ru-RU" b="1" dirty="0"/>
              <a:t>сеть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4800" dirty="0"/>
              <a:t>(англ. </a:t>
            </a:r>
            <a:r>
              <a:rPr lang="en-US" sz="4800" dirty="0"/>
              <a:t>convolutional </a:t>
            </a:r>
            <a:r>
              <a:rPr lang="en-US" sz="4800" b="1" dirty="0"/>
              <a:t>neural</a:t>
            </a:r>
            <a:r>
              <a:rPr lang="en-US" sz="4800" dirty="0"/>
              <a:t> network, CNN)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5EE9F0-B0FA-4C6D-BBAC-1C4B6C2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сверточных</a:t>
            </a:r>
            <a:r>
              <a:rPr lang="ru-RU" dirty="0"/>
              <a:t> слоев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C36EDA-0478-4B63-8B27-A93D1F18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CDC441A-B035-47EE-9EF2-BBD1ECEB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7355"/>
            <a:ext cx="4621291" cy="46078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9963E12-EA56-4759-912E-65C0ACFC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57" y="1781584"/>
            <a:ext cx="4484534" cy="44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311D5D-A70E-4B84-BD17-D8665B87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pic>
        <p:nvPicPr>
          <p:cNvPr id="1026" name="Picture 2" descr="https://media.proglib.io/wp-uploads/2018/06/1.gif">
            <a:extLst>
              <a:ext uri="{FF2B5EF4-FFF2-40B4-BE49-F238E27FC236}">
                <a16:creationId xmlns:a16="http://schemas.microsoft.com/office/drawing/2014/main" xmlns="" id="{D7A341A8-9E97-464E-AF14-265640B1479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67" y="2228542"/>
            <a:ext cx="6385866" cy="46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6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2609B-9546-4772-87B4-8C74CDEC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F9E7FFA-B3B5-4927-BC20-99B48824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825624"/>
            <a:ext cx="10962640" cy="5032376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Если обрабатывается полноцветное изображение, представленное, например, тремя цветовыми компонентами RGB, то каждая цветовая компонента сначала преобразовывается своим отдельным, независимым ядром, затем, вычисленные карты признаков, складываются, к ним добавляется смещение и формируется единая итоговая матрица признаков, которая проходит через функцию активации нейронов и получаются выходные значения на соответствующем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23071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B8315F-9CA9-4E42-8A60-5A2CA8A4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pic>
        <p:nvPicPr>
          <p:cNvPr id="2050" name="Picture 2" descr="https://media.proglib.io/wp-uploads/2018/06/7.gif">
            <a:extLst>
              <a:ext uri="{FF2B5EF4-FFF2-40B4-BE49-F238E27FC236}">
                <a16:creationId xmlns:a16="http://schemas.microsoft.com/office/drawing/2014/main" xmlns="" id="{AD62B24D-A8FF-4E33-96CE-FF711C29C4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25"/>
            <a:ext cx="12068167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4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CA6D8E-0798-4E39-9DAC-D48EE9F9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pic>
        <p:nvPicPr>
          <p:cNvPr id="4" name="Picture 4" descr="https://media.proglib.io/wp-uploads/2018/06/8.gif">
            <a:extLst>
              <a:ext uri="{FF2B5EF4-FFF2-40B4-BE49-F238E27FC236}">
                <a16:creationId xmlns:a16="http://schemas.microsoft.com/office/drawing/2014/main" xmlns="" id="{55066D27-3134-4BBF-9C96-8A721A551F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" y="2097793"/>
            <a:ext cx="12157525" cy="4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9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BB8E60-1F86-491E-89E2-383674BC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A65133-7FD9-458C-9EC1-CB314686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/>
          <a:lstStyle/>
          <a:p>
            <a:r>
              <a:rPr lang="ru-RU" dirty="0"/>
              <a:t>После обработки исходного изображения каждый канал, фактически, формирует новое изображение немного меньшего размера.</a:t>
            </a:r>
          </a:p>
          <a:p>
            <a:r>
              <a:rPr lang="ru-RU" dirty="0"/>
              <a:t>Если изначально было изображение, например, 128x128 пикселей, то на каждом канале будет формироваться карта признаков, размером:</a:t>
            </a:r>
          </a:p>
          <a:p>
            <a:pPr algn="ctr"/>
            <a:r>
              <a:rPr lang="ru-RU" dirty="0"/>
              <a:t>128-2 х 128-2 = 126х126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D760D42-C6E7-4597-BD08-1BDB9DA0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20" y="4980107"/>
            <a:ext cx="3180080" cy="18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2D442B-BC56-49FC-B3EE-88B9145D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65A998F-404C-414E-8B16-447E2F4F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36"/>
            <a:ext cx="10515600" cy="1840084"/>
          </a:xfrm>
        </p:spPr>
        <p:txBody>
          <a:bodyPr/>
          <a:lstStyle/>
          <a:p>
            <a:r>
              <a:rPr lang="ru-RU" dirty="0"/>
              <a:t>Для того чтобы получить выходной размер, равный входному, центр маски преобразования следует поместить над самым первым пикселом изображения, а ячейки ядра, выходящие за границы, заполнять некоторыми значениями, часто нулевыми: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8A7340C-39DC-4BCB-A771-6861B302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711" y="2915920"/>
            <a:ext cx="2931569" cy="363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66A0FE-F1C9-4602-A620-BEDA88AB7AA8}"/>
              </a:ext>
            </a:extLst>
          </p:cNvPr>
          <p:cNvSpPr txBox="1"/>
          <p:nvPr/>
        </p:nvSpPr>
        <p:spPr>
          <a:xfrm>
            <a:off x="807720" y="3003894"/>
            <a:ext cx="76145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Тогда выходные размеры карты признаков будут в точности равны исходным размерам изображения (конечно, если шаг смещения маски равен одному пикселю). Если шаг смещения (</a:t>
            </a:r>
            <a:r>
              <a:rPr lang="ru-RU" sz="2400" dirty="0" err="1"/>
              <a:t>stride</a:t>
            </a:r>
            <a:r>
              <a:rPr lang="ru-RU" sz="2400" dirty="0"/>
              <a:t>) увеличить и сделать равным 2, то выходные размеры карты признаков на каждом канале будут в 2 раза меньше размеров исходного изображения:</a:t>
            </a:r>
          </a:p>
          <a:p>
            <a:pPr algn="ctr"/>
            <a:r>
              <a:rPr lang="ru-RU" sz="2400" dirty="0"/>
              <a:t>128:2 х 128:2 = 64 х 64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2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D0FA21-CB99-4D7D-A187-D7C9CC16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5E8F5D-0EE5-416A-8BA0-69125FAA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940105"/>
            <a:ext cx="7223760" cy="463690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media.proglib.io/wp-uploads/2018/06/3.gif">
            <a:extLst>
              <a:ext uri="{FF2B5EF4-FFF2-40B4-BE49-F238E27FC236}">
                <a16:creationId xmlns:a16="http://schemas.microsoft.com/office/drawing/2014/main" xmlns="" id="{4AC70966-944F-4BD7-8365-2720E99064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940105"/>
            <a:ext cx="4079240" cy="463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7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/>
              <a:t>Субдискретизация</a:t>
            </a:r>
            <a:r>
              <a:rPr lang="ru-RU" sz="4000" dirty="0"/>
              <a:t> (</a:t>
            </a:r>
            <a:r>
              <a:rPr lang="en-US" sz="4000" dirty="0"/>
              <a:t>Pooling - </a:t>
            </a:r>
            <a:r>
              <a:rPr lang="ru-RU" sz="4000" dirty="0"/>
              <a:t>изменение масштаба)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Субдискретизация</a:t>
            </a:r>
            <a:r>
              <a:rPr lang="ru-RU" dirty="0"/>
              <a:t> уменьшает размерности карт признаков. В качестве операции сжатия используется выбор максимального (минимального) элемента из ядра обхода или их усреднение. </a:t>
            </a:r>
          </a:p>
          <a:p>
            <a:pPr marL="0" indent="0" algn="just">
              <a:buNone/>
            </a:pPr>
            <a:r>
              <a:rPr lang="ru-RU" dirty="0"/>
              <a:t>Данная операция ускоряет дальнейшие вычисления и </a:t>
            </a:r>
            <a:r>
              <a:rPr lang="ru-RU" dirty="0" err="1"/>
              <a:t>обеспе-чивает</a:t>
            </a:r>
            <a:r>
              <a:rPr lang="ru-RU" dirty="0"/>
              <a:t> инвариантность к масштабу.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Виды:</a:t>
            </a:r>
          </a:p>
          <a:p>
            <a:pPr algn="ctr"/>
            <a:r>
              <a:rPr lang="ru-RU" dirty="0" err="1"/>
              <a:t>MaxPooling</a:t>
            </a:r>
            <a:r>
              <a:rPr lang="ru-RU" dirty="0"/>
              <a:t> – отбор наибольших значений;</a:t>
            </a:r>
          </a:p>
          <a:p>
            <a:pPr algn="ctr"/>
            <a:r>
              <a:rPr lang="ru-RU" dirty="0" err="1"/>
              <a:t>MinPooling</a:t>
            </a:r>
            <a:r>
              <a:rPr lang="ru-RU" dirty="0"/>
              <a:t> – отбор наименьших значений;</a:t>
            </a:r>
          </a:p>
          <a:p>
            <a:pPr algn="ctr"/>
            <a:r>
              <a:rPr lang="ru-RU" dirty="0" err="1"/>
              <a:t>AveragePooling</a:t>
            </a:r>
            <a:r>
              <a:rPr lang="ru-RU" dirty="0"/>
              <a:t> – отбор средних значений.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721604-30CD-4DB5-BCA0-CBA3D2F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D6A2B813-D107-4D9F-A418-ADB668FCD5E9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err="1"/>
              <a:t>Субдискретизация</a:t>
            </a:r>
            <a:r>
              <a:rPr lang="ru-RU" sz="4000" dirty="0"/>
              <a:t> (</a:t>
            </a:r>
            <a:r>
              <a:rPr lang="en-US" sz="4000" dirty="0"/>
              <a:t>Pooling - </a:t>
            </a:r>
            <a:r>
              <a:rPr lang="ru-RU" sz="4000" dirty="0"/>
              <a:t>изменение масштаба)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46B9296-9C84-4F3E-BC1C-4EC87CE9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35" y="2685660"/>
            <a:ext cx="8324130" cy="36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Сверточная</a:t>
            </a:r>
            <a:r>
              <a:rPr lang="ru-RU" dirty="0"/>
              <a:t> 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Идея классических </a:t>
            </a:r>
            <a:r>
              <a:rPr lang="ru-RU" dirty="0" err="1"/>
              <a:t>сверточных</a:t>
            </a:r>
            <a:r>
              <a:rPr lang="ru-RU" dirty="0"/>
              <a:t> нейронных сетей заключается в использовании чередующихся </a:t>
            </a:r>
            <a:r>
              <a:rPr lang="ru-RU" dirty="0" err="1"/>
              <a:t>сверточных</a:t>
            </a:r>
            <a:r>
              <a:rPr lang="ru-RU" dirty="0"/>
              <a:t> и </a:t>
            </a:r>
            <a:r>
              <a:rPr lang="ru-RU" dirty="0" err="1"/>
              <a:t>субдискретизирующих</a:t>
            </a:r>
            <a:r>
              <a:rPr lang="ru-RU" dirty="0"/>
              <a:t> слоев и многослойного персептрона на выходе. 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endParaRPr lang="ru-RU" dirty="0"/>
          </a:p>
        </p:txBody>
      </p:sp>
      <p:pic>
        <p:nvPicPr>
          <p:cNvPr id="4" name="Рисунок 3" descr="Архитектура_сверточной_нейронной_сети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8" y="3307333"/>
            <a:ext cx="7324725" cy="32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B3BDCB-81BA-422B-A575-715591C2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61" y="1253331"/>
            <a:ext cx="10515600" cy="2983389"/>
          </a:xfrm>
        </p:spPr>
        <p:txBody>
          <a:bodyPr/>
          <a:lstStyle/>
          <a:p>
            <a:pPr algn="just"/>
            <a:r>
              <a:rPr lang="ru-RU" dirty="0"/>
              <a:t>Для выполнения операции </a:t>
            </a:r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ru-RU" dirty="0"/>
              <a:t>необходимо задать два параметра: размер окна и шаг сканирования. </a:t>
            </a:r>
            <a:endParaRPr lang="en-US" dirty="0"/>
          </a:p>
          <a:p>
            <a:pPr algn="just"/>
            <a:r>
              <a:rPr lang="ru-RU" dirty="0"/>
              <a:t>В нашем случае окно имело размер 2х2 и шаг 2 пиксела.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	Пример применения операции </a:t>
            </a:r>
            <a:r>
              <a:rPr lang="ru-RU" dirty="0" err="1"/>
              <a:t>MaxPooling</a:t>
            </a:r>
            <a:r>
              <a:rPr lang="ru-RU" dirty="0"/>
              <a:t> на реальном изображении: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A3D52B4-99C7-4FED-A144-24F8EBA1709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err="1"/>
              <a:t>Субдискретизация</a:t>
            </a:r>
            <a:r>
              <a:rPr lang="ru-RU" sz="4000" dirty="0"/>
              <a:t> (</a:t>
            </a:r>
            <a:r>
              <a:rPr lang="en-US" sz="4000" dirty="0"/>
              <a:t>Pooling - </a:t>
            </a:r>
            <a:r>
              <a:rPr lang="ru-RU" sz="4000" dirty="0"/>
              <a:t>изменение масштаба)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2F2D021-AB68-4472-92DC-8B1EE451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2" y="4386898"/>
            <a:ext cx="10958276" cy="18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63F54C-8B45-4011-8157-9B37DA3D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/>
          <a:lstStyle/>
          <a:p>
            <a:r>
              <a:rPr lang="ru-RU" dirty="0"/>
              <a:t>Аналогично работают </a:t>
            </a:r>
            <a:r>
              <a:rPr lang="ru-RU" dirty="0" err="1"/>
              <a:t>MinPooling</a:t>
            </a:r>
            <a:r>
              <a:rPr lang="ru-RU" dirty="0"/>
              <a:t> и </a:t>
            </a:r>
            <a:r>
              <a:rPr lang="ru-RU" dirty="0" err="1"/>
              <a:t>AveragePooling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911624-994D-42F3-A875-21DA9179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788369"/>
            <a:ext cx="7455508" cy="50513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BB1B01C1-3D05-4A88-9F93-75899E553570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err="1"/>
              <a:t>Субдискретизация</a:t>
            </a:r>
            <a:r>
              <a:rPr lang="ru-RU" sz="4000" dirty="0"/>
              <a:t> (</a:t>
            </a:r>
            <a:r>
              <a:rPr lang="en-US" sz="4000" dirty="0"/>
              <a:t>Pooling - </a:t>
            </a:r>
            <a:r>
              <a:rPr lang="ru-RU" sz="4000" dirty="0"/>
              <a:t>изменение масштаба)</a:t>
            </a:r>
          </a:p>
        </p:txBody>
      </p:sp>
    </p:spTree>
    <p:extLst>
      <p:ext uri="{BB962C8B-B14F-4D97-AF65-F5344CB8AC3E}">
        <p14:creationId xmlns:p14="http://schemas.microsoft.com/office/powerpoint/2010/main" val="29374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755E95-F56D-4F56-85C1-0D553411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Как правило, большие значения соответствуют наличию определенного признака, а малые – его отсутствию. Поэтому, отбирая максимальные числа, мы, тем самым, отбираем найденные признаки и сохраняем их для дальнейшего анализа на более крупном масштабе. Именно операция </a:t>
            </a:r>
            <a:r>
              <a:rPr lang="ru-RU" sz="3600" dirty="0" err="1"/>
              <a:t>MaxPooling</a:t>
            </a:r>
            <a:r>
              <a:rPr lang="ru-RU" sz="3600" dirty="0"/>
              <a:t>, в основном, используется в СНС при анализе изображений.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E64EAB6-FA2F-4C7C-9822-3E136CA95CEB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err="1"/>
              <a:t>Субдискретизация</a:t>
            </a:r>
            <a:r>
              <a:rPr lang="ru-RU" sz="4000" dirty="0"/>
              <a:t> (</a:t>
            </a:r>
            <a:r>
              <a:rPr lang="en-US" sz="4000" dirty="0"/>
              <a:t>Pooling - </a:t>
            </a:r>
            <a:r>
              <a:rPr lang="ru-RU" sz="4000" dirty="0"/>
              <a:t>изменение масштаба)</a:t>
            </a:r>
          </a:p>
        </p:txBody>
      </p:sp>
    </p:spTree>
    <p:extLst>
      <p:ext uri="{BB962C8B-B14F-4D97-AF65-F5344CB8AC3E}">
        <p14:creationId xmlns:p14="http://schemas.microsoft.com/office/powerpoint/2010/main" val="343484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сверточной</a:t>
            </a:r>
            <a:r>
              <a:rPr lang="ru-RU" dirty="0"/>
              <a:t> сети Яна Лекуна</a:t>
            </a:r>
          </a:p>
        </p:txBody>
      </p:sp>
      <p:pic>
        <p:nvPicPr>
          <p:cNvPr id="5" name="Объект 4" descr="img_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709" y="2428002"/>
            <a:ext cx="10452652" cy="2874999"/>
          </a:xfrm>
        </p:spPr>
      </p:pic>
    </p:spTree>
    <p:extLst>
      <p:ext uri="{BB962C8B-B14F-4D97-AF65-F5344CB8AC3E}">
        <p14:creationId xmlns:p14="http://schemas.microsoft.com/office/powerpoint/2010/main" val="425111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сверточной</a:t>
            </a:r>
            <a:r>
              <a:rPr lang="ru-RU" dirty="0"/>
              <a:t> сети Яна Лекуна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Входной слой. Одно изображение размерности 32х32.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/>
              <a:t>Сверточный</a:t>
            </a:r>
            <a:r>
              <a:rPr lang="ru-RU" dirty="0"/>
              <a:t> слой. 6 карт признаков размерности 28х28 (ядро обхода 5х5).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/>
              <a:t>Субдискретизирующий</a:t>
            </a:r>
            <a:r>
              <a:rPr lang="ru-RU" dirty="0"/>
              <a:t> слой. 6 карт признаков размерности 14х14.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/>
              <a:t>Сверточный</a:t>
            </a:r>
            <a:r>
              <a:rPr lang="ru-RU" dirty="0"/>
              <a:t> слой. 16 карт признаков размерности 10х10 (ядро обхода 5х5).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Субдискретизирующий</a:t>
            </a:r>
            <a:r>
              <a:rPr lang="ru-RU" dirty="0">
                <a:latin typeface="Calibri" charset="0"/>
              </a:rPr>
              <a:t> слой. 16 карт признаков размерности 5х5.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Сверточный</a:t>
            </a:r>
            <a:r>
              <a:rPr lang="ru-RU" dirty="0">
                <a:latin typeface="Calibri" charset="0"/>
              </a:rPr>
              <a:t> слой. 120 карт признаков размерности 1х1 (ядро обхода 6х6).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Полносвязный</a:t>
            </a:r>
            <a:r>
              <a:rPr lang="ru-RU" dirty="0">
                <a:latin typeface="Calibri" charset="0"/>
              </a:rPr>
              <a:t> слой. 84 нейрона.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Выходной слой. 10 нейронов. </a:t>
            </a:r>
          </a:p>
        </p:txBody>
      </p:sp>
    </p:spTree>
    <p:extLst>
      <p:ext uri="{BB962C8B-B14F-4D97-AF65-F5344CB8AC3E}">
        <p14:creationId xmlns:p14="http://schemas.microsoft.com/office/powerpoint/2010/main" val="293763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Модифицированная сеть Яна Лекуна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alibri" charset="0"/>
              </a:rPr>
              <a:t>Модифицированная нейронная сеть Я. </a:t>
            </a:r>
            <a:r>
              <a:rPr lang="ru-RU" dirty="0" err="1">
                <a:latin typeface="Calibri" charset="0"/>
              </a:rPr>
              <a:t>Лекуна</a:t>
            </a:r>
            <a:r>
              <a:rPr lang="ru-RU" dirty="0">
                <a:latin typeface="Calibri" charset="0"/>
              </a:rPr>
              <a:t> состоит из 6 слоев. Размерность входного изображения 28x28. Убран </a:t>
            </a:r>
            <a:r>
              <a:rPr lang="ru-RU" dirty="0" err="1">
                <a:latin typeface="Calibri" charset="0"/>
              </a:rPr>
              <a:t>полносвязный</a:t>
            </a:r>
            <a:r>
              <a:rPr lang="ru-RU" dirty="0">
                <a:latin typeface="Calibri" charset="0"/>
              </a:rPr>
              <a:t> слой. Количество и размерность карт признаков изменены. Функции активации сети </a:t>
            </a:r>
            <a:r>
              <a:rPr lang="ru-RU" dirty="0" err="1">
                <a:latin typeface="Calibri" charset="0"/>
              </a:rPr>
              <a:t>сигмоидные</a:t>
            </a:r>
            <a:r>
              <a:rPr lang="ru-RU" dirty="0">
                <a:latin typeface="Calibri" charset="0"/>
              </a:rPr>
              <a:t>. Количество элементов в групповой выборке: 50. </a:t>
            </a:r>
          </a:p>
        </p:txBody>
      </p:sp>
    </p:spTree>
    <p:extLst>
      <p:ext uri="{BB962C8B-B14F-4D97-AF65-F5344CB8AC3E}">
        <p14:creationId xmlns:p14="http://schemas.microsoft.com/office/powerpoint/2010/main" val="13724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модифицированной сети Яна Лекуна</a:t>
            </a:r>
          </a:p>
        </p:txBody>
      </p:sp>
      <p:pic>
        <p:nvPicPr>
          <p:cNvPr id="4" name="Объект 3" descr="img_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3424"/>
            <a:ext cx="10515600" cy="3395740"/>
          </a:xfrm>
        </p:spPr>
      </p:pic>
    </p:spTree>
    <p:extLst>
      <p:ext uri="{BB962C8B-B14F-4D97-AF65-F5344CB8AC3E}">
        <p14:creationId xmlns:p14="http://schemas.microsoft.com/office/powerpoint/2010/main" val="254060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модифицированной сети Яна Лекуна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Входной слой. Одно изображение размерности 28х28.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Сверточный</a:t>
            </a:r>
            <a:r>
              <a:rPr lang="ru-RU" dirty="0">
                <a:latin typeface="Calibri" charset="0"/>
              </a:rPr>
              <a:t> слой. 8 карт признаков размерности 24х24 (ядро обхода 5х5).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Субдискретизирующий</a:t>
            </a:r>
            <a:r>
              <a:rPr lang="ru-RU" dirty="0">
                <a:latin typeface="Calibri" charset="0"/>
              </a:rPr>
              <a:t> слой. 8 карт признаков размерности 12х12.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Сверточный</a:t>
            </a:r>
            <a:r>
              <a:rPr lang="ru-RU" dirty="0">
                <a:latin typeface="Calibri" charset="0"/>
              </a:rPr>
              <a:t> слой. 16 карт признаков размерности 8х8 (ядро обхода 5х5).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err="1">
                <a:latin typeface="Calibri" charset="0"/>
              </a:rPr>
              <a:t>Субдискретизирующий</a:t>
            </a:r>
            <a:r>
              <a:rPr lang="ru-RU" dirty="0">
                <a:latin typeface="Calibri" charset="0"/>
              </a:rPr>
              <a:t> слой. 16 карт признаков размерности 4х4.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Calibri" charset="0"/>
              </a:rPr>
              <a:t>Выходной слой (</a:t>
            </a:r>
            <a:r>
              <a:rPr lang="ru-RU" dirty="0" err="1">
                <a:latin typeface="Calibri" charset="0"/>
              </a:rPr>
              <a:t>сверточный</a:t>
            </a:r>
            <a:r>
              <a:rPr lang="ru-RU" dirty="0">
                <a:latin typeface="Calibri" charset="0"/>
              </a:rPr>
              <a:t> слой). 10 нейронов (ядро обхода 4х4).  </a:t>
            </a:r>
          </a:p>
        </p:txBody>
      </p:sp>
    </p:spTree>
    <p:extLst>
      <p:ext uri="{BB962C8B-B14F-4D97-AF65-F5344CB8AC3E}">
        <p14:creationId xmlns:p14="http://schemas.microsoft.com/office/powerpoint/2010/main" val="11229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615A1F-85CA-465E-B597-1941EF03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архитектуры: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F8FB66-26FE-4172-8110-01E9E06A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59"/>
            <a:ext cx="10515600" cy="3118803"/>
          </a:xfrm>
        </p:spPr>
        <p:txBody>
          <a:bodyPr/>
          <a:lstStyle/>
          <a:p>
            <a:pPr algn="ctr"/>
            <a:r>
              <a:rPr lang="en-US" sz="3600" dirty="0">
                <a:hlinkClick r:id="rId2"/>
              </a:rPr>
              <a:t>https://medium.com/aiguys/how-cnn-architectures-evolved-c53d3819fef8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6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33CBBD-E0E4-41CF-8A61-6273F8A0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D3BB79-7FC2-41B0-B884-72E2C7F5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585"/>
            <a:ext cx="10515600" cy="4351338"/>
          </a:xfrm>
        </p:spPr>
        <p:txBody>
          <a:bodyPr/>
          <a:lstStyle/>
          <a:p>
            <a:r>
              <a:rPr lang="en-US" sz="4800" dirty="0">
                <a:hlinkClick r:id="rId2"/>
              </a:rPr>
              <a:t>https://colab.research.google.com/drive/1PUvx9rGgAYSb2dZfGbzjfqRK86CLzsko?usp=sharing</a:t>
            </a:r>
            <a:endParaRPr lang="en-US" sz="4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01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32" y="0"/>
            <a:ext cx="10515600" cy="1325563"/>
          </a:xfrm>
        </p:spPr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432" y="1526921"/>
            <a:ext cx="10515600" cy="48555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/>
              <a:t>	Входной сигнал изображения подается на вход нейрона только в пределах ограниченной области, как правило, квадратной, например, 3х3 пикселей. Затем, эта область смещается вправо на заданный шаг, допустим, 1 пиксель и входы подаются уже на второй нейрон. Так происходит сканирование всего изображения. Причем, весовые коэффициенты для всех нейронов этой группы – одинаковые.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/>
              <a:t>	После этого сканирование изображения повторяется, но с другим набором весовых коэффициентов. Получаем вторую группу нейронов. Затем, третью, четвертую и в общем случае имеем n различных групп. Так формируется первый скрытый слой нейронов </a:t>
            </a:r>
            <a:r>
              <a:rPr lang="ru-RU" dirty="0" err="1"/>
              <a:t>сверточной</a:t>
            </a:r>
            <a:r>
              <a:rPr lang="ru-RU" dirty="0"/>
              <a:t> НС.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Calibri" charset="0"/>
              </a:rPr>
              <a:t>	Каждое ядро свертки формирует собственную карту признаков, делая нейронную сеть многомерной. 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6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0495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Операция свертки подразумевает умножение каждого фрагмента изображения поэлементно на ядро свертки, которое выступает в качестве матрицы весовых коэффициентов, и суммирование результата. Полученная в итоге матрица является картой признаков данного изображения.   </a:t>
            </a:r>
          </a:p>
          <a:p>
            <a:pPr marL="0" indent="0" algn="just">
              <a:buNone/>
            </a:pPr>
            <a:r>
              <a:rPr lang="ru-RU" dirty="0"/>
              <a:t>	Данная концепция подразумевает использование небольшого количества весовых коэффициентов для большого количества связей. К примеру, 1 изображению размерности 32х32, выделенным из него 4-м картам признаков и ядру свертки размерности 5х5 будет  соответствовать 4х5х5 = 100 весовых коэффициентов и 4 пороговых значения, по 1 на каждую карту.</a:t>
            </a:r>
          </a:p>
          <a:p>
            <a:pPr marL="0" indent="0" algn="just">
              <a:buNone/>
            </a:pPr>
            <a:r>
              <a:rPr lang="ru-RU" dirty="0"/>
              <a:t>	Искусственно введенное ограничение веса положительно влияет на способность сети находить инварианты в изображении и реагировать главным образом на них, не акцентируя внимание на прочие шумы.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9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75B8F3-4741-4740-B590-B9062838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96"/>
            <a:ext cx="10515600" cy="1325563"/>
          </a:xfrm>
        </p:spPr>
        <p:txBody>
          <a:bodyPr/>
          <a:lstStyle/>
          <a:p>
            <a:r>
              <a:rPr lang="ru-RU" dirty="0"/>
              <a:t>Локальное восприятие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3DB48567-E257-466E-8E5B-92251A519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471612"/>
            <a:ext cx="5934075" cy="3695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4B99EC1-BD1B-47C5-92A8-F959BD2C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2"/>
            <a:ext cx="5943600" cy="3581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01B0224-3304-4E3D-88F8-B25D52C8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9" y="5311265"/>
            <a:ext cx="2761488" cy="14564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5048BCB-CA1C-4396-AD26-E04FC2ED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714" y="5167312"/>
            <a:ext cx="1514475" cy="485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1C2EFFF-BC6F-461B-95F4-FDC251D1B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477" y="5653087"/>
            <a:ext cx="1600200" cy="485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F2ED521-C08A-4E5E-A70B-B7391F022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475" y="6138862"/>
            <a:ext cx="2933700" cy="4857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FBB1454-C546-44E3-B3FE-0DED552B7512}"/>
              </a:ext>
            </a:extLst>
          </p:cNvPr>
          <p:cNvSpPr/>
          <p:nvPr/>
        </p:nvSpPr>
        <p:spPr>
          <a:xfrm>
            <a:off x="7350060" y="5770268"/>
            <a:ext cx="4689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Итоговая сумма называется сверткой, а окно с весовыми коэффициентами – импульсным откликом фильтра (или, ядром фильтра)</a:t>
            </a:r>
          </a:p>
        </p:txBody>
      </p:sp>
    </p:spTree>
    <p:extLst>
      <p:ext uri="{BB962C8B-B14F-4D97-AF65-F5344CB8AC3E}">
        <p14:creationId xmlns:p14="http://schemas.microsoft.com/office/powerpoint/2010/main" val="128173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8480BA-F7DF-4413-9347-420103A2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6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Фильтр позволяет выделять характерные участки на изображении в соответствии с конфигурацией весовых коэффициентов. Благодаря такому подходу, нейроны каждой группы активизируются, когда на участке изображения появляется фрагмент, подходящий под их ядра: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2C6C95F-A497-494B-878A-C81D3A6C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37" y="2953703"/>
            <a:ext cx="10061526" cy="374904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45E4413-A000-465B-BF33-39E30D36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сверточных</a:t>
            </a:r>
            <a:r>
              <a:rPr lang="ru-RU" dirty="0"/>
              <a:t> слоев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9AD34F-FB5A-4350-B86F-E4C8D049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сверточных</a:t>
            </a:r>
            <a:r>
              <a:rPr lang="ru-RU" dirty="0"/>
              <a:t> слоев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9A24F66-40D2-4481-B358-D04BEA1F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1928050"/>
            <a:ext cx="6274594" cy="438385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C3F9C532-58F1-46F8-BC6F-BEDD8292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604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На выходе получаем отчетливые вертикальные линии в первом случае и горизонтальные – во втором случае. Все остальные линии стали более бледными. То есть, фильтр позволяет выделять характерные участки на изображении в соответствии с конфигурацией весовых коэффициентов.</a:t>
            </a:r>
          </a:p>
        </p:txBody>
      </p:sp>
    </p:spTree>
    <p:extLst>
      <p:ext uri="{BB962C8B-B14F-4D97-AF65-F5344CB8AC3E}">
        <p14:creationId xmlns:p14="http://schemas.microsoft.com/office/powerpoint/2010/main" val="377754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5EB34F-F9DB-4D92-9D6F-E152252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сверточных</a:t>
            </a:r>
            <a:r>
              <a:rPr lang="ru-RU" dirty="0"/>
              <a:t> слоев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84A2A7-8A0A-41FD-BE04-1C9B5B83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439545"/>
            <a:ext cx="11582400" cy="404685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На выходе формируется набор карт признаков, которые называются каналами. Значимые величины в каждой карте показывают наличие признака в строго определенном месте изображения. Если таких признаков будет несколько (на разных участках изображения), то на выходе будут активироваться несколько нейронов, связанных с этими областями. </a:t>
            </a:r>
          </a:p>
          <a:p>
            <a:pPr algn="just"/>
            <a:r>
              <a:rPr lang="ru-RU" dirty="0"/>
              <a:t>Значения карт признаков – это выходы функций активации нейронов, то есть, здесь, все как обычно: сумма (свертка) проходит через функцию активации и формируются выходные значения: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C69C276-4B39-4197-88AB-5101923E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02" y="5144914"/>
            <a:ext cx="4756827" cy="16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B4D5CC-945D-4B36-A391-640F87A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ru-RU" dirty="0" err="1"/>
              <a:t>сверточных</a:t>
            </a:r>
            <a:r>
              <a:rPr lang="ru-RU" dirty="0"/>
              <a:t> слоев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DF32421-D4FF-47CC-902D-6881334D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604" y="1690688"/>
            <a:ext cx="4912791" cy="50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7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834</Words>
  <Application>Microsoft Office PowerPoint</Application>
  <PresentationFormat>Широкоэкранный</PresentationFormat>
  <Paragraphs>86</Paragraphs>
  <Slides>29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Сверточная нейронная сеть   (англ. convolutional neural network, CNN)</vt:lpstr>
      <vt:lpstr>Сверточная нейронная сеть</vt:lpstr>
      <vt:lpstr>Локальное восприятие</vt:lpstr>
      <vt:lpstr>Свертка</vt:lpstr>
      <vt:lpstr>Локальное восприятие</vt:lpstr>
      <vt:lpstr>Визуализация сверточных слоев </vt:lpstr>
      <vt:lpstr>Визуализация сверточных слоев </vt:lpstr>
      <vt:lpstr>Визуализация сверточных слоев </vt:lpstr>
      <vt:lpstr>Визуализация сверточных слоев </vt:lpstr>
      <vt:lpstr>Визуализация сверточных слоев </vt:lpstr>
      <vt:lpstr>Локальное восприятие</vt:lpstr>
      <vt:lpstr>Локальное восприятие</vt:lpstr>
      <vt:lpstr>Локальное восприятие</vt:lpstr>
      <vt:lpstr>Локальное восприятие</vt:lpstr>
      <vt:lpstr>Локальное восприятие</vt:lpstr>
      <vt:lpstr>Локальное восприятие</vt:lpstr>
      <vt:lpstr>Локальное восприятие</vt:lpstr>
      <vt:lpstr>Субдискретизация (Pooling - изменение масштаба)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сверточной сети Яна Лекуна</vt:lpstr>
      <vt:lpstr>Структура сверточной сети Яна Лекуна</vt:lpstr>
      <vt:lpstr>Модифицированная сеть Яна Лекуна</vt:lpstr>
      <vt:lpstr>Структура модифицированной сети Яна Лекуна</vt:lpstr>
      <vt:lpstr>Структура модифицированной сети Яна Лекуна</vt:lpstr>
      <vt:lpstr>Другие архитектуры:</vt:lpstr>
      <vt:lpstr>Пример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Сверточная нейронная сеть   (англ. convolutional neural network, CNN)</dc:title>
  <dc:creator/>
  <cp:lastModifiedBy>student</cp:lastModifiedBy>
  <cp:revision>1</cp:revision>
  <dcterms:created xsi:type="dcterms:W3CDTF">2012-07-30T23:42:41Z</dcterms:created>
  <dcterms:modified xsi:type="dcterms:W3CDTF">2023-03-07T14:56:49Z</dcterms:modified>
</cp:coreProperties>
</file>