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8"/>
  </p:notesMasterIdLst>
  <p:sldIdLst>
    <p:sldId id="1864" r:id="rId5"/>
    <p:sldId id="1846" r:id="rId6"/>
    <p:sldId id="1848" r:id="rId7"/>
    <p:sldId id="1849" r:id="rId8"/>
    <p:sldId id="1866" r:id="rId9"/>
    <p:sldId id="1868" r:id="rId10"/>
    <p:sldId id="1872" r:id="rId11"/>
    <p:sldId id="1870" r:id="rId12"/>
    <p:sldId id="1869" r:id="rId13"/>
    <p:sldId id="1871" r:id="rId14"/>
    <p:sldId id="1858" r:id="rId15"/>
    <p:sldId id="1859" r:id="rId16"/>
    <p:sldId id="1852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439FC"/>
    <a:srgbClr val="FE4387"/>
    <a:srgbClr val="FF2625"/>
    <a:srgbClr val="007788"/>
    <a:srgbClr val="297C2A"/>
    <a:srgbClr val="F69000"/>
    <a:srgbClr val="01C2D1"/>
    <a:srgbClr val="D6D734"/>
    <a:srgbClr val="005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3"/>
  </p:normalViewPr>
  <p:slideViewPr>
    <p:cSldViewPr snapToGrid="0">
      <p:cViewPr varScale="1">
        <p:scale>
          <a:sx n="74" d="100"/>
          <a:sy n="74" d="100"/>
        </p:scale>
        <p:origin x="72" y="317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‹N°›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76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r>
              <a:rPr lang="en-US" altLang="en-US" sz="4000" dirty="0">
                <a:solidFill>
                  <a:schemeClr val="accent1"/>
                </a:solidFill>
              </a:rPr>
              <a:t>Improving Bias Correction Standards by Quantifying its Effects on Treatment Outcomes</a:t>
            </a:r>
            <a:br>
              <a:rPr lang="en-US" altLang="en-US" sz="4000" dirty="0">
                <a:solidFill>
                  <a:schemeClr val="accent1"/>
                </a:solidFill>
              </a:rPr>
            </a:br>
            <a:br>
              <a:rPr lang="en-US" altLang="en-US" sz="4000" dirty="0">
                <a:solidFill>
                  <a:schemeClr val="accent1"/>
                </a:solidFill>
              </a:rPr>
            </a:br>
            <a:r>
              <a:rPr lang="en-US" altLang="en-US" sz="2400" b="0" dirty="0">
                <a:solidFill>
                  <a:schemeClr val="accent1"/>
                </a:solidFill>
              </a:rPr>
              <a:t>Alexandre Abraham – </a:t>
            </a:r>
            <a:r>
              <a:rPr lang="en-US" altLang="en-US" sz="2400" b="0" dirty="0" err="1">
                <a:solidFill>
                  <a:schemeClr val="accent1"/>
                </a:solidFill>
              </a:rPr>
              <a:t>Implicity</a:t>
            </a:r>
            <a:br>
              <a:rPr lang="en-US" altLang="en-US" sz="2400" b="0" dirty="0">
                <a:solidFill>
                  <a:schemeClr val="accent1"/>
                </a:solidFill>
              </a:rPr>
            </a:br>
            <a:r>
              <a:rPr lang="en-US" altLang="en-US" sz="2400" b="0" dirty="0">
                <a:solidFill>
                  <a:schemeClr val="accent1"/>
                </a:solidFill>
              </a:rPr>
              <a:t>Andres </a:t>
            </a:r>
            <a:r>
              <a:rPr lang="en-US" altLang="en-US" sz="2400" b="0" dirty="0" err="1">
                <a:solidFill>
                  <a:schemeClr val="accent1"/>
                </a:solidFill>
              </a:rPr>
              <a:t>Hoyos</a:t>
            </a:r>
            <a:r>
              <a:rPr lang="en-US" altLang="en-US" sz="2400" b="0" dirty="0">
                <a:solidFill>
                  <a:schemeClr val="accent1"/>
                </a:solidFill>
              </a:rPr>
              <a:t> </a:t>
            </a:r>
            <a:r>
              <a:rPr lang="en-US" altLang="en-US" sz="2400" b="0" dirty="0" err="1">
                <a:solidFill>
                  <a:schemeClr val="accent1"/>
                </a:solidFill>
              </a:rPr>
              <a:t>Idrobo</a:t>
            </a:r>
            <a:r>
              <a:rPr lang="en-US" altLang="en-US" sz="2400" b="0" dirty="0">
                <a:solidFill>
                  <a:schemeClr val="accent1"/>
                </a:solidFill>
              </a:rPr>
              <a:t> – Rakuten</a:t>
            </a:r>
            <a:endParaRPr lang="en-US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318E04E-3463-1E69-562F-A88285AB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A16E845-299D-D939-8C05-83C17C1535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1" y="1432561"/>
            <a:ext cx="3051464" cy="728748"/>
          </a:xfrm>
        </p:spPr>
        <p:txBody>
          <a:bodyPr/>
          <a:lstStyle/>
          <a:p>
            <a:r>
              <a:rPr lang="fr-FR" dirty="0"/>
              <a:t>A2A </a:t>
            </a:r>
            <a:r>
              <a:rPr lang="fr-FR" dirty="0" err="1"/>
              <a:t>reduces</a:t>
            </a:r>
            <a:r>
              <a:rPr lang="fr-FR" dirty="0"/>
              <a:t> the range of </a:t>
            </a:r>
            <a:r>
              <a:rPr lang="fr-FR" dirty="0" err="1"/>
              <a:t>predicted</a:t>
            </a:r>
            <a:r>
              <a:rPr lang="fr-FR" dirty="0"/>
              <a:t> values.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4ABD2B0-47BE-9774-8B79-A21602B9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27" y="51262"/>
            <a:ext cx="7757832" cy="58450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BAD925-4B4C-379B-6BF3-10F0A718443F}"/>
              </a:ext>
            </a:extLst>
          </p:cNvPr>
          <p:cNvSpPr/>
          <p:nvPr/>
        </p:nvSpPr>
        <p:spPr>
          <a:xfrm>
            <a:off x="6355773" y="2482734"/>
            <a:ext cx="1541317" cy="31179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E07B8C65-0BCC-6AD2-5428-1B2A952FD30B}"/>
              </a:ext>
            </a:extLst>
          </p:cNvPr>
          <p:cNvSpPr txBox="1">
            <a:spLocks/>
          </p:cNvSpPr>
          <p:nvPr/>
        </p:nvSpPr>
        <p:spPr>
          <a:xfrm>
            <a:off x="762001" y="2262355"/>
            <a:ext cx="3051464" cy="7287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dirty="0"/>
              <a:t>The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are more </a:t>
            </a:r>
            <a:r>
              <a:rPr lang="fr-FR" dirty="0" err="1"/>
              <a:t>accurate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F114A-ACF9-4B5D-9742-668FB76376F7}"/>
              </a:ext>
            </a:extLst>
          </p:cNvPr>
          <p:cNvSpPr/>
          <p:nvPr/>
        </p:nvSpPr>
        <p:spPr>
          <a:xfrm>
            <a:off x="8783783" y="2482733"/>
            <a:ext cx="1430481" cy="31179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A5F8D345-A406-BC9E-975E-E5E6DDBE3D92}"/>
              </a:ext>
            </a:extLst>
          </p:cNvPr>
          <p:cNvSpPr txBox="1">
            <a:spLocks/>
          </p:cNvSpPr>
          <p:nvPr/>
        </p:nvSpPr>
        <p:spPr>
          <a:xfrm>
            <a:off x="762001" y="3092149"/>
            <a:ext cx="3051464" cy="9914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dirty="0"/>
              <a:t>SMD×A2A </a:t>
            </a:r>
            <a:r>
              <a:rPr lang="fr-FR" dirty="0" err="1"/>
              <a:t>works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confounders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low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E0A8E4-E030-582A-DF25-CB5FBA41EA66}"/>
              </a:ext>
            </a:extLst>
          </p:cNvPr>
          <p:cNvSpPr/>
          <p:nvPr/>
        </p:nvSpPr>
        <p:spPr>
          <a:xfrm>
            <a:off x="10449435" y="2482732"/>
            <a:ext cx="1430481" cy="31179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space réservé du texte 9">
            <a:extLst>
              <a:ext uri="{FF2B5EF4-FFF2-40B4-BE49-F238E27FC236}">
                <a16:creationId xmlns:a16="http://schemas.microsoft.com/office/drawing/2014/main" id="{081B9212-C38E-3C34-4E17-BE3C8BC014E3}"/>
              </a:ext>
            </a:extLst>
          </p:cNvPr>
          <p:cNvSpPr txBox="1">
            <a:spLocks/>
          </p:cNvSpPr>
          <p:nvPr/>
        </p:nvSpPr>
        <p:spPr>
          <a:xfrm>
            <a:off x="762001" y="4184673"/>
            <a:ext cx="3051464" cy="9914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dirty="0"/>
              <a:t>In </a:t>
            </a:r>
            <a:r>
              <a:rPr lang="fr-FR" dirty="0" err="1"/>
              <a:t>general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confounders</a:t>
            </a:r>
            <a:r>
              <a:rPr lang="fr-FR" dirty="0"/>
              <a:t>, SMD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E5206-6830-C511-8076-EA5BB1D31B76}"/>
              </a:ext>
            </a:extLst>
          </p:cNvPr>
          <p:cNvSpPr/>
          <p:nvPr/>
        </p:nvSpPr>
        <p:spPr>
          <a:xfrm>
            <a:off x="6395250" y="1330036"/>
            <a:ext cx="1541317" cy="831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space réservé du texte 9">
            <a:extLst>
              <a:ext uri="{FF2B5EF4-FFF2-40B4-BE49-F238E27FC236}">
                <a16:creationId xmlns:a16="http://schemas.microsoft.com/office/drawing/2014/main" id="{C2B2C51C-44CA-2F9A-35E7-EFFA0CCA5A0B}"/>
              </a:ext>
            </a:extLst>
          </p:cNvPr>
          <p:cNvSpPr txBox="1">
            <a:spLocks/>
          </p:cNvSpPr>
          <p:nvPr/>
        </p:nvSpPr>
        <p:spPr>
          <a:xfrm>
            <a:off x="762001" y="5022873"/>
            <a:ext cx="3051464" cy="9914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dirty="0" err="1"/>
              <a:t>Prediction</a:t>
            </a:r>
            <a:r>
              <a:rPr lang="fr-FR" dirty="0"/>
              <a:t> range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decreased</a:t>
            </a:r>
            <a:r>
              <a:rPr lang="fr-FR" dirty="0"/>
              <a:t> on real </a:t>
            </a:r>
            <a:r>
              <a:rPr lang="fr-FR" dirty="0" err="1"/>
              <a:t>datasets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06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2734850"/>
          </a:xfrm>
        </p:spPr>
        <p:txBody>
          <a:bodyPr vert="horz" wrap="square" lIns="0" tIns="0" rIns="0" bIns="0" rtlCol="0" anchor="t">
            <a:noAutofit/>
          </a:bodyPr>
          <a:lstStyle/>
          <a:p>
            <a:pPr algn="l"/>
            <a:r>
              <a:rPr lang="en-US" b="1" dirty="0"/>
              <a:t>SMD should be taken carefully if the number of confounders is low.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A2A allows for accurate selection of bias correction models and reduces ATE prediction range at the cost of an extended PSM procedure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More importantly, bias correction methods seem to behave on artificial tasks as they do on real ones, paving ways for other uses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More work is required to turn this metric into an absolute one such as SMD, if this is possible and extend it to other bias correction methods.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FABD30-2861-2F8C-49EE-4E48F0E12B4C}"/>
              </a:ext>
            </a:extLst>
          </p:cNvPr>
          <p:cNvSpPr txBox="1"/>
          <p:nvPr/>
        </p:nvSpPr>
        <p:spPr>
          <a:xfrm>
            <a:off x="2781940" y="6491351"/>
            <a:ext cx="60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chemeClr val="tx1">
                    <a:lumMod val="95000"/>
                  </a:schemeClr>
                </a:solidFill>
              </a:rPr>
              <a:t>Presentation</a:t>
            </a:r>
            <a:r>
              <a:rPr lang="fr-FR" sz="1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tx1">
                    <a:lumMod val="95000"/>
                  </a:schemeClr>
                </a:solidFill>
              </a:rPr>
              <a:t>template</a:t>
            </a:r>
            <a:r>
              <a:rPr lang="fr-FR" sz="1400" dirty="0">
                <a:solidFill>
                  <a:schemeClr val="tx1">
                    <a:lumMod val="95000"/>
                  </a:schemeClr>
                </a:solidFill>
              </a:rPr>
              <a:t>: Microsoft LGBTQIA pride </a:t>
            </a:r>
            <a:r>
              <a:rPr lang="fr-FR" sz="1400" dirty="0" err="1">
                <a:solidFill>
                  <a:schemeClr val="tx1">
                    <a:lumMod val="95000"/>
                  </a:schemeClr>
                </a:solidFill>
              </a:rPr>
              <a:t>month</a:t>
            </a:r>
            <a:endParaRPr lang="fr-FR" sz="1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3"/>
            <a:ext cx="5586845" cy="1189038"/>
          </a:xfrm>
        </p:spPr>
        <p:txBody>
          <a:bodyPr>
            <a:noAutofit/>
          </a:bodyPr>
          <a:lstStyle/>
          <a:p>
            <a:r>
              <a:rPr lang="en-US" sz="3200" dirty="0"/>
              <a:t>A fast introduction to Propensity Score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8">
                <a:extLst>
                  <a:ext uri="{FF2B5EF4-FFF2-40B4-BE49-F238E27FC236}">
                    <a16:creationId xmlns:a16="http://schemas.microsoft.com/office/drawing/2014/main" id="{A17D04F1-4318-4DD6-B27E-D66AE4D426B2}"/>
                  </a:ext>
                </a:extLst>
              </p:cNvPr>
              <p:cNvSpPr>
                <a:spLocks noGrp="1" noChangeArrowheads="1"/>
              </p:cNvSpPr>
              <p:nvPr>
                <p:ph type="body" sz="quarter" idx="11"/>
              </p:nvPr>
            </p:nvSpPr>
            <p:spPr>
              <a:xfrm>
                <a:off x="762000" y="1904999"/>
                <a:ext cx="5659582" cy="3633355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b="0" dirty="0"/>
                  <a:t>PSM matches pair of similar patients from control and treated populations. After matching, matched populations can be directly compared.</a:t>
                </a:r>
              </a:p>
              <a:p>
                <a:endParaRPr lang="en-US" b="0" dirty="0"/>
              </a:p>
              <a:p>
                <a:r>
                  <a:rPr lang="en-US" b="0" dirty="0"/>
                  <a:t>Matching based on features can be hard so PSM uses the probability to be treated for each patient: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Propensity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Propensity estimation is considered valid if most values are between 5% and 95% and the two distributions “overlap enough”</a:t>
                </a:r>
              </a:p>
            </p:txBody>
          </p:sp>
        </mc:Choice>
        <mc:Fallback xmlns="">
          <p:sp>
            <p:nvSpPr>
              <p:cNvPr id="9219" name="Rectangle 8">
                <a:extLst>
                  <a:ext uri="{FF2B5EF4-FFF2-40B4-BE49-F238E27FC236}">
                    <a16:creationId xmlns:a16="http://schemas.microsoft.com/office/drawing/2014/main" id="{A17D04F1-4318-4DD6-B27E-D66AE4D42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2000" y="1904999"/>
                <a:ext cx="5659582" cy="3633355"/>
              </a:xfrm>
              <a:blipFill>
                <a:blip r:embed="rId3"/>
                <a:stretch>
                  <a:fillRect l="-862" t="-670" r="-647" b="-21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43" name="Group 8201">
            <a:extLst>
              <a:ext uri="{FF2B5EF4-FFF2-40B4-BE49-F238E27FC236}">
                <a16:creationId xmlns:a16="http://schemas.microsoft.com/office/drawing/2014/main" id="{A8A9FD43-D663-08AB-C2C0-82C8AC047DA4}"/>
              </a:ext>
            </a:extLst>
          </p:cNvPr>
          <p:cNvGrpSpPr/>
          <p:nvPr/>
        </p:nvGrpSpPr>
        <p:grpSpPr>
          <a:xfrm>
            <a:off x="7025969" y="1080655"/>
            <a:ext cx="4489982" cy="4345760"/>
            <a:chOff x="13225044" y="2681534"/>
            <a:chExt cx="9168231" cy="8873738"/>
          </a:xfrm>
        </p:grpSpPr>
        <p:cxnSp>
          <p:nvCxnSpPr>
            <p:cNvPr id="9248" name="Straight Connector 8202">
              <a:extLst>
                <a:ext uri="{FF2B5EF4-FFF2-40B4-BE49-F238E27FC236}">
                  <a16:creationId xmlns:a16="http://schemas.microsoft.com/office/drawing/2014/main" id="{D26559D1-A7BA-7612-17F2-57E5A1000274}"/>
                </a:ext>
              </a:extLst>
            </p:cNvPr>
            <p:cNvCxnSpPr/>
            <p:nvPr/>
          </p:nvCxnSpPr>
          <p:spPr bwMode="auto">
            <a:xfrm flipV="1">
              <a:off x="14208224" y="2681536"/>
              <a:ext cx="0" cy="7416824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arrow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249" name="Straight Connector 8203">
              <a:extLst>
                <a:ext uri="{FF2B5EF4-FFF2-40B4-BE49-F238E27FC236}">
                  <a16:creationId xmlns:a16="http://schemas.microsoft.com/office/drawing/2014/main" id="{7DA081B8-BF83-EE13-D584-1B2EBFD94D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208224" y="10107840"/>
              <a:ext cx="8185051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arrow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9250" name="TextBox 8204">
              <a:extLst>
                <a:ext uri="{FF2B5EF4-FFF2-40B4-BE49-F238E27FC236}">
                  <a16:creationId xmlns:a16="http://schemas.microsoft.com/office/drawing/2014/main" id="{0CA3C154-A2D9-7303-FE0F-D81522571C44}"/>
                </a:ext>
              </a:extLst>
            </p:cNvPr>
            <p:cNvSpPr txBox="1"/>
            <p:nvPr/>
          </p:nvSpPr>
          <p:spPr>
            <a:xfrm>
              <a:off x="14208223" y="10801122"/>
              <a:ext cx="8185052" cy="754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255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4808C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Probability</a:t>
              </a:r>
              <a:r>
                <a:rPr kumimoji="0" lang="fr-FR" b="0" i="0" u="none" strike="noStrike" kern="0" cap="none" spc="0" normalizeH="0" baseline="0" noProof="0" dirty="0">
                  <a:ln>
                    <a:noFill/>
                  </a:ln>
                  <a:solidFill>
                    <a:srgbClr val="74808C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 to </a:t>
              </a:r>
              <a:r>
                <a:rPr kumimoji="0" lang="fr-FR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4808C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be</a:t>
              </a:r>
              <a:r>
                <a:rPr kumimoji="0" lang="fr-FR" b="0" i="0" u="none" strike="noStrike" kern="0" cap="none" spc="0" normalizeH="0" baseline="0" noProof="0" dirty="0">
                  <a:ln>
                    <a:noFill/>
                  </a:ln>
                  <a:solidFill>
                    <a:srgbClr val="74808C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 </a:t>
              </a:r>
              <a:r>
                <a:rPr kumimoji="0" lang="fr-FR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4808C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selected</a:t>
              </a:r>
              <a:endParaRPr kumimoji="0" lang="fr-FR" b="0" i="0" u="none" strike="noStrike" kern="0" cap="none" spc="0" normalizeH="0" baseline="0" noProof="0" dirty="0">
                <a:ln>
                  <a:noFill/>
                </a:ln>
                <a:solidFill>
                  <a:srgbClr val="74808C"/>
                </a:solidFill>
                <a:effectLst/>
                <a:uLnTx/>
                <a:uFillTx/>
                <a:latin typeface="Poppins"/>
                <a:cs typeface="Poppins"/>
                <a:sym typeface="Poppins"/>
              </a:endParaRPr>
            </a:p>
          </p:txBody>
        </p:sp>
        <p:cxnSp>
          <p:nvCxnSpPr>
            <p:cNvPr id="9251" name="Straight Connector 8205">
              <a:extLst>
                <a:ext uri="{FF2B5EF4-FFF2-40B4-BE49-F238E27FC236}">
                  <a16:creationId xmlns:a16="http://schemas.microsoft.com/office/drawing/2014/main" id="{417B99CF-C6F0-EAE3-CD7B-B99DB8CDB6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288344" y="10098360"/>
              <a:ext cx="0" cy="216024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252" name="Straight Connector 8206">
              <a:extLst>
                <a:ext uri="{FF2B5EF4-FFF2-40B4-BE49-F238E27FC236}">
                  <a16:creationId xmlns:a16="http://schemas.microsoft.com/office/drawing/2014/main" id="{C956E596-9C6D-CD0E-7103-C63F535E03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265008" y="10098360"/>
              <a:ext cx="0" cy="216024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253" name="Straight Connector 8207">
              <a:extLst>
                <a:ext uri="{FF2B5EF4-FFF2-40B4-BE49-F238E27FC236}">
                  <a16:creationId xmlns:a16="http://schemas.microsoft.com/office/drawing/2014/main" id="{24C77B62-54FA-CB16-6886-84A6BA70FA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80565" y="10098360"/>
              <a:ext cx="0" cy="216024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254" name="Straight Connector 8208">
              <a:extLst>
                <a:ext uri="{FF2B5EF4-FFF2-40B4-BE49-F238E27FC236}">
                  <a16:creationId xmlns:a16="http://schemas.microsoft.com/office/drawing/2014/main" id="{405609D7-A664-9CDB-A980-295E6A71A9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272786" y="10098360"/>
              <a:ext cx="0" cy="216024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9255" name="TextBox 8209">
              <a:extLst>
                <a:ext uri="{FF2B5EF4-FFF2-40B4-BE49-F238E27FC236}">
                  <a16:creationId xmlns:a16="http://schemas.microsoft.com/office/drawing/2014/main" id="{730A59C8-D767-704D-C9C9-562EBA36D14E}"/>
                </a:ext>
              </a:extLst>
            </p:cNvPr>
            <p:cNvSpPr txBox="1"/>
            <p:nvPr/>
          </p:nvSpPr>
          <p:spPr>
            <a:xfrm>
              <a:off x="14893844" y="10326920"/>
              <a:ext cx="1198654" cy="691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255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74808C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20%</a:t>
              </a:r>
            </a:p>
          </p:txBody>
        </p:sp>
        <p:sp>
          <p:nvSpPr>
            <p:cNvPr id="9256" name="TextBox 8210">
              <a:extLst>
                <a:ext uri="{FF2B5EF4-FFF2-40B4-BE49-F238E27FC236}">
                  <a16:creationId xmlns:a16="http://schemas.microsoft.com/office/drawing/2014/main" id="{37EDD5E0-11F2-7A17-6CC8-26E628FE6EE2}"/>
                </a:ext>
              </a:extLst>
            </p:cNvPr>
            <p:cNvSpPr txBox="1"/>
            <p:nvPr/>
          </p:nvSpPr>
          <p:spPr>
            <a:xfrm>
              <a:off x="16886064" y="10326920"/>
              <a:ext cx="1221567" cy="691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255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74808C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40%</a:t>
              </a:r>
            </a:p>
          </p:txBody>
        </p:sp>
        <p:sp>
          <p:nvSpPr>
            <p:cNvPr id="9257" name="TextBox 8211">
              <a:extLst>
                <a:ext uri="{FF2B5EF4-FFF2-40B4-BE49-F238E27FC236}">
                  <a16:creationId xmlns:a16="http://schemas.microsoft.com/office/drawing/2014/main" id="{48FC2829-738C-F860-40AB-5A0D34A401C3}"/>
                </a:ext>
              </a:extLst>
            </p:cNvPr>
            <p:cNvSpPr txBox="1"/>
            <p:nvPr/>
          </p:nvSpPr>
          <p:spPr>
            <a:xfrm>
              <a:off x="18895918" y="10326920"/>
              <a:ext cx="1221567" cy="691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255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74808C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60%</a:t>
              </a:r>
            </a:p>
          </p:txBody>
        </p:sp>
        <p:sp>
          <p:nvSpPr>
            <p:cNvPr id="9258" name="TextBox 8212">
              <a:extLst>
                <a:ext uri="{FF2B5EF4-FFF2-40B4-BE49-F238E27FC236}">
                  <a16:creationId xmlns:a16="http://schemas.microsoft.com/office/drawing/2014/main" id="{999112D5-872D-1182-B9C4-A9E1CC33E34D}"/>
                </a:ext>
              </a:extLst>
            </p:cNvPr>
            <p:cNvSpPr txBox="1"/>
            <p:nvPr/>
          </p:nvSpPr>
          <p:spPr>
            <a:xfrm>
              <a:off x="20870507" y="10326920"/>
              <a:ext cx="1221567" cy="691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255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74808C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80%</a:t>
              </a:r>
            </a:p>
          </p:txBody>
        </p:sp>
        <p:sp>
          <p:nvSpPr>
            <p:cNvPr id="9259" name="TextBox 8213">
              <a:extLst>
                <a:ext uri="{FF2B5EF4-FFF2-40B4-BE49-F238E27FC236}">
                  <a16:creationId xmlns:a16="http://schemas.microsoft.com/office/drawing/2014/main" id="{B4D4A6EC-A972-94B9-3E9B-DD543879FC25}"/>
                </a:ext>
              </a:extLst>
            </p:cNvPr>
            <p:cNvSpPr txBox="1"/>
            <p:nvPr/>
          </p:nvSpPr>
          <p:spPr>
            <a:xfrm rot="16200000">
              <a:off x="9893707" y="6012871"/>
              <a:ext cx="7416824" cy="754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8255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0" i="0" u="none" strike="noStrike" kern="0" cap="none" spc="0" normalizeH="0" baseline="0" noProof="0" dirty="0">
                  <a:ln>
                    <a:noFill/>
                  </a:ln>
                  <a:solidFill>
                    <a:srgbClr val="74808C"/>
                  </a:solidFill>
                  <a:effectLst/>
                  <a:uLnTx/>
                  <a:uFillTx/>
                  <a:latin typeface="Poppins"/>
                  <a:cs typeface="Poppins"/>
                  <a:sym typeface="Poppins"/>
                </a:rPr>
                <a:t>Distribution</a:t>
              </a:r>
            </a:p>
          </p:txBody>
        </p:sp>
      </p:grpSp>
      <p:sp>
        <p:nvSpPr>
          <p:cNvPr id="9244" name="Freeform: Shape 8214">
            <a:extLst>
              <a:ext uri="{FF2B5EF4-FFF2-40B4-BE49-F238E27FC236}">
                <a16:creationId xmlns:a16="http://schemas.microsoft.com/office/drawing/2014/main" id="{AAED85C1-1A8D-730A-1BF9-A7E250D03D24}"/>
              </a:ext>
            </a:extLst>
          </p:cNvPr>
          <p:cNvSpPr/>
          <p:nvPr/>
        </p:nvSpPr>
        <p:spPr bwMode="auto">
          <a:xfrm>
            <a:off x="7531992" y="1462515"/>
            <a:ext cx="3490998" cy="3257920"/>
          </a:xfrm>
          <a:custGeom>
            <a:avLst/>
            <a:gdLst>
              <a:gd name="connsiteX0" fmla="*/ 0 w 6638544"/>
              <a:gd name="connsiteY0" fmla="*/ 4646028 h 4646028"/>
              <a:gd name="connsiteX1" fmla="*/ 987552 w 6638544"/>
              <a:gd name="connsiteY1" fmla="*/ 3859644 h 4646028"/>
              <a:gd name="connsiteX2" fmla="*/ 1865376 w 6638544"/>
              <a:gd name="connsiteY2" fmla="*/ 876 h 4646028"/>
              <a:gd name="connsiteX3" fmla="*/ 3547872 w 6638544"/>
              <a:gd name="connsiteY3" fmla="*/ 3512172 h 4646028"/>
              <a:gd name="connsiteX4" fmla="*/ 6638544 w 6638544"/>
              <a:gd name="connsiteY4" fmla="*/ 4444860 h 4646028"/>
              <a:gd name="connsiteX0" fmla="*/ 0 w 6798816"/>
              <a:gd name="connsiteY0" fmla="*/ 4646028 h 4737468"/>
              <a:gd name="connsiteX1" fmla="*/ 987552 w 6798816"/>
              <a:gd name="connsiteY1" fmla="*/ 3859644 h 4737468"/>
              <a:gd name="connsiteX2" fmla="*/ 1865376 w 6798816"/>
              <a:gd name="connsiteY2" fmla="*/ 876 h 4737468"/>
              <a:gd name="connsiteX3" fmla="*/ 3547872 w 6798816"/>
              <a:gd name="connsiteY3" fmla="*/ 3512172 h 4737468"/>
              <a:gd name="connsiteX4" fmla="*/ 6798816 w 6798816"/>
              <a:gd name="connsiteY4" fmla="*/ 4737468 h 4737468"/>
              <a:gd name="connsiteX0" fmla="*/ 0 w 6941280"/>
              <a:gd name="connsiteY0" fmla="*/ 4755756 h 4755756"/>
              <a:gd name="connsiteX1" fmla="*/ 1130016 w 6941280"/>
              <a:gd name="connsiteY1" fmla="*/ 3859644 h 4755756"/>
              <a:gd name="connsiteX2" fmla="*/ 2007840 w 6941280"/>
              <a:gd name="connsiteY2" fmla="*/ 876 h 4755756"/>
              <a:gd name="connsiteX3" fmla="*/ 3690336 w 6941280"/>
              <a:gd name="connsiteY3" fmla="*/ 3512172 h 4755756"/>
              <a:gd name="connsiteX4" fmla="*/ 6941280 w 6941280"/>
              <a:gd name="connsiteY4" fmla="*/ 4737468 h 4755756"/>
              <a:gd name="connsiteX0" fmla="*/ 0 w 6941280"/>
              <a:gd name="connsiteY0" fmla="*/ 6639073 h 6652387"/>
              <a:gd name="connsiteX1" fmla="*/ 1130016 w 6941280"/>
              <a:gd name="connsiteY1" fmla="*/ 5742961 h 6652387"/>
              <a:gd name="connsiteX2" fmla="*/ 2007840 w 6941280"/>
              <a:gd name="connsiteY2" fmla="*/ 529 h 6652387"/>
              <a:gd name="connsiteX3" fmla="*/ 3690336 w 6941280"/>
              <a:gd name="connsiteY3" fmla="*/ 5395489 h 6652387"/>
              <a:gd name="connsiteX4" fmla="*/ 6941280 w 6941280"/>
              <a:gd name="connsiteY4" fmla="*/ 6620785 h 6652387"/>
              <a:gd name="connsiteX0" fmla="*/ 0 w 6941280"/>
              <a:gd name="connsiteY0" fmla="*/ 6639132 h 6652446"/>
              <a:gd name="connsiteX1" fmla="*/ 1130016 w 6941280"/>
              <a:gd name="connsiteY1" fmla="*/ 5743020 h 6652446"/>
              <a:gd name="connsiteX2" fmla="*/ 2007840 w 6941280"/>
              <a:gd name="connsiteY2" fmla="*/ 588 h 6652446"/>
              <a:gd name="connsiteX3" fmla="*/ 3957456 w 6941280"/>
              <a:gd name="connsiteY3" fmla="*/ 5377260 h 6652446"/>
              <a:gd name="connsiteX4" fmla="*/ 6941280 w 6941280"/>
              <a:gd name="connsiteY4" fmla="*/ 6620844 h 665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1280" h="6652446">
                <a:moveTo>
                  <a:pt x="0" y="6639132"/>
                </a:moveTo>
                <a:cubicBezTo>
                  <a:pt x="338328" y="6633036"/>
                  <a:pt x="795376" y="6849444"/>
                  <a:pt x="1130016" y="5743020"/>
                </a:cubicBezTo>
                <a:cubicBezTo>
                  <a:pt x="1464656" y="4636596"/>
                  <a:pt x="1536600" y="61548"/>
                  <a:pt x="2007840" y="588"/>
                </a:cubicBezTo>
                <a:cubicBezTo>
                  <a:pt x="2479080" y="-60372"/>
                  <a:pt x="3161928" y="4636596"/>
                  <a:pt x="3957456" y="5377260"/>
                </a:cubicBezTo>
                <a:cubicBezTo>
                  <a:pt x="4752984" y="6117924"/>
                  <a:pt x="5793708" y="6524832"/>
                  <a:pt x="6941280" y="6620844"/>
                </a:cubicBezTo>
              </a:path>
            </a:pathLst>
          </a:custGeom>
          <a:solidFill>
            <a:srgbClr val="0000FF">
              <a:alpha val="20000"/>
            </a:srgbClr>
          </a:solidFill>
          <a:ln w="38100" cap="flat" cmpd="sng" algn="ctr">
            <a:solidFill>
              <a:srgbClr val="406FFD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>
              <a:ln>
                <a:noFill/>
              </a:ln>
              <a:solidFill>
                <a:srgbClr val="74808C"/>
              </a:solidFill>
              <a:effectLst/>
              <a:uLnTx/>
              <a:uFillTx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245" name="Freeform: Shape 8215">
            <a:extLst>
              <a:ext uri="{FF2B5EF4-FFF2-40B4-BE49-F238E27FC236}">
                <a16:creationId xmlns:a16="http://schemas.microsoft.com/office/drawing/2014/main" id="{9D196294-C98A-2100-7B49-7366572099AB}"/>
              </a:ext>
            </a:extLst>
          </p:cNvPr>
          <p:cNvSpPr/>
          <p:nvPr/>
        </p:nvSpPr>
        <p:spPr bwMode="auto">
          <a:xfrm>
            <a:off x="7805370" y="2062003"/>
            <a:ext cx="3490998" cy="2661401"/>
          </a:xfrm>
          <a:custGeom>
            <a:avLst/>
            <a:gdLst>
              <a:gd name="connsiteX0" fmla="*/ 0 w 6638544"/>
              <a:gd name="connsiteY0" fmla="*/ 4646028 h 4646028"/>
              <a:gd name="connsiteX1" fmla="*/ 987552 w 6638544"/>
              <a:gd name="connsiteY1" fmla="*/ 3859644 h 4646028"/>
              <a:gd name="connsiteX2" fmla="*/ 1865376 w 6638544"/>
              <a:gd name="connsiteY2" fmla="*/ 876 h 4646028"/>
              <a:gd name="connsiteX3" fmla="*/ 3547872 w 6638544"/>
              <a:gd name="connsiteY3" fmla="*/ 3512172 h 4646028"/>
              <a:gd name="connsiteX4" fmla="*/ 6638544 w 6638544"/>
              <a:gd name="connsiteY4" fmla="*/ 4444860 h 4646028"/>
              <a:gd name="connsiteX0" fmla="*/ 0 w 6798816"/>
              <a:gd name="connsiteY0" fmla="*/ 4646028 h 4737468"/>
              <a:gd name="connsiteX1" fmla="*/ 987552 w 6798816"/>
              <a:gd name="connsiteY1" fmla="*/ 3859644 h 4737468"/>
              <a:gd name="connsiteX2" fmla="*/ 1865376 w 6798816"/>
              <a:gd name="connsiteY2" fmla="*/ 876 h 4737468"/>
              <a:gd name="connsiteX3" fmla="*/ 3547872 w 6798816"/>
              <a:gd name="connsiteY3" fmla="*/ 3512172 h 4737468"/>
              <a:gd name="connsiteX4" fmla="*/ 6798816 w 6798816"/>
              <a:gd name="connsiteY4" fmla="*/ 4737468 h 4737468"/>
              <a:gd name="connsiteX0" fmla="*/ 0 w 6941280"/>
              <a:gd name="connsiteY0" fmla="*/ 4755756 h 4755756"/>
              <a:gd name="connsiteX1" fmla="*/ 1130016 w 6941280"/>
              <a:gd name="connsiteY1" fmla="*/ 3859644 h 4755756"/>
              <a:gd name="connsiteX2" fmla="*/ 2007840 w 6941280"/>
              <a:gd name="connsiteY2" fmla="*/ 876 h 4755756"/>
              <a:gd name="connsiteX3" fmla="*/ 3690336 w 6941280"/>
              <a:gd name="connsiteY3" fmla="*/ 3512172 h 4755756"/>
              <a:gd name="connsiteX4" fmla="*/ 6941280 w 6941280"/>
              <a:gd name="connsiteY4" fmla="*/ 4737468 h 4755756"/>
              <a:gd name="connsiteX0" fmla="*/ 0 w 6941280"/>
              <a:gd name="connsiteY0" fmla="*/ 6639073 h 6652387"/>
              <a:gd name="connsiteX1" fmla="*/ 1130016 w 6941280"/>
              <a:gd name="connsiteY1" fmla="*/ 5742961 h 6652387"/>
              <a:gd name="connsiteX2" fmla="*/ 2007840 w 6941280"/>
              <a:gd name="connsiteY2" fmla="*/ 529 h 6652387"/>
              <a:gd name="connsiteX3" fmla="*/ 3690336 w 6941280"/>
              <a:gd name="connsiteY3" fmla="*/ 5395489 h 6652387"/>
              <a:gd name="connsiteX4" fmla="*/ 6941280 w 6941280"/>
              <a:gd name="connsiteY4" fmla="*/ 6620785 h 6652387"/>
              <a:gd name="connsiteX0" fmla="*/ 0 w 6941280"/>
              <a:gd name="connsiteY0" fmla="*/ 6639132 h 6652446"/>
              <a:gd name="connsiteX1" fmla="*/ 1130016 w 6941280"/>
              <a:gd name="connsiteY1" fmla="*/ 5743020 h 6652446"/>
              <a:gd name="connsiteX2" fmla="*/ 2007840 w 6941280"/>
              <a:gd name="connsiteY2" fmla="*/ 588 h 6652446"/>
              <a:gd name="connsiteX3" fmla="*/ 3957456 w 6941280"/>
              <a:gd name="connsiteY3" fmla="*/ 5377260 h 6652446"/>
              <a:gd name="connsiteX4" fmla="*/ 6941280 w 6941280"/>
              <a:gd name="connsiteY4" fmla="*/ 6620844 h 6652446"/>
              <a:gd name="connsiteX0" fmla="*/ 0 w 6941280"/>
              <a:gd name="connsiteY0" fmla="*/ 5414042 h 5414042"/>
              <a:gd name="connsiteX1" fmla="*/ 1130016 w 6941280"/>
              <a:gd name="connsiteY1" fmla="*/ 4517930 h 5414042"/>
              <a:gd name="connsiteX2" fmla="*/ 5266704 w 6941280"/>
              <a:gd name="connsiteY2" fmla="*/ 794 h 5414042"/>
              <a:gd name="connsiteX3" fmla="*/ 3957456 w 6941280"/>
              <a:gd name="connsiteY3" fmla="*/ 4152170 h 5414042"/>
              <a:gd name="connsiteX4" fmla="*/ 6941280 w 6941280"/>
              <a:gd name="connsiteY4" fmla="*/ 5395754 h 5414042"/>
              <a:gd name="connsiteX0" fmla="*/ 0 w 6941280"/>
              <a:gd name="connsiteY0" fmla="*/ 5415373 h 5415373"/>
              <a:gd name="connsiteX1" fmla="*/ 1130016 w 6941280"/>
              <a:gd name="connsiteY1" fmla="*/ 4519261 h 5415373"/>
              <a:gd name="connsiteX2" fmla="*/ 5266704 w 6941280"/>
              <a:gd name="connsiteY2" fmla="*/ 2125 h 5415373"/>
              <a:gd name="connsiteX3" fmla="*/ 6219072 w 6941280"/>
              <a:gd name="connsiteY3" fmla="*/ 3934045 h 5415373"/>
              <a:gd name="connsiteX4" fmla="*/ 6941280 w 6941280"/>
              <a:gd name="connsiteY4" fmla="*/ 5397085 h 5415373"/>
              <a:gd name="connsiteX0" fmla="*/ 0 w 6941280"/>
              <a:gd name="connsiteY0" fmla="*/ 5418713 h 5418713"/>
              <a:gd name="connsiteX1" fmla="*/ 1130016 w 6941280"/>
              <a:gd name="connsiteY1" fmla="*/ 4522601 h 5418713"/>
              <a:gd name="connsiteX2" fmla="*/ 5266704 w 6941280"/>
              <a:gd name="connsiteY2" fmla="*/ 5465 h 5418713"/>
              <a:gd name="connsiteX3" fmla="*/ 6219072 w 6941280"/>
              <a:gd name="connsiteY3" fmla="*/ 3937385 h 5418713"/>
              <a:gd name="connsiteX4" fmla="*/ 6941280 w 6941280"/>
              <a:gd name="connsiteY4" fmla="*/ 5400425 h 5418713"/>
              <a:gd name="connsiteX0" fmla="*/ 0 w 6941280"/>
              <a:gd name="connsiteY0" fmla="*/ 5416528 h 5416528"/>
              <a:gd name="connsiteX1" fmla="*/ 1130016 w 6941280"/>
              <a:gd name="connsiteY1" fmla="*/ 4520416 h 5416528"/>
              <a:gd name="connsiteX2" fmla="*/ 5266704 w 6941280"/>
              <a:gd name="connsiteY2" fmla="*/ 3280 h 5416528"/>
              <a:gd name="connsiteX3" fmla="*/ 6219072 w 6941280"/>
              <a:gd name="connsiteY3" fmla="*/ 3935200 h 5416528"/>
              <a:gd name="connsiteX4" fmla="*/ 6941280 w 6941280"/>
              <a:gd name="connsiteY4" fmla="*/ 5398240 h 5416528"/>
              <a:gd name="connsiteX0" fmla="*/ 0 w 6941280"/>
              <a:gd name="connsiteY0" fmla="*/ 5416081 h 5416081"/>
              <a:gd name="connsiteX1" fmla="*/ 1130016 w 6941280"/>
              <a:gd name="connsiteY1" fmla="*/ 4519969 h 5416081"/>
              <a:gd name="connsiteX2" fmla="*/ 5266704 w 6941280"/>
              <a:gd name="connsiteY2" fmla="*/ 2833 h 5416081"/>
              <a:gd name="connsiteX3" fmla="*/ 6219072 w 6941280"/>
              <a:gd name="connsiteY3" fmla="*/ 3934753 h 5416081"/>
              <a:gd name="connsiteX4" fmla="*/ 6941280 w 6941280"/>
              <a:gd name="connsiteY4" fmla="*/ 5397793 h 5416081"/>
              <a:gd name="connsiteX0" fmla="*/ 0 w 6941280"/>
              <a:gd name="connsiteY0" fmla="*/ 5416054 h 5416054"/>
              <a:gd name="connsiteX1" fmla="*/ 1130016 w 6941280"/>
              <a:gd name="connsiteY1" fmla="*/ 4519942 h 5416054"/>
              <a:gd name="connsiteX2" fmla="*/ 5266704 w 6941280"/>
              <a:gd name="connsiteY2" fmla="*/ 2806 h 5416054"/>
              <a:gd name="connsiteX3" fmla="*/ 6219072 w 6941280"/>
              <a:gd name="connsiteY3" fmla="*/ 3934726 h 5416054"/>
              <a:gd name="connsiteX4" fmla="*/ 6941280 w 6941280"/>
              <a:gd name="connsiteY4" fmla="*/ 5397766 h 5416054"/>
              <a:gd name="connsiteX0" fmla="*/ 0 w 6941280"/>
              <a:gd name="connsiteY0" fmla="*/ 5415477 h 5415477"/>
              <a:gd name="connsiteX1" fmla="*/ 1130016 w 6941280"/>
              <a:gd name="connsiteY1" fmla="*/ 4519365 h 5415477"/>
              <a:gd name="connsiteX2" fmla="*/ 5266704 w 6941280"/>
              <a:gd name="connsiteY2" fmla="*/ 2229 h 5415477"/>
              <a:gd name="connsiteX3" fmla="*/ 6219072 w 6941280"/>
              <a:gd name="connsiteY3" fmla="*/ 3934149 h 5415477"/>
              <a:gd name="connsiteX4" fmla="*/ 6941280 w 6941280"/>
              <a:gd name="connsiteY4" fmla="*/ 5397189 h 5415477"/>
              <a:gd name="connsiteX0" fmla="*/ 0 w 6941280"/>
              <a:gd name="connsiteY0" fmla="*/ 5415477 h 5415477"/>
              <a:gd name="connsiteX1" fmla="*/ 1130016 w 6941280"/>
              <a:gd name="connsiteY1" fmla="*/ 4519365 h 5415477"/>
              <a:gd name="connsiteX2" fmla="*/ 5266704 w 6941280"/>
              <a:gd name="connsiteY2" fmla="*/ 2229 h 5415477"/>
              <a:gd name="connsiteX3" fmla="*/ 6219072 w 6941280"/>
              <a:gd name="connsiteY3" fmla="*/ 3934149 h 5415477"/>
              <a:gd name="connsiteX4" fmla="*/ 6941280 w 6941280"/>
              <a:gd name="connsiteY4" fmla="*/ 5397189 h 5415477"/>
              <a:gd name="connsiteX0" fmla="*/ 0 w 6941280"/>
              <a:gd name="connsiteY0" fmla="*/ 5415404 h 5415404"/>
              <a:gd name="connsiteX1" fmla="*/ 1130016 w 6941280"/>
              <a:gd name="connsiteY1" fmla="*/ 4519292 h 5415404"/>
              <a:gd name="connsiteX2" fmla="*/ 5266704 w 6941280"/>
              <a:gd name="connsiteY2" fmla="*/ 2156 h 5415404"/>
              <a:gd name="connsiteX3" fmla="*/ 6219072 w 6941280"/>
              <a:gd name="connsiteY3" fmla="*/ 3934076 h 5415404"/>
              <a:gd name="connsiteX4" fmla="*/ 6941280 w 6941280"/>
              <a:gd name="connsiteY4" fmla="*/ 5397116 h 5415404"/>
              <a:gd name="connsiteX0" fmla="*/ 0 w 6941280"/>
              <a:gd name="connsiteY0" fmla="*/ 5413258 h 5413258"/>
              <a:gd name="connsiteX1" fmla="*/ 3053280 w 6941280"/>
              <a:gd name="connsiteY1" fmla="*/ 3895354 h 5413258"/>
              <a:gd name="connsiteX2" fmla="*/ 5266704 w 6941280"/>
              <a:gd name="connsiteY2" fmla="*/ 10 h 5413258"/>
              <a:gd name="connsiteX3" fmla="*/ 6219072 w 6941280"/>
              <a:gd name="connsiteY3" fmla="*/ 3931930 h 5413258"/>
              <a:gd name="connsiteX4" fmla="*/ 6941280 w 6941280"/>
              <a:gd name="connsiteY4" fmla="*/ 5394970 h 5413258"/>
              <a:gd name="connsiteX0" fmla="*/ 0 w 6941280"/>
              <a:gd name="connsiteY0" fmla="*/ 5580711 h 5580711"/>
              <a:gd name="connsiteX1" fmla="*/ 3053280 w 6941280"/>
              <a:gd name="connsiteY1" fmla="*/ 4062807 h 5580711"/>
              <a:gd name="connsiteX2" fmla="*/ 5266704 w 6941280"/>
              <a:gd name="connsiteY2" fmla="*/ 167463 h 5580711"/>
              <a:gd name="connsiteX3" fmla="*/ 6219072 w 6941280"/>
              <a:gd name="connsiteY3" fmla="*/ 4099383 h 5580711"/>
              <a:gd name="connsiteX4" fmla="*/ 6941280 w 6941280"/>
              <a:gd name="connsiteY4" fmla="*/ 5562423 h 5580711"/>
              <a:gd name="connsiteX0" fmla="*/ 0 w 6941280"/>
              <a:gd name="connsiteY0" fmla="*/ 5432932 h 5432932"/>
              <a:gd name="connsiteX1" fmla="*/ 3445056 w 6941280"/>
              <a:gd name="connsiteY1" fmla="*/ 2561716 h 5432932"/>
              <a:gd name="connsiteX2" fmla="*/ 5266704 w 6941280"/>
              <a:gd name="connsiteY2" fmla="*/ 19684 h 5432932"/>
              <a:gd name="connsiteX3" fmla="*/ 6219072 w 6941280"/>
              <a:gd name="connsiteY3" fmla="*/ 3951604 h 5432932"/>
              <a:gd name="connsiteX4" fmla="*/ 6941280 w 6941280"/>
              <a:gd name="connsiteY4" fmla="*/ 5414644 h 5432932"/>
              <a:gd name="connsiteX0" fmla="*/ 0 w 6941280"/>
              <a:gd name="connsiteY0" fmla="*/ 5434396 h 5434396"/>
              <a:gd name="connsiteX1" fmla="*/ 3445056 w 6941280"/>
              <a:gd name="connsiteY1" fmla="*/ 2563180 h 5434396"/>
              <a:gd name="connsiteX2" fmla="*/ 5266704 w 6941280"/>
              <a:gd name="connsiteY2" fmla="*/ 21148 h 5434396"/>
              <a:gd name="connsiteX3" fmla="*/ 6219072 w 6941280"/>
              <a:gd name="connsiteY3" fmla="*/ 3953068 h 5434396"/>
              <a:gd name="connsiteX4" fmla="*/ 6941280 w 6941280"/>
              <a:gd name="connsiteY4" fmla="*/ 5416108 h 5434396"/>
              <a:gd name="connsiteX0" fmla="*/ 0 w 6941280"/>
              <a:gd name="connsiteY0" fmla="*/ 5434396 h 5434396"/>
              <a:gd name="connsiteX1" fmla="*/ 3445056 w 6941280"/>
              <a:gd name="connsiteY1" fmla="*/ 2563180 h 5434396"/>
              <a:gd name="connsiteX2" fmla="*/ 5266704 w 6941280"/>
              <a:gd name="connsiteY2" fmla="*/ 21148 h 5434396"/>
              <a:gd name="connsiteX3" fmla="*/ 6219072 w 6941280"/>
              <a:gd name="connsiteY3" fmla="*/ 3953068 h 5434396"/>
              <a:gd name="connsiteX4" fmla="*/ 6941280 w 6941280"/>
              <a:gd name="connsiteY4" fmla="*/ 5416108 h 54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1280" h="5434396">
                <a:moveTo>
                  <a:pt x="0" y="5434396"/>
                </a:moveTo>
                <a:cubicBezTo>
                  <a:pt x="338328" y="5428300"/>
                  <a:pt x="2941240" y="3611692"/>
                  <a:pt x="3445056" y="2563180"/>
                </a:cubicBezTo>
                <a:cubicBezTo>
                  <a:pt x="3948872" y="1514668"/>
                  <a:pt x="4804368" y="-210500"/>
                  <a:pt x="5266704" y="21148"/>
                </a:cubicBezTo>
                <a:cubicBezTo>
                  <a:pt x="5729040" y="252796"/>
                  <a:pt x="5864252" y="3164910"/>
                  <a:pt x="6219072" y="3953068"/>
                </a:cubicBezTo>
                <a:cubicBezTo>
                  <a:pt x="6554270" y="4697639"/>
                  <a:pt x="6915613" y="5173792"/>
                  <a:pt x="6941280" y="5416108"/>
                </a:cubicBezTo>
              </a:path>
            </a:pathLst>
          </a:custGeom>
          <a:solidFill>
            <a:srgbClr val="FF0000">
              <a:alpha val="20000"/>
            </a:srgbClr>
          </a:solidFill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255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srgbClr val="74808C"/>
              </a:solidFill>
              <a:effectLst/>
              <a:uLnTx/>
              <a:uFillTx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246" name="TextBox 8216">
            <a:extLst>
              <a:ext uri="{FF2B5EF4-FFF2-40B4-BE49-F238E27FC236}">
                <a16:creationId xmlns:a16="http://schemas.microsoft.com/office/drawing/2014/main" id="{718133A6-6C6A-2B2F-2650-0A229D4FBCB4}"/>
              </a:ext>
            </a:extLst>
          </p:cNvPr>
          <p:cNvSpPr txBox="1"/>
          <p:nvPr/>
        </p:nvSpPr>
        <p:spPr>
          <a:xfrm>
            <a:off x="8697741" y="1215814"/>
            <a:ext cx="99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255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Control</a:t>
            </a:r>
            <a:endParaRPr kumimoji="0" lang="fr-FR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9247" name="TextBox 8217">
            <a:extLst>
              <a:ext uri="{FF2B5EF4-FFF2-40B4-BE49-F238E27FC236}">
                <a16:creationId xmlns:a16="http://schemas.microsoft.com/office/drawing/2014/main" id="{B4E5B266-46F3-6E96-9CFC-F949B30BAB27}"/>
              </a:ext>
            </a:extLst>
          </p:cNvPr>
          <p:cNvSpPr txBox="1"/>
          <p:nvPr/>
        </p:nvSpPr>
        <p:spPr>
          <a:xfrm>
            <a:off x="10619483" y="1858221"/>
            <a:ext cx="1046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255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Treated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32850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Problem context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593271"/>
            <a:ext cx="6477000" cy="4468907"/>
          </a:xfrm>
        </p:spPr>
        <p:txBody>
          <a:bodyPr/>
          <a:lstStyle/>
          <a:p>
            <a:r>
              <a:rPr lang="en-US" altLang="en-US" b="0" dirty="0"/>
              <a:t>Estimating a treatment effect on retrospective observational studies: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With a selection bias on populations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That we want to solve using Propensity Score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When performing Average Treatment Effect after selection bias correction: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Between 30% and 48% of studies do not report the method use to correct the bias [1, 4, 13, 21, 23]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Between 17% and 48% of studies do not assess basic validation after correction [1, 13, 21, 23]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Applying PSM is complex and hard to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PSM complete pipeline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E8349C-6652-2C31-0B5C-6C7AFFFE1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0" y="2022363"/>
            <a:ext cx="6294487" cy="28132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31E8F8DB-9391-9707-3DCC-53A089A65BCE}"/>
                  </a:ext>
                </a:extLst>
              </p:cNvPr>
              <p:cNvSpPr>
                <a:spLocks noGrp="1" noChangeArrowheads="1"/>
              </p:cNvSpPr>
              <p:nvPr>
                <p:ph type="body" sz="quarter" idx="11"/>
              </p:nvPr>
            </p:nvSpPr>
            <p:spPr>
              <a:xfrm>
                <a:off x="6823452" y="1601722"/>
                <a:ext cx="5086558" cy="4117849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b="0" dirty="0"/>
                  <a:t>PSM matches pair of similar patients from control and treated populations based on their probability to be treated called propensity:</a:t>
                </a:r>
              </a:p>
              <a:p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Propensity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 matching is considered valid after visual inspection of propensity and ensuring </a:t>
                </a:r>
                <a:r>
                  <a:rPr lang="en-US" dirty="0" err="1"/>
                  <a:t>Stadardized</a:t>
                </a:r>
                <a:r>
                  <a:rPr lang="en-US" dirty="0"/>
                  <a:t> Mean Difference inferior to 10% [5]:</a:t>
                </a:r>
              </a:p>
              <a:p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𝑆𝑀𝐷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 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𝑃𝑜𝑜𝑙𝑒𝑑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31E8F8DB-9391-9707-3DCC-53A089A65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823452" y="1601722"/>
                <a:ext cx="5086558" cy="4117849"/>
              </a:xfrm>
              <a:blipFill>
                <a:blip r:embed="rId4"/>
                <a:stretch>
                  <a:fillRect l="-958"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Patient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1736093"/>
            <a:ext cx="6477000" cy="52912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FR" b="0" dirty="0" err="1"/>
              <a:t>Paring</a:t>
            </a:r>
            <a:r>
              <a:rPr lang="fr-FR" b="0" dirty="0"/>
              <a:t> can </a:t>
            </a:r>
            <a:r>
              <a:rPr lang="fr-FR" b="0" dirty="0" err="1"/>
              <a:t>happen</a:t>
            </a:r>
            <a:r>
              <a:rPr lang="fr-FR" b="0" dirty="0"/>
              <a:t> in </a:t>
            </a:r>
            <a:r>
              <a:rPr lang="fr-FR" b="0" dirty="0" err="1"/>
              <a:t>different</a:t>
            </a:r>
            <a:r>
              <a:rPr lang="fr-FR" b="0" dirty="0"/>
              <a:t> </a:t>
            </a:r>
            <a:r>
              <a:rPr lang="fr-FR" b="0" dirty="0" err="1"/>
              <a:t>ways</a:t>
            </a:r>
            <a:r>
              <a:rPr lang="fr-FR" b="0" dirty="0"/>
              <a:t> </a:t>
            </a:r>
            <a:r>
              <a:rPr lang="fr-FR" b="0" dirty="0" err="1"/>
              <a:t>depending</a:t>
            </a:r>
            <a:r>
              <a:rPr lang="fr-FR" b="0" dirty="0"/>
              <a:t> on the </a:t>
            </a:r>
            <a:r>
              <a:rPr lang="fr-FR" b="0" dirty="0" err="1"/>
              <a:t>method</a:t>
            </a:r>
            <a:r>
              <a:rPr lang="fr-FR" b="0" dirty="0"/>
              <a:t>:</a:t>
            </a:r>
            <a:endParaRPr lang="en-US" b="0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4AB5419-9EF0-9F74-4366-31BB526D069F}"/>
              </a:ext>
            </a:extLst>
          </p:cNvPr>
          <p:cNvSpPr txBox="1">
            <a:spLocks/>
          </p:cNvSpPr>
          <p:nvPr/>
        </p:nvSpPr>
        <p:spPr>
          <a:xfrm>
            <a:off x="6238841" y="2189827"/>
            <a:ext cx="643412" cy="2174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fr-FR" sz="1600" b="0" dirty="0"/>
              <a:t>0.12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0.15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0.36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0.42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0.67</a:t>
            </a:r>
            <a:endParaRPr lang="en-US" sz="1600" b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297CD48-01F7-958A-9E9F-5644C9360C8B}"/>
              </a:ext>
            </a:extLst>
          </p:cNvPr>
          <p:cNvSpPr txBox="1">
            <a:spLocks/>
          </p:cNvSpPr>
          <p:nvPr/>
        </p:nvSpPr>
        <p:spPr>
          <a:xfrm>
            <a:off x="7259790" y="2189826"/>
            <a:ext cx="643412" cy="2174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fr-FR" sz="1600" b="0" dirty="0"/>
              <a:t>0.14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0.18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0.31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0.39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0.69</a:t>
            </a:r>
            <a:endParaRPr lang="en-US" sz="1600" b="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906CD5D-E010-B9E0-930C-42A7CCAABF0A}"/>
              </a:ext>
            </a:extLst>
          </p:cNvPr>
          <p:cNvCxnSpPr>
            <a:cxnSpLocks/>
          </p:cNvCxnSpPr>
          <p:nvPr/>
        </p:nvCxnSpPr>
        <p:spPr>
          <a:xfrm>
            <a:off x="6914291" y="2362600"/>
            <a:ext cx="3775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204837A-441D-AC05-B301-757E7F59A4EE}"/>
              </a:ext>
            </a:extLst>
          </p:cNvPr>
          <p:cNvCxnSpPr>
            <a:cxnSpLocks/>
          </p:cNvCxnSpPr>
          <p:nvPr/>
        </p:nvCxnSpPr>
        <p:spPr>
          <a:xfrm>
            <a:off x="6914291" y="2722818"/>
            <a:ext cx="3775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20FE1CA-6690-2294-0D68-F40780A2C2F5}"/>
              </a:ext>
            </a:extLst>
          </p:cNvPr>
          <p:cNvCxnSpPr>
            <a:cxnSpLocks/>
          </p:cNvCxnSpPr>
          <p:nvPr/>
        </p:nvCxnSpPr>
        <p:spPr>
          <a:xfrm>
            <a:off x="6914291" y="3111150"/>
            <a:ext cx="377537" cy="3178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61D93A7-CFDD-193D-A1BA-A9D3C11A7EF3}"/>
              </a:ext>
            </a:extLst>
          </p:cNvPr>
          <p:cNvCxnSpPr>
            <a:cxnSpLocks/>
          </p:cNvCxnSpPr>
          <p:nvPr/>
        </p:nvCxnSpPr>
        <p:spPr>
          <a:xfrm>
            <a:off x="6914291" y="3855426"/>
            <a:ext cx="3775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9E9EAC-9C70-DDC8-3F3F-08B933A1BF6D}"/>
              </a:ext>
            </a:extLst>
          </p:cNvPr>
          <p:cNvSpPr txBox="1">
            <a:spLocks/>
          </p:cNvSpPr>
          <p:nvPr/>
        </p:nvSpPr>
        <p:spPr>
          <a:xfrm>
            <a:off x="8614897" y="2186362"/>
            <a:ext cx="643412" cy="2174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fr-FR" sz="1600" b="0" dirty="0"/>
              <a:t>0.12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0.15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0.36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0.42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0.67</a:t>
            </a:r>
            <a:endParaRPr lang="en-US" sz="1600" b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7968FB9-F2A4-0414-C1FF-DDA0CA95DDC7}"/>
              </a:ext>
            </a:extLst>
          </p:cNvPr>
          <p:cNvSpPr txBox="1">
            <a:spLocks/>
          </p:cNvSpPr>
          <p:nvPr/>
        </p:nvSpPr>
        <p:spPr>
          <a:xfrm>
            <a:off x="9635846" y="2186361"/>
            <a:ext cx="643412" cy="2174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fr-FR" sz="1600" b="0" dirty="0"/>
              <a:t>0.14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0.18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0.31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0.39</a:t>
            </a:r>
          </a:p>
          <a:p>
            <a:pPr algn="r" fontAlgn="auto">
              <a:spcAft>
                <a:spcPts val="0"/>
              </a:spcAft>
            </a:pPr>
            <a:r>
              <a:rPr lang="fr-FR" sz="1600" b="0" dirty="0"/>
              <a:t>0.69</a:t>
            </a:r>
            <a:endParaRPr lang="en-US" sz="1600" b="0" dirty="0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7A2B796-0A05-AD87-A9CF-882670BC0C32}"/>
              </a:ext>
            </a:extLst>
          </p:cNvPr>
          <p:cNvCxnSpPr>
            <a:cxnSpLocks/>
          </p:cNvCxnSpPr>
          <p:nvPr/>
        </p:nvCxnSpPr>
        <p:spPr>
          <a:xfrm>
            <a:off x="9274328" y="3831179"/>
            <a:ext cx="377537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A66CE05-C5F2-FC7A-B285-20CAF71716F2}"/>
              </a:ext>
            </a:extLst>
          </p:cNvPr>
          <p:cNvCxnSpPr>
            <a:cxnSpLocks/>
          </p:cNvCxnSpPr>
          <p:nvPr/>
        </p:nvCxnSpPr>
        <p:spPr>
          <a:xfrm flipV="1">
            <a:off x="9274328" y="2400699"/>
            <a:ext cx="377537" cy="31784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B96E03A-35F6-6260-B3C5-D34D142BE588}"/>
              </a:ext>
            </a:extLst>
          </p:cNvPr>
          <p:cNvCxnSpPr>
            <a:cxnSpLocks/>
          </p:cNvCxnSpPr>
          <p:nvPr/>
        </p:nvCxnSpPr>
        <p:spPr>
          <a:xfrm>
            <a:off x="9274328" y="3474425"/>
            <a:ext cx="377537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C9A0132-117A-DA4C-73B8-1B781B2555D6}"/>
              </a:ext>
            </a:extLst>
          </p:cNvPr>
          <p:cNvCxnSpPr>
            <a:cxnSpLocks/>
          </p:cNvCxnSpPr>
          <p:nvPr/>
        </p:nvCxnSpPr>
        <p:spPr>
          <a:xfrm>
            <a:off x="9274328" y="3104627"/>
            <a:ext cx="377537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0B07D1C-4FB2-CE27-BBA8-E75B184AF157}"/>
              </a:ext>
            </a:extLst>
          </p:cNvPr>
          <p:cNvSpPr txBox="1">
            <a:spLocks/>
          </p:cNvSpPr>
          <p:nvPr/>
        </p:nvSpPr>
        <p:spPr>
          <a:xfrm>
            <a:off x="5199742" y="4281861"/>
            <a:ext cx="6477000" cy="1180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fr-FR" b="0" dirty="0" err="1"/>
              <a:t>Both</a:t>
            </a:r>
            <a:r>
              <a:rPr lang="fr-FR" b="0" dirty="0"/>
              <a:t> </a:t>
            </a:r>
            <a:r>
              <a:rPr lang="fr-FR" b="0" dirty="0" err="1"/>
              <a:t>pairing</a:t>
            </a:r>
            <a:r>
              <a:rPr lang="fr-FR" b="0" dirty="0"/>
              <a:t> </a:t>
            </a:r>
            <a:r>
              <a:rPr lang="fr-FR" b="0" dirty="0" err="1"/>
              <a:t>seem</a:t>
            </a:r>
            <a:r>
              <a:rPr lang="fr-FR" b="0" dirty="0"/>
              <a:t> </a:t>
            </a:r>
            <a:r>
              <a:rPr lang="fr-FR" b="0" dirty="0" err="1"/>
              <a:t>valid</a:t>
            </a:r>
            <a:r>
              <a:rPr lang="fr-FR" b="0" dirty="0"/>
              <a:t>,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there</a:t>
            </a:r>
            <a:r>
              <a:rPr lang="fr-FR" b="0" dirty="0"/>
              <a:t> a </a:t>
            </a:r>
            <a:r>
              <a:rPr lang="fr-FR" b="0" dirty="0" err="1"/>
              <a:t>better</a:t>
            </a:r>
            <a:r>
              <a:rPr lang="fr-FR" b="0" dirty="0"/>
              <a:t> one?</a:t>
            </a:r>
          </a:p>
          <a:p>
            <a:pPr fontAlgn="auto">
              <a:spcAft>
                <a:spcPts val="0"/>
              </a:spcAft>
            </a:pPr>
            <a:r>
              <a:rPr lang="fr-FR" b="0" dirty="0"/>
              <a:t>As an </a:t>
            </a:r>
            <a:r>
              <a:rPr lang="fr-FR" b="0" dirty="0" err="1"/>
              <a:t>external</a:t>
            </a:r>
            <a:r>
              <a:rPr lang="fr-FR" b="0" dirty="0"/>
              <a:t> </a:t>
            </a:r>
            <a:r>
              <a:rPr lang="fr-FR" b="0" dirty="0" err="1"/>
              <a:t>auditor</a:t>
            </a:r>
            <a:r>
              <a:rPr lang="fr-FR" b="0" dirty="0"/>
              <a:t>, </a:t>
            </a:r>
            <a:r>
              <a:rPr lang="fr-FR" b="0" dirty="0" err="1"/>
              <a:t>would</a:t>
            </a:r>
            <a:r>
              <a:rPr lang="fr-FR" b="0" dirty="0"/>
              <a:t> </a:t>
            </a:r>
            <a:r>
              <a:rPr lang="fr-FR" b="0" dirty="0" err="1"/>
              <a:t>you</a:t>
            </a:r>
            <a:r>
              <a:rPr lang="fr-FR" b="0" dirty="0"/>
              <a:t> </a:t>
            </a:r>
            <a:r>
              <a:rPr lang="fr-FR" b="0" dirty="0" err="1"/>
              <a:t>be</a:t>
            </a:r>
            <a:r>
              <a:rPr lang="fr-FR" b="0" dirty="0"/>
              <a:t> </a:t>
            </a:r>
            <a:r>
              <a:rPr lang="fr-FR" b="0" dirty="0" err="1"/>
              <a:t>aware</a:t>
            </a:r>
            <a:r>
              <a:rPr lang="fr-FR" b="0" dirty="0"/>
              <a:t> of the </a:t>
            </a:r>
            <a:r>
              <a:rPr lang="fr-FR" b="0" dirty="0" err="1"/>
              <a:t>practitioner’s</a:t>
            </a:r>
            <a:r>
              <a:rPr lang="fr-FR" b="0" dirty="0"/>
              <a:t> </a:t>
            </a:r>
            <a:r>
              <a:rPr lang="fr-FR" b="0" dirty="0" err="1"/>
              <a:t>choice</a:t>
            </a:r>
            <a:r>
              <a:rPr lang="fr-FR" b="0" dirty="0"/>
              <a:t>?</a:t>
            </a:r>
            <a:endParaRPr lang="en-US" b="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94D538-9AAD-6131-3154-1FD2C75472B1}"/>
              </a:ext>
            </a:extLst>
          </p:cNvPr>
          <p:cNvSpPr txBox="1">
            <a:spLocks/>
          </p:cNvSpPr>
          <p:nvPr/>
        </p:nvSpPr>
        <p:spPr>
          <a:xfrm>
            <a:off x="5212946" y="5632703"/>
            <a:ext cx="6477000" cy="10385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our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experiments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at least 10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methods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different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ATE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were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considered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valid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task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8C6B5-87AC-4DA5-94CA-6E092A6A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Our propositions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15BA2B0-8CE7-7C89-691C-AE1CD42DEC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1" y="1694689"/>
            <a:ext cx="5334000" cy="734728"/>
          </a:xfrm>
        </p:spPr>
        <p:txBody>
          <a:bodyPr/>
          <a:lstStyle/>
          <a:p>
            <a:r>
              <a:rPr lang="en-US" dirty="0"/>
              <a:t>SMD is too permissive, it does not allow to pin point the best method.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C4F92-3839-3EF1-A753-635835225026}"/>
              </a:ext>
            </a:extLst>
          </p:cNvPr>
          <p:cNvSpPr/>
          <p:nvPr/>
        </p:nvSpPr>
        <p:spPr>
          <a:xfrm>
            <a:off x="5937504" y="1682496"/>
            <a:ext cx="5815584" cy="9330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redefine</a:t>
            </a:r>
            <a:r>
              <a:rPr lang="fr-FR" dirty="0"/>
              <a:t> the </a:t>
            </a:r>
            <a:r>
              <a:rPr lang="fr-FR" dirty="0" err="1"/>
              <a:t>bias</a:t>
            </a:r>
            <a:r>
              <a:rPr lang="fr-FR" dirty="0"/>
              <a:t> correction validation. All </a:t>
            </a:r>
            <a:r>
              <a:rPr lang="fr-FR" dirty="0" err="1"/>
              <a:t>matching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run and </a:t>
            </a:r>
            <a:r>
              <a:rPr lang="fr-FR" dirty="0" err="1"/>
              <a:t>we</a:t>
            </a:r>
            <a:r>
              <a:rPr lang="fr-FR" dirty="0"/>
              <a:t> select the best </a:t>
            </a:r>
            <a:r>
              <a:rPr lang="fr-FR" dirty="0" err="1"/>
              <a:t>ones</a:t>
            </a:r>
            <a:r>
              <a:rPr lang="fr-FR" dirty="0"/>
              <a:t>.</a:t>
            </a:r>
          </a:p>
          <a:p>
            <a:pPr algn="ctr"/>
            <a:r>
              <a:rPr lang="fr-FR" dirty="0"/>
              <a:t>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automated</a:t>
            </a:r>
            <a:r>
              <a:rPr lang="fr-FR" dirty="0"/>
              <a:t> the </a:t>
            </a:r>
            <a:r>
              <a:rPr lang="fr-FR" dirty="0" err="1"/>
              <a:t>whole</a:t>
            </a:r>
            <a:r>
              <a:rPr lang="fr-FR" dirty="0"/>
              <a:t> pipeline.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AEE0C9-C09D-B433-A18F-38BDFF3F9EF4}"/>
              </a:ext>
            </a:extLst>
          </p:cNvPr>
          <p:cNvSpPr txBox="1">
            <a:spLocks/>
          </p:cNvSpPr>
          <p:nvPr/>
        </p:nvSpPr>
        <p:spPr>
          <a:xfrm>
            <a:off x="762000" y="2884058"/>
            <a:ext cx="5334000" cy="7347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There is no ground truth in bias correction experiments.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096D0C-A383-31A5-44CA-DB7149C8C8FB}"/>
              </a:ext>
            </a:extLst>
          </p:cNvPr>
          <p:cNvSpPr/>
          <p:nvPr/>
        </p:nvSpPr>
        <p:spPr>
          <a:xfrm>
            <a:off x="5937504" y="2922553"/>
            <a:ext cx="5815584" cy="6962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We</a:t>
            </a:r>
            <a:r>
              <a:rPr lang="fr-FR"/>
              <a:t> propose </a:t>
            </a:r>
            <a:r>
              <a:rPr lang="fr-FR" dirty="0"/>
              <a:t>a benchmark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</a:t>
            </a:r>
            <a:r>
              <a:rPr lang="fr-FR" dirty="0" err="1"/>
              <a:t>featuring</a:t>
            </a:r>
            <a:r>
              <a:rPr lang="fr-FR" dirty="0"/>
              <a:t> a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confounders</a:t>
            </a:r>
            <a:r>
              <a:rPr lang="fr-FR" dirty="0"/>
              <a:t>.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1FDDB02-5E72-EF07-0E6F-0A50B8652DD5}"/>
              </a:ext>
            </a:extLst>
          </p:cNvPr>
          <p:cNvSpPr txBox="1">
            <a:spLocks/>
          </p:cNvSpPr>
          <p:nvPr/>
        </p:nvSpPr>
        <p:spPr>
          <a:xfrm>
            <a:off x="762000" y="3902739"/>
            <a:ext cx="4870704" cy="7347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SMD already does a good job validating feature balancing. In order to filter more, we need another criterion.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FAED4-088F-7F53-A59E-61869BACF33C}"/>
              </a:ext>
            </a:extLst>
          </p:cNvPr>
          <p:cNvSpPr/>
          <p:nvPr/>
        </p:nvSpPr>
        <p:spPr>
          <a:xfrm>
            <a:off x="5937504" y="3902739"/>
            <a:ext cx="5815584" cy="9291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hypothetize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possible to select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the </a:t>
            </a:r>
            <a:r>
              <a:rPr lang="fr-FR" dirty="0" err="1"/>
              <a:t>outcome</a:t>
            </a:r>
            <a:r>
              <a:rPr lang="fr-FR" dirty="0"/>
              <a:t> correction 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89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03" y="228600"/>
            <a:ext cx="6477000" cy="1189037"/>
          </a:xfrm>
        </p:spPr>
        <p:txBody>
          <a:bodyPr/>
          <a:lstStyle/>
          <a:p>
            <a:r>
              <a:rPr lang="en-US" dirty="0"/>
              <a:t>The A2A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A8ACB1-6D36-496B-91DD-D1C3128C1C7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4935680" y="3429000"/>
                <a:ext cx="7180119" cy="2874818"/>
              </a:xfrm>
            </p:spPr>
            <p:txBody>
              <a:bodyPr/>
              <a:lstStyle/>
              <a:p>
                <a:r>
                  <a:rPr lang="en-US" b="0" dirty="0"/>
                  <a:t>To compute A2A: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Split randomly control or treated in 2 groups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Try swapping two patients and keep them if it lowers the loss, stop when the loss is inferior to epsilon: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𝐴𝑇𝐸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𝑆𝑀𝐷</m:t>
                              </m:r>
                              <m:r>
                                <a:rPr lang="fr-F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fr-F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F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𝑆𝑀𝐷</m:t>
                          </m:r>
                          <m:r>
                            <a:rPr lang="fr-F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fr-F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fr-FR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A2A is the absolute average of all ATE: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𝐴𝑇𝐸</m:t>
                        </m:r>
                        <m:d>
                          <m:dPr>
                            <m:ctrlPr>
                              <a:rPr lang="fr-F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fr-FR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A8ACB1-6D36-496B-91DD-D1C3128C1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4935680" y="3429000"/>
                <a:ext cx="7180119" cy="2874818"/>
              </a:xfrm>
              <a:blipFill>
                <a:blip r:embed="rId2"/>
                <a:stretch>
                  <a:fillRect l="-765" t="-1062" r="-1189" b="-4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6F0E714-4298-4EAA-466B-159BF483D871}"/>
              </a:ext>
            </a:extLst>
          </p:cNvPr>
          <p:cNvSpPr txBox="1">
            <a:spLocks/>
          </p:cNvSpPr>
          <p:nvPr/>
        </p:nvSpPr>
        <p:spPr>
          <a:xfrm>
            <a:off x="5282044" y="1101437"/>
            <a:ext cx="6341917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The fundamental idea behind A2A is that: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Any split patients coming form control or treated has a true ATE of zero</a:t>
            </a:r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split having characteristics similar to the reference problem can tell us about the capacity of a bias correction technique to retrieve true ATE. </a:t>
            </a:r>
          </a:p>
        </p:txBody>
      </p:sp>
    </p:spTree>
    <p:extLst>
      <p:ext uri="{BB962C8B-B14F-4D97-AF65-F5344CB8AC3E}">
        <p14:creationId xmlns:p14="http://schemas.microsoft.com/office/powerpoint/2010/main" val="95859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ED132AD-423B-F235-F06B-AC454931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31" y="249700"/>
            <a:ext cx="5334000" cy="1189038"/>
          </a:xfrm>
        </p:spPr>
        <p:txBody>
          <a:bodyPr/>
          <a:lstStyle/>
          <a:p>
            <a:r>
              <a:rPr lang="fr-FR" dirty="0"/>
              <a:t>A2A: A </a:t>
            </a:r>
            <a:r>
              <a:rPr lang="fr-FR" dirty="0" err="1"/>
              <a:t>visual</a:t>
            </a:r>
            <a:r>
              <a:rPr lang="fr-FR" dirty="0"/>
              <a:t> </a:t>
            </a:r>
            <a:r>
              <a:rPr lang="fr-FR" dirty="0" err="1"/>
              <a:t>aid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3826A0A-B92E-2ACB-9E7D-68546CD3F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65" y="844379"/>
            <a:ext cx="7163154" cy="49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3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1857D95-6FCC-1ABA-1A26-58E6D7AA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A2A and SMD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C91BA7-E50C-A96D-6D61-78EDEB6A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6" y="1620497"/>
            <a:ext cx="6693090" cy="48852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6AA612-FD4D-CC49-1DC0-4EDC433046EF}"/>
              </a:ext>
            </a:extLst>
          </p:cNvPr>
          <p:cNvSpPr/>
          <p:nvPr/>
        </p:nvSpPr>
        <p:spPr>
          <a:xfrm>
            <a:off x="2612255" y="2722417"/>
            <a:ext cx="650490" cy="25977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0983B-1223-43CC-28CE-22F218F373A9}"/>
              </a:ext>
            </a:extLst>
          </p:cNvPr>
          <p:cNvSpPr/>
          <p:nvPr/>
        </p:nvSpPr>
        <p:spPr>
          <a:xfrm>
            <a:off x="3623300" y="5840701"/>
            <a:ext cx="650490" cy="49775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BAF3E-D219-DAC2-82D1-8DF867806BE6}"/>
              </a:ext>
            </a:extLst>
          </p:cNvPr>
          <p:cNvSpPr/>
          <p:nvPr/>
        </p:nvSpPr>
        <p:spPr>
          <a:xfrm>
            <a:off x="6347401" y="5840701"/>
            <a:ext cx="650490" cy="497754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31B885-6B41-E2B0-DAC3-CBA11B055E17}"/>
              </a:ext>
            </a:extLst>
          </p:cNvPr>
          <p:cNvSpPr/>
          <p:nvPr/>
        </p:nvSpPr>
        <p:spPr>
          <a:xfrm>
            <a:off x="5310428" y="2722417"/>
            <a:ext cx="650490" cy="259773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842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D7BE6E5-DCEB-7C4F-F18A-673C1E5A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3799609" cy="1189038"/>
          </a:xfrm>
        </p:spPr>
        <p:txBody>
          <a:bodyPr>
            <a:normAutofit/>
          </a:bodyPr>
          <a:lstStyle/>
          <a:p>
            <a:r>
              <a:rPr lang="fr-FR" sz="3600" dirty="0" err="1"/>
              <a:t>Combining</a:t>
            </a:r>
            <a:r>
              <a:rPr lang="fr-FR" sz="3600" dirty="0"/>
              <a:t> SMD and A2A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EC4D29-6564-F31E-2362-FB9311F2CE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123209"/>
            <a:ext cx="3799609" cy="3276600"/>
          </a:xfrm>
        </p:spPr>
        <p:txBody>
          <a:bodyPr/>
          <a:lstStyle/>
          <a:p>
            <a:r>
              <a:rPr lang="fr-FR" b="0" dirty="0"/>
              <a:t>SMD×A2A: Use </a:t>
            </a:r>
            <a:r>
              <a:rPr lang="fr-FR" b="0" dirty="0" err="1"/>
              <a:t>DBScan</a:t>
            </a:r>
            <a:r>
              <a:rPr lang="fr-FR" b="0" dirty="0"/>
              <a:t> to cluster the points and </a:t>
            </a:r>
            <a:r>
              <a:rPr lang="fr-FR" b="0" dirty="0" err="1"/>
              <a:t>keep</a:t>
            </a:r>
            <a:r>
              <a:rPr lang="fr-FR" b="0" dirty="0"/>
              <a:t> the group </a:t>
            </a:r>
            <a:r>
              <a:rPr lang="fr-FR" b="0" dirty="0" err="1"/>
              <a:t>with</a:t>
            </a:r>
            <a:r>
              <a:rPr lang="fr-FR" b="0" dirty="0"/>
              <a:t> best A2A.</a:t>
            </a:r>
          </a:p>
          <a:p>
            <a:endParaRPr lang="fr-FR" b="0" dirty="0"/>
          </a:p>
          <a:p>
            <a:r>
              <a:rPr lang="fr-FR" b="0" dirty="0"/>
              <a:t>Pareto: </a:t>
            </a:r>
            <a:r>
              <a:rPr lang="fr-FR" b="0" dirty="0" err="1"/>
              <a:t>Keep</a:t>
            </a:r>
            <a:r>
              <a:rPr lang="fr-FR" b="0" dirty="0"/>
              <a:t> the Pareto front of the </a:t>
            </a:r>
            <a:r>
              <a:rPr lang="fr-FR" b="0" dirty="0" err="1"/>
              <a:t>methods</a:t>
            </a:r>
            <a:endParaRPr lang="fr-FR" b="0" dirty="0"/>
          </a:p>
          <a:p>
            <a:endParaRPr lang="fr-FR" b="0" dirty="0"/>
          </a:p>
          <a:p>
            <a:r>
              <a:rPr lang="fr-FR" b="0" dirty="0"/>
              <a:t>Min A2A/SMD: </a:t>
            </a:r>
            <a:r>
              <a:rPr lang="fr-FR" b="0" dirty="0" err="1"/>
              <a:t>keep</a:t>
            </a:r>
            <a:r>
              <a:rPr lang="fr-FR" b="0" dirty="0"/>
              <a:t> </a:t>
            </a:r>
            <a:r>
              <a:rPr lang="fr-FR" b="0" dirty="0" err="1"/>
              <a:t>only</a:t>
            </a:r>
            <a:r>
              <a:rPr lang="fr-FR" b="0" dirty="0"/>
              <a:t> the </a:t>
            </a:r>
            <a:r>
              <a:rPr lang="fr-FR" b="0" dirty="0" err="1"/>
              <a:t>method</a:t>
            </a:r>
            <a:r>
              <a:rPr lang="fr-FR" b="0" dirty="0"/>
              <a:t> </a:t>
            </a:r>
            <a:r>
              <a:rPr lang="fr-FR" b="0" dirty="0" err="1"/>
              <a:t>with</a:t>
            </a:r>
            <a:r>
              <a:rPr lang="fr-FR" b="0" dirty="0"/>
              <a:t> minimum value.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B18E2E9-EB1F-49B4-3029-13A5BB5FC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11934"/>
            <a:ext cx="7308643" cy="57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0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754</Words>
  <Application>Microsoft Office PowerPoint</Application>
  <PresentationFormat>Grand écran</PresentationFormat>
  <Paragraphs>103</Paragraphs>
  <Slides>13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Poppins</vt:lpstr>
      <vt:lpstr>Office Theme</vt:lpstr>
      <vt:lpstr>Improving Bias Correction Standards by Quantifying its Effects on Treatment Outcomes  Alexandre Abraham – Implicity Andres Hoyos Idrobo – Rakuten</vt:lpstr>
      <vt:lpstr>Problem context</vt:lpstr>
      <vt:lpstr>PSM complete pipeline</vt:lpstr>
      <vt:lpstr>Patient matching</vt:lpstr>
      <vt:lpstr>Our propositions</vt:lpstr>
      <vt:lpstr>The A2A metric</vt:lpstr>
      <vt:lpstr>A2A: A visual aid</vt:lpstr>
      <vt:lpstr>A2A and SMD</vt:lpstr>
      <vt:lpstr>Combining SMD and A2A</vt:lpstr>
      <vt:lpstr>Results</vt:lpstr>
      <vt:lpstr>Conclusion</vt:lpstr>
      <vt:lpstr>Questions &amp; answers</vt:lpstr>
      <vt:lpstr>A fast introduction to Propensity Score Matching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2024-09-09T13:02:24Z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