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7" r:id="rId4"/>
    <p:sldMasterId id="2147483712" r:id="rId5"/>
  </p:sldMasterIdLst>
  <p:notesMasterIdLst>
    <p:notesMasterId r:id="rId35"/>
  </p:notesMasterIdLst>
  <p:sldIdLst>
    <p:sldId id="1864" r:id="rId6"/>
    <p:sldId id="390" r:id="rId7"/>
    <p:sldId id="1868" r:id="rId8"/>
    <p:sldId id="380" r:id="rId9"/>
    <p:sldId id="386" r:id="rId10"/>
    <p:sldId id="371" r:id="rId11"/>
    <p:sldId id="372" r:id="rId12"/>
    <p:sldId id="369" r:id="rId13"/>
    <p:sldId id="368" r:id="rId14"/>
    <p:sldId id="373" r:id="rId15"/>
    <p:sldId id="259" r:id="rId16"/>
    <p:sldId id="1869" r:id="rId17"/>
    <p:sldId id="258" r:id="rId18"/>
    <p:sldId id="376" r:id="rId19"/>
    <p:sldId id="1849" r:id="rId20"/>
    <p:sldId id="1870" r:id="rId21"/>
    <p:sldId id="1871" r:id="rId22"/>
    <p:sldId id="379" r:id="rId23"/>
    <p:sldId id="388" r:id="rId24"/>
    <p:sldId id="389" r:id="rId25"/>
    <p:sldId id="261" r:id="rId26"/>
    <p:sldId id="1873" r:id="rId27"/>
    <p:sldId id="1874" r:id="rId28"/>
    <p:sldId id="1872" r:id="rId29"/>
    <p:sldId id="265" r:id="rId30"/>
    <p:sldId id="1846" r:id="rId31"/>
    <p:sldId id="1875" r:id="rId32"/>
    <p:sldId id="262" r:id="rId33"/>
    <p:sldId id="263" r:id="rId34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4387"/>
    <a:srgbClr val="FF3770"/>
    <a:srgbClr val="FF2625"/>
    <a:srgbClr val="220BAB"/>
    <a:srgbClr val="A31312"/>
    <a:srgbClr val="007788"/>
    <a:srgbClr val="297C2A"/>
    <a:srgbClr val="F69000"/>
    <a:srgbClr val="01C2D1"/>
    <a:srgbClr val="D6D7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53" autoAdjust="0"/>
    <p:restoredTop sz="94663"/>
  </p:normalViewPr>
  <p:slideViewPr>
    <p:cSldViewPr snapToGrid="0">
      <p:cViewPr varScale="1">
        <p:scale>
          <a:sx n="85" d="100"/>
          <a:sy n="85" d="100"/>
        </p:scale>
        <p:origin x="101" y="62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4" d="100"/>
        <a:sy n="9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32A-4C5F-B81C-C72DACDA2DC1}"/>
              </c:ext>
            </c:extLst>
          </c:dPt>
          <c:cat>
            <c:strRef>
              <c:f>Лист1!$A$2:$A$3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2A-4C5F-B81C-C72DACDA2D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27576031"/>
        <c:axId val="31725983"/>
      </c:barChart>
      <c:catAx>
        <c:axId val="27576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725983"/>
        <c:crosses val="autoZero"/>
        <c:auto val="1"/>
        <c:lblAlgn val="ctr"/>
        <c:lblOffset val="100"/>
        <c:noMultiLvlLbl val="0"/>
      </c:catAx>
      <c:valAx>
        <c:axId val="31725983"/>
        <c:scaling>
          <c:orientation val="minMax"/>
        </c:scaling>
        <c:delete val="1"/>
        <c:axPos val="l"/>
        <c:majorGridlines>
          <c:spPr>
            <a:ln w="0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576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6F-4D5F-AD23-F1CEE49FF784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6F-4D5F-AD23-F1CEE49FF78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E6F-4D5F-AD23-F1CEE49FF784}"/>
              </c:ext>
            </c:extLst>
          </c:dPt>
          <c:cat>
            <c:strRef>
              <c:f>Лист1!$A$2:$A$4</c:f>
              <c:strCache>
                <c:ptCount val="3"/>
                <c:pt idx="0">
                  <c:v>30-40</c:v>
                </c:pt>
                <c:pt idx="1">
                  <c:v>40-50</c:v>
                </c:pt>
                <c:pt idx="2">
                  <c:v>50-60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0.4</c:v>
                </c:pt>
                <c:pt idx="1">
                  <c:v>0.2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E6F-4D5F-AD23-F1CEE49FF7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9"/>
        <c:axId val="27576031"/>
        <c:axId val="31725983"/>
      </c:barChart>
      <c:catAx>
        <c:axId val="27576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725983"/>
        <c:crosses val="autoZero"/>
        <c:auto val="1"/>
        <c:lblAlgn val="ctr"/>
        <c:lblOffset val="100"/>
        <c:noMultiLvlLbl val="0"/>
      </c:catAx>
      <c:valAx>
        <c:axId val="31725983"/>
        <c:scaling>
          <c:orientation val="minMax"/>
        </c:scaling>
        <c:delete val="1"/>
        <c:axPos val="l"/>
        <c:majorGridlines>
          <c:spPr>
            <a:ln w="0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576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7E-4193-9097-21D7F8386ACB}"/>
              </c:ext>
            </c:extLst>
          </c:dPt>
          <c:cat>
            <c:strRef>
              <c:f>Лист1!$A$2:$A$3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7E-4193-9097-21D7F8386A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27576031"/>
        <c:axId val="31725983"/>
      </c:barChart>
      <c:catAx>
        <c:axId val="27576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725983"/>
        <c:crosses val="autoZero"/>
        <c:auto val="1"/>
        <c:lblAlgn val="ctr"/>
        <c:lblOffset val="100"/>
        <c:noMultiLvlLbl val="0"/>
      </c:catAx>
      <c:valAx>
        <c:axId val="31725983"/>
        <c:scaling>
          <c:orientation val="minMax"/>
        </c:scaling>
        <c:delete val="1"/>
        <c:axPos val="l"/>
        <c:majorGridlines>
          <c:spPr>
            <a:ln w="0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576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728-48B6-8692-21D34EF0E686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728-48B6-8692-21D34EF0E686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728-48B6-8692-21D34EF0E686}"/>
              </c:ext>
            </c:extLst>
          </c:dPt>
          <c:cat>
            <c:strRef>
              <c:f>Лист1!$A$2:$A$4</c:f>
              <c:strCache>
                <c:ptCount val="3"/>
                <c:pt idx="0">
                  <c:v>30-40</c:v>
                </c:pt>
                <c:pt idx="1">
                  <c:v>40-50</c:v>
                </c:pt>
                <c:pt idx="2">
                  <c:v>50-60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1.7</c:v>
                </c:pt>
                <c:pt idx="1">
                  <c:v>3.5</c:v>
                </c:pt>
                <c:pt idx="2">
                  <c:v>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728-48B6-8692-21D34EF0E6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27576031"/>
        <c:axId val="31725983"/>
      </c:barChart>
      <c:catAx>
        <c:axId val="27576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725983"/>
        <c:crosses val="autoZero"/>
        <c:auto val="1"/>
        <c:lblAlgn val="ctr"/>
        <c:lblOffset val="100"/>
        <c:noMultiLvlLbl val="0"/>
      </c:catAx>
      <c:valAx>
        <c:axId val="31725983"/>
        <c:scaling>
          <c:orientation val="minMax"/>
        </c:scaling>
        <c:delete val="1"/>
        <c:axPos val="l"/>
        <c:majorGridlines>
          <c:spPr>
            <a:ln w="0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576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0-4663-8DA0-DA4FFD777EA5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0-4663-8DA0-DA4FFD777EA5}"/>
              </c:ext>
            </c:extLst>
          </c:dPt>
          <c:dPt>
            <c:idx val="2"/>
            <c:invertIfNegative val="0"/>
            <c:bubble3D val="0"/>
            <c:spPr>
              <a:solidFill>
                <a:srgbClr val="FFA52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0-4663-8DA0-DA4FFD777EA5}"/>
              </c:ext>
            </c:extLst>
          </c:dPt>
          <c:dPt>
            <c:idx val="3"/>
            <c:invertIfNegative val="0"/>
            <c:bubble3D val="0"/>
            <c:spPr>
              <a:solidFill>
                <a:srgbClr val="FF53F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0-4663-8DA0-DA4FFD777EA5}"/>
              </c:ext>
            </c:extLst>
          </c:dPt>
          <c:cat>
            <c:strRef>
              <c:f>Лист1!$A$2:$A$5</c:f>
              <c:strCache>
                <c:ptCount val="4"/>
                <c:pt idx="0">
                  <c:v>Diabetes</c:v>
                </c:pt>
                <c:pt idx="1">
                  <c:v>HF</c:v>
                </c:pt>
                <c:pt idx="2">
                  <c:v>Obesity</c:v>
                </c:pt>
                <c:pt idx="3">
                  <c:v>Smoking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7.6</c:v>
                </c:pt>
                <c:pt idx="1">
                  <c:v>4.2</c:v>
                </c:pt>
                <c:pt idx="2">
                  <c:v>8.1</c:v>
                </c:pt>
                <c:pt idx="3">
                  <c:v>9.3000000000000007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1B0-4663-8DA0-DA4FFD777E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27576031"/>
        <c:axId val="31725983"/>
      </c:barChart>
      <c:catAx>
        <c:axId val="27576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725983"/>
        <c:crosses val="autoZero"/>
        <c:auto val="1"/>
        <c:lblAlgn val="ctr"/>
        <c:lblOffset val="100"/>
        <c:noMultiLvlLbl val="0"/>
      </c:catAx>
      <c:valAx>
        <c:axId val="31725983"/>
        <c:scaling>
          <c:orientation val="minMax"/>
        </c:scaling>
        <c:delete val="1"/>
        <c:axPos val="l"/>
        <c:majorGridlines>
          <c:spPr>
            <a:ln w="0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576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7E-4193-9097-21D7F8386ACB}"/>
              </c:ext>
            </c:extLst>
          </c:dPt>
          <c:cat>
            <c:strRef>
              <c:f>Лист1!$A$2:$A$3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7E-4193-9097-21D7F8386A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27576031"/>
        <c:axId val="31725983"/>
      </c:barChart>
      <c:catAx>
        <c:axId val="27576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725983"/>
        <c:crosses val="autoZero"/>
        <c:auto val="1"/>
        <c:lblAlgn val="ctr"/>
        <c:lblOffset val="100"/>
        <c:noMultiLvlLbl val="0"/>
      </c:catAx>
      <c:valAx>
        <c:axId val="31725983"/>
        <c:scaling>
          <c:orientation val="minMax"/>
        </c:scaling>
        <c:delete val="1"/>
        <c:axPos val="l"/>
        <c:majorGridlines>
          <c:spPr>
            <a:ln w="0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576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BB-4FDA-86BA-3E3C475ADA4B}"/>
              </c:ext>
            </c:extLst>
          </c:dPt>
          <c:cat>
            <c:strRef>
              <c:f>Лист1!$A$2:$A$3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3.6</c:v>
                </c:pt>
                <c:pt idx="1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EBB-4FDA-86BA-3E3C475ADA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27576031"/>
        <c:axId val="31725983"/>
      </c:barChart>
      <c:catAx>
        <c:axId val="27576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725983"/>
        <c:crosses val="autoZero"/>
        <c:auto val="1"/>
        <c:lblAlgn val="ctr"/>
        <c:lblOffset val="100"/>
        <c:noMultiLvlLbl val="0"/>
      </c:catAx>
      <c:valAx>
        <c:axId val="31725983"/>
        <c:scaling>
          <c:orientation val="minMax"/>
        </c:scaling>
        <c:delete val="1"/>
        <c:axPos val="l"/>
        <c:majorGridlines>
          <c:spPr>
            <a:ln w="0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576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16-49CB-B041-ABB14C9133B3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16-49CB-B041-ABB14C9133B3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16-49CB-B041-ABB14C9133B3}"/>
              </c:ext>
            </c:extLst>
          </c:dPt>
          <c:cat>
            <c:strRef>
              <c:f>Лист1!$A$2:$A$4</c:f>
              <c:strCache>
                <c:ptCount val="3"/>
                <c:pt idx="0">
                  <c:v>30-40</c:v>
                </c:pt>
                <c:pt idx="1">
                  <c:v>40-50</c:v>
                </c:pt>
                <c:pt idx="2">
                  <c:v>50-60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2.2999999999999998</c:v>
                </c:pt>
                <c:pt idx="1">
                  <c:v>4.8</c:v>
                </c:pt>
                <c:pt idx="2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16-49CB-B041-ABB14C913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27576031"/>
        <c:axId val="31725983"/>
      </c:barChart>
      <c:catAx>
        <c:axId val="27576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725983"/>
        <c:crosses val="autoZero"/>
        <c:auto val="1"/>
        <c:lblAlgn val="ctr"/>
        <c:lblOffset val="100"/>
        <c:noMultiLvlLbl val="0"/>
      </c:catAx>
      <c:valAx>
        <c:axId val="31725983"/>
        <c:scaling>
          <c:orientation val="minMax"/>
        </c:scaling>
        <c:delete val="1"/>
        <c:axPos val="l"/>
        <c:majorGridlines>
          <c:spPr>
            <a:ln w="0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576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A4D-45E0-9840-811182B35088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A4D-45E0-9840-811182B35088}"/>
              </c:ext>
            </c:extLst>
          </c:dPt>
          <c:dPt>
            <c:idx val="2"/>
            <c:invertIfNegative val="0"/>
            <c:bubble3D val="0"/>
            <c:spPr>
              <a:solidFill>
                <a:srgbClr val="FFA52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A4D-45E0-9840-811182B35088}"/>
              </c:ext>
            </c:extLst>
          </c:dPt>
          <c:dPt>
            <c:idx val="3"/>
            <c:invertIfNegative val="0"/>
            <c:bubble3D val="0"/>
            <c:spPr>
              <a:solidFill>
                <a:srgbClr val="FF53F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A4D-45E0-9840-811182B35088}"/>
              </c:ext>
            </c:extLst>
          </c:dPt>
          <c:cat>
            <c:strRef>
              <c:f>Лист1!$A$2:$A$5</c:f>
              <c:strCache>
                <c:ptCount val="4"/>
                <c:pt idx="0">
                  <c:v>Diabetes</c:v>
                </c:pt>
                <c:pt idx="1">
                  <c:v>HF</c:v>
                </c:pt>
                <c:pt idx="2">
                  <c:v>Obesity</c:v>
                </c:pt>
                <c:pt idx="3">
                  <c:v>Smoking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5.5</c:v>
                </c:pt>
                <c:pt idx="1">
                  <c:v>5.3</c:v>
                </c:pt>
                <c:pt idx="2">
                  <c:v>9.1</c:v>
                </c:pt>
                <c:pt idx="3">
                  <c:v>7.8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A4D-45E0-9840-811182B350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27576031"/>
        <c:axId val="31725983"/>
      </c:barChart>
      <c:catAx>
        <c:axId val="27576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725983"/>
        <c:crosses val="autoZero"/>
        <c:auto val="1"/>
        <c:lblAlgn val="ctr"/>
        <c:lblOffset val="100"/>
        <c:noMultiLvlLbl val="0"/>
      </c:catAx>
      <c:valAx>
        <c:axId val="31725983"/>
        <c:scaling>
          <c:orientation val="minMax"/>
        </c:scaling>
        <c:delete val="1"/>
        <c:axPos val="l"/>
        <c:majorGridlines>
          <c:spPr>
            <a:ln w="0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576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3DC-4A23-8666-78A7077A353E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3DC-4A23-8666-78A7077A353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3DC-4A23-8666-78A7077A353E}"/>
              </c:ext>
            </c:extLst>
          </c:dPt>
          <c:cat>
            <c:strRef>
              <c:f>Лист1!$A$2:$A$4</c:f>
              <c:strCache>
                <c:ptCount val="3"/>
                <c:pt idx="0">
                  <c:v>30-40</c:v>
                </c:pt>
                <c:pt idx="1">
                  <c:v>40-50</c:v>
                </c:pt>
                <c:pt idx="2">
                  <c:v>50-60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0.4</c:v>
                </c:pt>
                <c:pt idx="1">
                  <c:v>0.2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3DC-4A23-8666-78A7077A35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9"/>
        <c:axId val="27576031"/>
        <c:axId val="31725983"/>
      </c:barChart>
      <c:catAx>
        <c:axId val="27576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725983"/>
        <c:crosses val="autoZero"/>
        <c:auto val="1"/>
        <c:lblAlgn val="ctr"/>
        <c:lblOffset val="100"/>
        <c:noMultiLvlLbl val="0"/>
      </c:catAx>
      <c:valAx>
        <c:axId val="31725983"/>
        <c:scaling>
          <c:orientation val="minMax"/>
        </c:scaling>
        <c:delete val="1"/>
        <c:axPos val="l"/>
        <c:majorGridlines>
          <c:spPr>
            <a:ln w="0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576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rgbClr val="FE438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E438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E6E-4089-9C1C-347956CF35D2}"/>
              </c:ext>
            </c:extLst>
          </c:dPt>
          <c:dPt>
            <c:idx val="1"/>
            <c:invertIfNegative val="0"/>
            <c:bubble3D val="0"/>
            <c:spPr>
              <a:solidFill>
                <a:srgbClr val="FE438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E6E-4089-9C1C-347956CF35D2}"/>
              </c:ext>
            </c:extLst>
          </c:dPt>
          <c:dPt>
            <c:idx val="2"/>
            <c:invertIfNegative val="0"/>
            <c:bubble3D val="0"/>
            <c:spPr>
              <a:solidFill>
                <a:srgbClr val="FE438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E6E-4089-9C1C-347956CF35D2}"/>
              </c:ext>
            </c:extLst>
          </c:dPt>
          <c:cat>
            <c:strRef>
              <c:f>Лист1!$A$2</c:f>
              <c:strCache>
                <c:ptCount val="1"/>
                <c:pt idx="0">
                  <c:v>30-40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E6E-4089-9C1C-347956CF35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9"/>
        <c:axId val="27576031"/>
        <c:axId val="31725983"/>
      </c:barChart>
      <c:catAx>
        <c:axId val="27576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725983"/>
        <c:crosses val="autoZero"/>
        <c:auto val="1"/>
        <c:lblAlgn val="ctr"/>
        <c:lblOffset val="100"/>
        <c:noMultiLvlLbl val="0"/>
      </c:catAx>
      <c:valAx>
        <c:axId val="31725983"/>
        <c:scaling>
          <c:orientation val="minMax"/>
        </c:scaling>
        <c:delete val="1"/>
        <c:axPos val="l"/>
        <c:majorGridlines>
          <c:spPr>
            <a:ln w="0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576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102-49DF-A57C-DD1F571B1060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102-49DF-A57C-DD1F571B1060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102-49DF-A57C-DD1F571B1060}"/>
              </c:ext>
            </c:extLst>
          </c:dPt>
          <c:cat>
            <c:strRef>
              <c:f>Лист1!$A$2:$A$4</c:f>
              <c:strCache>
                <c:ptCount val="3"/>
                <c:pt idx="0">
                  <c:v>30-40</c:v>
                </c:pt>
                <c:pt idx="1">
                  <c:v>40-50</c:v>
                </c:pt>
                <c:pt idx="2">
                  <c:v>50-60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1.7</c:v>
                </c:pt>
                <c:pt idx="1">
                  <c:v>3.5</c:v>
                </c:pt>
                <c:pt idx="2">
                  <c:v>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02-49DF-A57C-DD1F571B10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27576031"/>
        <c:axId val="31725983"/>
      </c:barChart>
      <c:catAx>
        <c:axId val="27576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725983"/>
        <c:crosses val="autoZero"/>
        <c:auto val="1"/>
        <c:lblAlgn val="ctr"/>
        <c:lblOffset val="100"/>
        <c:noMultiLvlLbl val="0"/>
      </c:catAx>
      <c:valAx>
        <c:axId val="31725983"/>
        <c:scaling>
          <c:orientation val="minMax"/>
        </c:scaling>
        <c:delete val="1"/>
        <c:axPos val="l"/>
        <c:majorGridlines>
          <c:spPr>
            <a:ln w="0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576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AF4-4786-87D6-B841AB8F6A48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AF4-4786-87D6-B841AB8F6A4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AF4-4786-87D6-B841AB8F6A48}"/>
              </c:ext>
            </c:extLst>
          </c:dPt>
          <c:cat>
            <c:strRef>
              <c:f>Лист1!$A$2:$A$4</c:f>
              <c:strCache>
                <c:ptCount val="3"/>
                <c:pt idx="0">
                  <c:v>30-40</c:v>
                </c:pt>
                <c:pt idx="1">
                  <c:v>40-50</c:v>
                </c:pt>
                <c:pt idx="2">
                  <c:v>50-60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0.2</c:v>
                </c:pt>
                <c:pt idx="1">
                  <c:v>0.7</c:v>
                </c:pt>
                <c:pt idx="2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AF4-4786-87D6-B841AB8F6A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9"/>
        <c:axId val="27576031"/>
        <c:axId val="31725983"/>
      </c:barChart>
      <c:catAx>
        <c:axId val="27576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725983"/>
        <c:crosses val="autoZero"/>
        <c:auto val="1"/>
        <c:lblAlgn val="ctr"/>
        <c:lblOffset val="100"/>
        <c:noMultiLvlLbl val="0"/>
      </c:catAx>
      <c:valAx>
        <c:axId val="31725983"/>
        <c:scaling>
          <c:orientation val="minMax"/>
        </c:scaling>
        <c:delete val="1"/>
        <c:axPos val="l"/>
        <c:majorGridlines>
          <c:spPr>
            <a:ln w="0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576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39"/>
        <c:axId val="27576031"/>
        <c:axId val="31725983"/>
      </c:barChart>
      <c:catAx>
        <c:axId val="27576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725983"/>
        <c:crosses val="autoZero"/>
        <c:auto val="1"/>
        <c:lblAlgn val="ctr"/>
        <c:lblOffset val="100"/>
        <c:noMultiLvlLbl val="0"/>
      </c:catAx>
      <c:valAx>
        <c:axId val="31725983"/>
        <c:scaling>
          <c:orientation val="minMax"/>
        </c:scaling>
        <c:delete val="1"/>
        <c:axPos val="l"/>
        <c:majorGridlines>
          <c:spPr>
            <a:ln w="0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576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2C5-426D-9166-30D78145499D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2C5-426D-9166-30D78145499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2C5-426D-9166-30D78145499D}"/>
              </c:ext>
            </c:extLst>
          </c:dPt>
          <c:cat>
            <c:strRef>
              <c:f>Лист1!$A$2:$A$4</c:f>
              <c:strCache>
                <c:ptCount val="3"/>
                <c:pt idx="0">
                  <c:v>30-40</c:v>
                </c:pt>
                <c:pt idx="1">
                  <c:v>40-50</c:v>
                </c:pt>
                <c:pt idx="2">
                  <c:v>50-60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0.4</c:v>
                </c:pt>
                <c:pt idx="1">
                  <c:v>0.2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2C5-426D-9166-30D7814549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9"/>
        <c:axId val="27576031"/>
        <c:axId val="31725983"/>
      </c:barChart>
      <c:catAx>
        <c:axId val="27576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725983"/>
        <c:crosses val="autoZero"/>
        <c:auto val="1"/>
        <c:lblAlgn val="ctr"/>
        <c:lblOffset val="100"/>
        <c:noMultiLvlLbl val="0"/>
      </c:catAx>
      <c:valAx>
        <c:axId val="31725983"/>
        <c:scaling>
          <c:orientation val="minMax"/>
        </c:scaling>
        <c:delete val="1"/>
        <c:axPos val="l"/>
        <c:majorGridlines>
          <c:spPr>
            <a:ln w="0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576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rgbClr val="FE438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E438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BB8-433E-B313-741895BDC685}"/>
              </c:ext>
            </c:extLst>
          </c:dPt>
          <c:dPt>
            <c:idx val="1"/>
            <c:invertIfNegative val="0"/>
            <c:bubble3D val="0"/>
            <c:spPr>
              <a:solidFill>
                <a:srgbClr val="FE438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BB8-433E-B313-741895BDC685}"/>
              </c:ext>
            </c:extLst>
          </c:dPt>
          <c:dPt>
            <c:idx val="2"/>
            <c:invertIfNegative val="0"/>
            <c:bubble3D val="0"/>
            <c:spPr>
              <a:solidFill>
                <a:srgbClr val="FE438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BB8-433E-B313-741895BDC685}"/>
              </c:ext>
            </c:extLst>
          </c:dPt>
          <c:cat>
            <c:strRef>
              <c:f>Лист1!$A$2</c:f>
              <c:strCache>
                <c:ptCount val="1"/>
                <c:pt idx="0">
                  <c:v>30-40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BB8-433E-B313-741895BDC6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9"/>
        <c:axId val="27576031"/>
        <c:axId val="31725983"/>
      </c:barChart>
      <c:catAx>
        <c:axId val="27576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725983"/>
        <c:crosses val="autoZero"/>
        <c:auto val="1"/>
        <c:lblAlgn val="ctr"/>
        <c:lblOffset val="100"/>
        <c:noMultiLvlLbl val="0"/>
      </c:catAx>
      <c:valAx>
        <c:axId val="31725983"/>
        <c:scaling>
          <c:orientation val="minMax"/>
        </c:scaling>
        <c:delete val="1"/>
        <c:axPos val="l"/>
        <c:majorGridlines>
          <c:spPr>
            <a:ln w="0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576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rgbClr val="FE438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E438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4AF-48C9-9EF3-217BD52641D9}"/>
              </c:ext>
            </c:extLst>
          </c:dPt>
          <c:dPt>
            <c:idx val="1"/>
            <c:invertIfNegative val="0"/>
            <c:bubble3D val="0"/>
            <c:spPr>
              <a:solidFill>
                <a:srgbClr val="FE438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4AF-48C9-9EF3-217BD52641D9}"/>
              </c:ext>
            </c:extLst>
          </c:dPt>
          <c:dPt>
            <c:idx val="2"/>
            <c:invertIfNegative val="0"/>
            <c:bubble3D val="0"/>
            <c:spPr>
              <a:solidFill>
                <a:srgbClr val="FE438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4AF-48C9-9EF3-217BD52641D9}"/>
              </c:ext>
            </c:extLst>
          </c:dPt>
          <c:cat>
            <c:strRef>
              <c:f>Лист1!$A$2</c:f>
              <c:strCache>
                <c:ptCount val="1"/>
                <c:pt idx="0">
                  <c:v>30-40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4AF-48C9-9EF3-217BD52641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9"/>
        <c:axId val="27576031"/>
        <c:axId val="31725983"/>
      </c:barChart>
      <c:catAx>
        <c:axId val="27576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725983"/>
        <c:crosses val="autoZero"/>
        <c:auto val="1"/>
        <c:lblAlgn val="ctr"/>
        <c:lblOffset val="100"/>
        <c:noMultiLvlLbl val="0"/>
      </c:catAx>
      <c:valAx>
        <c:axId val="31725983"/>
        <c:scaling>
          <c:orientation val="minMax"/>
        </c:scaling>
        <c:delete val="1"/>
        <c:axPos val="l"/>
        <c:majorGridlines>
          <c:spPr>
            <a:ln w="0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576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AF4-4786-87D6-B841AB8F6A48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AF4-4786-87D6-B841AB8F6A4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AF4-4786-87D6-B841AB8F6A48}"/>
              </c:ext>
            </c:extLst>
          </c:dPt>
          <c:cat>
            <c:strRef>
              <c:f>Лист1!$A$2:$A$4</c:f>
              <c:strCache>
                <c:ptCount val="3"/>
                <c:pt idx="0">
                  <c:v>30-40</c:v>
                </c:pt>
                <c:pt idx="1">
                  <c:v>40-50</c:v>
                </c:pt>
                <c:pt idx="2">
                  <c:v>50-60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0.2</c:v>
                </c:pt>
                <c:pt idx="1">
                  <c:v>0.7</c:v>
                </c:pt>
                <c:pt idx="2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AF4-4786-87D6-B841AB8F6A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9"/>
        <c:axId val="27576031"/>
        <c:axId val="31725983"/>
      </c:barChart>
      <c:catAx>
        <c:axId val="27576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725983"/>
        <c:crosses val="autoZero"/>
        <c:auto val="1"/>
        <c:lblAlgn val="ctr"/>
        <c:lblOffset val="100"/>
        <c:noMultiLvlLbl val="0"/>
      </c:catAx>
      <c:valAx>
        <c:axId val="31725983"/>
        <c:scaling>
          <c:orientation val="minMax"/>
        </c:scaling>
        <c:delete val="1"/>
        <c:axPos val="l"/>
        <c:majorGridlines>
          <c:spPr>
            <a:ln w="0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576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31E-4974-9F18-6F8D34609648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31E-4974-9F18-6F8D3460964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31E-4974-9F18-6F8D34609648}"/>
              </c:ext>
            </c:extLst>
          </c:dPt>
          <c:cat>
            <c:strRef>
              <c:f>Лист1!$A$2:$A$4</c:f>
              <c:strCache>
                <c:ptCount val="3"/>
                <c:pt idx="0">
                  <c:v>30-40</c:v>
                </c:pt>
                <c:pt idx="1">
                  <c:v>40-50</c:v>
                </c:pt>
                <c:pt idx="2">
                  <c:v>50-60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0.4</c:v>
                </c:pt>
                <c:pt idx="1">
                  <c:v>0.5</c:v>
                </c:pt>
                <c:pt idx="2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31E-4974-9F18-6F8D346096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9"/>
        <c:axId val="27576031"/>
        <c:axId val="31725983"/>
      </c:barChart>
      <c:catAx>
        <c:axId val="27576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725983"/>
        <c:crosses val="autoZero"/>
        <c:auto val="1"/>
        <c:lblAlgn val="ctr"/>
        <c:lblOffset val="100"/>
        <c:noMultiLvlLbl val="0"/>
      </c:catAx>
      <c:valAx>
        <c:axId val="31725983"/>
        <c:scaling>
          <c:orientation val="minMax"/>
        </c:scaling>
        <c:delete val="1"/>
        <c:axPos val="l"/>
        <c:majorGridlines>
          <c:spPr>
            <a:ln w="0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576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EE-4ED4-8273-B4413362B217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9EE-4ED4-8273-B4413362B21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9EE-4ED4-8273-B4413362B217}"/>
              </c:ext>
            </c:extLst>
          </c:dPt>
          <c:cat>
            <c:strRef>
              <c:f>Лист1!$A$2:$A$4</c:f>
              <c:strCache>
                <c:ptCount val="3"/>
                <c:pt idx="0">
                  <c:v>30-40</c:v>
                </c:pt>
                <c:pt idx="1">
                  <c:v>40-50</c:v>
                </c:pt>
                <c:pt idx="2">
                  <c:v>50-60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0.4</c:v>
                </c:pt>
                <c:pt idx="1">
                  <c:v>0.15</c:v>
                </c:pt>
                <c:pt idx="2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9EE-4ED4-8273-B4413362B2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9"/>
        <c:axId val="27576031"/>
        <c:axId val="31725983"/>
      </c:barChart>
      <c:catAx>
        <c:axId val="27576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725983"/>
        <c:crosses val="autoZero"/>
        <c:auto val="1"/>
        <c:lblAlgn val="ctr"/>
        <c:lblOffset val="100"/>
        <c:noMultiLvlLbl val="0"/>
      </c:catAx>
      <c:valAx>
        <c:axId val="31725983"/>
        <c:scaling>
          <c:orientation val="minMax"/>
        </c:scaling>
        <c:delete val="1"/>
        <c:axPos val="l"/>
        <c:majorGridlines>
          <c:spPr>
            <a:ln w="0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576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B82-4877-880F-BFD194BE4AD6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B82-4877-880F-BFD194BE4AD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B82-4877-880F-BFD194BE4AD6}"/>
              </c:ext>
            </c:extLst>
          </c:dPt>
          <c:cat>
            <c:strRef>
              <c:f>Лист1!$A$2:$A$4</c:f>
              <c:strCache>
                <c:ptCount val="3"/>
                <c:pt idx="0">
                  <c:v>30-40</c:v>
                </c:pt>
                <c:pt idx="1">
                  <c:v>40-50</c:v>
                </c:pt>
                <c:pt idx="2">
                  <c:v>50-60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0.45</c:v>
                </c:pt>
                <c:pt idx="1">
                  <c:v>0.2</c:v>
                </c:pt>
                <c:pt idx="2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B82-4877-880F-BFD194BE4A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9"/>
        <c:axId val="27576031"/>
        <c:axId val="31725983"/>
      </c:barChart>
      <c:catAx>
        <c:axId val="27576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725983"/>
        <c:crosses val="autoZero"/>
        <c:auto val="1"/>
        <c:lblAlgn val="ctr"/>
        <c:lblOffset val="100"/>
        <c:noMultiLvlLbl val="0"/>
      </c:catAx>
      <c:valAx>
        <c:axId val="31725983"/>
        <c:scaling>
          <c:orientation val="minMax"/>
        </c:scaling>
        <c:delete val="1"/>
        <c:axPos val="l"/>
        <c:majorGridlines>
          <c:spPr>
            <a:ln w="0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576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82C-490C-AC1C-4EA8DF56FDF1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82C-490C-AC1C-4EA8DF56FDF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82C-490C-AC1C-4EA8DF56FDF1}"/>
              </c:ext>
            </c:extLst>
          </c:dPt>
          <c:cat>
            <c:strRef>
              <c:f>Лист1!$A$2:$A$4</c:f>
              <c:strCache>
                <c:ptCount val="3"/>
                <c:pt idx="0">
                  <c:v>30-40</c:v>
                </c:pt>
                <c:pt idx="1">
                  <c:v>40-50</c:v>
                </c:pt>
                <c:pt idx="2">
                  <c:v>50-60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0.4</c:v>
                </c:pt>
                <c:pt idx="1">
                  <c:v>0.25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82C-490C-AC1C-4EA8DF56FD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9"/>
        <c:axId val="27576031"/>
        <c:axId val="31725983"/>
      </c:barChart>
      <c:catAx>
        <c:axId val="27576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725983"/>
        <c:crosses val="autoZero"/>
        <c:auto val="1"/>
        <c:lblAlgn val="ctr"/>
        <c:lblOffset val="100"/>
        <c:noMultiLvlLbl val="0"/>
      </c:catAx>
      <c:valAx>
        <c:axId val="31725983"/>
        <c:scaling>
          <c:orientation val="minMax"/>
        </c:scaling>
        <c:delete val="1"/>
        <c:axPos val="l"/>
        <c:majorGridlines>
          <c:spPr>
            <a:ln w="0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576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EEC-4368-9168-CC521E56F8EB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EEC-4368-9168-CC521E56F8EB}"/>
              </c:ext>
            </c:extLst>
          </c:dPt>
          <c:dPt>
            <c:idx val="2"/>
            <c:invertIfNegative val="0"/>
            <c:bubble3D val="0"/>
            <c:spPr>
              <a:solidFill>
                <a:srgbClr val="FFA52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EEC-4368-9168-CC521E56F8EB}"/>
              </c:ext>
            </c:extLst>
          </c:dPt>
          <c:dPt>
            <c:idx val="3"/>
            <c:invertIfNegative val="0"/>
            <c:bubble3D val="0"/>
            <c:spPr>
              <a:solidFill>
                <a:srgbClr val="FF53F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EEC-4368-9168-CC521E56F8EB}"/>
              </c:ext>
            </c:extLst>
          </c:dPt>
          <c:cat>
            <c:strRef>
              <c:f>Лист1!$A$2:$A$5</c:f>
              <c:strCache>
                <c:ptCount val="4"/>
                <c:pt idx="0">
                  <c:v>Diabetes</c:v>
                </c:pt>
                <c:pt idx="1">
                  <c:v>HF</c:v>
                </c:pt>
                <c:pt idx="2">
                  <c:v>Obesity</c:v>
                </c:pt>
                <c:pt idx="3">
                  <c:v>Smoking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7.6</c:v>
                </c:pt>
                <c:pt idx="1">
                  <c:v>4.2</c:v>
                </c:pt>
                <c:pt idx="2">
                  <c:v>8.1</c:v>
                </c:pt>
                <c:pt idx="3">
                  <c:v>9.3000000000000007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EEC-4368-9168-CC521E56F8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27576031"/>
        <c:axId val="31725983"/>
      </c:barChart>
      <c:catAx>
        <c:axId val="27576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725983"/>
        <c:crosses val="autoZero"/>
        <c:auto val="1"/>
        <c:lblAlgn val="ctr"/>
        <c:lblOffset val="100"/>
        <c:noMultiLvlLbl val="0"/>
      </c:catAx>
      <c:valAx>
        <c:axId val="31725983"/>
        <c:scaling>
          <c:orientation val="minMax"/>
        </c:scaling>
        <c:delete val="1"/>
        <c:axPos val="l"/>
        <c:majorGridlines>
          <c:spPr>
            <a:ln w="0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576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>
                  <a:lumMod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4DF-48E1-A00D-200BF83085D3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4DF-48E1-A00D-200BF83085D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4DF-48E1-A00D-200BF83085D3}"/>
              </c:ext>
            </c:extLst>
          </c:dPt>
          <c:cat>
            <c:strRef>
              <c:f>Лист1!$A$2:$A$4</c:f>
              <c:strCache>
                <c:ptCount val="3"/>
                <c:pt idx="0">
                  <c:v>30-40</c:v>
                </c:pt>
                <c:pt idx="1">
                  <c:v>40-50</c:v>
                </c:pt>
                <c:pt idx="2">
                  <c:v>50-60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0.4</c:v>
                </c:pt>
                <c:pt idx="1">
                  <c:v>0.2</c:v>
                </c:pt>
                <c:pt idx="2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4DF-48E1-A00D-200BF83085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9"/>
        <c:axId val="27576031"/>
        <c:axId val="31725983"/>
      </c:barChart>
      <c:catAx>
        <c:axId val="27576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725983"/>
        <c:crosses val="autoZero"/>
        <c:auto val="1"/>
        <c:lblAlgn val="ctr"/>
        <c:lblOffset val="100"/>
        <c:noMultiLvlLbl val="0"/>
      </c:catAx>
      <c:valAx>
        <c:axId val="31725983"/>
        <c:scaling>
          <c:orientation val="minMax"/>
        </c:scaling>
        <c:delete val="1"/>
        <c:axPos val="l"/>
        <c:majorGridlines>
          <c:spPr>
            <a:ln w="0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576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rgbClr val="FE438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E438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36B-489E-9A0E-DDA7B3D7F9BC}"/>
              </c:ext>
            </c:extLst>
          </c:dPt>
          <c:dPt>
            <c:idx val="1"/>
            <c:invertIfNegative val="0"/>
            <c:bubble3D val="0"/>
            <c:spPr>
              <a:solidFill>
                <a:srgbClr val="FE438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36B-489E-9A0E-DDA7B3D7F9BC}"/>
              </c:ext>
            </c:extLst>
          </c:dPt>
          <c:dPt>
            <c:idx val="2"/>
            <c:invertIfNegative val="0"/>
            <c:bubble3D val="0"/>
            <c:spPr>
              <a:solidFill>
                <a:srgbClr val="FE438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36B-489E-9A0E-DDA7B3D7F9BC}"/>
              </c:ext>
            </c:extLst>
          </c:dPt>
          <c:cat>
            <c:strRef>
              <c:f>Лист1!$A$2</c:f>
              <c:strCache>
                <c:ptCount val="1"/>
                <c:pt idx="0">
                  <c:v>30-40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36B-489E-9A0E-DDA7B3D7F9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9"/>
        <c:axId val="27576031"/>
        <c:axId val="31725983"/>
      </c:barChart>
      <c:catAx>
        <c:axId val="27576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725983"/>
        <c:crosses val="autoZero"/>
        <c:auto val="1"/>
        <c:lblAlgn val="ctr"/>
        <c:lblOffset val="100"/>
        <c:noMultiLvlLbl val="0"/>
      </c:catAx>
      <c:valAx>
        <c:axId val="31725983"/>
        <c:scaling>
          <c:orientation val="minMax"/>
        </c:scaling>
        <c:delete val="1"/>
        <c:axPos val="l"/>
        <c:majorGridlines>
          <c:spPr>
            <a:ln w="0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576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rgbClr val="FE438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E438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22F-405A-858E-C6BC31A238C3}"/>
              </c:ext>
            </c:extLst>
          </c:dPt>
          <c:dPt>
            <c:idx val="1"/>
            <c:invertIfNegative val="0"/>
            <c:bubble3D val="0"/>
            <c:spPr>
              <a:solidFill>
                <a:srgbClr val="FE438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22F-405A-858E-C6BC31A238C3}"/>
              </c:ext>
            </c:extLst>
          </c:dPt>
          <c:dPt>
            <c:idx val="2"/>
            <c:invertIfNegative val="0"/>
            <c:bubble3D val="0"/>
            <c:spPr>
              <a:solidFill>
                <a:srgbClr val="FE438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22F-405A-858E-C6BC31A238C3}"/>
              </c:ext>
            </c:extLst>
          </c:dPt>
          <c:cat>
            <c:strRef>
              <c:f>Лист1!$A$2</c:f>
              <c:strCache>
                <c:ptCount val="1"/>
                <c:pt idx="0">
                  <c:v>30-40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22F-405A-858E-C6BC31A238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9"/>
        <c:axId val="27576031"/>
        <c:axId val="31725983"/>
      </c:barChart>
      <c:catAx>
        <c:axId val="27576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725983"/>
        <c:crosses val="autoZero"/>
        <c:auto val="1"/>
        <c:lblAlgn val="ctr"/>
        <c:lblOffset val="100"/>
        <c:noMultiLvlLbl val="0"/>
      </c:catAx>
      <c:valAx>
        <c:axId val="31725983"/>
        <c:scaling>
          <c:orientation val="minMax"/>
        </c:scaling>
        <c:delete val="1"/>
        <c:axPos val="l"/>
        <c:majorGridlines>
          <c:spPr>
            <a:ln w="0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576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rgbClr val="FE438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E438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F2A-4070-8E40-AD61D779B32C}"/>
              </c:ext>
            </c:extLst>
          </c:dPt>
          <c:dPt>
            <c:idx val="1"/>
            <c:invertIfNegative val="0"/>
            <c:bubble3D val="0"/>
            <c:spPr>
              <a:solidFill>
                <a:srgbClr val="FE438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F2A-4070-8E40-AD61D779B32C}"/>
              </c:ext>
            </c:extLst>
          </c:dPt>
          <c:dPt>
            <c:idx val="2"/>
            <c:invertIfNegative val="0"/>
            <c:bubble3D val="0"/>
            <c:spPr>
              <a:solidFill>
                <a:srgbClr val="FE438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F2A-4070-8E40-AD61D779B32C}"/>
              </c:ext>
            </c:extLst>
          </c:dPt>
          <c:cat>
            <c:strRef>
              <c:f>Лист1!$A$2</c:f>
              <c:strCache>
                <c:ptCount val="1"/>
                <c:pt idx="0">
                  <c:v>30-40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F2A-4070-8E40-AD61D779B3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9"/>
        <c:axId val="27576031"/>
        <c:axId val="31725983"/>
      </c:barChart>
      <c:catAx>
        <c:axId val="27576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725983"/>
        <c:crosses val="autoZero"/>
        <c:auto val="1"/>
        <c:lblAlgn val="ctr"/>
        <c:lblOffset val="100"/>
        <c:noMultiLvlLbl val="0"/>
      </c:catAx>
      <c:valAx>
        <c:axId val="31725983"/>
        <c:scaling>
          <c:orientation val="minMax"/>
        </c:scaling>
        <c:delete val="1"/>
        <c:axPos val="l"/>
        <c:majorGridlines>
          <c:spPr>
            <a:ln w="0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576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rgbClr val="FE438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E438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BE1-40E5-87E3-738DB6722B05}"/>
              </c:ext>
            </c:extLst>
          </c:dPt>
          <c:dPt>
            <c:idx val="1"/>
            <c:invertIfNegative val="0"/>
            <c:bubble3D val="0"/>
            <c:spPr>
              <a:solidFill>
                <a:srgbClr val="FE438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BE1-40E5-87E3-738DB6722B05}"/>
              </c:ext>
            </c:extLst>
          </c:dPt>
          <c:dPt>
            <c:idx val="2"/>
            <c:invertIfNegative val="0"/>
            <c:bubble3D val="0"/>
            <c:spPr>
              <a:solidFill>
                <a:srgbClr val="FE438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BE1-40E5-87E3-738DB6722B05}"/>
              </c:ext>
            </c:extLst>
          </c:dPt>
          <c:cat>
            <c:strRef>
              <c:f>Лист1!$A$2</c:f>
              <c:strCache>
                <c:ptCount val="1"/>
                <c:pt idx="0">
                  <c:v>30-40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BE1-40E5-87E3-738DB6722B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9"/>
        <c:axId val="27576031"/>
        <c:axId val="31725983"/>
      </c:barChart>
      <c:catAx>
        <c:axId val="27576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725983"/>
        <c:crosses val="autoZero"/>
        <c:auto val="1"/>
        <c:lblAlgn val="ctr"/>
        <c:lblOffset val="100"/>
        <c:noMultiLvlLbl val="0"/>
      </c:catAx>
      <c:valAx>
        <c:axId val="31725983"/>
        <c:scaling>
          <c:orientation val="minMax"/>
        </c:scaling>
        <c:delete val="1"/>
        <c:axPos val="l"/>
        <c:majorGridlines>
          <c:spPr>
            <a:ln w="0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576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rgbClr val="FE438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E438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4A7-4C3D-8BEF-C2EF3937EA7A}"/>
              </c:ext>
            </c:extLst>
          </c:dPt>
          <c:dPt>
            <c:idx val="1"/>
            <c:invertIfNegative val="0"/>
            <c:bubble3D val="0"/>
            <c:spPr>
              <a:solidFill>
                <a:srgbClr val="FE438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4A7-4C3D-8BEF-C2EF3937EA7A}"/>
              </c:ext>
            </c:extLst>
          </c:dPt>
          <c:dPt>
            <c:idx val="2"/>
            <c:invertIfNegative val="0"/>
            <c:bubble3D val="0"/>
            <c:spPr>
              <a:solidFill>
                <a:srgbClr val="FE438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4A7-4C3D-8BEF-C2EF3937EA7A}"/>
              </c:ext>
            </c:extLst>
          </c:dPt>
          <c:cat>
            <c:strRef>
              <c:f>Лист1!$A$2</c:f>
              <c:strCache>
                <c:ptCount val="1"/>
                <c:pt idx="0">
                  <c:v>30-40</c:v>
                </c:pt>
              </c:strCache>
            </c:strRef>
          </c:cat>
          <c:val>
            <c:numRef>
              <c:f>Лист1!$B$2</c:f>
              <c:numCache>
                <c:formatCode>General</c:formatCode>
                <c:ptCount val="1"/>
                <c:pt idx="0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4A7-4C3D-8BEF-C2EF3937EA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9"/>
        <c:axId val="27576031"/>
        <c:axId val="31725983"/>
      </c:barChart>
      <c:catAx>
        <c:axId val="27576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725983"/>
        <c:crosses val="autoZero"/>
        <c:auto val="1"/>
        <c:lblAlgn val="ctr"/>
        <c:lblOffset val="100"/>
        <c:noMultiLvlLbl val="0"/>
      </c:catAx>
      <c:valAx>
        <c:axId val="31725983"/>
        <c:scaling>
          <c:orientation val="minMax"/>
        </c:scaling>
        <c:delete val="1"/>
        <c:axPos val="l"/>
        <c:majorGridlines>
          <c:spPr>
            <a:ln w="0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576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32A-4C5F-B81C-C72DACDA2DC1}"/>
              </c:ext>
            </c:extLst>
          </c:dPt>
          <c:cat>
            <c:strRef>
              <c:f>Лист1!$A$2:$A$3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2A-4C5F-B81C-C72DACDA2D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27576031"/>
        <c:axId val="31725983"/>
      </c:barChart>
      <c:catAx>
        <c:axId val="27576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725983"/>
        <c:crosses val="autoZero"/>
        <c:auto val="1"/>
        <c:lblAlgn val="ctr"/>
        <c:lblOffset val="100"/>
        <c:noMultiLvlLbl val="0"/>
      </c:catAx>
      <c:valAx>
        <c:axId val="31725983"/>
        <c:scaling>
          <c:orientation val="minMax"/>
        </c:scaling>
        <c:delete val="1"/>
        <c:axPos val="l"/>
        <c:majorGridlines>
          <c:spPr>
            <a:ln w="0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576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102-49DF-A57C-DD1F571B1060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102-49DF-A57C-DD1F571B1060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102-49DF-A57C-DD1F571B1060}"/>
              </c:ext>
            </c:extLst>
          </c:dPt>
          <c:cat>
            <c:strRef>
              <c:f>Лист1!$A$2:$A$4</c:f>
              <c:strCache>
                <c:ptCount val="3"/>
                <c:pt idx="0">
                  <c:v>30-40</c:v>
                </c:pt>
                <c:pt idx="1">
                  <c:v>40-50</c:v>
                </c:pt>
                <c:pt idx="2">
                  <c:v>50-60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1.7</c:v>
                </c:pt>
                <c:pt idx="1">
                  <c:v>3.5</c:v>
                </c:pt>
                <c:pt idx="2">
                  <c:v>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02-49DF-A57C-DD1F571B10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27576031"/>
        <c:axId val="31725983"/>
      </c:barChart>
      <c:catAx>
        <c:axId val="27576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725983"/>
        <c:crosses val="autoZero"/>
        <c:auto val="1"/>
        <c:lblAlgn val="ctr"/>
        <c:lblOffset val="100"/>
        <c:noMultiLvlLbl val="0"/>
      </c:catAx>
      <c:valAx>
        <c:axId val="31725983"/>
        <c:scaling>
          <c:orientation val="minMax"/>
        </c:scaling>
        <c:delete val="1"/>
        <c:axPos val="l"/>
        <c:majorGridlines>
          <c:spPr>
            <a:ln w="0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576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EEC-4368-9168-CC521E56F8EB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EEC-4368-9168-CC521E56F8EB}"/>
              </c:ext>
            </c:extLst>
          </c:dPt>
          <c:dPt>
            <c:idx val="2"/>
            <c:invertIfNegative val="0"/>
            <c:bubble3D val="0"/>
            <c:spPr>
              <a:solidFill>
                <a:srgbClr val="FFA52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EEC-4368-9168-CC521E56F8EB}"/>
              </c:ext>
            </c:extLst>
          </c:dPt>
          <c:dPt>
            <c:idx val="3"/>
            <c:invertIfNegative val="0"/>
            <c:bubble3D val="0"/>
            <c:spPr>
              <a:solidFill>
                <a:srgbClr val="FF53F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EEC-4368-9168-CC521E56F8EB}"/>
              </c:ext>
            </c:extLst>
          </c:dPt>
          <c:cat>
            <c:strRef>
              <c:f>Лист1!$A$2:$A$5</c:f>
              <c:strCache>
                <c:ptCount val="4"/>
                <c:pt idx="0">
                  <c:v>Diabetes</c:v>
                </c:pt>
                <c:pt idx="1">
                  <c:v>HF</c:v>
                </c:pt>
                <c:pt idx="2">
                  <c:v>Obesity</c:v>
                </c:pt>
                <c:pt idx="3">
                  <c:v>Smoking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7.6</c:v>
                </c:pt>
                <c:pt idx="1">
                  <c:v>4.2</c:v>
                </c:pt>
                <c:pt idx="2">
                  <c:v>8.1</c:v>
                </c:pt>
                <c:pt idx="3">
                  <c:v>9.3000000000000007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EEC-4368-9168-CC521E56F8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27576031"/>
        <c:axId val="31725983"/>
      </c:barChart>
      <c:catAx>
        <c:axId val="27576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725983"/>
        <c:crosses val="autoZero"/>
        <c:auto val="1"/>
        <c:lblAlgn val="ctr"/>
        <c:lblOffset val="100"/>
        <c:noMultiLvlLbl val="0"/>
      </c:catAx>
      <c:valAx>
        <c:axId val="31725983"/>
        <c:scaling>
          <c:orientation val="minMax"/>
        </c:scaling>
        <c:delete val="1"/>
        <c:axPos val="l"/>
        <c:majorGridlines>
          <c:spPr>
            <a:ln w="0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576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B96-44BB-AB41-B273E0297A41}"/>
              </c:ext>
            </c:extLst>
          </c:dPt>
          <c:cat>
            <c:strRef>
              <c:f>Лист1!$A$2:$A$3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3.6</c:v>
                </c:pt>
                <c:pt idx="1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96-44BB-AB41-B273E0297A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27576031"/>
        <c:axId val="31725983"/>
      </c:barChart>
      <c:catAx>
        <c:axId val="27576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725983"/>
        <c:crosses val="autoZero"/>
        <c:auto val="1"/>
        <c:lblAlgn val="ctr"/>
        <c:lblOffset val="100"/>
        <c:noMultiLvlLbl val="0"/>
      </c:catAx>
      <c:valAx>
        <c:axId val="31725983"/>
        <c:scaling>
          <c:orientation val="minMax"/>
        </c:scaling>
        <c:delete val="1"/>
        <c:axPos val="l"/>
        <c:majorGridlines>
          <c:spPr>
            <a:ln w="0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576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9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FE6-4AED-8BC6-24FC2127326B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FE6-4AED-8BC6-24FC2127326B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FE6-4AED-8BC6-24FC2127326B}"/>
              </c:ext>
            </c:extLst>
          </c:dPt>
          <c:cat>
            <c:strRef>
              <c:f>Лист1!$A$2:$A$4</c:f>
              <c:strCache>
                <c:ptCount val="3"/>
                <c:pt idx="0">
                  <c:v>30-40</c:v>
                </c:pt>
                <c:pt idx="1">
                  <c:v>40-50</c:v>
                </c:pt>
                <c:pt idx="2">
                  <c:v>50-60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2.2999999999999998</c:v>
                </c:pt>
                <c:pt idx="1">
                  <c:v>4.8</c:v>
                </c:pt>
                <c:pt idx="2">
                  <c:v>3.9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FE6-4AED-8BC6-24FC212732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27576031"/>
        <c:axId val="31725983"/>
      </c:barChart>
      <c:catAx>
        <c:axId val="27576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725983"/>
        <c:crosses val="autoZero"/>
        <c:auto val="1"/>
        <c:lblAlgn val="ctr"/>
        <c:lblOffset val="100"/>
        <c:noMultiLvlLbl val="0"/>
      </c:catAx>
      <c:valAx>
        <c:axId val="31725983"/>
        <c:scaling>
          <c:orientation val="minMax"/>
        </c:scaling>
        <c:delete val="1"/>
        <c:axPos val="l"/>
        <c:majorGridlines>
          <c:spPr>
            <a:ln w="0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576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FF8-44BB-81B0-32F38C5DC52D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FF8-44BB-81B0-32F38C5DC52D}"/>
              </c:ext>
            </c:extLst>
          </c:dPt>
          <c:dPt>
            <c:idx val="2"/>
            <c:invertIfNegative val="0"/>
            <c:bubble3D val="0"/>
            <c:spPr>
              <a:solidFill>
                <a:srgbClr val="FFA52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FF8-44BB-81B0-32F38C5DC52D}"/>
              </c:ext>
            </c:extLst>
          </c:dPt>
          <c:dPt>
            <c:idx val="3"/>
            <c:invertIfNegative val="0"/>
            <c:bubble3D val="0"/>
            <c:spPr>
              <a:solidFill>
                <a:srgbClr val="FF53F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FF8-44BB-81B0-32F38C5DC52D}"/>
              </c:ext>
            </c:extLst>
          </c:dPt>
          <c:cat>
            <c:strRef>
              <c:f>Лист1!$A$2:$A$5</c:f>
              <c:strCache>
                <c:ptCount val="4"/>
                <c:pt idx="0">
                  <c:v>Diabetes</c:v>
                </c:pt>
                <c:pt idx="1">
                  <c:v>HF</c:v>
                </c:pt>
                <c:pt idx="2">
                  <c:v>Obesity</c:v>
                </c:pt>
                <c:pt idx="3">
                  <c:v>Smoking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5.5</c:v>
                </c:pt>
                <c:pt idx="1">
                  <c:v>5.3</c:v>
                </c:pt>
                <c:pt idx="2">
                  <c:v>9.1</c:v>
                </c:pt>
                <c:pt idx="3">
                  <c:v>7.8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FF8-44BB-81B0-32F38C5DC5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27576031"/>
        <c:axId val="31725983"/>
      </c:barChart>
      <c:catAx>
        <c:axId val="275760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1725983"/>
        <c:crosses val="autoZero"/>
        <c:auto val="1"/>
        <c:lblAlgn val="ctr"/>
        <c:lblOffset val="100"/>
        <c:noMultiLvlLbl val="0"/>
      </c:catAx>
      <c:valAx>
        <c:axId val="31725983"/>
        <c:scaling>
          <c:orientation val="minMax"/>
        </c:scaling>
        <c:delete val="1"/>
        <c:axPos val="l"/>
        <c:majorGridlines>
          <c:spPr>
            <a:ln w="0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576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anchor="ctr" anchorCtr="0"/>
    <a:lstStyle/>
    <a:p>
      <a:pPr>
        <a:defRPr>
          <a:solidFill>
            <a:schemeClr val="bg1"/>
          </a:solidFill>
        </a:defRPr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‹N°›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9122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5735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3799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2351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2012" y="2766219"/>
            <a:ext cx="6220101" cy="132556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Insert title here</a:t>
            </a:r>
          </a:p>
        </p:txBody>
      </p:sp>
      <p:pic>
        <p:nvPicPr>
          <p:cNvPr id="6" name="Picture Placeholder 9" descr="Bright, colorful geometric pattern ">
            <a:extLst>
              <a:ext uri="{FF2B5EF4-FFF2-40B4-BE49-F238E27FC236}">
                <a16:creationId xmlns:a16="http://schemas.microsoft.com/office/drawing/2014/main" id="{47BA4775-9232-44C1-8851-04B6753110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4" r="24"/>
          <a:stretch/>
        </p:blipFill>
        <p:spPr>
          <a:xfrm>
            <a:off x="-9236" y="0"/>
            <a:ext cx="4749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 Oran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3" descr="Bright, colorful geometric pattern ">
            <a:extLst>
              <a:ext uri="{FF2B5EF4-FFF2-40B4-BE49-F238E27FC236}">
                <a16:creationId xmlns:a16="http://schemas.microsoft.com/office/drawing/2014/main" id="{0E92939E-CAD0-4B0D-A39F-10B9B25E1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F05CAA11-7E17-93BD-D640-71D347A00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44263" y="6182666"/>
            <a:ext cx="447675" cy="2413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  <a:sym typeface="Poppins" charset="0"/>
              </a:defRPr>
            </a:lvl1pPr>
          </a:lstStyle>
          <a:p>
            <a:pPr>
              <a:defRPr/>
            </a:pPr>
            <a:fld id="{495FC7DF-7707-9845-8231-4E91938DA915}" type="slidenum">
              <a:rPr lang="x-none" altLang="x-none"/>
              <a:pPr>
                <a:defRPr/>
              </a:pPr>
              <a:t>‹N°›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84037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8924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30432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3431704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132976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834249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730432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431704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132976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8834249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C6067F36-9C8D-9840-9931-D24E3DA4580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44263" y="6173788"/>
            <a:ext cx="447675" cy="2413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  <a:sym typeface="Poppins" charset="0"/>
              </a:defRPr>
            </a:lvl1pPr>
          </a:lstStyle>
          <a:p>
            <a:pPr>
              <a:defRPr/>
            </a:pPr>
            <a:fld id="{495FC7DF-7707-9845-8231-4E91938DA915}" type="slidenum">
              <a:rPr lang="x-none" altLang="x-none"/>
              <a:pPr>
                <a:defRPr/>
              </a:pPr>
              <a:t>‹N°›</a:t>
            </a:fld>
            <a:endParaRPr lang="x-none" altLang="x-none"/>
          </a:p>
        </p:txBody>
      </p:sp>
      <p:pic>
        <p:nvPicPr>
          <p:cNvPr id="3" name="Picture Placeholder 11" descr="Bright, colorful geometric pattern ">
            <a:extLst>
              <a:ext uri="{FF2B5EF4-FFF2-40B4-BE49-F238E27FC236}">
                <a16:creationId xmlns:a16="http://schemas.microsoft.com/office/drawing/2014/main" id="{46D5BA46-08E8-119B-E9A6-8881A10A59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6588563"/>
            <a:ext cx="12192000" cy="28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9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Slide">
  <p:cSld name="1_Chart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Quattrocento Sans"/>
              <a:buNone/>
              <a:defRPr sz="4000" b="1" i="0" u="none" strike="noStrike" cap="none"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>
            <a:spLocks noGrp="1"/>
          </p:cNvSpPr>
          <p:nvPr>
            <p:ph type="tbl" idx="2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pic>
        <p:nvPicPr>
          <p:cNvPr id="21" name="Google Shape;21;p4" descr="Bright, colorful geometric pattern "/>
          <p:cNvPicPr preferRelativeResize="0"/>
          <p:nvPr/>
        </p:nvPicPr>
        <p:blipFill rotWithShape="1">
          <a:blip r:embed="rId2">
            <a:alphaModFix/>
          </a:blip>
          <a:srcRect t="193" b="192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B8ECEDB6-9442-1105-34FF-C0219ABBCC3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510593" y="6067256"/>
            <a:ext cx="447675" cy="2413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  <a:sym typeface="Poppins" charset="0"/>
              </a:defRPr>
            </a:lvl1pPr>
          </a:lstStyle>
          <a:p>
            <a:pPr>
              <a:defRPr/>
            </a:pPr>
            <a:fld id="{495FC7DF-7707-9845-8231-4E91938DA915}" type="slidenum">
              <a:rPr lang="x-none" altLang="x-none"/>
              <a:pPr>
                <a:defRPr/>
              </a:pPr>
              <a:t>‹N°›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233276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Photo Content">
  <p:cSld name="1_Two Phot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4000"/>
              <a:buFont typeface="Quattrocento Sans"/>
              <a:buNone/>
              <a:defRPr sz="4000" b="1" i="0" u="none" strike="noStrike" cap="none">
                <a:solidFill>
                  <a:schemeClr val="accent4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>
            <a:spLocks noGrp="1"/>
          </p:cNvSpPr>
          <p:nvPr>
            <p:ph type="pic" idx="2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39" name="Google Shape;39;p8"/>
          <p:cNvSpPr>
            <a:spLocks noGrp="1"/>
          </p:cNvSpPr>
          <p:nvPr>
            <p:ph type="pic" idx="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pic>
        <p:nvPicPr>
          <p:cNvPr id="40" name="Google Shape;40;p8" descr="Bright, colorful geometric pattern "/>
          <p:cNvPicPr preferRelativeResize="0"/>
          <p:nvPr/>
        </p:nvPicPr>
        <p:blipFill rotWithShape="1">
          <a:blip r:embed="rId2">
            <a:alphaModFix/>
          </a:blip>
          <a:srcRect t="435" b="435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4065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5857" y="864667"/>
            <a:ext cx="9752074" cy="1089025"/>
          </a:xfrm>
        </p:spPr>
        <p:txBody>
          <a:bodyPr/>
          <a:lstStyle>
            <a:lvl1pPr>
              <a:lnSpc>
                <a:spcPct val="100000"/>
              </a:lnSpc>
              <a:defRPr b="1" i="0">
                <a:solidFill>
                  <a:schemeClr val="bg1"/>
                </a:solidFill>
                <a:latin typeface="Montserrat Semi" charset="0"/>
                <a:ea typeface="Montserrat Semi" charset="0"/>
                <a:cs typeface="Montserrat Sem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5857" y="2060848"/>
            <a:ext cx="10238581" cy="3509963"/>
          </a:xfrm>
        </p:spPr>
        <p:txBody>
          <a:bodyPr/>
          <a:lstStyle>
            <a:lvl1pPr algn="just">
              <a:lnSpc>
                <a:spcPct val="180000"/>
              </a:lnSpc>
              <a:defRPr sz="1100"/>
            </a:lvl1pPr>
            <a:lvl2pPr algn="just">
              <a:lnSpc>
                <a:spcPct val="180000"/>
              </a:lnSpc>
              <a:defRPr sz="1100"/>
            </a:lvl2pPr>
            <a:lvl3pPr algn="just">
              <a:lnSpc>
                <a:spcPct val="180000"/>
              </a:lnSpc>
              <a:defRPr sz="1100"/>
            </a:lvl3pPr>
            <a:lvl4pPr algn="just">
              <a:lnSpc>
                <a:spcPct val="180000"/>
              </a:lnSpc>
              <a:defRPr sz="1100"/>
            </a:lvl4pPr>
            <a:lvl5pPr algn="just">
              <a:lnSpc>
                <a:spcPct val="180000"/>
              </a:lnSpc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5F016E1-9677-EB43-9584-D1E1AD4155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244263" y="6173788"/>
            <a:ext cx="447675" cy="2413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  <a:sym typeface="Poppins" charset="0"/>
              </a:defRPr>
            </a:lvl1pPr>
          </a:lstStyle>
          <a:p>
            <a:pPr>
              <a:defRPr/>
            </a:pPr>
            <a:fld id="{CDE451A0-47B6-574D-A8E6-A6979ECF6B5F}" type="slidenum">
              <a:rPr lang="x-none" altLang="x-none"/>
              <a:pPr>
                <a:defRPr/>
              </a:pPr>
              <a:t>‹N°›</a:t>
            </a:fld>
            <a:endParaRPr lang="x-none" altLang="x-none" dirty="0"/>
          </a:p>
        </p:txBody>
      </p:sp>
      <p:pic>
        <p:nvPicPr>
          <p:cNvPr id="7" name="Picture Placeholder 11" descr="Bright, colorful geometric pattern ">
            <a:extLst>
              <a:ext uri="{FF2B5EF4-FFF2-40B4-BE49-F238E27FC236}">
                <a16:creationId xmlns:a16="http://schemas.microsoft.com/office/drawing/2014/main" id="{DA9DC466-5111-C9D7-8B44-1E1614128D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6588563"/>
            <a:ext cx="12192000" cy="28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98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30432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3431704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132976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834249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730432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431704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132976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8834249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C6067F36-9C8D-9840-9931-D24E3DA4580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44263" y="6173788"/>
            <a:ext cx="447675" cy="2413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  <a:sym typeface="Poppins" charset="0"/>
              </a:defRPr>
            </a:lvl1pPr>
          </a:lstStyle>
          <a:p>
            <a:pPr>
              <a:defRPr/>
            </a:pPr>
            <a:fld id="{495FC7DF-7707-9845-8231-4E91938DA915}" type="slidenum">
              <a:rPr lang="x-none" altLang="x-none"/>
              <a:pPr>
                <a:defRPr/>
              </a:pPr>
              <a:t>‹N°›</a:t>
            </a:fld>
            <a:endParaRPr lang="x-none" altLang="x-none"/>
          </a:p>
        </p:txBody>
      </p:sp>
      <p:pic>
        <p:nvPicPr>
          <p:cNvPr id="3" name="Picture Placeholder 11" descr="Bright, colorful geometric pattern ">
            <a:extLst>
              <a:ext uri="{FF2B5EF4-FFF2-40B4-BE49-F238E27FC236}">
                <a16:creationId xmlns:a16="http://schemas.microsoft.com/office/drawing/2014/main" id="{A85B0DE6-DE3D-3A96-AA7B-0ABE72D6F3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6588563"/>
            <a:ext cx="12192000" cy="28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53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730432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3431704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132976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8834249" y="504141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730432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431704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5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132976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  <p:sp>
        <p:nvSpPr>
          <p:cNvPr id="16" name="Picture Placeholder 4"/>
          <p:cNvSpPr>
            <a:spLocks noGrp="1"/>
          </p:cNvSpPr>
          <p:nvPr>
            <p:ph type="pic" sz="quarter" idx="18"/>
          </p:nvPr>
        </p:nvSpPr>
        <p:spPr>
          <a:xfrm>
            <a:off x="8834249" y="3248980"/>
            <a:ext cx="2556669" cy="2555875"/>
          </a:xfrm>
          <a:solidFill>
            <a:schemeClr val="accent1"/>
          </a:solidFill>
        </p:spPr>
        <p:txBody>
          <a:bodyPr/>
          <a:lstStyle/>
          <a:p>
            <a:pPr lvl="0"/>
            <a:endParaRPr lang="en-US" noProof="0">
              <a:sym typeface="Poppi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8568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B035898-4EBF-E9D2-E7BA-7842840FFC0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44263" y="6173788"/>
            <a:ext cx="447675" cy="2413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  <a:sym typeface="Poppins" charset="0"/>
              </a:defRPr>
            </a:lvl1pPr>
          </a:lstStyle>
          <a:p>
            <a:pPr>
              <a:defRPr/>
            </a:pPr>
            <a:fld id="{495FC7DF-7707-9845-8231-4E91938DA915}" type="slidenum">
              <a:rPr lang="x-none" altLang="x-none"/>
              <a:pPr>
                <a:defRPr/>
              </a:pPr>
              <a:t>‹N°›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934034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 descr="Bright, colorful geometric pattern ">
            <a:extLst>
              <a:ext uri="{FF2B5EF4-FFF2-40B4-BE49-F238E27FC236}">
                <a16:creationId xmlns:a16="http://schemas.microsoft.com/office/drawing/2014/main" id="{69F80BBC-9ED9-4167-818A-EB3FAEE37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1197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>
          <p15:clr>
            <a:srgbClr val="5ACBF0"/>
          </p15:clr>
        </p15:guide>
        <p15:guide id="4" orient="horz" pos="24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5" descr="Bright, colorful geometric pattern ">
            <a:extLst>
              <a:ext uri="{FF2B5EF4-FFF2-40B4-BE49-F238E27FC236}">
                <a16:creationId xmlns:a16="http://schemas.microsoft.com/office/drawing/2014/main" id="{D7C393D9-3916-4D61-9B6A-E1B16C079A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913" y="0"/>
            <a:ext cx="4764087" cy="6858000"/>
          </a:xfrm>
          <a:prstGeom prst="rect">
            <a:avLst/>
          </a:prstGeom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A7EC1FC7-5F1B-BB80-4D80-970FFE8930D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44263" y="6173788"/>
            <a:ext cx="447675" cy="2413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  <a:sym typeface="Poppins" charset="0"/>
              </a:defRPr>
            </a:lvl1pPr>
          </a:lstStyle>
          <a:p>
            <a:pPr>
              <a:defRPr/>
            </a:pPr>
            <a:fld id="{495FC7DF-7707-9845-8231-4E91938DA915}" type="slidenum">
              <a:rPr lang="x-none" altLang="x-none"/>
              <a:pPr>
                <a:defRPr/>
              </a:pPr>
              <a:t>‹N°›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Pattern Content">
  <p:cSld name="Left Pattern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  <a:defRPr sz="4000" b="1" i="0" u="none" strike="noStrike" cap="none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pic>
        <p:nvPicPr>
          <p:cNvPr id="25" name="Google Shape;25;p5" descr="Bright, colorful geometric pattern "/>
          <p:cNvPicPr preferRelativeResize="0"/>
          <p:nvPr/>
        </p:nvPicPr>
        <p:blipFill rotWithShape="1">
          <a:blip r:embed="rId2">
            <a:alphaModFix/>
          </a:blip>
          <a:srcRect l="34" r="33"/>
          <a:stretch/>
        </p:blipFill>
        <p:spPr>
          <a:xfrm>
            <a:off x="0" y="0"/>
            <a:ext cx="4767943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191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Pattern Content Orange Title">
  <p:cSld name="Left Pattern Content Orange 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Quattrocento Sans"/>
              <a:buNone/>
              <a:defRPr sz="4000" b="1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pic>
        <p:nvPicPr>
          <p:cNvPr id="34" name="Google Shape;34;p7" descr="Bright, colorful geometric pattern "/>
          <p:cNvPicPr preferRelativeResize="0"/>
          <p:nvPr/>
        </p:nvPicPr>
        <p:blipFill rotWithShape="1">
          <a:blip r:embed="rId2">
            <a:alphaModFix/>
          </a:blip>
          <a:srcRect l="34" r="33"/>
          <a:stretch/>
        </p:blipFill>
        <p:spPr>
          <a:xfrm>
            <a:off x="0" y="0"/>
            <a:ext cx="476794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BAD748CE-F87B-3725-4EC6-CF72E9FD2DF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44263" y="6173788"/>
            <a:ext cx="447675" cy="2413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  <a:sym typeface="Poppins" charset="0"/>
              </a:defRPr>
            </a:lvl1pPr>
          </a:lstStyle>
          <a:p>
            <a:pPr>
              <a:defRPr/>
            </a:pPr>
            <a:fld id="{495FC7DF-7707-9845-8231-4E91938DA915}" type="slidenum">
              <a:rPr lang="x-none" altLang="x-none"/>
              <a:pPr>
                <a:defRPr/>
              </a:pPr>
              <a:t>‹N°›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09955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ght Pattern Content">
  <p:cSld name="Right Pattern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Quattrocento Sans"/>
              <a:buNone/>
              <a:defRPr sz="4000" b="1" i="0" u="none" strike="noStrike" cap="none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pic>
        <p:nvPicPr>
          <p:cNvPr id="16" name="Google Shape;16;p3" descr="Bright, colorful geometric pattern "/>
          <p:cNvPicPr preferRelativeResize="0"/>
          <p:nvPr/>
        </p:nvPicPr>
        <p:blipFill rotWithShape="1">
          <a:blip r:embed="rId2">
            <a:alphaModFix/>
          </a:blip>
          <a:srcRect l="3" r="2"/>
          <a:stretch/>
        </p:blipFill>
        <p:spPr>
          <a:xfrm>
            <a:off x="7427913" y="0"/>
            <a:ext cx="47640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AC89DD1E-084E-F4EB-337B-6BE368F5810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44263" y="6173788"/>
            <a:ext cx="447675" cy="2413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  <a:sym typeface="Poppins" charset="0"/>
              </a:defRPr>
            </a:lvl1pPr>
          </a:lstStyle>
          <a:p>
            <a:pPr>
              <a:defRPr/>
            </a:pPr>
            <a:fld id="{495FC7DF-7707-9845-8231-4E91938DA915}" type="slidenum">
              <a:rPr lang="x-none" altLang="x-none"/>
              <a:pPr>
                <a:defRPr/>
              </a:pPr>
              <a:t>‹N°›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407369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Slide">
  <p:cSld name="Chart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Quattrocento Sans"/>
              <a:buNone/>
              <a:defRPr sz="4000" b="1" i="0" u="none" strike="noStrike" cap="none"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>
            <a:spLocks noGrp="1"/>
          </p:cNvSpPr>
          <p:nvPr>
            <p:ph type="tbl" idx="2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pic>
        <p:nvPicPr>
          <p:cNvPr id="21" name="Google Shape;21;p4" descr="Bright, colorful geometric pattern "/>
          <p:cNvPicPr preferRelativeResize="0"/>
          <p:nvPr/>
        </p:nvPicPr>
        <p:blipFill rotWithShape="1">
          <a:blip r:embed="rId2">
            <a:alphaModFix/>
          </a:blip>
          <a:srcRect t="193" b="192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E14938F7-5521-971E-BD57-CEC32957D12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537226" y="6076133"/>
            <a:ext cx="447675" cy="2413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  <a:sym typeface="Poppins" charset="0"/>
              </a:defRPr>
            </a:lvl1pPr>
          </a:lstStyle>
          <a:p>
            <a:pPr>
              <a:defRPr/>
            </a:pPr>
            <a:fld id="{495FC7DF-7707-9845-8231-4E91938DA915}" type="slidenum">
              <a:rPr lang="x-none" altLang="x-none"/>
              <a:pPr>
                <a:defRPr/>
              </a:pPr>
              <a:t>‹N°›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40291440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3" descr="Bright, colorful geometric pattern ">
            <a:extLst>
              <a:ext uri="{FF2B5EF4-FFF2-40B4-BE49-F238E27FC236}">
                <a16:creationId xmlns:a16="http://schemas.microsoft.com/office/drawing/2014/main" id="{2DB741D5-0593-4748-A4D3-EF1E436A1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BFB06E87-0857-0587-78B1-7ADE63965A0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44263" y="6173788"/>
            <a:ext cx="447675" cy="2413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  <a:sym typeface="Poppins" charset="0"/>
              </a:defRPr>
            </a:lvl1pPr>
          </a:lstStyle>
          <a:p>
            <a:pPr>
              <a:defRPr/>
            </a:pPr>
            <a:fld id="{495FC7DF-7707-9845-8231-4E91938DA915}" type="slidenum">
              <a:rPr lang="x-none" altLang="x-none"/>
              <a:pPr>
                <a:defRPr/>
              </a:pPr>
              <a:t>‹N°›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99724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>
          <p15:clr>
            <a:srgbClr val="5ACBF0"/>
          </p15:clr>
        </p15:guide>
        <p15:guide id="3" orient="horz" pos="2240">
          <p15:clr>
            <a:srgbClr val="5ACBF0"/>
          </p15:clr>
        </p15:guide>
        <p15:guide id="4" orient="horz" pos="2487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9" descr="Bright, colorful geometric pattern ">
            <a:extLst>
              <a:ext uri="{FF2B5EF4-FFF2-40B4-BE49-F238E27FC236}">
                <a16:creationId xmlns:a16="http://schemas.microsoft.com/office/drawing/2014/main" id="{69F80BBC-9ED9-4167-818A-EB3FAEE372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780F473D-F2DF-4163-AB6E-F7327F60EC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11582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7DC18506-6205-438F-AA5C-D337F9975FC3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757381" y="2591662"/>
            <a:ext cx="10667999" cy="2833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7" name="Picture Placeholder 20" descr="Bright, colorful geometric pattern ">
            <a:extLst>
              <a:ext uri="{FF2B5EF4-FFF2-40B4-BE49-F238E27FC236}">
                <a16:creationId xmlns:a16="http://schemas.microsoft.com/office/drawing/2014/main" id="{EB4660F5-5357-48E0-B5C6-3DECB6CB8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3" b="193"/>
          <a:stretch/>
        </p:blipFill>
        <p:spPr>
          <a:xfrm>
            <a:off x="0" y="5990252"/>
            <a:ext cx="12192000" cy="8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3" descr="Bright, colorful geometric pattern ">
            <a:extLst>
              <a:ext uri="{FF2B5EF4-FFF2-40B4-BE49-F238E27FC236}">
                <a16:creationId xmlns:a16="http://schemas.microsoft.com/office/drawing/2014/main" id="{2DB741D5-0593-4748-A4D3-EF1E436A11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" r="34"/>
          <a:stretch/>
        </p:blipFill>
        <p:spPr>
          <a:xfrm>
            <a:off x="0" y="0"/>
            <a:ext cx="4767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DF03C311-DDF4-44A3-9D51-D5FDC4A8E7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432562"/>
            <a:ext cx="10667999" cy="927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8" name="SmartArt Placeholder 7">
            <a:extLst>
              <a:ext uri="{FF2B5EF4-FFF2-40B4-BE49-F238E27FC236}">
                <a16:creationId xmlns:a16="http://schemas.microsoft.com/office/drawing/2014/main" id="{9FD563C5-3DFB-47DD-8A9E-30D8084590F6}"/>
              </a:ext>
            </a:extLst>
          </p:cNvPr>
          <p:cNvSpPr>
            <a:spLocks noGrp="1"/>
          </p:cNvSpPr>
          <p:nvPr>
            <p:ph type="dgm" sz="quarter" idx="14" hasCustomPrompt="1"/>
          </p:nvPr>
        </p:nvSpPr>
        <p:spPr>
          <a:xfrm>
            <a:off x="762001" y="2369129"/>
            <a:ext cx="10667998" cy="33436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Insert Content here</a:t>
            </a:r>
          </a:p>
        </p:txBody>
      </p:sp>
      <p:pic>
        <p:nvPicPr>
          <p:cNvPr id="9" name="Picture Placeholder 11" descr="Bright, colorful geometric pattern ">
            <a:extLst>
              <a:ext uri="{FF2B5EF4-FFF2-40B4-BE49-F238E27FC236}">
                <a16:creationId xmlns:a16="http://schemas.microsoft.com/office/drawing/2014/main" id="{1DB66C56-FBAE-47D3-9818-61368D74DA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390" b="390"/>
          <a:stretch>
            <a:fillRect/>
          </a:stretch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28600">
              <a:lnSpc>
                <a:spcPct val="100000"/>
              </a:lnSpc>
              <a:spcBef>
                <a:spcPts val="1000"/>
              </a:spcBef>
              <a:defRPr sz="1800"/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05541"/>
            <a:ext cx="4572000" cy="2362200"/>
          </a:xfrm>
          <a:prstGeom prst="rect">
            <a:avLst/>
          </a:prstGeom>
          <a:solidFill>
            <a:schemeClr val="tx2"/>
          </a:solidFill>
        </p:spPr>
        <p:txBody>
          <a:bodyPr>
            <a:normAutofit/>
          </a:bodyPr>
          <a:lstStyle>
            <a:lvl1pPr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2" name="Picture Placeholder 19" descr="Bright, colorful geometric pattern ">
            <a:extLst>
              <a:ext uri="{FF2B5EF4-FFF2-40B4-BE49-F238E27FC236}">
                <a16:creationId xmlns:a16="http://schemas.microsoft.com/office/drawing/2014/main" id="{C93F15CF-2105-4C28-85E9-BBA0383326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36" b="436"/>
          <a:stretch/>
        </p:blipFill>
        <p:spPr>
          <a:xfrm>
            <a:off x="0" y="5980922"/>
            <a:ext cx="12192000" cy="877078"/>
          </a:xfrm>
          <a:prstGeom prst="rect">
            <a:avLst/>
          </a:prstGeom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37F4B6C2-DD3C-1DF3-1EA1-66E4EF82ECF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430000" y="6021387"/>
            <a:ext cx="447675" cy="2413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  <a:sym typeface="Poppins" charset="0"/>
              </a:defRPr>
            </a:lvl1pPr>
          </a:lstStyle>
          <a:p>
            <a:pPr>
              <a:defRPr/>
            </a:pPr>
            <a:fld id="{495FC7DF-7707-9845-8231-4E91938DA915}" type="slidenum">
              <a:rPr lang="x-none" altLang="x-none"/>
              <a:pPr>
                <a:defRPr/>
              </a:pPr>
              <a:t>‹N°›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Blu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5" name="Picture Placeholder 15" descr="Bright, colorful geometric pattern ">
            <a:extLst>
              <a:ext uri="{FF2B5EF4-FFF2-40B4-BE49-F238E27FC236}">
                <a16:creationId xmlns:a16="http://schemas.microsoft.com/office/drawing/2014/main" id="{9E2B3BF6-B5D6-4D6F-84C6-0EE24AC7C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" r="3"/>
          <a:stretch/>
        </p:blipFill>
        <p:spPr>
          <a:xfrm>
            <a:off x="7427166" y="0"/>
            <a:ext cx="4764834" cy="6858000"/>
          </a:xfrm>
          <a:prstGeom prst="rect">
            <a:avLst/>
          </a:prstGeom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2EF8DA71-A291-A914-A401-0CDB225EA5E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244263" y="6173788"/>
            <a:ext cx="447675" cy="2413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  <a:sym typeface="Poppins" charset="0"/>
              </a:defRPr>
            </a:lvl1pPr>
          </a:lstStyle>
          <a:p>
            <a:pPr>
              <a:defRPr/>
            </a:pPr>
            <a:fld id="{495FC7DF-7707-9845-8231-4E91938DA915}" type="slidenum">
              <a:rPr lang="x-none" altLang="x-none"/>
              <a:pPr>
                <a:defRPr/>
              </a:pPr>
              <a:t>‹N°›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95142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17" descr="Bright, colorful geometric pattern ">
            <a:extLst>
              <a:ext uri="{FF2B5EF4-FFF2-40B4-BE49-F238E27FC236}">
                <a16:creationId xmlns:a16="http://schemas.microsoft.com/office/drawing/2014/main" id="{9F278CC9-9968-40F5-B18F-B1D45BE36A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90" b="390"/>
          <a:stretch/>
        </p:blipFill>
        <p:spPr>
          <a:xfrm>
            <a:off x="0" y="5999582"/>
            <a:ext cx="12192000" cy="85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A80DB65-1883-CBEC-3714-B1AA05FF2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4263" y="6173788"/>
            <a:ext cx="447675" cy="2413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accent2"/>
                </a:solidFill>
                <a:latin typeface="Montserrat" charset="0"/>
                <a:ea typeface="Montserrat" charset="0"/>
                <a:cs typeface="Montserrat" charset="0"/>
                <a:sym typeface="Poppins" charset="0"/>
              </a:defRPr>
            </a:lvl1pPr>
          </a:lstStyle>
          <a:p>
            <a:pPr>
              <a:defRPr/>
            </a:pPr>
            <a:fld id="{CDE451A0-47B6-574D-A8E6-A6979ECF6B5F}" type="slidenum">
              <a:rPr lang="x-none" altLang="x-none"/>
              <a:pPr>
                <a:defRPr/>
              </a:pPr>
              <a:t>‹N°›</a:t>
            </a:fld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91" r:id="rId4"/>
    <p:sldLayoutId id="2147483701" r:id="rId5"/>
    <p:sldLayoutId id="2147483706" r:id="rId6"/>
    <p:sldLayoutId id="2147483702" r:id="rId7"/>
    <p:sldLayoutId id="2147483704" r:id="rId8"/>
    <p:sldLayoutId id="2147483690" r:id="rId9"/>
    <p:sldLayoutId id="2147483708" r:id="rId10"/>
    <p:sldLayoutId id="2147483709" r:id="rId11"/>
    <p:sldLayoutId id="2147483710" r:id="rId12"/>
    <p:sldLayoutId id="2147483711" r:id="rId13"/>
    <p:sldLayoutId id="214748372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B937AA2-5909-6C4E-A497-B80DDD3D493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60450" y="1139032"/>
            <a:ext cx="10313988" cy="108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 Medium" charset="0"/>
              </a:rPr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2DBFEBA-B569-4D48-BB4C-6FF13D78D1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135857" y="2335212"/>
            <a:ext cx="10238581" cy="350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 altLang="x-none">
                <a:sym typeface="Poppins" charset="0"/>
              </a:rPr>
              <a:t>Click to edit Master text styles</a:t>
            </a:r>
          </a:p>
          <a:p>
            <a:pPr lvl="1"/>
            <a:r>
              <a:rPr lang="x-none" altLang="x-none" dirty="0">
                <a:sym typeface="Poppins" charset="0"/>
              </a:rPr>
              <a:t>Second level</a:t>
            </a:r>
          </a:p>
          <a:p>
            <a:pPr lvl="2"/>
            <a:r>
              <a:rPr lang="x-none" altLang="x-none" dirty="0">
                <a:sym typeface="Poppins" charset="0"/>
              </a:rPr>
              <a:t>Third level</a:t>
            </a:r>
          </a:p>
          <a:p>
            <a:pPr lvl="3"/>
            <a:r>
              <a:rPr lang="x-none" altLang="x-none" dirty="0">
                <a:sym typeface="Poppins" charset="0"/>
              </a:rPr>
              <a:t>Fourth level</a:t>
            </a:r>
          </a:p>
          <a:p>
            <a:pPr lvl="4"/>
            <a:r>
              <a:rPr lang="x-none" altLang="x-none" dirty="0">
                <a:sym typeface="Poppins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776661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24" r:id="rId7"/>
    <p:sldLayoutId id="2147483725" r:id="rId8"/>
    <p:sldLayoutId id="2147483726" r:id="rId9"/>
    <p:sldLayoutId id="2147483727" r:id="rId10"/>
  </p:sldLayoutIdLst>
  <p:txStyles>
    <p:titleStyle>
      <a:lvl1pPr algn="l" defTabSz="412750" rtl="0" eaLnBrk="0" fontAlgn="base" hangingPunct="0">
        <a:spcBef>
          <a:spcPct val="0"/>
        </a:spcBef>
        <a:spcAft>
          <a:spcPct val="0"/>
        </a:spcAft>
        <a:defRPr sz="5000" b="1" kern="1200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1pPr>
      <a:lvl2pPr algn="l" defTabSz="412750" rtl="0" eaLnBrk="0" fontAlgn="base" hangingPunct="0">
        <a:spcBef>
          <a:spcPct val="0"/>
        </a:spcBef>
        <a:spcAft>
          <a:spcPct val="0"/>
        </a:spcAft>
        <a:defRPr sz="5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2pPr>
      <a:lvl3pPr algn="l" defTabSz="412750" rtl="0" eaLnBrk="0" fontAlgn="base" hangingPunct="0">
        <a:spcBef>
          <a:spcPct val="0"/>
        </a:spcBef>
        <a:spcAft>
          <a:spcPct val="0"/>
        </a:spcAft>
        <a:defRPr sz="5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3pPr>
      <a:lvl4pPr algn="l" defTabSz="412750" rtl="0" eaLnBrk="0" fontAlgn="base" hangingPunct="0">
        <a:spcBef>
          <a:spcPct val="0"/>
        </a:spcBef>
        <a:spcAft>
          <a:spcPct val="0"/>
        </a:spcAft>
        <a:defRPr sz="5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4pPr>
      <a:lvl5pPr algn="l" defTabSz="412750" rtl="0" eaLnBrk="0" fontAlgn="base" hangingPunct="0">
        <a:spcBef>
          <a:spcPct val="0"/>
        </a:spcBef>
        <a:spcAft>
          <a:spcPct val="0"/>
        </a:spcAft>
        <a:defRPr sz="5000" b="1">
          <a:solidFill>
            <a:schemeClr val="bg1"/>
          </a:solidFill>
          <a:latin typeface="Montserrat Semi" charset="0"/>
          <a:ea typeface="Montserrat Semi" charset="0"/>
          <a:cs typeface="Montserrat Semi" charset="0"/>
          <a:sym typeface="Poppins Medium"/>
        </a:defRPr>
      </a:lvl5pPr>
      <a:lvl6pPr marL="228600" algn="l" defTabSz="412750" rtl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6pPr>
      <a:lvl7pPr marL="457200" algn="l" defTabSz="412750" rtl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7pPr>
      <a:lvl8pPr marL="685800" algn="l" defTabSz="412750" rtl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8pPr>
      <a:lvl9pPr marL="914400" algn="l" defTabSz="412750" rtl="0" fontAlgn="base" hangingPunct="0">
        <a:lnSpc>
          <a:spcPct val="80000"/>
        </a:lnSpc>
        <a:spcBef>
          <a:spcPct val="0"/>
        </a:spcBef>
        <a:spcAft>
          <a:spcPct val="0"/>
        </a:spcAft>
        <a:defRPr sz="5000">
          <a:solidFill>
            <a:srgbClr val="272D30"/>
          </a:solidFill>
          <a:latin typeface="Poppins Medium" charset="0"/>
          <a:ea typeface="Poppins Medium" charset="0"/>
          <a:cs typeface="Poppins Medium" charset="0"/>
          <a:sym typeface="Poppins Medium" charset="0"/>
        </a:defRPr>
      </a:lvl9pPr>
    </p:titleStyle>
    <p:bodyStyle>
      <a:lvl1pPr algn="l" defTabSz="41275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11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1pPr>
      <a:lvl2pPr indent="114300" algn="l" defTabSz="41275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11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2pPr>
      <a:lvl3pPr indent="228600" algn="l" defTabSz="41275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11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3pPr>
      <a:lvl4pPr indent="342900" algn="l" defTabSz="41275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11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4pPr>
      <a:lvl5pPr indent="457200" algn="l" defTabSz="412750" rtl="0" eaLnBrk="0" fontAlgn="base" hangingPunct="0">
        <a:lnSpc>
          <a:spcPct val="180000"/>
        </a:lnSpc>
        <a:spcBef>
          <a:spcPct val="0"/>
        </a:spcBef>
        <a:spcAft>
          <a:spcPct val="0"/>
        </a:spcAft>
        <a:defRPr sz="1100" kern="1200">
          <a:solidFill>
            <a:schemeClr val="bg2"/>
          </a:solidFill>
          <a:latin typeface="Open Sans" charset="0"/>
          <a:ea typeface="Open Sans" charset="0"/>
          <a:cs typeface="Open Sans" charset="0"/>
          <a:sym typeface="Poppin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cholar.google.com/citations?view_op=view_citation&amp;hl=fr&amp;user=__-U_CcAAAAJ&amp;sortby=pubdate&amp;citation_for_view=__-U_CcAAAAJ:YFjsv_pBGBYC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7.xml"/><Relationship Id="rId3" Type="http://schemas.openxmlformats.org/officeDocument/2006/relationships/chart" Target="../charts/chart12.xml"/><Relationship Id="rId7" Type="http://schemas.openxmlformats.org/officeDocument/2006/relationships/chart" Target="../charts/chart16.xml"/><Relationship Id="rId12" Type="http://schemas.openxmlformats.org/officeDocument/2006/relationships/chart" Target="../charts/chart19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5.xml"/><Relationship Id="rId6" Type="http://schemas.openxmlformats.org/officeDocument/2006/relationships/chart" Target="../charts/chart15.xml"/><Relationship Id="rId11" Type="http://schemas.openxmlformats.org/officeDocument/2006/relationships/chart" Target="../charts/chart18.xml"/><Relationship Id="rId5" Type="http://schemas.openxmlformats.org/officeDocument/2006/relationships/chart" Target="../charts/chart14.xml"/><Relationship Id="rId10" Type="http://schemas.openxmlformats.org/officeDocument/2006/relationships/image" Target="../media/image27.svg"/><Relationship Id="rId4" Type="http://schemas.openxmlformats.org/officeDocument/2006/relationships/chart" Target="../charts/chart13.xml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5.xml"/><Relationship Id="rId6" Type="http://schemas.openxmlformats.org/officeDocument/2006/relationships/chart" Target="../charts/chart24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1.xml"/><Relationship Id="rId3" Type="http://schemas.openxmlformats.org/officeDocument/2006/relationships/chart" Target="../charts/chart26.xml"/><Relationship Id="rId7" Type="http://schemas.openxmlformats.org/officeDocument/2006/relationships/chart" Target="../charts/chart30.xml"/><Relationship Id="rId12" Type="http://schemas.openxmlformats.org/officeDocument/2006/relationships/chart" Target="../charts/chart35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15.xml"/><Relationship Id="rId6" Type="http://schemas.openxmlformats.org/officeDocument/2006/relationships/chart" Target="../charts/chart29.xml"/><Relationship Id="rId11" Type="http://schemas.openxmlformats.org/officeDocument/2006/relationships/chart" Target="../charts/chart34.xml"/><Relationship Id="rId5" Type="http://schemas.openxmlformats.org/officeDocument/2006/relationships/chart" Target="../charts/chart28.xml"/><Relationship Id="rId10" Type="http://schemas.openxmlformats.org/officeDocument/2006/relationships/chart" Target="../charts/chart33.xml"/><Relationship Id="rId4" Type="http://schemas.openxmlformats.org/officeDocument/2006/relationships/chart" Target="../charts/chart27.xml"/><Relationship Id="rId9" Type="http://schemas.openxmlformats.org/officeDocument/2006/relationships/chart" Target="../charts/chart3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3" Type="http://schemas.openxmlformats.org/officeDocument/2006/relationships/chart" Target="../charts/chart5.xml"/><Relationship Id="rId7" Type="http://schemas.openxmlformats.org/officeDocument/2006/relationships/chart" Target="../charts/chart9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5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Relationship Id="rId9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42012" y="2766219"/>
            <a:ext cx="6455127" cy="1325563"/>
          </a:xfrm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altLang="x-none" sz="4400" b="1" dirty="0">
                <a:solidFill>
                  <a:srgbClr val="000000"/>
                </a:solidFill>
                <a:latin typeface="Poppins" panose="00000500000000000000" pitchFamily="2" charset="0"/>
                <a:ea typeface="Montserrat Semi" charset="0"/>
                <a:cs typeface="Poppins" panose="00000500000000000000" pitchFamily="2" charset="0"/>
                <a:sym typeface="Poppins Medium" charset="0"/>
              </a:rPr>
              <a:t>Dreadful Frailties in Propensity Score Matching and How to Fix Them.</a:t>
            </a:r>
            <a:br>
              <a:rPr lang="en-US" altLang="x-none" sz="4400" b="1" dirty="0">
                <a:solidFill>
                  <a:srgbClr val="000000"/>
                </a:solidFill>
                <a:latin typeface="Poppins" panose="00000500000000000000" pitchFamily="2" charset="0"/>
                <a:ea typeface="Montserrat Semi" charset="0"/>
                <a:cs typeface="Poppins" panose="00000500000000000000" pitchFamily="2" charset="0"/>
                <a:sym typeface="Poppins Medium" charset="0"/>
              </a:rPr>
            </a:br>
            <a:br>
              <a:rPr lang="en-US" altLang="x-none" sz="4400" b="1" dirty="0">
                <a:solidFill>
                  <a:srgbClr val="000000"/>
                </a:solidFill>
                <a:latin typeface="Poppins" panose="00000500000000000000" pitchFamily="2" charset="0"/>
                <a:ea typeface="Montserrat Semi" charset="0"/>
                <a:cs typeface="Poppins" panose="00000500000000000000" pitchFamily="2" charset="0"/>
                <a:sym typeface="Poppins Medium" charset="0"/>
              </a:rPr>
            </a:br>
            <a:r>
              <a:rPr lang="en-US" altLang="x-none" sz="2800" dirty="0">
                <a:solidFill>
                  <a:srgbClr val="000000"/>
                </a:solidFill>
                <a:latin typeface="Poppins" panose="00000500000000000000" pitchFamily="2" charset="0"/>
                <a:ea typeface="Montserrat Semi" charset="0"/>
                <a:cs typeface="Poppins" panose="00000500000000000000" pitchFamily="2" charset="0"/>
                <a:sym typeface="Poppins Medium" charset="0"/>
              </a:rPr>
              <a:t>Alexandre Abraham</a:t>
            </a:r>
            <a:br>
              <a:rPr lang="en-US" altLang="x-none" sz="2800" b="0" dirty="0">
                <a:solidFill>
                  <a:srgbClr val="000000"/>
                </a:solidFill>
                <a:latin typeface="Poppins" panose="00000500000000000000" pitchFamily="2" charset="0"/>
                <a:ea typeface="Montserrat Semi" charset="0"/>
                <a:cs typeface="Poppins" panose="00000500000000000000" pitchFamily="2" charset="0"/>
                <a:sym typeface="Poppins Medium" charset="0"/>
              </a:rPr>
            </a:br>
            <a:r>
              <a:rPr lang="en-US" altLang="x-none" sz="2800" b="0" dirty="0">
                <a:solidFill>
                  <a:srgbClr val="000000"/>
                </a:solidFill>
                <a:latin typeface="Poppins" panose="00000500000000000000" pitchFamily="2" charset="0"/>
                <a:ea typeface="Montserrat Semi" charset="0"/>
                <a:cs typeface="Poppins" panose="00000500000000000000" pitchFamily="2" charset="0"/>
                <a:sym typeface="Poppins Medium" charset="0"/>
              </a:rPr>
              <a:t>Andrés </a:t>
            </a:r>
            <a:r>
              <a:rPr lang="en-US" altLang="x-none" sz="2800" b="0" dirty="0" err="1">
                <a:solidFill>
                  <a:srgbClr val="000000"/>
                </a:solidFill>
                <a:latin typeface="Poppins" panose="00000500000000000000" pitchFamily="2" charset="0"/>
                <a:ea typeface="Montserrat Semi" charset="0"/>
                <a:cs typeface="Poppins" panose="00000500000000000000" pitchFamily="2" charset="0"/>
                <a:sym typeface="Poppins Medium" charset="0"/>
              </a:rPr>
              <a:t>Hoyos</a:t>
            </a:r>
            <a:r>
              <a:rPr lang="en-US" altLang="x-none" sz="2800" b="0" dirty="0">
                <a:solidFill>
                  <a:srgbClr val="000000"/>
                </a:solidFill>
                <a:latin typeface="Poppins" panose="00000500000000000000" pitchFamily="2" charset="0"/>
                <a:ea typeface="Montserrat Semi" charset="0"/>
                <a:cs typeface="Poppins" panose="00000500000000000000" pitchFamily="2" charset="0"/>
                <a:sym typeface="Poppins Medium" charset="0"/>
              </a:rPr>
              <a:t> </a:t>
            </a:r>
            <a:r>
              <a:rPr lang="en-US" altLang="x-none" sz="2800" b="0" dirty="0" err="1">
                <a:solidFill>
                  <a:srgbClr val="000000"/>
                </a:solidFill>
                <a:latin typeface="Poppins" panose="00000500000000000000" pitchFamily="2" charset="0"/>
                <a:ea typeface="Montserrat Semi" charset="0"/>
                <a:cs typeface="Poppins" panose="00000500000000000000" pitchFamily="2" charset="0"/>
                <a:sym typeface="Poppins Medium" charset="0"/>
              </a:rPr>
              <a:t>Idrobo</a:t>
            </a:r>
            <a:endParaRPr lang="x-none" altLang="x-none" sz="4400" b="0" dirty="0">
              <a:solidFill>
                <a:srgbClr val="000000"/>
              </a:solidFill>
              <a:latin typeface="Poppins" panose="00000500000000000000" pitchFamily="2" charset="0"/>
              <a:ea typeface="Montserrat Semi" charset="0"/>
              <a:cs typeface="Poppins" panose="00000500000000000000" pitchFamily="2" charset="0"/>
              <a:sym typeface="Poppins Medium" charset="0"/>
            </a:endParaRPr>
          </a:p>
        </p:txBody>
      </p:sp>
      <p:pic>
        <p:nvPicPr>
          <p:cNvPr id="1026" name="Picture 2" descr="IMPLICITY | Crédit Mutuel Innovation">
            <a:extLst>
              <a:ext uri="{FF2B5EF4-FFF2-40B4-BE49-F238E27FC236}">
                <a16:creationId xmlns:a16="http://schemas.microsoft.com/office/drawing/2014/main" id="{E53274AA-28F6-E953-A6F6-CD61613C0D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20" b="38480"/>
          <a:stretch/>
        </p:blipFill>
        <p:spPr bwMode="auto">
          <a:xfrm>
            <a:off x="9669780" y="4553712"/>
            <a:ext cx="1905000" cy="41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kuten's new logo underlines “One” corporate identity">
            <a:extLst>
              <a:ext uri="{FF2B5EF4-FFF2-40B4-BE49-F238E27FC236}">
                <a16:creationId xmlns:a16="http://schemas.microsoft.com/office/drawing/2014/main" id="{2F94A671-7396-3815-1352-8C4EF8762E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0" t="33600" r="8030" b="28533"/>
          <a:stretch/>
        </p:blipFill>
        <p:spPr bwMode="auto">
          <a:xfrm>
            <a:off x="10034778" y="4965192"/>
            <a:ext cx="1175004" cy="35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CML-PKDD LOGO">
            <a:extLst>
              <a:ext uri="{FF2B5EF4-FFF2-40B4-BE49-F238E27FC236}">
                <a16:creationId xmlns:a16="http://schemas.microsoft.com/office/drawing/2014/main" id="{5E755E29-6E0F-5849-CBF4-A941FD59B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5881688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947F74-1F0E-86F2-79BB-9451AAFD7961}"/>
              </a:ext>
            </a:extLst>
          </p:cNvPr>
          <p:cNvSpPr txBox="1"/>
          <p:nvPr/>
        </p:nvSpPr>
        <p:spPr>
          <a:xfrm>
            <a:off x="6142615" y="5903204"/>
            <a:ext cx="52170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</a:rPr>
              <a:t>Published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fr-FR" sz="1400" dirty="0" err="1">
                <a:solidFill>
                  <a:schemeClr val="bg1"/>
                </a:solidFill>
              </a:rPr>
              <a:t>under</a:t>
            </a:r>
            <a:r>
              <a:rPr lang="fr-FR" sz="1400" dirty="0">
                <a:solidFill>
                  <a:schemeClr val="bg1"/>
                </a:solidFill>
              </a:rPr>
              <a:t> the </a:t>
            </a:r>
            <a:r>
              <a:rPr lang="fr-FR" sz="1400" dirty="0" err="1">
                <a:solidFill>
                  <a:schemeClr val="bg1"/>
                </a:solidFill>
              </a:rPr>
              <a:t>title</a:t>
            </a:r>
            <a:r>
              <a:rPr lang="fr-FR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rgbClr val="1A0DAB"/>
                </a:solidFill>
              </a:rPr>
              <a:t>“</a:t>
            </a:r>
            <a:r>
              <a:rPr lang="en-US" sz="1400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6"/>
              </a:rPr>
              <a:t>Improving Bias Correction Standards by Quantifying its Effects on Treatment Outcomes</a:t>
            </a:r>
            <a:r>
              <a:rPr lang="en-US" sz="1400" dirty="0">
                <a:solidFill>
                  <a:srgbClr val="1A0DAB"/>
                </a:solidFill>
              </a:rPr>
              <a:t>”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26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11272838" y="6224588"/>
            <a:ext cx="447675" cy="19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defTabSz="412750" hangingPunct="0">
              <a:defRPr/>
            </a:pPr>
            <a:fld id="{524EDFC7-78EF-A643-ADFF-5E18A2AC5227}" type="slidenum">
              <a:rPr lang="x-none" altLang="x-none" sz="1000">
                <a:solidFill>
                  <a:srgbClr val="9B9A9C"/>
                </a:solidFill>
                <a:latin typeface="Montserrat" charset="0"/>
                <a:ea typeface="Montserrat" charset="0"/>
                <a:cs typeface="Montserrat" charset="0"/>
              </a:rPr>
              <a:pPr algn="ctr" defTabSz="412750" hangingPunct="0">
                <a:defRPr/>
              </a:pPr>
              <a:t>10</a:t>
            </a:fld>
            <a:endParaRPr lang="x-none" altLang="x-none" sz="1000" dirty="0">
              <a:solidFill>
                <a:srgbClr val="9B9A9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5" name="Graphic 4" descr="Man with solid fill">
            <a:extLst>
              <a:ext uri="{FF2B5EF4-FFF2-40B4-BE49-F238E27FC236}">
                <a16:creationId xmlns:a16="http://schemas.microsoft.com/office/drawing/2014/main" id="{72735412-EDA6-5ED8-CF61-EFE9FD3D1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2084" y="1052736"/>
            <a:ext cx="457200" cy="457200"/>
          </a:xfrm>
          <a:prstGeom prst="rect">
            <a:avLst/>
          </a:prstGeom>
        </p:spPr>
      </p:pic>
      <p:pic>
        <p:nvPicPr>
          <p:cNvPr id="6" name="Graphic 5" descr="Man with solid fill">
            <a:extLst>
              <a:ext uri="{FF2B5EF4-FFF2-40B4-BE49-F238E27FC236}">
                <a16:creationId xmlns:a16="http://schemas.microsoft.com/office/drawing/2014/main" id="{D0C0A2F5-6C95-3231-7CF1-2D7F70802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7102" y="1052736"/>
            <a:ext cx="457200" cy="457200"/>
          </a:xfrm>
          <a:prstGeom prst="rect">
            <a:avLst/>
          </a:prstGeom>
        </p:spPr>
      </p:pic>
      <p:pic>
        <p:nvPicPr>
          <p:cNvPr id="9" name="Graphic 8" descr="Man with solid fill">
            <a:extLst>
              <a:ext uri="{FF2B5EF4-FFF2-40B4-BE49-F238E27FC236}">
                <a16:creationId xmlns:a16="http://schemas.microsoft.com/office/drawing/2014/main" id="{28E3BF78-8ACA-ADAA-FF9F-6B2294711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4050" y="1565480"/>
            <a:ext cx="457200" cy="457200"/>
          </a:xfrm>
          <a:prstGeom prst="rect">
            <a:avLst/>
          </a:prstGeom>
        </p:spPr>
      </p:pic>
      <p:pic>
        <p:nvPicPr>
          <p:cNvPr id="10" name="Graphic 9" descr="Man with solid fill">
            <a:extLst>
              <a:ext uri="{FF2B5EF4-FFF2-40B4-BE49-F238E27FC236}">
                <a16:creationId xmlns:a16="http://schemas.microsoft.com/office/drawing/2014/main" id="{6A9AD461-F9B9-F3EA-374C-BF56E4726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7102" y="1567644"/>
            <a:ext cx="457200" cy="457200"/>
          </a:xfrm>
          <a:prstGeom prst="rect">
            <a:avLst/>
          </a:prstGeom>
        </p:spPr>
      </p:pic>
      <p:pic>
        <p:nvPicPr>
          <p:cNvPr id="11" name="Graphic 10" descr="Man with solid fill">
            <a:extLst>
              <a:ext uri="{FF2B5EF4-FFF2-40B4-BE49-F238E27FC236}">
                <a16:creationId xmlns:a16="http://schemas.microsoft.com/office/drawing/2014/main" id="{30FCD37C-AE2B-8272-8127-AB4FCD223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1024" y="2602040"/>
            <a:ext cx="457200" cy="457200"/>
          </a:xfrm>
          <a:prstGeom prst="rect">
            <a:avLst/>
          </a:prstGeom>
        </p:spPr>
      </p:pic>
      <p:pic>
        <p:nvPicPr>
          <p:cNvPr id="12" name="Graphic 11" descr="Man with solid fill">
            <a:extLst>
              <a:ext uri="{FF2B5EF4-FFF2-40B4-BE49-F238E27FC236}">
                <a16:creationId xmlns:a16="http://schemas.microsoft.com/office/drawing/2014/main" id="{CF236BF4-4DD6-388B-CE06-62D9CF06D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7102" y="2093888"/>
            <a:ext cx="457200" cy="457200"/>
          </a:xfrm>
          <a:prstGeom prst="rect">
            <a:avLst/>
          </a:prstGeom>
        </p:spPr>
      </p:pic>
      <p:pic>
        <p:nvPicPr>
          <p:cNvPr id="13" name="Graphic 12" descr="Man with solid fill">
            <a:extLst>
              <a:ext uri="{FF2B5EF4-FFF2-40B4-BE49-F238E27FC236}">
                <a16:creationId xmlns:a16="http://schemas.microsoft.com/office/drawing/2014/main" id="{86EBA90B-E8E9-1D68-6D11-8008593B4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2084" y="2608796"/>
            <a:ext cx="457200" cy="457200"/>
          </a:xfrm>
          <a:prstGeom prst="rect">
            <a:avLst/>
          </a:prstGeom>
        </p:spPr>
      </p:pic>
      <p:pic>
        <p:nvPicPr>
          <p:cNvPr id="14" name="Graphic 13" descr="Man with solid fill">
            <a:extLst>
              <a:ext uri="{FF2B5EF4-FFF2-40B4-BE49-F238E27FC236}">
                <a16:creationId xmlns:a16="http://schemas.microsoft.com/office/drawing/2014/main" id="{0BDB9D5B-21C0-8393-10D5-715BAFFE4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7102" y="2608796"/>
            <a:ext cx="457200" cy="457200"/>
          </a:xfrm>
          <a:prstGeom prst="rect">
            <a:avLst/>
          </a:prstGeom>
        </p:spPr>
      </p:pic>
      <p:pic>
        <p:nvPicPr>
          <p:cNvPr id="15" name="Graphic 14" descr="Man with solid fill">
            <a:extLst>
              <a:ext uri="{FF2B5EF4-FFF2-40B4-BE49-F238E27FC236}">
                <a16:creationId xmlns:a16="http://schemas.microsoft.com/office/drawing/2014/main" id="{0D0E9DB8-416F-F764-D9FA-103B7D2E3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3137" y="3120320"/>
            <a:ext cx="457200" cy="457200"/>
          </a:xfrm>
          <a:prstGeom prst="rect">
            <a:avLst/>
          </a:prstGeom>
        </p:spPr>
      </p:pic>
      <p:pic>
        <p:nvPicPr>
          <p:cNvPr id="16" name="Graphic 15" descr="Man with solid fill">
            <a:extLst>
              <a:ext uri="{FF2B5EF4-FFF2-40B4-BE49-F238E27FC236}">
                <a16:creationId xmlns:a16="http://schemas.microsoft.com/office/drawing/2014/main" id="{61A69DAA-7812-0E83-A965-ACD1E77C3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7102" y="3141618"/>
            <a:ext cx="457200" cy="457200"/>
          </a:xfrm>
          <a:prstGeom prst="rect">
            <a:avLst/>
          </a:prstGeom>
        </p:spPr>
      </p:pic>
      <p:pic>
        <p:nvPicPr>
          <p:cNvPr id="17" name="Graphic 16" descr="Man with solid fill">
            <a:extLst>
              <a:ext uri="{FF2B5EF4-FFF2-40B4-BE49-F238E27FC236}">
                <a16:creationId xmlns:a16="http://schemas.microsoft.com/office/drawing/2014/main" id="{06432061-8C22-A572-2776-AC08907C8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2084" y="3656526"/>
            <a:ext cx="457200" cy="457200"/>
          </a:xfrm>
          <a:prstGeom prst="rect">
            <a:avLst/>
          </a:prstGeom>
        </p:spPr>
      </p:pic>
      <p:pic>
        <p:nvPicPr>
          <p:cNvPr id="18" name="Graphic 17" descr="Man with solid fill">
            <a:extLst>
              <a:ext uri="{FF2B5EF4-FFF2-40B4-BE49-F238E27FC236}">
                <a16:creationId xmlns:a16="http://schemas.microsoft.com/office/drawing/2014/main" id="{8670FE9B-6B52-0F72-6CBE-4E9B30C0C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7102" y="3656526"/>
            <a:ext cx="457200" cy="457200"/>
          </a:xfrm>
          <a:prstGeom prst="rect">
            <a:avLst/>
          </a:prstGeom>
        </p:spPr>
      </p:pic>
      <p:pic>
        <p:nvPicPr>
          <p:cNvPr id="19" name="Graphic 18" descr="Man with solid fill">
            <a:extLst>
              <a:ext uri="{FF2B5EF4-FFF2-40B4-BE49-F238E27FC236}">
                <a16:creationId xmlns:a16="http://schemas.microsoft.com/office/drawing/2014/main" id="{B204EC73-E2A5-B2C0-455B-5361C53FB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3137" y="4675160"/>
            <a:ext cx="457200" cy="457200"/>
          </a:xfrm>
          <a:prstGeom prst="rect">
            <a:avLst/>
          </a:prstGeom>
        </p:spPr>
      </p:pic>
      <p:pic>
        <p:nvPicPr>
          <p:cNvPr id="20" name="Graphic 19" descr="Man with solid fill">
            <a:extLst>
              <a:ext uri="{FF2B5EF4-FFF2-40B4-BE49-F238E27FC236}">
                <a16:creationId xmlns:a16="http://schemas.microsoft.com/office/drawing/2014/main" id="{6E3285CC-0E75-CEF7-E35E-419E08B5F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7102" y="4182770"/>
            <a:ext cx="457200" cy="457200"/>
          </a:xfrm>
          <a:prstGeom prst="rect">
            <a:avLst/>
          </a:prstGeom>
        </p:spPr>
      </p:pic>
      <p:pic>
        <p:nvPicPr>
          <p:cNvPr id="21" name="Graphic 20" descr="Man with solid fill">
            <a:extLst>
              <a:ext uri="{FF2B5EF4-FFF2-40B4-BE49-F238E27FC236}">
                <a16:creationId xmlns:a16="http://schemas.microsoft.com/office/drawing/2014/main" id="{0309C77F-412A-715D-CACF-D386D5D2C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2084" y="4697678"/>
            <a:ext cx="457200" cy="457200"/>
          </a:xfrm>
          <a:prstGeom prst="rect">
            <a:avLst/>
          </a:prstGeom>
        </p:spPr>
      </p:pic>
      <p:pic>
        <p:nvPicPr>
          <p:cNvPr id="22" name="Graphic 21" descr="Man with solid fill">
            <a:extLst>
              <a:ext uri="{FF2B5EF4-FFF2-40B4-BE49-F238E27FC236}">
                <a16:creationId xmlns:a16="http://schemas.microsoft.com/office/drawing/2014/main" id="{F7199FF5-0499-44BC-F55C-949AFB5CB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1024" y="5193440"/>
            <a:ext cx="457200" cy="457200"/>
          </a:xfrm>
          <a:prstGeom prst="rect">
            <a:avLst/>
          </a:prstGeom>
        </p:spPr>
      </p:pic>
      <p:pic>
        <p:nvPicPr>
          <p:cNvPr id="23" name="Graphic 22" descr="Man with solid fill">
            <a:extLst>
              <a:ext uri="{FF2B5EF4-FFF2-40B4-BE49-F238E27FC236}">
                <a16:creationId xmlns:a16="http://schemas.microsoft.com/office/drawing/2014/main" id="{F181FF2E-E7BE-70B9-37C3-497A05F77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2084" y="5202643"/>
            <a:ext cx="457200" cy="457200"/>
          </a:xfrm>
          <a:prstGeom prst="rect">
            <a:avLst/>
          </a:prstGeom>
        </p:spPr>
      </p:pic>
      <p:pic>
        <p:nvPicPr>
          <p:cNvPr id="24" name="Graphic 23" descr="Man with solid fill">
            <a:extLst>
              <a:ext uri="{FF2B5EF4-FFF2-40B4-BE49-F238E27FC236}">
                <a16:creationId xmlns:a16="http://schemas.microsoft.com/office/drawing/2014/main" id="{BA8DD4FF-03D1-6787-7720-8B589537A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7102" y="5202643"/>
            <a:ext cx="457200" cy="457200"/>
          </a:xfrm>
          <a:prstGeom prst="rect">
            <a:avLst/>
          </a:prstGeom>
        </p:spPr>
      </p:pic>
      <p:pic>
        <p:nvPicPr>
          <p:cNvPr id="25" name="Graphic 24" descr="Man with solid fill">
            <a:extLst>
              <a:ext uri="{FF2B5EF4-FFF2-40B4-BE49-F238E27FC236}">
                <a16:creationId xmlns:a16="http://schemas.microsoft.com/office/drawing/2014/main" id="{023D7B1D-74CF-5D1A-0E6F-D08571B3E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2084" y="5717551"/>
            <a:ext cx="457200" cy="457200"/>
          </a:xfrm>
          <a:prstGeom prst="rect">
            <a:avLst/>
          </a:prstGeom>
        </p:spPr>
      </p:pic>
      <p:pic>
        <p:nvPicPr>
          <p:cNvPr id="26" name="Graphic 25" descr="Man with solid fill">
            <a:extLst>
              <a:ext uri="{FF2B5EF4-FFF2-40B4-BE49-F238E27FC236}">
                <a16:creationId xmlns:a16="http://schemas.microsoft.com/office/drawing/2014/main" id="{94825FC2-D1A9-FCA5-AAFD-F4866F1FA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7102" y="5717551"/>
            <a:ext cx="457200" cy="457200"/>
          </a:xfrm>
          <a:prstGeom prst="rect">
            <a:avLst/>
          </a:prstGeom>
        </p:spPr>
      </p:pic>
      <p:pic>
        <p:nvPicPr>
          <p:cNvPr id="27" name="Graphic 26" descr="Man with solid fill">
            <a:extLst>
              <a:ext uri="{FF2B5EF4-FFF2-40B4-BE49-F238E27FC236}">
                <a16:creationId xmlns:a16="http://schemas.microsoft.com/office/drawing/2014/main" id="{A15A264D-5E05-7B6A-5B22-65F1BEE64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4050" y="1047200"/>
            <a:ext cx="457200" cy="457200"/>
          </a:xfrm>
          <a:prstGeom prst="rect">
            <a:avLst/>
          </a:prstGeom>
        </p:spPr>
      </p:pic>
      <p:pic>
        <p:nvPicPr>
          <p:cNvPr id="28" name="Graphic 27" descr="Man with solid fill">
            <a:extLst>
              <a:ext uri="{FF2B5EF4-FFF2-40B4-BE49-F238E27FC236}">
                <a16:creationId xmlns:a16="http://schemas.microsoft.com/office/drawing/2014/main" id="{86D70F6B-E817-C437-DC17-B26F9D14C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5024" y="1052736"/>
            <a:ext cx="457200" cy="457200"/>
          </a:xfrm>
          <a:prstGeom prst="rect">
            <a:avLst/>
          </a:prstGeom>
        </p:spPr>
      </p:pic>
      <p:pic>
        <p:nvPicPr>
          <p:cNvPr id="29" name="Graphic 28" descr="Man with solid fill">
            <a:extLst>
              <a:ext uri="{FF2B5EF4-FFF2-40B4-BE49-F238E27FC236}">
                <a16:creationId xmlns:a16="http://schemas.microsoft.com/office/drawing/2014/main" id="{E6ABFCC8-2E45-13A1-EFB1-9B2CE9BEA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1024" y="2083760"/>
            <a:ext cx="457200" cy="457200"/>
          </a:xfrm>
          <a:prstGeom prst="rect">
            <a:avLst/>
          </a:prstGeom>
        </p:spPr>
      </p:pic>
      <p:pic>
        <p:nvPicPr>
          <p:cNvPr id="30" name="Graphic 29" descr="Man with solid fill">
            <a:extLst>
              <a:ext uri="{FF2B5EF4-FFF2-40B4-BE49-F238E27FC236}">
                <a16:creationId xmlns:a16="http://schemas.microsoft.com/office/drawing/2014/main" id="{5BC63E36-F6E7-A48B-B6B3-5AC461323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5024" y="1567644"/>
            <a:ext cx="457200" cy="457200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C509FE98-61A6-2490-5F8E-BE58122DD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0453" y="2093888"/>
            <a:ext cx="457200" cy="457200"/>
          </a:xfrm>
          <a:prstGeom prst="rect">
            <a:avLst/>
          </a:prstGeom>
        </p:spPr>
      </p:pic>
      <p:pic>
        <p:nvPicPr>
          <p:cNvPr id="32" name="Graphic 31" descr="Man with solid fill">
            <a:extLst>
              <a:ext uri="{FF2B5EF4-FFF2-40B4-BE49-F238E27FC236}">
                <a16:creationId xmlns:a16="http://schemas.microsoft.com/office/drawing/2014/main" id="{9F3A3380-62F2-587D-7D4E-C1A84029A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5024" y="2093888"/>
            <a:ext cx="457200" cy="457200"/>
          </a:xfrm>
          <a:prstGeom prst="rect">
            <a:avLst/>
          </a:prstGeom>
        </p:spPr>
      </p:pic>
      <p:pic>
        <p:nvPicPr>
          <p:cNvPr id="33" name="Graphic 32" descr="Man with solid fill">
            <a:extLst>
              <a:ext uri="{FF2B5EF4-FFF2-40B4-BE49-F238E27FC236}">
                <a16:creationId xmlns:a16="http://schemas.microsoft.com/office/drawing/2014/main" id="{838CCC8B-AC83-C1FF-01CA-FBB628DE2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0453" y="2608796"/>
            <a:ext cx="457200" cy="457200"/>
          </a:xfrm>
          <a:prstGeom prst="rect">
            <a:avLst/>
          </a:prstGeom>
        </p:spPr>
      </p:pic>
      <p:pic>
        <p:nvPicPr>
          <p:cNvPr id="34" name="Graphic 33" descr="Man with solid fill">
            <a:extLst>
              <a:ext uri="{FF2B5EF4-FFF2-40B4-BE49-F238E27FC236}">
                <a16:creationId xmlns:a16="http://schemas.microsoft.com/office/drawing/2014/main" id="{C4C74360-C1B7-7F2A-9F16-512CC7647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5024" y="2608796"/>
            <a:ext cx="457200" cy="457200"/>
          </a:xfrm>
          <a:prstGeom prst="rect">
            <a:avLst/>
          </a:prstGeom>
        </p:spPr>
      </p:pic>
      <p:pic>
        <p:nvPicPr>
          <p:cNvPr id="35" name="Graphic 34" descr="Man with solid fill">
            <a:extLst>
              <a:ext uri="{FF2B5EF4-FFF2-40B4-BE49-F238E27FC236}">
                <a16:creationId xmlns:a16="http://schemas.microsoft.com/office/drawing/2014/main" id="{1F112ED8-80A7-A0AE-D748-871916197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0453" y="3141618"/>
            <a:ext cx="457200" cy="457200"/>
          </a:xfrm>
          <a:prstGeom prst="rect">
            <a:avLst/>
          </a:prstGeom>
        </p:spPr>
      </p:pic>
      <p:pic>
        <p:nvPicPr>
          <p:cNvPr id="36" name="Graphic 35" descr="Man with solid fill">
            <a:extLst>
              <a:ext uri="{FF2B5EF4-FFF2-40B4-BE49-F238E27FC236}">
                <a16:creationId xmlns:a16="http://schemas.microsoft.com/office/drawing/2014/main" id="{DDB5FA7F-8260-259B-1534-F89A79242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3137" y="3638600"/>
            <a:ext cx="457200" cy="457200"/>
          </a:xfrm>
          <a:prstGeom prst="rect">
            <a:avLst/>
          </a:prstGeom>
        </p:spPr>
      </p:pic>
      <p:pic>
        <p:nvPicPr>
          <p:cNvPr id="37" name="Graphic 36" descr="Man with solid fill">
            <a:extLst>
              <a:ext uri="{FF2B5EF4-FFF2-40B4-BE49-F238E27FC236}">
                <a16:creationId xmlns:a16="http://schemas.microsoft.com/office/drawing/2014/main" id="{5514555A-FFB9-C891-C0E9-6DC5861FB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3137" y="4156880"/>
            <a:ext cx="457200" cy="457200"/>
          </a:xfrm>
          <a:prstGeom prst="rect">
            <a:avLst/>
          </a:prstGeom>
        </p:spPr>
      </p:pic>
      <p:pic>
        <p:nvPicPr>
          <p:cNvPr id="38" name="Graphic 37" descr="Man with solid fill">
            <a:extLst>
              <a:ext uri="{FF2B5EF4-FFF2-40B4-BE49-F238E27FC236}">
                <a16:creationId xmlns:a16="http://schemas.microsoft.com/office/drawing/2014/main" id="{4E1A90F9-10CD-5E4D-9DD4-6785AF8AE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5024" y="3656526"/>
            <a:ext cx="457200" cy="457200"/>
          </a:xfrm>
          <a:prstGeom prst="rect">
            <a:avLst/>
          </a:prstGeom>
        </p:spPr>
      </p:pic>
      <p:pic>
        <p:nvPicPr>
          <p:cNvPr id="39" name="Graphic 38" descr="Man with solid fill">
            <a:extLst>
              <a:ext uri="{FF2B5EF4-FFF2-40B4-BE49-F238E27FC236}">
                <a16:creationId xmlns:a16="http://schemas.microsoft.com/office/drawing/2014/main" id="{76C5EA13-DABA-C2E2-4D30-60FEA5709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0453" y="4182770"/>
            <a:ext cx="457200" cy="457200"/>
          </a:xfrm>
          <a:prstGeom prst="rect">
            <a:avLst/>
          </a:prstGeom>
        </p:spPr>
      </p:pic>
      <p:pic>
        <p:nvPicPr>
          <p:cNvPr id="40" name="Graphic 39" descr="Man with solid fill">
            <a:extLst>
              <a:ext uri="{FF2B5EF4-FFF2-40B4-BE49-F238E27FC236}">
                <a16:creationId xmlns:a16="http://schemas.microsoft.com/office/drawing/2014/main" id="{81683C08-B775-AB45-F387-DF733352F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5024" y="4182770"/>
            <a:ext cx="457200" cy="457200"/>
          </a:xfrm>
          <a:prstGeom prst="rect">
            <a:avLst/>
          </a:prstGeom>
        </p:spPr>
      </p:pic>
      <p:pic>
        <p:nvPicPr>
          <p:cNvPr id="41" name="Graphic 40" descr="Man with solid fill">
            <a:extLst>
              <a:ext uri="{FF2B5EF4-FFF2-40B4-BE49-F238E27FC236}">
                <a16:creationId xmlns:a16="http://schemas.microsoft.com/office/drawing/2014/main" id="{C645D0F6-3887-7D6B-0EBD-55BBB8403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0453" y="4697678"/>
            <a:ext cx="457200" cy="457200"/>
          </a:xfrm>
          <a:prstGeom prst="rect">
            <a:avLst/>
          </a:prstGeom>
        </p:spPr>
      </p:pic>
      <p:pic>
        <p:nvPicPr>
          <p:cNvPr id="42" name="Graphic 41" descr="Man with solid fill">
            <a:extLst>
              <a:ext uri="{FF2B5EF4-FFF2-40B4-BE49-F238E27FC236}">
                <a16:creationId xmlns:a16="http://schemas.microsoft.com/office/drawing/2014/main" id="{7949E28A-1C00-4947-D053-243FE775D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5024" y="4697678"/>
            <a:ext cx="457200" cy="457200"/>
          </a:xfrm>
          <a:prstGeom prst="rect">
            <a:avLst/>
          </a:prstGeom>
        </p:spPr>
      </p:pic>
      <p:pic>
        <p:nvPicPr>
          <p:cNvPr id="43" name="Graphic 42" descr="Man with solid fill">
            <a:extLst>
              <a:ext uri="{FF2B5EF4-FFF2-40B4-BE49-F238E27FC236}">
                <a16:creationId xmlns:a16="http://schemas.microsoft.com/office/drawing/2014/main" id="{BE34D556-D836-C56B-1F05-768E8E30A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0453" y="5202643"/>
            <a:ext cx="457200" cy="457200"/>
          </a:xfrm>
          <a:prstGeom prst="rect">
            <a:avLst/>
          </a:prstGeom>
        </p:spPr>
      </p:pic>
      <p:pic>
        <p:nvPicPr>
          <p:cNvPr id="44" name="Graphic 43" descr="Man with solid fill">
            <a:extLst>
              <a:ext uri="{FF2B5EF4-FFF2-40B4-BE49-F238E27FC236}">
                <a16:creationId xmlns:a16="http://schemas.microsoft.com/office/drawing/2014/main" id="{47ED622E-D343-FBC3-763F-026DD9807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5024" y="5202643"/>
            <a:ext cx="457200" cy="457200"/>
          </a:xfrm>
          <a:prstGeom prst="rect">
            <a:avLst/>
          </a:prstGeom>
        </p:spPr>
      </p:pic>
      <p:pic>
        <p:nvPicPr>
          <p:cNvPr id="45" name="Graphic 44" descr="Man with solid fill">
            <a:extLst>
              <a:ext uri="{FF2B5EF4-FFF2-40B4-BE49-F238E27FC236}">
                <a16:creationId xmlns:a16="http://schemas.microsoft.com/office/drawing/2014/main" id="{1E012293-2D3D-DBCE-BDA8-E73984586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0453" y="5717551"/>
            <a:ext cx="457200" cy="457200"/>
          </a:xfrm>
          <a:prstGeom prst="rect">
            <a:avLst/>
          </a:prstGeom>
        </p:spPr>
      </p:pic>
      <p:pic>
        <p:nvPicPr>
          <p:cNvPr id="46" name="Graphic 45" descr="Man with solid fill">
            <a:extLst>
              <a:ext uri="{FF2B5EF4-FFF2-40B4-BE49-F238E27FC236}">
                <a16:creationId xmlns:a16="http://schemas.microsoft.com/office/drawing/2014/main" id="{569623E1-84AD-EC69-F3B1-C469071B4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3137" y="5711722"/>
            <a:ext cx="457200" cy="457200"/>
          </a:xfrm>
          <a:prstGeom prst="rect">
            <a:avLst/>
          </a:prstGeom>
        </p:spPr>
      </p:pic>
      <p:pic>
        <p:nvPicPr>
          <p:cNvPr id="47" name="Graphic 46" descr="Man with solid fill">
            <a:extLst>
              <a:ext uri="{FF2B5EF4-FFF2-40B4-BE49-F238E27FC236}">
                <a16:creationId xmlns:a16="http://schemas.microsoft.com/office/drawing/2014/main" id="{A8255D11-DFEC-7F43-4ABE-188F4585A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5224" y="1047200"/>
            <a:ext cx="457200" cy="457200"/>
          </a:xfrm>
          <a:prstGeom prst="rect">
            <a:avLst/>
          </a:prstGeom>
        </p:spPr>
      </p:pic>
      <p:pic>
        <p:nvPicPr>
          <p:cNvPr id="48" name="Graphic 47" descr="Man with solid fill">
            <a:extLst>
              <a:ext uri="{FF2B5EF4-FFF2-40B4-BE49-F238E27FC236}">
                <a16:creationId xmlns:a16="http://schemas.microsoft.com/office/drawing/2014/main" id="{8318BBDD-D132-5A12-F2DB-2DCD95711D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26419" y="2093888"/>
            <a:ext cx="457200" cy="457200"/>
          </a:xfrm>
          <a:prstGeom prst="rect">
            <a:avLst/>
          </a:prstGeom>
        </p:spPr>
      </p:pic>
      <p:pic>
        <p:nvPicPr>
          <p:cNvPr id="49" name="Graphic 48" descr="Man with solid fill">
            <a:extLst>
              <a:ext uri="{FF2B5EF4-FFF2-40B4-BE49-F238E27FC236}">
                <a16:creationId xmlns:a16="http://schemas.microsoft.com/office/drawing/2014/main" id="{F980BC1D-0678-687F-C304-5357AC9A13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5224" y="1565480"/>
            <a:ext cx="457200" cy="457200"/>
          </a:xfrm>
          <a:prstGeom prst="rect">
            <a:avLst/>
          </a:prstGeom>
        </p:spPr>
      </p:pic>
      <p:pic>
        <p:nvPicPr>
          <p:cNvPr id="50" name="Graphic 49" descr="Man with solid fill">
            <a:extLst>
              <a:ext uri="{FF2B5EF4-FFF2-40B4-BE49-F238E27FC236}">
                <a16:creationId xmlns:a16="http://schemas.microsoft.com/office/drawing/2014/main" id="{ED5CDB84-774A-015D-3C1A-A7184AD106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5224" y="3638600"/>
            <a:ext cx="457200" cy="457200"/>
          </a:xfrm>
          <a:prstGeom prst="rect">
            <a:avLst/>
          </a:prstGeom>
        </p:spPr>
      </p:pic>
      <p:pic>
        <p:nvPicPr>
          <p:cNvPr id="51" name="Graphic 50" descr="Man with solid fill">
            <a:extLst>
              <a:ext uri="{FF2B5EF4-FFF2-40B4-BE49-F238E27FC236}">
                <a16:creationId xmlns:a16="http://schemas.microsoft.com/office/drawing/2014/main" id="{88D87687-576A-603F-DD15-CC4000774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5224" y="2083760"/>
            <a:ext cx="457200" cy="457200"/>
          </a:xfrm>
          <a:prstGeom prst="rect">
            <a:avLst/>
          </a:prstGeom>
        </p:spPr>
      </p:pic>
      <p:pic>
        <p:nvPicPr>
          <p:cNvPr id="52" name="Graphic 51" descr="Man with solid fill">
            <a:extLst>
              <a:ext uri="{FF2B5EF4-FFF2-40B4-BE49-F238E27FC236}">
                <a16:creationId xmlns:a16="http://schemas.microsoft.com/office/drawing/2014/main" id="{72EDBEE4-5555-3620-5CBC-CC55CD14A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5224" y="4156880"/>
            <a:ext cx="457200" cy="457200"/>
          </a:xfrm>
          <a:prstGeom prst="rect">
            <a:avLst/>
          </a:prstGeom>
        </p:spPr>
      </p:pic>
      <p:pic>
        <p:nvPicPr>
          <p:cNvPr id="53" name="Graphic 52" descr="Man with solid fill">
            <a:extLst>
              <a:ext uri="{FF2B5EF4-FFF2-40B4-BE49-F238E27FC236}">
                <a16:creationId xmlns:a16="http://schemas.microsoft.com/office/drawing/2014/main" id="{1A883586-EF9A-087D-732E-2D0FD4180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1402" y="3656526"/>
            <a:ext cx="457200" cy="457200"/>
          </a:xfrm>
          <a:prstGeom prst="rect">
            <a:avLst/>
          </a:prstGeom>
        </p:spPr>
      </p:pic>
      <p:pic>
        <p:nvPicPr>
          <p:cNvPr id="54" name="Graphic 53" descr="Man with solid fill">
            <a:extLst>
              <a:ext uri="{FF2B5EF4-FFF2-40B4-BE49-F238E27FC236}">
                <a16:creationId xmlns:a16="http://schemas.microsoft.com/office/drawing/2014/main" id="{5141A3C1-B58B-EF21-9BD9-49CB770FA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5224" y="4675160"/>
            <a:ext cx="457200" cy="457200"/>
          </a:xfrm>
          <a:prstGeom prst="rect">
            <a:avLst/>
          </a:prstGeom>
        </p:spPr>
      </p:pic>
      <p:pic>
        <p:nvPicPr>
          <p:cNvPr id="55" name="Graphic 54" descr="Man with solid fill">
            <a:extLst>
              <a:ext uri="{FF2B5EF4-FFF2-40B4-BE49-F238E27FC236}">
                <a16:creationId xmlns:a16="http://schemas.microsoft.com/office/drawing/2014/main" id="{E51B5B13-C249-F9C2-2BAD-BE810D3A5A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5224" y="2602040"/>
            <a:ext cx="457200" cy="457200"/>
          </a:xfrm>
          <a:prstGeom prst="rect">
            <a:avLst/>
          </a:prstGeom>
        </p:spPr>
      </p:pic>
      <p:pic>
        <p:nvPicPr>
          <p:cNvPr id="56" name="Graphic 55" descr="Man with solid fill">
            <a:extLst>
              <a:ext uri="{FF2B5EF4-FFF2-40B4-BE49-F238E27FC236}">
                <a16:creationId xmlns:a16="http://schemas.microsoft.com/office/drawing/2014/main" id="{DC645299-6E94-643A-45FD-82AAF8AC53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5224" y="5193440"/>
            <a:ext cx="457200" cy="457200"/>
          </a:xfrm>
          <a:prstGeom prst="rect">
            <a:avLst/>
          </a:prstGeom>
        </p:spPr>
      </p:pic>
      <p:pic>
        <p:nvPicPr>
          <p:cNvPr id="57" name="Graphic 56" descr="Man with solid fill">
            <a:extLst>
              <a:ext uri="{FF2B5EF4-FFF2-40B4-BE49-F238E27FC236}">
                <a16:creationId xmlns:a16="http://schemas.microsoft.com/office/drawing/2014/main" id="{96D77CA6-3A33-C75E-1575-D0F61F306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5224" y="3120320"/>
            <a:ext cx="457200" cy="457200"/>
          </a:xfrm>
          <a:prstGeom prst="rect">
            <a:avLst/>
          </a:prstGeom>
        </p:spPr>
      </p:pic>
      <p:pic>
        <p:nvPicPr>
          <p:cNvPr id="58" name="Graphic 57" descr="Man with solid fill">
            <a:extLst>
              <a:ext uri="{FF2B5EF4-FFF2-40B4-BE49-F238E27FC236}">
                <a16:creationId xmlns:a16="http://schemas.microsoft.com/office/drawing/2014/main" id="{DBC66A7B-2F9B-D8D0-B130-83CDD7E38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5224" y="5711722"/>
            <a:ext cx="457200" cy="4572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42198855-0A0F-CFED-8345-E557D966579D}"/>
              </a:ext>
            </a:extLst>
          </p:cNvPr>
          <p:cNvSpPr txBox="1"/>
          <p:nvPr/>
        </p:nvSpPr>
        <p:spPr>
          <a:xfrm>
            <a:off x="6852084" y="663765"/>
            <a:ext cx="126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12750" eaLnBrk="0" hangingPunct="0"/>
            <a:r>
              <a:rPr lang="fr-FR" sz="1400" dirty="0">
                <a:solidFill>
                  <a:srgbClr val="000000"/>
                </a:solidFill>
                <a:latin typeface="Poppins"/>
                <a:cs typeface="Poppins"/>
                <a:sym typeface="Poppins"/>
              </a:rPr>
              <a:t>Controls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600314-6805-C49D-3B39-778523B0EC94}"/>
              </a:ext>
            </a:extLst>
          </p:cNvPr>
          <p:cNvSpPr txBox="1"/>
          <p:nvPr/>
        </p:nvSpPr>
        <p:spPr>
          <a:xfrm>
            <a:off x="10276412" y="1724189"/>
            <a:ext cx="1292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12750" eaLnBrk="0" hangingPunct="0"/>
            <a:r>
              <a:rPr lang="fr-FR" sz="1400" dirty="0" err="1">
                <a:solidFill>
                  <a:srgbClr val="000000"/>
                </a:solidFill>
                <a:latin typeface="Poppins"/>
                <a:cs typeface="Poppins"/>
                <a:sym typeface="Poppins"/>
              </a:rPr>
              <a:t>Treated</a:t>
            </a:r>
            <a:endParaRPr lang="fr-FR" sz="1400" dirty="0">
              <a:solidFill>
                <a:srgbClr val="000000"/>
              </a:solidFill>
              <a:latin typeface="Poppins"/>
              <a:cs typeface="Poppins"/>
              <a:sym typeface="Poppin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C61B61-16B9-0A45-152F-DC6BF6073911}"/>
              </a:ext>
            </a:extLst>
          </p:cNvPr>
          <p:cNvCxnSpPr/>
          <p:nvPr/>
        </p:nvCxnSpPr>
        <p:spPr bwMode="auto">
          <a:xfrm>
            <a:off x="9258004" y="1280975"/>
            <a:ext cx="252048" cy="0"/>
          </a:xfrm>
          <a:prstGeom prst="line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28575" cap="flat" cmpd="sng" algn="ctr">
            <a:solidFill>
              <a:schemeClr val="tx1">
                <a:lumMod val="50000"/>
              </a:schemeClr>
            </a:solidFill>
            <a:prstDash val="sysDot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9BF2E64-BDB9-5BD4-A649-0E6DC5FB74A3}"/>
              </a:ext>
            </a:extLst>
          </p:cNvPr>
          <p:cNvCxnSpPr/>
          <p:nvPr/>
        </p:nvCxnSpPr>
        <p:spPr bwMode="auto">
          <a:xfrm>
            <a:off x="9258004" y="1803676"/>
            <a:ext cx="252048" cy="0"/>
          </a:xfrm>
          <a:prstGeom prst="line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28575" cap="flat" cmpd="sng" algn="ctr">
            <a:solidFill>
              <a:schemeClr val="tx1">
                <a:lumMod val="50000"/>
              </a:schemeClr>
            </a:solidFill>
            <a:prstDash val="sysDot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D1F3E46-62BE-78B7-4737-793C514A8F0D}"/>
              </a:ext>
            </a:extLst>
          </p:cNvPr>
          <p:cNvCxnSpPr/>
          <p:nvPr/>
        </p:nvCxnSpPr>
        <p:spPr bwMode="auto">
          <a:xfrm>
            <a:off x="9258004" y="2326377"/>
            <a:ext cx="252048" cy="0"/>
          </a:xfrm>
          <a:prstGeom prst="line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28575" cap="flat" cmpd="sng" algn="ctr">
            <a:solidFill>
              <a:schemeClr val="tx1">
                <a:lumMod val="50000"/>
              </a:schemeClr>
            </a:solidFill>
            <a:prstDash val="sysDot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9BCA60D-FE8B-8E66-3C8C-CD828BF368C1}"/>
              </a:ext>
            </a:extLst>
          </p:cNvPr>
          <p:cNvCxnSpPr/>
          <p:nvPr/>
        </p:nvCxnSpPr>
        <p:spPr bwMode="auto">
          <a:xfrm>
            <a:off x="9258004" y="2849078"/>
            <a:ext cx="252048" cy="0"/>
          </a:xfrm>
          <a:prstGeom prst="line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28575" cap="flat" cmpd="sng" algn="ctr">
            <a:solidFill>
              <a:schemeClr val="tx1">
                <a:lumMod val="50000"/>
              </a:schemeClr>
            </a:solidFill>
            <a:prstDash val="sysDot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8192" name="Straight Connector 8191">
            <a:extLst>
              <a:ext uri="{FF2B5EF4-FFF2-40B4-BE49-F238E27FC236}">
                <a16:creationId xmlns:a16="http://schemas.microsoft.com/office/drawing/2014/main" id="{84E351EB-9237-4D63-80C1-3B71AF19DCCF}"/>
              </a:ext>
            </a:extLst>
          </p:cNvPr>
          <p:cNvCxnSpPr/>
          <p:nvPr/>
        </p:nvCxnSpPr>
        <p:spPr bwMode="auto">
          <a:xfrm>
            <a:off x="9258004" y="3371779"/>
            <a:ext cx="252048" cy="0"/>
          </a:xfrm>
          <a:prstGeom prst="line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28575" cap="flat" cmpd="sng" algn="ctr">
            <a:solidFill>
              <a:schemeClr val="tx1">
                <a:lumMod val="50000"/>
              </a:schemeClr>
            </a:solidFill>
            <a:prstDash val="sysDot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8193" name="Straight Connector 8192">
            <a:extLst>
              <a:ext uri="{FF2B5EF4-FFF2-40B4-BE49-F238E27FC236}">
                <a16:creationId xmlns:a16="http://schemas.microsoft.com/office/drawing/2014/main" id="{F30D5CDE-9A73-2F99-0B5F-65FE9DE21E4C}"/>
              </a:ext>
            </a:extLst>
          </p:cNvPr>
          <p:cNvCxnSpPr/>
          <p:nvPr/>
        </p:nvCxnSpPr>
        <p:spPr bwMode="auto">
          <a:xfrm>
            <a:off x="9258004" y="3894480"/>
            <a:ext cx="252048" cy="0"/>
          </a:xfrm>
          <a:prstGeom prst="line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28575" cap="flat" cmpd="sng" algn="ctr">
            <a:solidFill>
              <a:schemeClr val="tx1">
                <a:lumMod val="50000"/>
              </a:schemeClr>
            </a:solidFill>
            <a:prstDash val="sysDot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8195" name="Straight Connector 8194">
            <a:extLst>
              <a:ext uri="{FF2B5EF4-FFF2-40B4-BE49-F238E27FC236}">
                <a16:creationId xmlns:a16="http://schemas.microsoft.com/office/drawing/2014/main" id="{B97A4FCA-6D2B-F08C-35E0-E6321E7E7716}"/>
              </a:ext>
            </a:extLst>
          </p:cNvPr>
          <p:cNvCxnSpPr/>
          <p:nvPr/>
        </p:nvCxnSpPr>
        <p:spPr bwMode="auto">
          <a:xfrm>
            <a:off x="9258004" y="4417181"/>
            <a:ext cx="252048" cy="0"/>
          </a:xfrm>
          <a:prstGeom prst="line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28575" cap="flat" cmpd="sng" algn="ctr">
            <a:solidFill>
              <a:schemeClr val="tx1">
                <a:lumMod val="50000"/>
              </a:schemeClr>
            </a:solidFill>
            <a:prstDash val="sysDot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8196" name="Straight Connector 8195">
            <a:extLst>
              <a:ext uri="{FF2B5EF4-FFF2-40B4-BE49-F238E27FC236}">
                <a16:creationId xmlns:a16="http://schemas.microsoft.com/office/drawing/2014/main" id="{6F8C307D-46D6-A8F4-7331-64A52F1907B9}"/>
              </a:ext>
            </a:extLst>
          </p:cNvPr>
          <p:cNvCxnSpPr/>
          <p:nvPr/>
        </p:nvCxnSpPr>
        <p:spPr bwMode="auto">
          <a:xfrm>
            <a:off x="9258004" y="4939882"/>
            <a:ext cx="252048" cy="0"/>
          </a:xfrm>
          <a:prstGeom prst="line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28575" cap="flat" cmpd="sng" algn="ctr">
            <a:solidFill>
              <a:schemeClr val="tx1">
                <a:lumMod val="50000"/>
              </a:schemeClr>
            </a:solidFill>
            <a:prstDash val="sysDot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8197" name="Straight Connector 8196">
            <a:extLst>
              <a:ext uri="{FF2B5EF4-FFF2-40B4-BE49-F238E27FC236}">
                <a16:creationId xmlns:a16="http://schemas.microsoft.com/office/drawing/2014/main" id="{2A0C71E2-EF6C-F566-4277-97B00D260CC8}"/>
              </a:ext>
            </a:extLst>
          </p:cNvPr>
          <p:cNvCxnSpPr/>
          <p:nvPr/>
        </p:nvCxnSpPr>
        <p:spPr bwMode="auto">
          <a:xfrm>
            <a:off x="9258004" y="5462583"/>
            <a:ext cx="252048" cy="0"/>
          </a:xfrm>
          <a:prstGeom prst="line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28575" cap="flat" cmpd="sng" algn="ctr">
            <a:solidFill>
              <a:schemeClr val="tx1">
                <a:lumMod val="50000"/>
              </a:schemeClr>
            </a:solidFill>
            <a:prstDash val="sysDot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8201" name="Straight Connector 8200">
            <a:extLst>
              <a:ext uri="{FF2B5EF4-FFF2-40B4-BE49-F238E27FC236}">
                <a16:creationId xmlns:a16="http://schemas.microsoft.com/office/drawing/2014/main" id="{405AD0F7-56DD-2D77-B92F-1D32369AF957}"/>
              </a:ext>
            </a:extLst>
          </p:cNvPr>
          <p:cNvCxnSpPr/>
          <p:nvPr/>
        </p:nvCxnSpPr>
        <p:spPr bwMode="auto">
          <a:xfrm>
            <a:off x="9258004" y="5985284"/>
            <a:ext cx="252048" cy="0"/>
          </a:xfrm>
          <a:prstGeom prst="line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28575" cap="flat" cmpd="sng" algn="ctr">
            <a:solidFill>
              <a:schemeClr val="tx1">
                <a:lumMod val="50000"/>
              </a:schemeClr>
            </a:solidFill>
            <a:prstDash val="sysDot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grpSp>
        <p:nvGrpSpPr>
          <p:cNvPr id="8206" name="Group 8205">
            <a:extLst>
              <a:ext uri="{FF2B5EF4-FFF2-40B4-BE49-F238E27FC236}">
                <a16:creationId xmlns:a16="http://schemas.microsoft.com/office/drawing/2014/main" id="{2C299DFF-9A0F-430D-00B5-4DA14508AC66}"/>
              </a:ext>
            </a:extLst>
          </p:cNvPr>
          <p:cNvGrpSpPr/>
          <p:nvPr/>
        </p:nvGrpSpPr>
        <p:grpSpPr>
          <a:xfrm>
            <a:off x="1827218" y="3141618"/>
            <a:ext cx="3378629" cy="3269609"/>
            <a:chOff x="13226338" y="2681536"/>
            <a:chExt cx="9166937" cy="8871142"/>
          </a:xfrm>
        </p:grpSpPr>
        <p:cxnSp>
          <p:nvCxnSpPr>
            <p:cNvPr id="8207" name="Straight Connector 8206">
              <a:extLst>
                <a:ext uri="{FF2B5EF4-FFF2-40B4-BE49-F238E27FC236}">
                  <a16:creationId xmlns:a16="http://schemas.microsoft.com/office/drawing/2014/main" id="{8C2E5031-23E0-6909-CA06-A0758ED86A3A}"/>
                </a:ext>
              </a:extLst>
            </p:cNvPr>
            <p:cNvCxnSpPr/>
            <p:nvPr/>
          </p:nvCxnSpPr>
          <p:spPr bwMode="auto">
            <a:xfrm flipV="1">
              <a:off x="14208224" y="2681536"/>
              <a:ext cx="0" cy="7416824"/>
            </a:xfrm>
            <a:prstGeom prst="lin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2857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arrow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8208" name="Straight Connector 8207">
              <a:extLst>
                <a:ext uri="{FF2B5EF4-FFF2-40B4-BE49-F238E27FC236}">
                  <a16:creationId xmlns:a16="http://schemas.microsoft.com/office/drawing/2014/main" id="{7557BCC9-E407-C7D7-885C-7408FD2665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208224" y="10107840"/>
              <a:ext cx="8185051" cy="0"/>
            </a:xfrm>
            <a:prstGeom prst="lin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2857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arrow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8209" name="TextBox 8208">
              <a:extLst>
                <a:ext uri="{FF2B5EF4-FFF2-40B4-BE49-F238E27FC236}">
                  <a16:creationId xmlns:a16="http://schemas.microsoft.com/office/drawing/2014/main" id="{08F6E05E-C145-C850-C9F2-0ADC7485A846}"/>
                </a:ext>
              </a:extLst>
            </p:cNvPr>
            <p:cNvSpPr txBox="1"/>
            <p:nvPr/>
          </p:nvSpPr>
          <p:spPr>
            <a:xfrm>
              <a:off x="14208225" y="10801121"/>
              <a:ext cx="8185050" cy="751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12750" eaLnBrk="0" hangingPunct="0"/>
              <a:r>
                <a:rPr lang="fr-FR" sz="1200" dirty="0" err="1">
                  <a:solidFill>
                    <a:srgbClr val="74808C"/>
                  </a:solidFill>
                  <a:latin typeface="Poppins"/>
                  <a:cs typeface="Poppins"/>
                  <a:sym typeface="Poppins"/>
                </a:rPr>
                <a:t>Probability</a:t>
              </a:r>
              <a:r>
                <a:rPr lang="fr-FR" sz="1200" dirty="0">
                  <a:solidFill>
                    <a:srgbClr val="74808C"/>
                  </a:solidFill>
                  <a:latin typeface="Poppins"/>
                  <a:cs typeface="Poppins"/>
                  <a:sym typeface="Poppins"/>
                </a:rPr>
                <a:t> to </a:t>
              </a:r>
              <a:r>
                <a:rPr lang="fr-FR" sz="1200" dirty="0" err="1">
                  <a:solidFill>
                    <a:srgbClr val="74808C"/>
                  </a:solidFill>
                  <a:latin typeface="Poppins"/>
                  <a:cs typeface="Poppins"/>
                  <a:sym typeface="Poppins"/>
                </a:rPr>
                <a:t>be</a:t>
              </a:r>
              <a:r>
                <a:rPr lang="fr-FR" sz="1200" dirty="0">
                  <a:solidFill>
                    <a:srgbClr val="74808C"/>
                  </a:solidFill>
                  <a:latin typeface="Poppins"/>
                  <a:cs typeface="Poppins"/>
                  <a:sym typeface="Poppins"/>
                </a:rPr>
                <a:t> </a:t>
              </a:r>
              <a:r>
                <a:rPr lang="fr-FR" sz="1200" dirty="0" err="1">
                  <a:solidFill>
                    <a:srgbClr val="74808C"/>
                  </a:solidFill>
                  <a:latin typeface="Poppins"/>
                  <a:cs typeface="Poppins"/>
                  <a:sym typeface="Poppins"/>
                </a:rPr>
                <a:t>selected</a:t>
              </a:r>
              <a:endParaRPr lang="fr-FR" sz="1200" dirty="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cxnSp>
          <p:nvCxnSpPr>
            <p:cNvPr id="8210" name="Straight Connector 8209">
              <a:extLst>
                <a:ext uri="{FF2B5EF4-FFF2-40B4-BE49-F238E27FC236}">
                  <a16:creationId xmlns:a16="http://schemas.microsoft.com/office/drawing/2014/main" id="{3F902625-53F1-0138-587A-E08F98A06A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288344" y="10098360"/>
              <a:ext cx="0" cy="216024"/>
            </a:xfrm>
            <a:prstGeom prst="lin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2857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8211" name="Straight Connector 8210">
              <a:extLst>
                <a:ext uri="{FF2B5EF4-FFF2-40B4-BE49-F238E27FC236}">
                  <a16:creationId xmlns:a16="http://schemas.microsoft.com/office/drawing/2014/main" id="{E7151F58-1F0A-3902-59F3-DED618BD45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265008" y="10098360"/>
              <a:ext cx="0" cy="216024"/>
            </a:xfrm>
            <a:prstGeom prst="lin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2857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8212" name="Straight Connector 8211">
              <a:extLst>
                <a:ext uri="{FF2B5EF4-FFF2-40B4-BE49-F238E27FC236}">
                  <a16:creationId xmlns:a16="http://schemas.microsoft.com/office/drawing/2014/main" id="{B3DCE1B9-0842-E1AD-C8B4-278FA746369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280565" y="10098360"/>
              <a:ext cx="0" cy="216024"/>
            </a:xfrm>
            <a:prstGeom prst="lin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2857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8213" name="Straight Connector 8212">
              <a:extLst>
                <a:ext uri="{FF2B5EF4-FFF2-40B4-BE49-F238E27FC236}">
                  <a16:creationId xmlns:a16="http://schemas.microsoft.com/office/drawing/2014/main" id="{57834E65-744E-D593-EC97-EA15A1A0A09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272786" y="10098360"/>
              <a:ext cx="0" cy="216024"/>
            </a:xfrm>
            <a:prstGeom prst="lin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2857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8214" name="TextBox 8213">
              <a:extLst>
                <a:ext uri="{FF2B5EF4-FFF2-40B4-BE49-F238E27FC236}">
                  <a16:creationId xmlns:a16="http://schemas.microsoft.com/office/drawing/2014/main" id="{24F3B3B9-AC1E-1885-E3D1-1B0906AB0EE9}"/>
                </a:ext>
              </a:extLst>
            </p:cNvPr>
            <p:cNvSpPr txBox="1"/>
            <p:nvPr/>
          </p:nvSpPr>
          <p:spPr>
            <a:xfrm>
              <a:off x="14893843" y="10326919"/>
              <a:ext cx="1318702" cy="751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12750" eaLnBrk="0" hangingPunct="0"/>
              <a:r>
                <a:rPr lang="fr-FR" sz="1200" dirty="0">
                  <a:solidFill>
                    <a:srgbClr val="74808C"/>
                  </a:solidFill>
                  <a:latin typeface="Poppins"/>
                  <a:cs typeface="Poppins"/>
                  <a:sym typeface="Poppins"/>
                </a:rPr>
                <a:t>20%</a:t>
              </a:r>
            </a:p>
          </p:txBody>
        </p:sp>
        <p:sp>
          <p:nvSpPr>
            <p:cNvPr id="8215" name="TextBox 8214">
              <a:extLst>
                <a:ext uri="{FF2B5EF4-FFF2-40B4-BE49-F238E27FC236}">
                  <a16:creationId xmlns:a16="http://schemas.microsoft.com/office/drawing/2014/main" id="{81FF73BC-8BE9-A49D-4C4B-AFCC6B9CB1D4}"/>
                </a:ext>
              </a:extLst>
            </p:cNvPr>
            <p:cNvSpPr txBox="1"/>
            <p:nvPr/>
          </p:nvSpPr>
          <p:spPr>
            <a:xfrm>
              <a:off x="16886065" y="10326919"/>
              <a:ext cx="1340452" cy="751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12750" eaLnBrk="0" hangingPunct="0"/>
              <a:r>
                <a:rPr lang="fr-FR" sz="1200" dirty="0">
                  <a:solidFill>
                    <a:srgbClr val="74808C"/>
                  </a:solidFill>
                  <a:latin typeface="Poppins"/>
                  <a:cs typeface="Poppins"/>
                  <a:sym typeface="Poppins"/>
                </a:rPr>
                <a:t>40%</a:t>
              </a:r>
            </a:p>
          </p:txBody>
        </p:sp>
        <p:sp>
          <p:nvSpPr>
            <p:cNvPr id="8216" name="TextBox 8215">
              <a:extLst>
                <a:ext uri="{FF2B5EF4-FFF2-40B4-BE49-F238E27FC236}">
                  <a16:creationId xmlns:a16="http://schemas.microsoft.com/office/drawing/2014/main" id="{F048D178-1FDB-8EAC-1A83-6BD8988BEAA9}"/>
                </a:ext>
              </a:extLst>
            </p:cNvPr>
            <p:cNvSpPr txBox="1"/>
            <p:nvPr/>
          </p:nvSpPr>
          <p:spPr>
            <a:xfrm>
              <a:off x="18895920" y="10326919"/>
              <a:ext cx="1344801" cy="751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12750" eaLnBrk="0" hangingPunct="0"/>
              <a:r>
                <a:rPr lang="fr-FR" sz="1200" dirty="0">
                  <a:solidFill>
                    <a:srgbClr val="74808C"/>
                  </a:solidFill>
                  <a:latin typeface="Poppins"/>
                  <a:cs typeface="Poppins"/>
                  <a:sym typeface="Poppins"/>
                </a:rPr>
                <a:t>60%</a:t>
              </a:r>
            </a:p>
          </p:txBody>
        </p:sp>
        <p:sp>
          <p:nvSpPr>
            <p:cNvPr id="8217" name="TextBox 8216">
              <a:extLst>
                <a:ext uri="{FF2B5EF4-FFF2-40B4-BE49-F238E27FC236}">
                  <a16:creationId xmlns:a16="http://schemas.microsoft.com/office/drawing/2014/main" id="{66FFBB61-16AC-EB2E-3C3E-4D78ED1362EF}"/>
                </a:ext>
              </a:extLst>
            </p:cNvPr>
            <p:cNvSpPr txBox="1"/>
            <p:nvPr/>
          </p:nvSpPr>
          <p:spPr>
            <a:xfrm>
              <a:off x="20870509" y="10326919"/>
              <a:ext cx="1344801" cy="751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12750" eaLnBrk="0" hangingPunct="0"/>
              <a:r>
                <a:rPr lang="fr-FR" sz="1200" dirty="0">
                  <a:solidFill>
                    <a:srgbClr val="74808C"/>
                  </a:solidFill>
                  <a:latin typeface="Poppins"/>
                  <a:cs typeface="Poppins"/>
                  <a:sym typeface="Poppins"/>
                </a:rPr>
                <a:t>80%</a:t>
              </a:r>
            </a:p>
          </p:txBody>
        </p:sp>
        <p:sp>
          <p:nvSpPr>
            <p:cNvPr id="8218" name="TextBox 8217">
              <a:extLst>
                <a:ext uri="{FF2B5EF4-FFF2-40B4-BE49-F238E27FC236}">
                  <a16:creationId xmlns:a16="http://schemas.microsoft.com/office/drawing/2014/main" id="{EBF36879-3986-92F9-B1BB-799C8B92B8C0}"/>
                </a:ext>
              </a:extLst>
            </p:cNvPr>
            <p:cNvSpPr txBox="1"/>
            <p:nvPr/>
          </p:nvSpPr>
          <p:spPr>
            <a:xfrm rot="16200000">
              <a:off x="9893705" y="6014171"/>
              <a:ext cx="7416823" cy="751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12750" eaLnBrk="0" hangingPunct="0"/>
              <a:r>
                <a:rPr lang="fr-FR" sz="1200" dirty="0">
                  <a:solidFill>
                    <a:srgbClr val="74808C"/>
                  </a:solidFill>
                  <a:latin typeface="Poppins"/>
                  <a:cs typeface="Poppins"/>
                  <a:sym typeface="Poppins"/>
                </a:rPr>
                <a:t>Distribution</a:t>
              </a:r>
            </a:p>
          </p:txBody>
        </p:sp>
      </p:grpSp>
      <p:sp>
        <p:nvSpPr>
          <p:cNvPr id="8220" name="Freeform: Shape 8219">
            <a:extLst>
              <a:ext uri="{FF2B5EF4-FFF2-40B4-BE49-F238E27FC236}">
                <a16:creationId xmlns:a16="http://schemas.microsoft.com/office/drawing/2014/main" id="{7966A5E2-9465-E507-7CE1-41CC368D855E}"/>
              </a:ext>
            </a:extLst>
          </p:cNvPr>
          <p:cNvSpPr/>
          <p:nvPr/>
        </p:nvSpPr>
        <p:spPr bwMode="auto">
          <a:xfrm>
            <a:off x="2450324" y="3635008"/>
            <a:ext cx="2553254" cy="2251812"/>
          </a:xfrm>
          <a:custGeom>
            <a:avLst/>
            <a:gdLst>
              <a:gd name="connsiteX0" fmla="*/ 0 w 6638544"/>
              <a:gd name="connsiteY0" fmla="*/ 4646028 h 4646028"/>
              <a:gd name="connsiteX1" fmla="*/ 987552 w 6638544"/>
              <a:gd name="connsiteY1" fmla="*/ 3859644 h 4646028"/>
              <a:gd name="connsiteX2" fmla="*/ 1865376 w 6638544"/>
              <a:gd name="connsiteY2" fmla="*/ 876 h 4646028"/>
              <a:gd name="connsiteX3" fmla="*/ 3547872 w 6638544"/>
              <a:gd name="connsiteY3" fmla="*/ 3512172 h 4646028"/>
              <a:gd name="connsiteX4" fmla="*/ 6638544 w 6638544"/>
              <a:gd name="connsiteY4" fmla="*/ 4444860 h 4646028"/>
              <a:gd name="connsiteX0" fmla="*/ 0 w 6798816"/>
              <a:gd name="connsiteY0" fmla="*/ 4646028 h 4737468"/>
              <a:gd name="connsiteX1" fmla="*/ 987552 w 6798816"/>
              <a:gd name="connsiteY1" fmla="*/ 3859644 h 4737468"/>
              <a:gd name="connsiteX2" fmla="*/ 1865376 w 6798816"/>
              <a:gd name="connsiteY2" fmla="*/ 876 h 4737468"/>
              <a:gd name="connsiteX3" fmla="*/ 3547872 w 6798816"/>
              <a:gd name="connsiteY3" fmla="*/ 3512172 h 4737468"/>
              <a:gd name="connsiteX4" fmla="*/ 6798816 w 6798816"/>
              <a:gd name="connsiteY4" fmla="*/ 4737468 h 4737468"/>
              <a:gd name="connsiteX0" fmla="*/ 0 w 6941280"/>
              <a:gd name="connsiteY0" fmla="*/ 4755756 h 4755756"/>
              <a:gd name="connsiteX1" fmla="*/ 1130016 w 6941280"/>
              <a:gd name="connsiteY1" fmla="*/ 3859644 h 4755756"/>
              <a:gd name="connsiteX2" fmla="*/ 2007840 w 6941280"/>
              <a:gd name="connsiteY2" fmla="*/ 876 h 4755756"/>
              <a:gd name="connsiteX3" fmla="*/ 3690336 w 6941280"/>
              <a:gd name="connsiteY3" fmla="*/ 3512172 h 4755756"/>
              <a:gd name="connsiteX4" fmla="*/ 6941280 w 6941280"/>
              <a:gd name="connsiteY4" fmla="*/ 4737468 h 4755756"/>
              <a:gd name="connsiteX0" fmla="*/ 0 w 6941280"/>
              <a:gd name="connsiteY0" fmla="*/ 6639073 h 6652387"/>
              <a:gd name="connsiteX1" fmla="*/ 1130016 w 6941280"/>
              <a:gd name="connsiteY1" fmla="*/ 5742961 h 6652387"/>
              <a:gd name="connsiteX2" fmla="*/ 2007840 w 6941280"/>
              <a:gd name="connsiteY2" fmla="*/ 529 h 6652387"/>
              <a:gd name="connsiteX3" fmla="*/ 3690336 w 6941280"/>
              <a:gd name="connsiteY3" fmla="*/ 5395489 h 6652387"/>
              <a:gd name="connsiteX4" fmla="*/ 6941280 w 6941280"/>
              <a:gd name="connsiteY4" fmla="*/ 6620785 h 6652387"/>
              <a:gd name="connsiteX0" fmla="*/ 0 w 6941280"/>
              <a:gd name="connsiteY0" fmla="*/ 6639132 h 6652446"/>
              <a:gd name="connsiteX1" fmla="*/ 1130016 w 6941280"/>
              <a:gd name="connsiteY1" fmla="*/ 5743020 h 6652446"/>
              <a:gd name="connsiteX2" fmla="*/ 2007840 w 6941280"/>
              <a:gd name="connsiteY2" fmla="*/ 588 h 6652446"/>
              <a:gd name="connsiteX3" fmla="*/ 3957456 w 6941280"/>
              <a:gd name="connsiteY3" fmla="*/ 5377260 h 6652446"/>
              <a:gd name="connsiteX4" fmla="*/ 6941280 w 6941280"/>
              <a:gd name="connsiteY4" fmla="*/ 6620844 h 6652446"/>
              <a:gd name="connsiteX0" fmla="*/ 0 w 6941280"/>
              <a:gd name="connsiteY0" fmla="*/ 5414042 h 5414042"/>
              <a:gd name="connsiteX1" fmla="*/ 1130016 w 6941280"/>
              <a:gd name="connsiteY1" fmla="*/ 4517930 h 5414042"/>
              <a:gd name="connsiteX2" fmla="*/ 5266704 w 6941280"/>
              <a:gd name="connsiteY2" fmla="*/ 794 h 5414042"/>
              <a:gd name="connsiteX3" fmla="*/ 3957456 w 6941280"/>
              <a:gd name="connsiteY3" fmla="*/ 4152170 h 5414042"/>
              <a:gd name="connsiteX4" fmla="*/ 6941280 w 6941280"/>
              <a:gd name="connsiteY4" fmla="*/ 5395754 h 5414042"/>
              <a:gd name="connsiteX0" fmla="*/ 0 w 6941280"/>
              <a:gd name="connsiteY0" fmla="*/ 5415373 h 5415373"/>
              <a:gd name="connsiteX1" fmla="*/ 1130016 w 6941280"/>
              <a:gd name="connsiteY1" fmla="*/ 4519261 h 5415373"/>
              <a:gd name="connsiteX2" fmla="*/ 5266704 w 6941280"/>
              <a:gd name="connsiteY2" fmla="*/ 2125 h 5415373"/>
              <a:gd name="connsiteX3" fmla="*/ 6219072 w 6941280"/>
              <a:gd name="connsiteY3" fmla="*/ 3934045 h 5415373"/>
              <a:gd name="connsiteX4" fmla="*/ 6941280 w 6941280"/>
              <a:gd name="connsiteY4" fmla="*/ 5397085 h 5415373"/>
              <a:gd name="connsiteX0" fmla="*/ 0 w 6941280"/>
              <a:gd name="connsiteY0" fmla="*/ 5418713 h 5418713"/>
              <a:gd name="connsiteX1" fmla="*/ 1130016 w 6941280"/>
              <a:gd name="connsiteY1" fmla="*/ 4522601 h 5418713"/>
              <a:gd name="connsiteX2" fmla="*/ 5266704 w 6941280"/>
              <a:gd name="connsiteY2" fmla="*/ 5465 h 5418713"/>
              <a:gd name="connsiteX3" fmla="*/ 6219072 w 6941280"/>
              <a:gd name="connsiteY3" fmla="*/ 3937385 h 5418713"/>
              <a:gd name="connsiteX4" fmla="*/ 6941280 w 6941280"/>
              <a:gd name="connsiteY4" fmla="*/ 5400425 h 5418713"/>
              <a:gd name="connsiteX0" fmla="*/ 0 w 6941280"/>
              <a:gd name="connsiteY0" fmla="*/ 5416528 h 5416528"/>
              <a:gd name="connsiteX1" fmla="*/ 1130016 w 6941280"/>
              <a:gd name="connsiteY1" fmla="*/ 4520416 h 5416528"/>
              <a:gd name="connsiteX2" fmla="*/ 5266704 w 6941280"/>
              <a:gd name="connsiteY2" fmla="*/ 3280 h 5416528"/>
              <a:gd name="connsiteX3" fmla="*/ 6219072 w 6941280"/>
              <a:gd name="connsiteY3" fmla="*/ 3935200 h 5416528"/>
              <a:gd name="connsiteX4" fmla="*/ 6941280 w 6941280"/>
              <a:gd name="connsiteY4" fmla="*/ 5398240 h 5416528"/>
              <a:gd name="connsiteX0" fmla="*/ 0 w 6941280"/>
              <a:gd name="connsiteY0" fmla="*/ 5416081 h 5416081"/>
              <a:gd name="connsiteX1" fmla="*/ 1130016 w 6941280"/>
              <a:gd name="connsiteY1" fmla="*/ 4519969 h 5416081"/>
              <a:gd name="connsiteX2" fmla="*/ 5266704 w 6941280"/>
              <a:gd name="connsiteY2" fmla="*/ 2833 h 5416081"/>
              <a:gd name="connsiteX3" fmla="*/ 6219072 w 6941280"/>
              <a:gd name="connsiteY3" fmla="*/ 3934753 h 5416081"/>
              <a:gd name="connsiteX4" fmla="*/ 6941280 w 6941280"/>
              <a:gd name="connsiteY4" fmla="*/ 5397793 h 5416081"/>
              <a:gd name="connsiteX0" fmla="*/ 0 w 6941280"/>
              <a:gd name="connsiteY0" fmla="*/ 5416054 h 5416054"/>
              <a:gd name="connsiteX1" fmla="*/ 1130016 w 6941280"/>
              <a:gd name="connsiteY1" fmla="*/ 4519942 h 5416054"/>
              <a:gd name="connsiteX2" fmla="*/ 5266704 w 6941280"/>
              <a:gd name="connsiteY2" fmla="*/ 2806 h 5416054"/>
              <a:gd name="connsiteX3" fmla="*/ 6219072 w 6941280"/>
              <a:gd name="connsiteY3" fmla="*/ 3934726 h 5416054"/>
              <a:gd name="connsiteX4" fmla="*/ 6941280 w 6941280"/>
              <a:gd name="connsiteY4" fmla="*/ 5397766 h 5416054"/>
              <a:gd name="connsiteX0" fmla="*/ 0 w 6941280"/>
              <a:gd name="connsiteY0" fmla="*/ 5415477 h 5415477"/>
              <a:gd name="connsiteX1" fmla="*/ 1130016 w 6941280"/>
              <a:gd name="connsiteY1" fmla="*/ 4519365 h 5415477"/>
              <a:gd name="connsiteX2" fmla="*/ 5266704 w 6941280"/>
              <a:gd name="connsiteY2" fmla="*/ 2229 h 5415477"/>
              <a:gd name="connsiteX3" fmla="*/ 6219072 w 6941280"/>
              <a:gd name="connsiteY3" fmla="*/ 3934149 h 5415477"/>
              <a:gd name="connsiteX4" fmla="*/ 6941280 w 6941280"/>
              <a:gd name="connsiteY4" fmla="*/ 5397189 h 5415477"/>
              <a:gd name="connsiteX0" fmla="*/ 0 w 6941280"/>
              <a:gd name="connsiteY0" fmla="*/ 5415477 h 5415477"/>
              <a:gd name="connsiteX1" fmla="*/ 1130016 w 6941280"/>
              <a:gd name="connsiteY1" fmla="*/ 4519365 h 5415477"/>
              <a:gd name="connsiteX2" fmla="*/ 5266704 w 6941280"/>
              <a:gd name="connsiteY2" fmla="*/ 2229 h 5415477"/>
              <a:gd name="connsiteX3" fmla="*/ 6219072 w 6941280"/>
              <a:gd name="connsiteY3" fmla="*/ 3934149 h 5415477"/>
              <a:gd name="connsiteX4" fmla="*/ 6941280 w 6941280"/>
              <a:gd name="connsiteY4" fmla="*/ 5397189 h 5415477"/>
              <a:gd name="connsiteX0" fmla="*/ 0 w 6941280"/>
              <a:gd name="connsiteY0" fmla="*/ 5415404 h 5415404"/>
              <a:gd name="connsiteX1" fmla="*/ 1130016 w 6941280"/>
              <a:gd name="connsiteY1" fmla="*/ 4519292 h 5415404"/>
              <a:gd name="connsiteX2" fmla="*/ 5266704 w 6941280"/>
              <a:gd name="connsiteY2" fmla="*/ 2156 h 5415404"/>
              <a:gd name="connsiteX3" fmla="*/ 6219072 w 6941280"/>
              <a:gd name="connsiteY3" fmla="*/ 3934076 h 5415404"/>
              <a:gd name="connsiteX4" fmla="*/ 6941280 w 6941280"/>
              <a:gd name="connsiteY4" fmla="*/ 5397116 h 5415404"/>
              <a:gd name="connsiteX0" fmla="*/ 0 w 6941280"/>
              <a:gd name="connsiteY0" fmla="*/ 5413258 h 5413258"/>
              <a:gd name="connsiteX1" fmla="*/ 3053280 w 6941280"/>
              <a:gd name="connsiteY1" fmla="*/ 3895354 h 5413258"/>
              <a:gd name="connsiteX2" fmla="*/ 5266704 w 6941280"/>
              <a:gd name="connsiteY2" fmla="*/ 10 h 5413258"/>
              <a:gd name="connsiteX3" fmla="*/ 6219072 w 6941280"/>
              <a:gd name="connsiteY3" fmla="*/ 3931930 h 5413258"/>
              <a:gd name="connsiteX4" fmla="*/ 6941280 w 6941280"/>
              <a:gd name="connsiteY4" fmla="*/ 5394970 h 5413258"/>
              <a:gd name="connsiteX0" fmla="*/ 0 w 6941280"/>
              <a:gd name="connsiteY0" fmla="*/ 5580711 h 5580711"/>
              <a:gd name="connsiteX1" fmla="*/ 3053280 w 6941280"/>
              <a:gd name="connsiteY1" fmla="*/ 4062807 h 5580711"/>
              <a:gd name="connsiteX2" fmla="*/ 5266704 w 6941280"/>
              <a:gd name="connsiteY2" fmla="*/ 167463 h 5580711"/>
              <a:gd name="connsiteX3" fmla="*/ 6219072 w 6941280"/>
              <a:gd name="connsiteY3" fmla="*/ 4099383 h 5580711"/>
              <a:gd name="connsiteX4" fmla="*/ 6941280 w 6941280"/>
              <a:gd name="connsiteY4" fmla="*/ 5562423 h 5580711"/>
              <a:gd name="connsiteX0" fmla="*/ 0 w 6941280"/>
              <a:gd name="connsiteY0" fmla="*/ 5432932 h 5432932"/>
              <a:gd name="connsiteX1" fmla="*/ 3445056 w 6941280"/>
              <a:gd name="connsiteY1" fmla="*/ 2561716 h 5432932"/>
              <a:gd name="connsiteX2" fmla="*/ 5266704 w 6941280"/>
              <a:gd name="connsiteY2" fmla="*/ 19684 h 5432932"/>
              <a:gd name="connsiteX3" fmla="*/ 6219072 w 6941280"/>
              <a:gd name="connsiteY3" fmla="*/ 3951604 h 5432932"/>
              <a:gd name="connsiteX4" fmla="*/ 6941280 w 6941280"/>
              <a:gd name="connsiteY4" fmla="*/ 5414644 h 5432932"/>
              <a:gd name="connsiteX0" fmla="*/ 0 w 6941280"/>
              <a:gd name="connsiteY0" fmla="*/ 5434396 h 5434396"/>
              <a:gd name="connsiteX1" fmla="*/ 3445056 w 6941280"/>
              <a:gd name="connsiteY1" fmla="*/ 2563180 h 5434396"/>
              <a:gd name="connsiteX2" fmla="*/ 5266704 w 6941280"/>
              <a:gd name="connsiteY2" fmla="*/ 21148 h 5434396"/>
              <a:gd name="connsiteX3" fmla="*/ 6219072 w 6941280"/>
              <a:gd name="connsiteY3" fmla="*/ 3953068 h 5434396"/>
              <a:gd name="connsiteX4" fmla="*/ 6941280 w 6941280"/>
              <a:gd name="connsiteY4" fmla="*/ 5416108 h 5434396"/>
              <a:gd name="connsiteX0" fmla="*/ 0 w 6941280"/>
              <a:gd name="connsiteY0" fmla="*/ 5434396 h 5434396"/>
              <a:gd name="connsiteX1" fmla="*/ 3445056 w 6941280"/>
              <a:gd name="connsiteY1" fmla="*/ 2563180 h 5434396"/>
              <a:gd name="connsiteX2" fmla="*/ 5266704 w 6941280"/>
              <a:gd name="connsiteY2" fmla="*/ 21148 h 5434396"/>
              <a:gd name="connsiteX3" fmla="*/ 6219072 w 6941280"/>
              <a:gd name="connsiteY3" fmla="*/ 3953068 h 5434396"/>
              <a:gd name="connsiteX4" fmla="*/ 6941280 w 6941280"/>
              <a:gd name="connsiteY4" fmla="*/ 5416108 h 5434396"/>
              <a:gd name="connsiteX0" fmla="*/ 0 w 6941280"/>
              <a:gd name="connsiteY0" fmla="*/ 5415280 h 5415280"/>
              <a:gd name="connsiteX1" fmla="*/ 2188816 w 6941280"/>
              <a:gd name="connsiteY1" fmla="*/ 3437210 h 5415280"/>
              <a:gd name="connsiteX2" fmla="*/ 5266704 w 6941280"/>
              <a:gd name="connsiteY2" fmla="*/ 2032 h 5415280"/>
              <a:gd name="connsiteX3" fmla="*/ 6219072 w 6941280"/>
              <a:gd name="connsiteY3" fmla="*/ 3933952 h 5415280"/>
              <a:gd name="connsiteX4" fmla="*/ 6941280 w 6941280"/>
              <a:gd name="connsiteY4" fmla="*/ 5396992 h 5415280"/>
              <a:gd name="connsiteX0" fmla="*/ 0 w 6941280"/>
              <a:gd name="connsiteY0" fmla="*/ 6084696 h 6084696"/>
              <a:gd name="connsiteX1" fmla="*/ 2188816 w 6941280"/>
              <a:gd name="connsiteY1" fmla="*/ 4106626 h 6084696"/>
              <a:gd name="connsiteX2" fmla="*/ 3962148 w 6941280"/>
              <a:gd name="connsiteY2" fmla="*/ 1589 h 6084696"/>
              <a:gd name="connsiteX3" fmla="*/ 6219072 w 6941280"/>
              <a:gd name="connsiteY3" fmla="*/ 4603368 h 6084696"/>
              <a:gd name="connsiteX4" fmla="*/ 6941280 w 6941280"/>
              <a:gd name="connsiteY4" fmla="*/ 6066408 h 6084696"/>
              <a:gd name="connsiteX0" fmla="*/ 0 w 6941280"/>
              <a:gd name="connsiteY0" fmla="*/ 6089486 h 6089486"/>
              <a:gd name="connsiteX1" fmla="*/ 2188816 w 6941280"/>
              <a:gd name="connsiteY1" fmla="*/ 4111416 h 6089486"/>
              <a:gd name="connsiteX2" fmla="*/ 3962148 w 6941280"/>
              <a:gd name="connsiteY2" fmla="*/ 6379 h 6089486"/>
              <a:gd name="connsiteX3" fmla="*/ 5156101 w 6941280"/>
              <a:gd name="connsiteY3" fmla="*/ 5129159 h 6089486"/>
              <a:gd name="connsiteX4" fmla="*/ 6941280 w 6941280"/>
              <a:gd name="connsiteY4" fmla="*/ 6071198 h 6089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1280" h="6089486">
                <a:moveTo>
                  <a:pt x="0" y="6089486"/>
                </a:moveTo>
                <a:cubicBezTo>
                  <a:pt x="338328" y="6083390"/>
                  <a:pt x="1528458" y="5125267"/>
                  <a:pt x="2188816" y="4111416"/>
                </a:cubicBezTo>
                <a:cubicBezTo>
                  <a:pt x="2849174" y="3097565"/>
                  <a:pt x="3467601" y="-163245"/>
                  <a:pt x="3962148" y="6379"/>
                </a:cubicBezTo>
                <a:cubicBezTo>
                  <a:pt x="4456696" y="176003"/>
                  <a:pt x="4659579" y="4118356"/>
                  <a:pt x="5156101" y="5129159"/>
                </a:cubicBezTo>
                <a:cubicBezTo>
                  <a:pt x="5652623" y="6139962"/>
                  <a:pt x="6915613" y="5828882"/>
                  <a:pt x="6941280" y="6071198"/>
                </a:cubicBezTo>
              </a:path>
            </a:pathLst>
          </a:custGeom>
          <a:solidFill>
            <a:srgbClr val="FF0000">
              <a:alpha val="20000"/>
            </a:srgbClr>
          </a:solidFill>
          <a:ln w="381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19050" tIns="19050" rIns="19050" bIns="1905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412750" hangingPunct="0"/>
            <a:endParaRPr lang="fr-FR" sz="1000" dirty="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F70BE-B3FF-0DF5-EF86-75593C53C08B}"/>
              </a:ext>
            </a:extLst>
          </p:cNvPr>
          <p:cNvSpPr txBox="1"/>
          <p:nvPr/>
        </p:nvSpPr>
        <p:spPr>
          <a:xfrm>
            <a:off x="2980506" y="3351815"/>
            <a:ext cx="75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2750" eaLnBrk="0" hangingPunct="0"/>
            <a:r>
              <a:rPr lang="fr-FR" sz="1200" dirty="0">
                <a:solidFill>
                  <a:srgbClr val="0000FF"/>
                </a:solidFill>
                <a:latin typeface="Poppins"/>
                <a:cs typeface="Poppins"/>
                <a:sym typeface="Poppins"/>
              </a:rPr>
              <a:t>Control</a:t>
            </a:r>
            <a:endParaRPr lang="fr-FR" sz="1400" dirty="0">
              <a:solidFill>
                <a:srgbClr val="0000FF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5D8B4C-1708-7F04-49C9-8AB5CF085103}"/>
              </a:ext>
            </a:extLst>
          </p:cNvPr>
          <p:cNvSpPr txBox="1"/>
          <p:nvPr/>
        </p:nvSpPr>
        <p:spPr>
          <a:xfrm>
            <a:off x="3859232" y="3351815"/>
            <a:ext cx="787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2750" eaLnBrk="0" hangingPunct="0"/>
            <a:r>
              <a:rPr lang="fr-FR" sz="1200" dirty="0" err="1">
                <a:solidFill>
                  <a:srgbClr val="FF0000"/>
                </a:solidFill>
                <a:latin typeface="Poppins"/>
                <a:cs typeface="Poppins"/>
                <a:sym typeface="Poppins"/>
              </a:rPr>
              <a:t>Treated</a:t>
            </a:r>
            <a:endParaRPr lang="fr-FR" sz="1400" dirty="0">
              <a:solidFill>
                <a:srgbClr val="FF0000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649D4B5-61CC-5B02-91D9-C49ADB653FB7}"/>
              </a:ext>
            </a:extLst>
          </p:cNvPr>
          <p:cNvSpPr/>
          <p:nvPr/>
        </p:nvSpPr>
        <p:spPr bwMode="auto">
          <a:xfrm>
            <a:off x="2207569" y="3686836"/>
            <a:ext cx="2627282" cy="2179105"/>
          </a:xfrm>
          <a:custGeom>
            <a:avLst/>
            <a:gdLst>
              <a:gd name="connsiteX0" fmla="*/ 0 w 6638544"/>
              <a:gd name="connsiteY0" fmla="*/ 4646028 h 4646028"/>
              <a:gd name="connsiteX1" fmla="*/ 987552 w 6638544"/>
              <a:gd name="connsiteY1" fmla="*/ 3859644 h 4646028"/>
              <a:gd name="connsiteX2" fmla="*/ 1865376 w 6638544"/>
              <a:gd name="connsiteY2" fmla="*/ 876 h 4646028"/>
              <a:gd name="connsiteX3" fmla="*/ 3547872 w 6638544"/>
              <a:gd name="connsiteY3" fmla="*/ 3512172 h 4646028"/>
              <a:gd name="connsiteX4" fmla="*/ 6638544 w 6638544"/>
              <a:gd name="connsiteY4" fmla="*/ 4444860 h 4646028"/>
              <a:gd name="connsiteX0" fmla="*/ 0 w 6798816"/>
              <a:gd name="connsiteY0" fmla="*/ 4646028 h 4737468"/>
              <a:gd name="connsiteX1" fmla="*/ 987552 w 6798816"/>
              <a:gd name="connsiteY1" fmla="*/ 3859644 h 4737468"/>
              <a:gd name="connsiteX2" fmla="*/ 1865376 w 6798816"/>
              <a:gd name="connsiteY2" fmla="*/ 876 h 4737468"/>
              <a:gd name="connsiteX3" fmla="*/ 3547872 w 6798816"/>
              <a:gd name="connsiteY3" fmla="*/ 3512172 h 4737468"/>
              <a:gd name="connsiteX4" fmla="*/ 6798816 w 6798816"/>
              <a:gd name="connsiteY4" fmla="*/ 4737468 h 4737468"/>
              <a:gd name="connsiteX0" fmla="*/ 0 w 6941280"/>
              <a:gd name="connsiteY0" fmla="*/ 4755756 h 4755756"/>
              <a:gd name="connsiteX1" fmla="*/ 1130016 w 6941280"/>
              <a:gd name="connsiteY1" fmla="*/ 3859644 h 4755756"/>
              <a:gd name="connsiteX2" fmla="*/ 2007840 w 6941280"/>
              <a:gd name="connsiteY2" fmla="*/ 876 h 4755756"/>
              <a:gd name="connsiteX3" fmla="*/ 3690336 w 6941280"/>
              <a:gd name="connsiteY3" fmla="*/ 3512172 h 4755756"/>
              <a:gd name="connsiteX4" fmla="*/ 6941280 w 6941280"/>
              <a:gd name="connsiteY4" fmla="*/ 4737468 h 4755756"/>
              <a:gd name="connsiteX0" fmla="*/ 0 w 6941280"/>
              <a:gd name="connsiteY0" fmla="*/ 6639073 h 6652387"/>
              <a:gd name="connsiteX1" fmla="*/ 1130016 w 6941280"/>
              <a:gd name="connsiteY1" fmla="*/ 5742961 h 6652387"/>
              <a:gd name="connsiteX2" fmla="*/ 2007840 w 6941280"/>
              <a:gd name="connsiteY2" fmla="*/ 529 h 6652387"/>
              <a:gd name="connsiteX3" fmla="*/ 3690336 w 6941280"/>
              <a:gd name="connsiteY3" fmla="*/ 5395489 h 6652387"/>
              <a:gd name="connsiteX4" fmla="*/ 6941280 w 6941280"/>
              <a:gd name="connsiteY4" fmla="*/ 6620785 h 6652387"/>
              <a:gd name="connsiteX0" fmla="*/ 0 w 6941280"/>
              <a:gd name="connsiteY0" fmla="*/ 6639132 h 6652446"/>
              <a:gd name="connsiteX1" fmla="*/ 1130016 w 6941280"/>
              <a:gd name="connsiteY1" fmla="*/ 5743020 h 6652446"/>
              <a:gd name="connsiteX2" fmla="*/ 2007840 w 6941280"/>
              <a:gd name="connsiteY2" fmla="*/ 588 h 6652446"/>
              <a:gd name="connsiteX3" fmla="*/ 3957456 w 6941280"/>
              <a:gd name="connsiteY3" fmla="*/ 5377260 h 6652446"/>
              <a:gd name="connsiteX4" fmla="*/ 6941280 w 6941280"/>
              <a:gd name="connsiteY4" fmla="*/ 6620844 h 6652446"/>
              <a:gd name="connsiteX0" fmla="*/ 0 w 6941280"/>
              <a:gd name="connsiteY0" fmla="*/ 6638697 h 6652011"/>
              <a:gd name="connsiteX1" fmla="*/ 1130016 w 6941280"/>
              <a:gd name="connsiteY1" fmla="*/ 5742585 h 6652011"/>
              <a:gd name="connsiteX2" fmla="*/ 2007840 w 6941280"/>
              <a:gd name="connsiteY2" fmla="*/ 153 h 6652011"/>
              <a:gd name="connsiteX3" fmla="*/ 5208009 w 6941280"/>
              <a:gd name="connsiteY3" fmla="*/ 5553434 h 6652011"/>
              <a:gd name="connsiteX4" fmla="*/ 6941280 w 6941280"/>
              <a:gd name="connsiteY4" fmla="*/ 6620409 h 6652011"/>
              <a:gd name="connsiteX0" fmla="*/ 0 w 6941280"/>
              <a:gd name="connsiteY0" fmla="*/ 6167761 h 6170910"/>
              <a:gd name="connsiteX1" fmla="*/ 1130016 w 6941280"/>
              <a:gd name="connsiteY1" fmla="*/ 5271649 h 6170910"/>
              <a:gd name="connsiteX2" fmla="*/ 3173132 w 6941280"/>
              <a:gd name="connsiteY2" fmla="*/ 170 h 6170910"/>
              <a:gd name="connsiteX3" fmla="*/ 5208009 w 6941280"/>
              <a:gd name="connsiteY3" fmla="*/ 5082498 h 6170910"/>
              <a:gd name="connsiteX4" fmla="*/ 6941280 w 6941280"/>
              <a:gd name="connsiteY4" fmla="*/ 6149473 h 6170910"/>
              <a:gd name="connsiteX0" fmla="*/ 0 w 6941280"/>
              <a:gd name="connsiteY0" fmla="*/ 5961729 h 5962317"/>
              <a:gd name="connsiteX1" fmla="*/ 1130016 w 6941280"/>
              <a:gd name="connsiteY1" fmla="*/ 5065617 h 5962317"/>
              <a:gd name="connsiteX2" fmla="*/ 3485771 w 6941280"/>
              <a:gd name="connsiteY2" fmla="*/ 178 h 5962317"/>
              <a:gd name="connsiteX3" fmla="*/ 5208009 w 6941280"/>
              <a:gd name="connsiteY3" fmla="*/ 4876466 h 5962317"/>
              <a:gd name="connsiteX4" fmla="*/ 6941280 w 6941280"/>
              <a:gd name="connsiteY4" fmla="*/ 5943441 h 5962317"/>
              <a:gd name="connsiteX0" fmla="*/ 0 w 6941280"/>
              <a:gd name="connsiteY0" fmla="*/ 5961789 h 5962377"/>
              <a:gd name="connsiteX1" fmla="*/ 1130016 w 6941280"/>
              <a:gd name="connsiteY1" fmla="*/ 5065677 h 5962377"/>
              <a:gd name="connsiteX2" fmla="*/ 3485771 w 6941280"/>
              <a:gd name="connsiteY2" fmla="*/ 238 h 5962377"/>
              <a:gd name="connsiteX3" fmla="*/ 5350117 w 6941280"/>
              <a:gd name="connsiteY3" fmla="*/ 4847090 h 5962377"/>
              <a:gd name="connsiteX4" fmla="*/ 6941280 w 6941280"/>
              <a:gd name="connsiteY4" fmla="*/ 5943501 h 5962377"/>
              <a:gd name="connsiteX0" fmla="*/ 0 w 6941280"/>
              <a:gd name="connsiteY0" fmla="*/ 5961789 h 5962377"/>
              <a:gd name="connsiteX1" fmla="*/ 1130016 w 6941280"/>
              <a:gd name="connsiteY1" fmla="*/ 5065677 h 5962377"/>
              <a:gd name="connsiteX2" fmla="*/ 3485771 w 6941280"/>
              <a:gd name="connsiteY2" fmla="*/ 238 h 5962377"/>
              <a:gd name="connsiteX3" fmla="*/ 5350117 w 6941280"/>
              <a:gd name="connsiteY3" fmla="*/ 4847090 h 5962377"/>
              <a:gd name="connsiteX4" fmla="*/ 6941280 w 6941280"/>
              <a:gd name="connsiteY4" fmla="*/ 5943501 h 5962377"/>
              <a:gd name="connsiteX0" fmla="*/ 0 w 6941280"/>
              <a:gd name="connsiteY0" fmla="*/ 5961781 h 5962369"/>
              <a:gd name="connsiteX1" fmla="*/ 1130016 w 6941280"/>
              <a:gd name="connsiteY1" fmla="*/ 5065669 h 5962369"/>
              <a:gd name="connsiteX2" fmla="*/ 3485771 w 6941280"/>
              <a:gd name="connsiteY2" fmla="*/ 230 h 5962369"/>
              <a:gd name="connsiteX3" fmla="*/ 5350117 w 6941280"/>
              <a:gd name="connsiteY3" fmla="*/ 4847082 h 5962369"/>
              <a:gd name="connsiteX4" fmla="*/ 6941280 w 6941280"/>
              <a:gd name="connsiteY4" fmla="*/ 5943493 h 596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1280" h="5962369">
                <a:moveTo>
                  <a:pt x="0" y="5961781"/>
                </a:moveTo>
                <a:cubicBezTo>
                  <a:pt x="338328" y="5955685"/>
                  <a:pt x="549054" y="6059261"/>
                  <a:pt x="1130016" y="5065669"/>
                </a:cubicBezTo>
                <a:cubicBezTo>
                  <a:pt x="1710978" y="4072077"/>
                  <a:pt x="2782421" y="36661"/>
                  <a:pt x="3485771" y="230"/>
                </a:cubicBezTo>
                <a:cubicBezTo>
                  <a:pt x="4189121" y="-36201"/>
                  <a:pt x="4980916" y="4283026"/>
                  <a:pt x="5350117" y="4847082"/>
                </a:cubicBezTo>
                <a:cubicBezTo>
                  <a:pt x="5719318" y="5411138"/>
                  <a:pt x="5793708" y="5847481"/>
                  <a:pt x="6941280" y="5943493"/>
                </a:cubicBezTo>
              </a:path>
            </a:pathLst>
          </a:custGeom>
          <a:solidFill>
            <a:srgbClr val="0000FF">
              <a:alpha val="20000"/>
            </a:srgbClr>
          </a:solidFill>
          <a:ln w="38100" cap="flat" cmpd="sng" algn="ctr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19050" tIns="19050" rIns="19050" bIns="1905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412750" hangingPunct="0"/>
            <a:endParaRPr lang="fr-FR" sz="100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251C93AE-80F0-83F0-9548-77C157CB03D4}"/>
              </a:ext>
            </a:extLst>
          </p:cNvPr>
          <p:cNvGrpSpPr>
            <a:grpSpLocks/>
          </p:cNvGrpSpPr>
          <p:nvPr/>
        </p:nvGrpSpPr>
        <p:grpSpPr bwMode="auto">
          <a:xfrm>
            <a:off x="713669" y="708526"/>
            <a:ext cx="4428332" cy="1163242"/>
            <a:chOff x="2759075" y="3710126"/>
            <a:chExt cx="8856861" cy="2326463"/>
          </a:xfrm>
        </p:grpSpPr>
        <p:sp>
          <p:nvSpPr>
            <p:cNvPr id="8194" name="Text Box 3">
              <a:extLst>
                <a:ext uri="{FF2B5EF4-FFF2-40B4-BE49-F238E27FC236}">
                  <a16:creationId xmlns:a16="http://schemas.microsoft.com/office/drawing/2014/main" id="{34B486B9-555C-71C5-BC53-AF7E377CEA8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59075" y="3710126"/>
              <a:ext cx="7848775" cy="1584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/>
            <a:lstStyle/>
            <a:p>
              <a:pPr defTabSz="412750" hangingPunct="0">
                <a:defRPr/>
              </a:pPr>
              <a:r>
                <a:rPr lang="en-US" altLang="x-none" sz="3600" b="1" dirty="0">
                  <a:solidFill>
                    <a:srgbClr val="000000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Correcting bias</a:t>
              </a:r>
              <a:endParaRPr lang="x-none" altLang="x-none" sz="3600" b="1" dirty="0">
                <a:solidFill>
                  <a:srgbClr val="000000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8198" name="Rectangle 1">
              <a:extLst>
                <a:ext uri="{FF2B5EF4-FFF2-40B4-BE49-F238E27FC236}">
                  <a16:creationId xmlns:a16="http://schemas.microsoft.com/office/drawing/2014/main" id="{F63E558C-51D5-C2FE-467A-5CD383A04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25" y="5273824"/>
              <a:ext cx="8837811" cy="762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412750" eaLnBrk="0" hangingPunct="0">
                <a:lnSpc>
                  <a:spcPct val="180000"/>
                </a:lnSpc>
              </a:pPr>
              <a:r>
                <a:rPr lang="en-US" altLang="en-US" sz="1200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"/>
                </a:rPr>
                <a:t>Propensity score matching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3813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Quattrocento Sans"/>
              <a:buNone/>
            </a:pPr>
            <a:r>
              <a:rPr lang="fr-FR" dirty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Patient </a:t>
            </a:r>
            <a:r>
              <a:rPr lang="fr-FR" dirty="0" err="1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matching</a:t>
            </a:r>
            <a:endParaRPr dirty="0">
              <a:solidFill>
                <a:schemeClr val="tx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5199742" y="1736093"/>
            <a:ext cx="6477000" cy="529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 b="0" dirty="0" err="1">
                <a:latin typeface="Segoe UI" panose="020B0502040204020203" pitchFamily="34" charset="0"/>
                <a:cs typeface="Segoe UI" panose="020B0502040204020203" pitchFamily="34" charset="0"/>
              </a:rPr>
              <a:t>Paring</a:t>
            </a:r>
            <a:r>
              <a:rPr lang="fr-FR" b="0" dirty="0">
                <a:latin typeface="Segoe UI" panose="020B0502040204020203" pitchFamily="34" charset="0"/>
                <a:cs typeface="Segoe UI" panose="020B0502040204020203" pitchFamily="34" charset="0"/>
              </a:rPr>
              <a:t> can </a:t>
            </a:r>
            <a:r>
              <a:rPr lang="fr-FR" b="0" dirty="0" err="1">
                <a:latin typeface="Segoe UI" panose="020B0502040204020203" pitchFamily="34" charset="0"/>
                <a:cs typeface="Segoe UI" panose="020B0502040204020203" pitchFamily="34" charset="0"/>
              </a:rPr>
              <a:t>happen</a:t>
            </a:r>
            <a:r>
              <a:rPr lang="fr-FR" b="0" dirty="0"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fr-FR" b="0" dirty="0" err="1">
                <a:latin typeface="Segoe UI" panose="020B0502040204020203" pitchFamily="34" charset="0"/>
                <a:cs typeface="Segoe UI" panose="020B0502040204020203" pitchFamily="34" charset="0"/>
              </a:rPr>
              <a:t>different</a:t>
            </a:r>
            <a:r>
              <a:rPr lang="fr-FR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0" dirty="0" err="1">
                <a:latin typeface="Segoe UI" panose="020B0502040204020203" pitchFamily="34" charset="0"/>
                <a:cs typeface="Segoe UI" panose="020B0502040204020203" pitchFamily="34" charset="0"/>
              </a:rPr>
              <a:t>ways</a:t>
            </a:r>
            <a:r>
              <a:rPr lang="fr-FR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0" dirty="0" err="1">
                <a:latin typeface="Segoe UI" panose="020B0502040204020203" pitchFamily="34" charset="0"/>
                <a:cs typeface="Segoe UI" panose="020B0502040204020203" pitchFamily="34" charset="0"/>
              </a:rPr>
              <a:t>depending</a:t>
            </a:r>
            <a:r>
              <a:rPr lang="fr-FR" b="0" dirty="0">
                <a:latin typeface="Segoe UI" panose="020B0502040204020203" pitchFamily="34" charset="0"/>
                <a:cs typeface="Segoe UI" panose="020B0502040204020203" pitchFamily="34" charset="0"/>
              </a:rPr>
              <a:t> on the </a:t>
            </a:r>
            <a:r>
              <a:rPr lang="fr-FR" b="0" dirty="0" err="1"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r>
              <a:rPr lang="fr-FR" b="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b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238841" y="2189827"/>
            <a:ext cx="643412" cy="2174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0.12</a:t>
            </a: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0.15</a:t>
            </a: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0.36</a:t>
            </a: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0.42</a:t>
            </a: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0.67</a:t>
            </a:r>
            <a:endParaRPr sz="1600" b="0" i="0" u="none" strike="noStrike" cap="none">
              <a:solidFill>
                <a:schemeClr val="dk1"/>
              </a:solidFill>
              <a:latin typeface="Segoe UI" panose="020B0502040204020203" pitchFamily="34" charset="0"/>
              <a:ea typeface="Quattrocento Sans"/>
              <a:cs typeface="Segoe UI" panose="020B0502040204020203" pitchFamily="34" charset="0"/>
              <a:sym typeface="Quattrocento San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7259790" y="2189826"/>
            <a:ext cx="643412" cy="2174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fr-FR" sz="16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0.14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fr-FR" sz="16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0.18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fr-FR" sz="16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0.32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fr-FR" sz="16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0.39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fr-FR" sz="16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0.69</a:t>
            </a:r>
            <a:endParaRPr sz="1600" b="0" i="0" u="none" strike="noStrike" cap="none" dirty="0">
              <a:solidFill>
                <a:schemeClr val="dk1"/>
              </a:solidFill>
              <a:latin typeface="Segoe UI" panose="020B0502040204020203" pitchFamily="34" charset="0"/>
              <a:ea typeface="Quattrocento Sans"/>
              <a:cs typeface="Segoe UI" panose="020B0502040204020203" pitchFamily="34" charset="0"/>
              <a:sym typeface="Quattrocento Sans"/>
            </a:endParaRPr>
          </a:p>
        </p:txBody>
      </p:sp>
      <p:cxnSp>
        <p:nvCxnSpPr>
          <p:cNvPr id="81" name="Google Shape;81;p15"/>
          <p:cNvCxnSpPr/>
          <p:nvPr/>
        </p:nvCxnSpPr>
        <p:spPr>
          <a:xfrm>
            <a:off x="6914291" y="2362600"/>
            <a:ext cx="377537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2" name="Google Shape;82;p15"/>
          <p:cNvCxnSpPr/>
          <p:nvPr/>
        </p:nvCxnSpPr>
        <p:spPr>
          <a:xfrm>
            <a:off x="6914291" y="2722818"/>
            <a:ext cx="377537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3" name="Google Shape;83;p15"/>
          <p:cNvCxnSpPr/>
          <p:nvPr/>
        </p:nvCxnSpPr>
        <p:spPr>
          <a:xfrm>
            <a:off x="6914291" y="3111150"/>
            <a:ext cx="377537" cy="317843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4" name="Google Shape;84;p15"/>
          <p:cNvCxnSpPr/>
          <p:nvPr/>
        </p:nvCxnSpPr>
        <p:spPr>
          <a:xfrm>
            <a:off x="6914291" y="3855426"/>
            <a:ext cx="377537" cy="0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5" name="Google Shape;85;p15"/>
          <p:cNvSpPr txBox="1"/>
          <p:nvPr/>
        </p:nvSpPr>
        <p:spPr>
          <a:xfrm>
            <a:off x="8614897" y="2186362"/>
            <a:ext cx="643412" cy="2174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0.12</a:t>
            </a: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0.15</a:t>
            </a: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0.36</a:t>
            </a: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0.42</a:t>
            </a:r>
            <a:endParaRPr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0.67</a:t>
            </a:r>
            <a:endParaRPr sz="1600" b="0" i="0" u="none" strike="noStrike" cap="none">
              <a:solidFill>
                <a:schemeClr val="dk1"/>
              </a:solidFill>
              <a:latin typeface="Segoe UI" panose="020B0502040204020203" pitchFamily="34" charset="0"/>
              <a:ea typeface="Quattrocento Sans"/>
              <a:cs typeface="Segoe UI" panose="020B0502040204020203" pitchFamily="34" charset="0"/>
              <a:sym typeface="Quattrocento Sans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9635846" y="2186361"/>
            <a:ext cx="643412" cy="2174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fr-FR" sz="16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0.14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fr-FR" sz="16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0.18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fr-FR" sz="16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0.32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fr-FR" sz="16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0.39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fr-FR" sz="16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0.69</a:t>
            </a:r>
            <a:endParaRPr sz="1600" b="0" i="0" u="none" strike="noStrike" cap="none" dirty="0">
              <a:solidFill>
                <a:schemeClr val="dk1"/>
              </a:solidFill>
              <a:latin typeface="Segoe UI" panose="020B0502040204020203" pitchFamily="34" charset="0"/>
              <a:ea typeface="Quattrocento Sans"/>
              <a:cs typeface="Segoe UI" panose="020B0502040204020203" pitchFamily="34" charset="0"/>
              <a:sym typeface="Quattrocento Sans"/>
            </a:endParaRPr>
          </a:p>
        </p:txBody>
      </p:sp>
      <p:cxnSp>
        <p:nvCxnSpPr>
          <p:cNvPr id="87" name="Google Shape;87;p15"/>
          <p:cNvCxnSpPr/>
          <p:nvPr/>
        </p:nvCxnSpPr>
        <p:spPr>
          <a:xfrm>
            <a:off x="9274328" y="3831179"/>
            <a:ext cx="377537" cy="0"/>
          </a:xfrm>
          <a:prstGeom prst="straightConnector1">
            <a:avLst/>
          </a:prstGeom>
          <a:noFill/>
          <a:ln w="28575" cap="flat" cmpd="sng">
            <a:solidFill>
              <a:schemeClr val="accent4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8" name="Google Shape;88;p15"/>
          <p:cNvCxnSpPr/>
          <p:nvPr/>
        </p:nvCxnSpPr>
        <p:spPr>
          <a:xfrm rot="10800000" flipH="1">
            <a:off x="9274328" y="2400699"/>
            <a:ext cx="377537" cy="317843"/>
          </a:xfrm>
          <a:prstGeom prst="straightConnector1">
            <a:avLst/>
          </a:prstGeom>
          <a:noFill/>
          <a:ln w="28575" cap="flat" cmpd="sng">
            <a:solidFill>
              <a:schemeClr val="accent4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9" name="Google Shape;89;p15"/>
          <p:cNvCxnSpPr/>
          <p:nvPr/>
        </p:nvCxnSpPr>
        <p:spPr>
          <a:xfrm>
            <a:off x="9274328" y="3474425"/>
            <a:ext cx="377537" cy="0"/>
          </a:xfrm>
          <a:prstGeom prst="straightConnector1">
            <a:avLst/>
          </a:prstGeom>
          <a:noFill/>
          <a:ln w="28575" cap="flat" cmpd="sng">
            <a:solidFill>
              <a:schemeClr val="accent4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0" name="Google Shape;90;p15"/>
          <p:cNvCxnSpPr/>
          <p:nvPr/>
        </p:nvCxnSpPr>
        <p:spPr>
          <a:xfrm>
            <a:off x="9274328" y="3104627"/>
            <a:ext cx="377537" cy="0"/>
          </a:xfrm>
          <a:prstGeom prst="straightConnector1">
            <a:avLst/>
          </a:prstGeom>
          <a:noFill/>
          <a:ln w="28575" cap="flat" cmpd="sng">
            <a:solidFill>
              <a:schemeClr val="accent4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5"/>
          <p:cNvSpPr txBox="1"/>
          <p:nvPr/>
        </p:nvSpPr>
        <p:spPr>
          <a:xfrm>
            <a:off x="5199742" y="4281861"/>
            <a:ext cx="6477000" cy="11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 b="0" i="0" u="none" strike="noStrike" cap="none" dirty="0" err="1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Both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pairing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seem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valid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,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is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there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 a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better</a:t>
            </a:r>
            <a:r>
              <a:rPr lang="fr-FR" sz="18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 one?</a:t>
            </a:r>
            <a:endParaRPr lang="fr-FR" dirty="0">
              <a:solidFill>
                <a:schemeClr val="dk1"/>
              </a:solidFill>
              <a:latin typeface="Segoe UI" panose="020B0502040204020203" pitchFamily="34" charset="0"/>
              <a:ea typeface="Quattrocento Sans"/>
              <a:cs typeface="Segoe UI" panose="020B0502040204020203" pitchFamily="34" charset="0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lang="fr-FR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  <a:sym typeface="Quattrocen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Would</a:t>
            </a:r>
            <a:r>
              <a:rPr lang="fr-F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</a:t>
            </a:r>
            <a:r>
              <a:rPr lang="fr-FR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estimated</a:t>
            </a:r>
            <a:r>
              <a:rPr lang="fr-F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Average</a:t>
            </a:r>
            <a:r>
              <a:rPr lang="fr-F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Treatment</a:t>
            </a:r>
            <a:r>
              <a:rPr lang="fr-F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Effect</a:t>
            </a:r>
            <a:r>
              <a:rPr lang="fr-F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(ATE) </a:t>
            </a:r>
            <a:r>
              <a:rPr lang="fr-FR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</a:t>
            </a:r>
            <a:r>
              <a:rPr lang="fr-F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the </a:t>
            </a:r>
            <a:r>
              <a:rPr lang="fr-FR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same</a:t>
            </a:r>
            <a:r>
              <a:rPr lang="fr-F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sz="1800" b="0" i="0" u="none" strike="noStrike" cap="none" dirty="0">
              <a:solidFill>
                <a:schemeClr val="bg1"/>
              </a:solidFill>
              <a:latin typeface="Segoe UI" panose="020B0502040204020203" pitchFamily="34" charset="0"/>
              <a:ea typeface="Quattrocento Sans"/>
              <a:cs typeface="Segoe UI" panose="020B0502040204020203" pitchFamily="34" charset="0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15895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98ED-A316-1F77-16ED-7E397F00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Selection</a:t>
            </a:r>
            <a:r>
              <a:rPr lang="fr-FR" dirty="0"/>
              <a:t> </a:t>
            </a:r>
            <a:r>
              <a:rPr lang="fr-FR" dirty="0" err="1"/>
              <a:t>bias</a:t>
            </a:r>
            <a:r>
              <a:rPr lang="fr-FR" dirty="0"/>
              <a:t> correction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E5399-6061-8C3E-15C5-9CD109DE6C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Practice </a:t>
            </a:r>
            <a:r>
              <a:rPr lang="fr-FR" dirty="0" err="1"/>
              <a:t>makes</a:t>
            </a:r>
            <a:r>
              <a:rPr lang="fr-FR" dirty="0"/>
              <a:t> </a:t>
            </a:r>
            <a:r>
              <a:rPr lang="fr-FR" dirty="0" err="1"/>
              <a:t>perfect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035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Quattrocento Sans"/>
              <a:buNone/>
            </a:pPr>
            <a:r>
              <a:rPr lang="fr-FR" dirty="0"/>
              <a:t>PSM </a:t>
            </a:r>
            <a:r>
              <a:rPr lang="fr-FR" dirty="0" err="1"/>
              <a:t>complete</a:t>
            </a:r>
            <a:r>
              <a:rPr lang="fr-FR" dirty="0"/>
              <a:t> pipeline</a:t>
            </a:r>
            <a:endParaRPr dirty="0"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8552" y="2022363"/>
            <a:ext cx="6294487" cy="281327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1CCEE0F0-5BC1-FCD6-81C1-DF3479805A2C}"/>
              </a:ext>
            </a:extLst>
          </p:cNvPr>
          <p:cNvSpPr txBox="1"/>
          <p:nvPr/>
        </p:nvSpPr>
        <p:spPr>
          <a:xfrm>
            <a:off x="73570" y="6226121"/>
            <a:ext cx="709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Li, M.: Using the propensity score method to estimate causal effects: A review and practical guide., 2013</a:t>
            </a:r>
            <a:endParaRPr lang="fr-FR" sz="14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8085-09E1-3F1A-D1DA-C640B003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8253984" cy="646332"/>
          </a:xfrm>
        </p:spPr>
        <p:txBody>
          <a:bodyPr/>
          <a:lstStyle/>
          <a:p>
            <a:r>
              <a:rPr lang="fr-FR" dirty="0"/>
              <a:t>French HAS </a:t>
            </a:r>
            <a:r>
              <a:rPr lang="fr-FR" dirty="0" err="1"/>
              <a:t>requirements</a:t>
            </a:r>
            <a:br>
              <a:rPr lang="fr-FR" dirty="0"/>
            </a:br>
            <a:endParaRPr lang="fr-FR" dirty="0"/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FAFD6DC3-43EF-CEA2-FE1E-B31405EE03B8}"/>
              </a:ext>
            </a:extLst>
          </p:cNvPr>
          <p:cNvPicPr>
            <a:picLocks noGrp="1" noChangeAspect="1"/>
          </p:cNvPicPr>
          <p:nvPr>
            <p:ph type="tbl" sz="quarter" idx="12"/>
          </p:nvPr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l="7136" r="6542"/>
          <a:stretch/>
        </p:blipFill>
        <p:spPr>
          <a:xfrm>
            <a:off x="5143944" y="1742770"/>
            <a:ext cx="6684264" cy="250172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3B870A-9BAE-D3CE-0CF2-D6E59873CAFE}"/>
              </a:ext>
            </a:extLst>
          </p:cNvPr>
          <p:cNvSpPr txBox="1"/>
          <p:nvPr/>
        </p:nvSpPr>
        <p:spPr>
          <a:xfrm>
            <a:off x="540106" y="1739227"/>
            <a:ext cx="446166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n-lt"/>
              </a:rPr>
              <a:t>Translation and summary:</a:t>
            </a:r>
            <a:br>
              <a:rPr lang="en-US" sz="1400" dirty="0">
                <a:solidFill>
                  <a:schemeClr val="bg1"/>
                </a:solidFill>
                <a:latin typeface="+mn-lt"/>
              </a:rPr>
            </a:br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+mn-lt"/>
              </a:rPr>
              <a:t>Estimate the propensity score</a:t>
            </a:r>
            <a:r>
              <a:rPr lang="en-US" sz="1400" dirty="0">
                <a:solidFill>
                  <a:schemeClr val="bg1"/>
                </a:solidFill>
                <a:latin typeface="+mn-lt"/>
              </a:rPr>
              <a:t> - Calculate the likelihood of each individual receiving the treatment. </a:t>
            </a:r>
            <a:r>
              <a:rPr lang="en-US" sz="1400" dirty="0">
                <a:solidFill>
                  <a:srgbClr val="FF2625"/>
                </a:solidFill>
                <a:latin typeface="+mn-lt"/>
              </a:rPr>
              <a:t>No indication about the method to use.</a:t>
            </a:r>
            <a:br>
              <a:rPr lang="en-US" sz="1400" dirty="0">
                <a:solidFill>
                  <a:schemeClr val="bg1"/>
                </a:solidFill>
                <a:latin typeface="+mn-lt"/>
              </a:rPr>
            </a:br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+mn-lt"/>
              </a:rPr>
              <a:t>Check for common support </a:t>
            </a:r>
            <a:r>
              <a:rPr lang="en-US" sz="1400" dirty="0">
                <a:solidFill>
                  <a:schemeClr val="bg1"/>
                </a:solidFill>
                <a:latin typeface="+mn-lt"/>
              </a:rPr>
              <a:t>- Ensure each treated individual has a counterpart in the control group with similar characteristics. </a:t>
            </a:r>
            <a:r>
              <a:rPr lang="en-US" sz="1400" dirty="0">
                <a:solidFill>
                  <a:srgbClr val="FF2625"/>
                </a:solidFill>
                <a:latin typeface="+mn-lt"/>
              </a:rPr>
              <a:t>No quantitative criterion.</a:t>
            </a:r>
            <a:br>
              <a:rPr lang="en-US" sz="1400" dirty="0">
                <a:solidFill>
                  <a:schemeClr val="bg1"/>
                </a:solidFill>
                <a:latin typeface="+mn-lt"/>
              </a:rPr>
            </a:br>
            <a:endParaRPr lang="en-US" sz="1400" dirty="0">
              <a:solidFill>
                <a:schemeClr val="bg1"/>
              </a:solidFill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+mn-lt"/>
              </a:rPr>
              <a:t>Check the balancing property </a:t>
            </a:r>
            <a:r>
              <a:rPr lang="en-US" sz="1400" dirty="0">
                <a:solidFill>
                  <a:schemeClr val="bg1"/>
                </a:solidFill>
                <a:latin typeface="+mn-lt"/>
              </a:rPr>
              <a:t>- Verify that the groups are balanced on key variables, with an acceptable imbalance threshold of 10%. </a:t>
            </a:r>
            <a:r>
              <a:rPr lang="en-US" sz="1400" dirty="0">
                <a:solidFill>
                  <a:srgbClr val="FF2625"/>
                </a:solidFill>
                <a:latin typeface="+mn-lt"/>
              </a:rPr>
              <a:t>This threshold is very lenient.</a:t>
            </a:r>
            <a:endParaRPr lang="fr-FR" sz="1400" dirty="0">
              <a:solidFill>
                <a:srgbClr val="FF2625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443041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Compute all the things!</a:t>
            </a:r>
          </a:p>
        </p:txBody>
      </p:sp>
      <p:pic>
        <p:nvPicPr>
          <p:cNvPr id="4" name="Picture 3" descr="A cartoon character with a yellow background">
            <a:extLst>
              <a:ext uri="{FF2B5EF4-FFF2-40B4-BE49-F238E27FC236}">
                <a16:creationId xmlns:a16="http://schemas.microsoft.com/office/drawing/2014/main" id="{F0104E01-33A9-FBC2-9F17-42DA77F5E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85749"/>
            <a:ext cx="4090005" cy="26722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667696-E096-3530-468E-B06CB73150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96" t="10440" r="9005" b="10440"/>
          <a:stretch/>
        </p:blipFill>
        <p:spPr>
          <a:xfrm>
            <a:off x="4959076" y="1481327"/>
            <a:ext cx="7037851" cy="497176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9DA1DB-F70F-EA79-614E-66EE9F65711A}"/>
              </a:ext>
            </a:extLst>
          </p:cNvPr>
          <p:cNvSpPr/>
          <p:nvPr/>
        </p:nvSpPr>
        <p:spPr>
          <a:xfrm>
            <a:off x="7853082" y="5292762"/>
            <a:ext cx="1172584" cy="2474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964CE1-A3BE-404C-44B7-4679813B6225}"/>
              </a:ext>
            </a:extLst>
          </p:cNvPr>
          <p:cNvSpPr/>
          <p:nvPr/>
        </p:nvSpPr>
        <p:spPr>
          <a:xfrm>
            <a:off x="10565801" y="5472058"/>
            <a:ext cx="1172584" cy="24742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366DDBD-88F5-AAB7-D363-510D1BBF91E7}"/>
              </a:ext>
            </a:extLst>
          </p:cNvPr>
          <p:cNvSpPr txBox="1"/>
          <p:nvPr/>
        </p:nvSpPr>
        <p:spPr>
          <a:xfrm>
            <a:off x="6284935" y="6453092"/>
            <a:ext cx="5391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Dataset</a:t>
            </a:r>
            <a:r>
              <a:rPr lang="fr-FR" sz="16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: Groupon        Reference value: 9270</a:t>
            </a:r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98ED-A316-1F77-16ED-7E397F00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Crafting</a:t>
            </a:r>
            <a:r>
              <a:rPr lang="fr-FR" dirty="0"/>
              <a:t> a new validation </a:t>
            </a:r>
            <a:r>
              <a:rPr lang="fr-FR" dirty="0" err="1"/>
              <a:t>metric</a:t>
            </a:r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AD8341-BE55-008E-E889-4BD2F68D89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Can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validate</a:t>
            </a:r>
            <a:r>
              <a:rPr lang="fr-FR" dirty="0"/>
              <a:t> the </a:t>
            </a:r>
            <a:r>
              <a:rPr lang="fr-FR" dirty="0" err="1"/>
              <a:t>treatment</a:t>
            </a:r>
            <a:r>
              <a:rPr lang="fr-FR" dirty="0"/>
              <a:t> correction?</a:t>
            </a:r>
          </a:p>
        </p:txBody>
      </p:sp>
    </p:spTree>
    <p:extLst>
      <p:ext uri="{BB962C8B-B14F-4D97-AF65-F5344CB8AC3E}">
        <p14:creationId xmlns:p14="http://schemas.microsoft.com/office/powerpoint/2010/main" val="38013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D9A5EF-95EC-B6E5-0DA3-7BF19BEB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Can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validate</a:t>
            </a:r>
            <a:r>
              <a:rPr lang="fr-FR" dirty="0"/>
              <a:t> </a:t>
            </a:r>
            <a:r>
              <a:rPr lang="fr-FR" dirty="0" err="1"/>
              <a:t>treatment</a:t>
            </a:r>
            <a:r>
              <a:rPr lang="fr-FR" dirty="0"/>
              <a:t> correction?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88E52313-EA39-FA53-68FE-16C89271E8DD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199742" y="3877236"/>
                <a:ext cx="6477000" cy="623047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fr-FR" sz="2400">
                              <a:latin typeface="Cambria Math" panose="02040503050406030204" pitchFamily="18" charset="0"/>
                            </a:rPr>
                            <m:t>PS</m:t>
                          </m:r>
                        </m:e>
                      </m:acc>
                      <m:d>
                        <m:d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fr-FR" sz="2400" b="1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fr-FR" sz="24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  <m:r>
                        <a:rPr lang="fr-FR" sz="2400" b="1" i="1" smtClean="0">
                          <a:latin typeface="Cambria Math" panose="02040503050406030204" pitchFamily="18" charset="0"/>
                        </a:rPr>
                        <m:t>, …)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88E52313-EA39-FA53-68FE-16C89271E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199742" y="3877236"/>
                <a:ext cx="6477000" cy="623047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780BECA-481D-A60F-28E2-5BC516AD473B}"/>
              </a:ext>
            </a:extLst>
          </p:cNvPr>
          <p:cNvSpPr/>
          <p:nvPr/>
        </p:nvSpPr>
        <p:spPr>
          <a:xfrm>
            <a:off x="7646894" y="4025153"/>
            <a:ext cx="1604682" cy="331694"/>
          </a:xfrm>
          <a:prstGeom prst="rect">
            <a:avLst/>
          </a:prstGeom>
          <a:solidFill>
            <a:srgbClr val="A31312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1A75F4-305F-DFF9-0F53-59CC02B40E23}"/>
              </a:ext>
            </a:extLst>
          </p:cNvPr>
          <p:cNvSpPr/>
          <p:nvPr/>
        </p:nvSpPr>
        <p:spPr>
          <a:xfrm>
            <a:off x="8471646" y="4025153"/>
            <a:ext cx="1667436" cy="331694"/>
          </a:xfrm>
          <a:prstGeom prst="rect">
            <a:avLst/>
          </a:prstGeom>
          <a:solidFill>
            <a:srgbClr val="220BAB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8310D219-C7BA-6EC0-1365-B58F763B8AB4}"/>
              </a:ext>
            </a:extLst>
          </p:cNvPr>
          <p:cNvSpPr/>
          <p:nvPr/>
        </p:nvSpPr>
        <p:spPr>
          <a:xfrm rot="5400000">
            <a:off x="8350624" y="3034553"/>
            <a:ext cx="179292" cy="1640541"/>
          </a:xfrm>
          <a:prstGeom prst="leftBracket">
            <a:avLst>
              <a:gd name="adj" fmla="val 7690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7C4C6183-889D-42AF-F95F-98FF30400FDE}"/>
              </a:ext>
            </a:extLst>
          </p:cNvPr>
          <p:cNvSpPr/>
          <p:nvPr/>
        </p:nvSpPr>
        <p:spPr>
          <a:xfrm rot="16200000">
            <a:off x="9229166" y="3666566"/>
            <a:ext cx="179292" cy="1640541"/>
          </a:xfrm>
          <a:prstGeom prst="leftBracket">
            <a:avLst>
              <a:gd name="adj" fmla="val 76904"/>
            </a:avLst>
          </a:prstGeom>
          <a:ln w="28575">
            <a:solidFill>
              <a:srgbClr val="220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6F839-0F61-30C2-B3B0-2BDA03A86796}"/>
              </a:ext>
            </a:extLst>
          </p:cNvPr>
          <p:cNvSpPr txBox="1"/>
          <p:nvPr/>
        </p:nvSpPr>
        <p:spPr>
          <a:xfrm>
            <a:off x="7449671" y="3397623"/>
            <a:ext cx="1972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accent1"/>
                </a:solidFill>
                <a:latin typeface="+mn-lt"/>
              </a:rPr>
              <a:t>propensity</a:t>
            </a:r>
            <a:r>
              <a:rPr lang="fr-FR" sz="16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fr-FR" sz="1600" dirty="0" err="1">
                <a:solidFill>
                  <a:schemeClr val="accent1"/>
                </a:solidFill>
                <a:latin typeface="+mn-lt"/>
              </a:rPr>
              <a:t>features</a:t>
            </a:r>
            <a:endParaRPr lang="fr-FR" sz="16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6E491-AC7E-7C22-CA4F-2C6909B120C7}"/>
              </a:ext>
            </a:extLst>
          </p:cNvPr>
          <p:cNvSpPr txBox="1"/>
          <p:nvPr/>
        </p:nvSpPr>
        <p:spPr>
          <a:xfrm>
            <a:off x="8332694" y="4540626"/>
            <a:ext cx="1972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solidFill>
                  <a:srgbClr val="220BAB"/>
                </a:solidFill>
                <a:latin typeface="+mn-lt"/>
              </a:rPr>
              <a:t>outcome</a:t>
            </a:r>
            <a:r>
              <a:rPr lang="fr-FR" sz="1600" dirty="0">
                <a:solidFill>
                  <a:srgbClr val="220BAB"/>
                </a:solidFill>
                <a:latin typeface="+mn-lt"/>
              </a:rPr>
              <a:t> </a:t>
            </a:r>
            <a:r>
              <a:rPr lang="fr-FR" sz="1600" dirty="0" err="1">
                <a:solidFill>
                  <a:srgbClr val="220BAB"/>
                </a:solidFill>
                <a:latin typeface="+mn-lt"/>
              </a:rPr>
              <a:t>features</a:t>
            </a:r>
            <a:endParaRPr lang="fr-FR" sz="1600" dirty="0">
              <a:solidFill>
                <a:srgbClr val="220BAB"/>
              </a:solidFill>
              <a:latin typeface="+mn-lt"/>
            </a:endParaRPr>
          </a:p>
        </p:txBody>
      </p:sp>
      <p:pic>
        <p:nvPicPr>
          <p:cNvPr id="15" name="Graphic 14" descr="Badge Tick1 with solid fill">
            <a:extLst>
              <a:ext uri="{FF2B5EF4-FFF2-40B4-BE49-F238E27FC236}">
                <a16:creationId xmlns:a16="http://schemas.microsoft.com/office/drawing/2014/main" id="{A6A17F47-73C3-88C5-C465-8A71C1578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95244" y="2440448"/>
            <a:ext cx="493059" cy="4930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C7A5349-4E8B-B7A6-0C9D-F26F449C0373}"/>
              </a:ext>
            </a:extLst>
          </p:cNvPr>
          <p:cNvSpPr txBox="1"/>
          <p:nvPr/>
        </p:nvSpPr>
        <p:spPr>
          <a:xfrm>
            <a:off x="7117973" y="2394590"/>
            <a:ext cx="1102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accent4">
                    <a:lumMod val="75000"/>
                  </a:schemeClr>
                </a:solidFill>
                <a:latin typeface="+mn-lt"/>
              </a:rPr>
              <a:t>Feature</a:t>
            </a:r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 balance</a:t>
            </a:r>
          </a:p>
        </p:txBody>
      </p:sp>
      <p:pic>
        <p:nvPicPr>
          <p:cNvPr id="17" name="Graphic 16" descr="Badge Tick1 with solid fill">
            <a:extLst>
              <a:ext uri="{FF2B5EF4-FFF2-40B4-BE49-F238E27FC236}">
                <a16:creationId xmlns:a16="http://schemas.microsoft.com/office/drawing/2014/main" id="{4C93985E-FFB4-EA97-2D05-56AD93B02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3726" y="2440448"/>
            <a:ext cx="493059" cy="4930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68B98B-B820-C309-2EBB-C122B96C9945}"/>
              </a:ext>
            </a:extLst>
          </p:cNvPr>
          <p:cNvSpPr txBox="1"/>
          <p:nvPr/>
        </p:nvSpPr>
        <p:spPr>
          <a:xfrm>
            <a:off x="8691280" y="2394590"/>
            <a:ext cx="1102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Common support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34376B6-E830-6C10-6B50-5DCC5BEA88CF}"/>
              </a:ext>
            </a:extLst>
          </p:cNvPr>
          <p:cNvCxnSpPr>
            <a:cxnSpLocks/>
            <a:stCxn id="12" idx="0"/>
            <a:endCxn id="16" idx="2"/>
          </p:cNvCxnSpPr>
          <p:nvPr/>
        </p:nvCxnSpPr>
        <p:spPr>
          <a:xfrm rot="16200000" flipV="1">
            <a:off x="7843417" y="2805251"/>
            <a:ext cx="418258" cy="766486"/>
          </a:xfrm>
          <a:prstGeom prst="curved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52945B5-4209-8B37-FA50-9A7238876DB0}"/>
              </a:ext>
            </a:extLst>
          </p:cNvPr>
          <p:cNvCxnSpPr>
            <a:cxnSpLocks/>
            <a:stCxn id="12" idx="0"/>
            <a:endCxn id="18" idx="2"/>
          </p:cNvCxnSpPr>
          <p:nvPr/>
        </p:nvCxnSpPr>
        <p:spPr>
          <a:xfrm rot="5400000" flipH="1" flipV="1">
            <a:off x="8630070" y="2785084"/>
            <a:ext cx="418258" cy="806821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Badge Tick1 with solid fill">
            <a:extLst>
              <a:ext uri="{FF2B5EF4-FFF2-40B4-BE49-F238E27FC236}">
                <a16:creationId xmlns:a16="http://schemas.microsoft.com/office/drawing/2014/main" id="{736A764B-CEBA-3E31-74FA-1E45486ED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72399" y="5342243"/>
            <a:ext cx="493059" cy="49305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0EADE98-076C-8596-C71B-BFD7FE2C3B76}"/>
              </a:ext>
            </a:extLst>
          </p:cNvPr>
          <p:cNvSpPr txBox="1"/>
          <p:nvPr/>
        </p:nvSpPr>
        <p:spPr>
          <a:xfrm>
            <a:off x="8095128" y="5296385"/>
            <a:ext cx="1102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solidFill>
                  <a:schemeClr val="accent4">
                    <a:lumMod val="75000"/>
                  </a:schemeClr>
                </a:solidFill>
                <a:latin typeface="+mn-lt"/>
              </a:rPr>
              <a:t>Feature</a:t>
            </a:r>
            <a:r>
              <a:rPr lang="fr-FR" sz="1600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 balance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D922342F-191E-5727-FEFD-223218E44D90}"/>
              </a:ext>
            </a:extLst>
          </p:cNvPr>
          <p:cNvCxnSpPr>
            <a:cxnSpLocks/>
          </p:cNvCxnSpPr>
          <p:nvPr/>
        </p:nvCxnSpPr>
        <p:spPr>
          <a:xfrm rot="5400000">
            <a:off x="8798158" y="4699385"/>
            <a:ext cx="418258" cy="766486"/>
          </a:xfrm>
          <a:prstGeom prst="curved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1C4B334-0ECF-394C-B060-5BDAACF8BCB3}"/>
              </a:ext>
            </a:extLst>
          </p:cNvPr>
          <p:cNvCxnSpPr>
            <a:cxnSpLocks/>
          </p:cNvCxnSpPr>
          <p:nvPr/>
        </p:nvCxnSpPr>
        <p:spPr>
          <a:xfrm rot="16200000" flipH="1">
            <a:off x="9584811" y="4679218"/>
            <a:ext cx="418258" cy="806821"/>
          </a:xfrm>
          <a:prstGeom prst="curvedConnector3">
            <a:avLst>
              <a:gd name="adj1" fmla="val 50000"/>
            </a:avLst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 descr="Help with solid fill">
            <a:extLst>
              <a:ext uri="{FF2B5EF4-FFF2-40B4-BE49-F238E27FC236}">
                <a16:creationId xmlns:a16="http://schemas.microsoft.com/office/drawing/2014/main" id="{D1212AB3-9C73-2423-074A-D99EA78643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90529" y="5342243"/>
            <a:ext cx="493060" cy="49306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2ED35CA-2E79-70CF-45F4-9AF40316462D}"/>
              </a:ext>
            </a:extLst>
          </p:cNvPr>
          <p:cNvSpPr txBox="1"/>
          <p:nvPr/>
        </p:nvSpPr>
        <p:spPr>
          <a:xfrm>
            <a:off x="9753600" y="5296385"/>
            <a:ext cx="1102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Nothing</a:t>
            </a:r>
          </a:p>
          <a:p>
            <a:pPr algn="ctr"/>
            <a:r>
              <a:rPr lang="fr-FR" sz="1600" dirty="0" err="1">
                <a:solidFill>
                  <a:schemeClr val="bg2">
                    <a:lumMod val="75000"/>
                  </a:schemeClr>
                </a:solidFill>
                <a:latin typeface="+mn-lt"/>
              </a:rPr>
              <a:t>yet</a:t>
            </a:r>
            <a:endParaRPr lang="fr-FR" sz="1600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60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6" grpId="0"/>
      <p:bldP spid="18" grpId="0"/>
      <p:bldP spid="26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D41DF7FB-B0AE-34C8-B772-6EC0F8882312}"/>
              </a:ext>
            </a:extLst>
          </p:cNvPr>
          <p:cNvSpPr/>
          <p:nvPr/>
        </p:nvSpPr>
        <p:spPr bwMode="auto">
          <a:xfrm>
            <a:off x="7802477" y="652704"/>
            <a:ext cx="4098562" cy="1907616"/>
          </a:xfrm>
          <a:prstGeom prst="rect">
            <a:avLst/>
          </a:prstGeom>
          <a:solidFill>
            <a:srgbClr val="EEFCF4"/>
          </a:solidFill>
          <a:ln w="12700" cap="flat" cmpd="sng" algn="ctr">
            <a:solidFill>
              <a:srgbClr val="00B05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19050" tIns="19050" rIns="19050" bIns="1905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412750" hangingPunct="0"/>
            <a:endParaRPr lang="fr-FR" sz="100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F6019C-A8DB-1982-4EF8-67BCEB33F69B}"/>
              </a:ext>
            </a:extLst>
          </p:cNvPr>
          <p:cNvSpPr txBox="1"/>
          <p:nvPr/>
        </p:nvSpPr>
        <p:spPr>
          <a:xfrm>
            <a:off x="2305135" y="2472187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12750" eaLnBrk="0" hangingPunct="0"/>
            <a:r>
              <a:rPr lang="fr-FR" sz="1400" dirty="0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Controls</a:t>
            </a:r>
            <a:endParaRPr lang="fr-FR" sz="2700" dirty="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A2A98-849A-ECF3-DF10-FE63409AE371}"/>
              </a:ext>
            </a:extLst>
          </p:cNvPr>
          <p:cNvGrpSpPr/>
          <p:nvPr/>
        </p:nvGrpSpPr>
        <p:grpSpPr>
          <a:xfrm>
            <a:off x="1883146" y="2676158"/>
            <a:ext cx="1835671" cy="752842"/>
            <a:chOff x="3766292" y="5352316"/>
            <a:chExt cx="3671342" cy="1505683"/>
          </a:xfrm>
        </p:grpSpPr>
        <p:graphicFrame>
          <p:nvGraphicFramePr>
            <p:cNvPr id="2" name="!!Graph2">
              <a:extLst>
                <a:ext uri="{FF2B5EF4-FFF2-40B4-BE49-F238E27FC236}">
                  <a16:creationId xmlns:a16="http://schemas.microsoft.com/office/drawing/2014/main" id="{0C3F2AB4-FD2F-0C21-A35A-1B0F98A2C63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61161449"/>
                </p:ext>
              </p:extLst>
            </p:nvPr>
          </p:nvGraphicFramePr>
          <p:xfrm>
            <a:off x="5063322" y="5373298"/>
            <a:ext cx="881492" cy="14786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" name="!!Graph1">
              <a:extLst>
                <a:ext uri="{FF2B5EF4-FFF2-40B4-BE49-F238E27FC236}">
                  <a16:creationId xmlns:a16="http://schemas.microsoft.com/office/drawing/2014/main" id="{1D96AA6C-C4C1-3F3E-411E-7D8309776342}"/>
                </a:ext>
              </a:extLst>
            </p:cNvPr>
            <p:cNvGraphicFramePr/>
            <p:nvPr/>
          </p:nvGraphicFramePr>
          <p:xfrm>
            <a:off x="3766292" y="5363898"/>
            <a:ext cx="1156669" cy="14786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4" name="!!Graph3">
              <a:extLst>
                <a:ext uri="{FF2B5EF4-FFF2-40B4-BE49-F238E27FC236}">
                  <a16:creationId xmlns:a16="http://schemas.microsoft.com/office/drawing/2014/main" id="{3E14B75B-59A1-B30B-FE64-037F4039D2AA}"/>
                </a:ext>
              </a:extLst>
            </p:cNvPr>
            <p:cNvGraphicFramePr/>
            <p:nvPr/>
          </p:nvGraphicFramePr>
          <p:xfrm>
            <a:off x="6042619" y="5352316"/>
            <a:ext cx="1395015" cy="14786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9" name="!!Graph2">
              <a:extLst>
                <a:ext uri="{FF2B5EF4-FFF2-40B4-BE49-F238E27FC236}">
                  <a16:creationId xmlns:a16="http://schemas.microsoft.com/office/drawing/2014/main" id="{A67ACD44-B437-8F9C-4942-D455B9E5CDF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313788"/>
                </p:ext>
              </p:extLst>
            </p:nvPr>
          </p:nvGraphicFramePr>
          <p:xfrm>
            <a:off x="5085018" y="5379316"/>
            <a:ext cx="881492" cy="147868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3A2F1853-F74C-40F3-812B-381FE234FE90}"/>
              </a:ext>
            </a:extLst>
          </p:cNvPr>
          <p:cNvSpPr txBox="1"/>
          <p:nvPr/>
        </p:nvSpPr>
        <p:spPr>
          <a:xfrm>
            <a:off x="6316627" y="2472187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12750" eaLnBrk="0" hangingPunct="0"/>
            <a:r>
              <a:rPr lang="fr-FR" sz="1400" dirty="0" err="1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Treated</a:t>
            </a:r>
            <a:endParaRPr lang="fr-FR" sz="1600" dirty="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FC87256-57FA-FB04-E029-822B5B0720A0}"/>
              </a:ext>
            </a:extLst>
          </p:cNvPr>
          <p:cNvGrpSpPr/>
          <p:nvPr/>
        </p:nvGrpSpPr>
        <p:grpSpPr>
          <a:xfrm>
            <a:off x="5862871" y="2725174"/>
            <a:ext cx="1838474" cy="739343"/>
            <a:chOff x="11725742" y="5450347"/>
            <a:chExt cx="3676948" cy="1478685"/>
          </a:xfrm>
        </p:grpSpPr>
        <p:graphicFrame>
          <p:nvGraphicFramePr>
            <p:cNvPr id="38" name="Диаграмма 4">
              <a:extLst>
                <a:ext uri="{FF2B5EF4-FFF2-40B4-BE49-F238E27FC236}">
                  <a16:creationId xmlns:a16="http://schemas.microsoft.com/office/drawing/2014/main" id="{3D888EE6-A0AA-8F6C-25E3-5C27860C79A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3332743"/>
                </p:ext>
              </p:extLst>
            </p:nvPr>
          </p:nvGraphicFramePr>
          <p:xfrm>
            <a:off x="12998976" y="5450347"/>
            <a:ext cx="929084" cy="14786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51" name="Диаграмма 4">
              <a:extLst>
                <a:ext uri="{FF2B5EF4-FFF2-40B4-BE49-F238E27FC236}">
                  <a16:creationId xmlns:a16="http://schemas.microsoft.com/office/drawing/2014/main" id="{BADA07B8-B2CD-F122-1828-163AC0323BC0}"/>
                </a:ext>
              </a:extLst>
            </p:cNvPr>
            <p:cNvGraphicFramePr/>
            <p:nvPr/>
          </p:nvGraphicFramePr>
          <p:xfrm>
            <a:off x="11725742" y="5450347"/>
            <a:ext cx="1156669" cy="147868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53" name="Диаграмма 4">
              <a:extLst>
                <a:ext uri="{FF2B5EF4-FFF2-40B4-BE49-F238E27FC236}">
                  <a16:creationId xmlns:a16="http://schemas.microsoft.com/office/drawing/2014/main" id="{94C27C94-93DA-1C8A-B3AD-7FBFFF51FCA3}"/>
                </a:ext>
              </a:extLst>
            </p:cNvPr>
            <p:cNvGraphicFramePr/>
            <p:nvPr/>
          </p:nvGraphicFramePr>
          <p:xfrm>
            <a:off x="14007675" y="5450347"/>
            <a:ext cx="1395015" cy="147868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sp>
        <p:nvSpPr>
          <p:cNvPr id="23" name="Text Box 3">
            <a:extLst>
              <a:ext uri="{FF2B5EF4-FFF2-40B4-BE49-F238E27FC236}">
                <a16:creationId xmlns:a16="http://schemas.microsoft.com/office/drawing/2014/main" id="{DA37AD59-81DC-FA40-9C62-155F4C1B6359}"/>
              </a:ext>
            </a:extLst>
          </p:cNvPr>
          <p:cNvSpPr txBox="1">
            <a:spLocks/>
          </p:cNvSpPr>
          <p:nvPr/>
        </p:nvSpPr>
        <p:spPr bwMode="auto">
          <a:xfrm>
            <a:off x="279431" y="489067"/>
            <a:ext cx="67691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defTabSz="412750" hangingPunct="0">
              <a:defRPr/>
            </a:pPr>
            <a:r>
              <a:rPr lang="en-US" altLang="x-none" sz="3600" b="1" dirty="0">
                <a:solidFill>
                  <a:srgbClr val="000000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Artificial cases</a:t>
            </a:r>
            <a:endParaRPr lang="x-none" altLang="x-none" sz="3600" b="1" dirty="0">
              <a:solidFill>
                <a:srgbClr val="000000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6145" name="Text Box 1">
            <a:extLst>
              <a:ext uri="{FF2B5EF4-FFF2-40B4-BE49-F238E27FC236}">
                <a16:creationId xmlns:a16="http://schemas.microsoft.com/office/drawing/2014/main" id="{09ECCB24-E447-964F-9C8B-E2A6E5CE7857}"/>
              </a:ext>
            </a:extLst>
          </p:cNvPr>
          <p:cNvSpPr txBox="1">
            <a:spLocks/>
          </p:cNvSpPr>
          <p:nvPr/>
        </p:nvSpPr>
        <p:spPr bwMode="auto">
          <a:xfrm>
            <a:off x="11272838" y="6224588"/>
            <a:ext cx="447675" cy="19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defTabSz="412750" hangingPunct="0">
              <a:defRPr/>
            </a:pPr>
            <a:fld id="{4F454BA8-51E9-A64D-9617-4347F24FEB0F}" type="slidenum">
              <a:rPr lang="x-none" altLang="x-none" sz="1000">
                <a:solidFill>
                  <a:srgbClr val="9B9A9C"/>
                </a:solidFill>
                <a:latin typeface="Montserrat" charset="0"/>
                <a:ea typeface="Montserrat" charset="0"/>
                <a:cs typeface="Montserrat" charset="0"/>
              </a:rPr>
              <a:pPr algn="ctr" defTabSz="412750" hangingPunct="0">
                <a:defRPr/>
              </a:pPr>
              <a:t>18</a:t>
            </a:fld>
            <a:endParaRPr lang="x-none" altLang="x-none" sz="1000" dirty="0">
              <a:solidFill>
                <a:srgbClr val="9B9A9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8F9507E-01C7-B756-D2C2-110F98977355}"/>
              </a:ext>
            </a:extLst>
          </p:cNvPr>
          <p:cNvSpPr/>
          <p:nvPr/>
        </p:nvSpPr>
        <p:spPr>
          <a:xfrm>
            <a:off x="368855" y="1371221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FAF87585-9FC7-A857-E440-60881BA29593}"/>
              </a:ext>
            </a:extLst>
          </p:cNvPr>
          <p:cNvSpPr/>
          <p:nvPr/>
        </p:nvSpPr>
        <p:spPr>
          <a:xfrm>
            <a:off x="302180" y="1456946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7499AF5-C266-742A-C4F4-8083DA5344FD}"/>
              </a:ext>
            </a:extLst>
          </p:cNvPr>
          <p:cNvSpPr/>
          <p:nvPr/>
        </p:nvSpPr>
        <p:spPr>
          <a:xfrm>
            <a:off x="634858" y="1371221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B6D2B705-7ED7-9AA0-4537-16B5F8341DD1}"/>
              </a:ext>
            </a:extLst>
          </p:cNvPr>
          <p:cNvSpPr/>
          <p:nvPr/>
        </p:nvSpPr>
        <p:spPr>
          <a:xfrm>
            <a:off x="568183" y="1456946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681" name="Freeform: Shape 71680">
            <a:extLst>
              <a:ext uri="{FF2B5EF4-FFF2-40B4-BE49-F238E27FC236}">
                <a16:creationId xmlns:a16="http://schemas.microsoft.com/office/drawing/2014/main" id="{379E35C6-2044-36D8-9CF6-F1EAA0DED037}"/>
              </a:ext>
            </a:extLst>
          </p:cNvPr>
          <p:cNvSpPr/>
          <p:nvPr/>
        </p:nvSpPr>
        <p:spPr>
          <a:xfrm>
            <a:off x="368855" y="1886129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682" name="Freeform: Shape 71681">
            <a:extLst>
              <a:ext uri="{FF2B5EF4-FFF2-40B4-BE49-F238E27FC236}">
                <a16:creationId xmlns:a16="http://schemas.microsoft.com/office/drawing/2014/main" id="{724A9920-4470-915E-DB2B-095704874F71}"/>
              </a:ext>
            </a:extLst>
          </p:cNvPr>
          <p:cNvSpPr/>
          <p:nvPr/>
        </p:nvSpPr>
        <p:spPr>
          <a:xfrm>
            <a:off x="302180" y="1971854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689" name="Freeform: Shape 71688">
            <a:extLst>
              <a:ext uri="{FF2B5EF4-FFF2-40B4-BE49-F238E27FC236}">
                <a16:creationId xmlns:a16="http://schemas.microsoft.com/office/drawing/2014/main" id="{3122329C-CC82-E597-F1FF-6A60CC392014}"/>
              </a:ext>
            </a:extLst>
          </p:cNvPr>
          <p:cNvSpPr/>
          <p:nvPr/>
        </p:nvSpPr>
        <p:spPr>
          <a:xfrm>
            <a:off x="634858" y="1886129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691" name="Freeform: Shape 71690">
            <a:extLst>
              <a:ext uri="{FF2B5EF4-FFF2-40B4-BE49-F238E27FC236}">
                <a16:creationId xmlns:a16="http://schemas.microsoft.com/office/drawing/2014/main" id="{46338D8A-721E-28CB-75FA-E66040233301}"/>
              </a:ext>
            </a:extLst>
          </p:cNvPr>
          <p:cNvSpPr/>
          <p:nvPr/>
        </p:nvSpPr>
        <p:spPr>
          <a:xfrm>
            <a:off x="568183" y="1971854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697" name="Freeform: Shape 71696">
            <a:extLst>
              <a:ext uri="{FF2B5EF4-FFF2-40B4-BE49-F238E27FC236}">
                <a16:creationId xmlns:a16="http://schemas.microsoft.com/office/drawing/2014/main" id="{D2028829-91E1-38F5-B57D-8931C75FA497}"/>
              </a:ext>
            </a:extLst>
          </p:cNvPr>
          <p:cNvSpPr/>
          <p:nvPr/>
        </p:nvSpPr>
        <p:spPr>
          <a:xfrm>
            <a:off x="1432867" y="137336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01" name="Freeform: Shape 71700">
            <a:extLst>
              <a:ext uri="{FF2B5EF4-FFF2-40B4-BE49-F238E27FC236}">
                <a16:creationId xmlns:a16="http://schemas.microsoft.com/office/drawing/2014/main" id="{8960C56B-BF8B-791A-0465-A8915B801628}"/>
              </a:ext>
            </a:extLst>
          </p:cNvPr>
          <p:cNvSpPr/>
          <p:nvPr/>
        </p:nvSpPr>
        <p:spPr>
          <a:xfrm>
            <a:off x="1366192" y="145908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03" name="Freeform: Shape 71702">
            <a:extLst>
              <a:ext uri="{FF2B5EF4-FFF2-40B4-BE49-F238E27FC236}">
                <a16:creationId xmlns:a16="http://schemas.microsoft.com/office/drawing/2014/main" id="{B35CE95B-7A81-F45E-0178-A006807024EE}"/>
              </a:ext>
            </a:extLst>
          </p:cNvPr>
          <p:cNvSpPr/>
          <p:nvPr/>
        </p:nvSpPr>
        <p:spPr>
          <a:xfrm>
            <a:off x="1698870" y="137336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04" name="Freeform: Shape 71703">
            <a:extLst>
              <a:ext uri="{FF2B5EF4-FFF2-40B4-BE49-F238E27FC236}">
                <a16:creationId xmlns:a16="http://schemas.microsoft.com/office/drawing/2014/main" id="{E06A6C42-6FC4-C250-0487-743671C015C0}"/>
              </a:ext>
            </a:extLst>
          </p:cNvPr>
          <p:cNvSpPr/>
          <p:nvPr/>
        </p:nvSpPr>
        <p:spPr>
          <a:xfrm>
            <a:off x="1632195" y="145908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06" name="Freeform: Shape 71705">
            <a:extLst>
              <a:ext uri="{FF2B5EF4-FFF2-40B4-BE49-F238E27FC236}">
                <a16:creationId xmlns:a16="http://schemas.microsoft.com/office/drawing/2014/main" id="{014B6D8D-61E6-4300-C1F2-051BAF33E529}"/>
              </a:ext>
            </a:extLst>
          </p:cNvPr>
          <p:cNvSpPr/>
          <p:nvPr/>
        </p:nvSpPr>
        <p:spPr>
          <a:xfrm>
            <a:off x="1432867" y="1888271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07" name="Freeform: Shape 71706">
            <a:extLst>
              <a:ext uri="{FF2B5EF4-FFF2-40B4-BE49-F238E27FC236}">
                <a16:creationId xmlns:a16="http://schemas.microsoft.com/office/drawing/2014/main" id="{FFE1B0FF-E05F-9EF2-C4C8-F6021E2B6B38}"/>
              </a:ext>
            </a:extLst>
          </p:cNvPr>
          <p:cNvSpPr/>
          <p:nvPr/>
        </p:nvSpPr>
        <p:spPr>
          <a:xfrm>
            <a:off x="1366192" y="1973996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09" name="Freeform: Shape 71708">
            <a:extLst>
              <a:ext uri="{FF2B5EF4-FFF2-40B4-BE49-F238E27FC236}">
                <a16:creationId xmlns:a16="http://schemas.microsoft.com/office/drawing/2014/main" id="{48C8FDCE-BCA8-8415-6CF3-FB92F0EB08D6}"/>
              </a:ext>
            </a:extLst>
          </p:cNvPr>
          <p:cNvSpPr/>
          <p:nvPr/>
        </p:nvSpPr>
        <p:spPr>
          <a:xfrm>
            <a:off x="1698870" y="1888271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10" name="Freeform: Shape 71709">
            <a:extLst>
              <a:ext uri="{FF2B5EF4-FFF2-40B4-BE49-F238E27FC236}">
                <a16:creationId xmlns:a16="http://schemas.microsoft.com/office/drawing/2014/main" id="{E714A927-ADA8-D127-E91F-96F3FA030298}"/>
              </a:ext>
            </a:extLst>
          </p:cNvPr>
          <p:cNvSpPr/>
          <p:nvPr/>
        </p:nvSpPr>
        <p:spPr>
          <a:xfrm>
            <a:off x="1632195" y="1973996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12" name="Freeform: Shape 71711">
            <a:extLst>
              <a:ext uri="{FF2B5EF4-FFF2-40B4-BE49-F238E27FC236}">
                <a16:creationId xmlns:a16="http://schemas.microsoft.com/office/drawing/2014/main" id="{EA0F1262-320D-2EE1-6811-1D12BA9AD715}"/>
              </a:ext>
            </a:extLst>
          </p:cNvPr>
          <p:cNvSpPr/>
          <p:nvPr/>
        </p:nvSpPr>
        <p:spPr>
          <a:xfrm>
            <a:off x="2496879" y="1375245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13" name="Freeform: Shape 71712">
            <a:extLst>
              <a:ext uri="{FF2B5EF4-FFF2-40B4-BE49-F238E27FC236}">
                <a16:creationId xmlns:a16="http://schemas.microsoft.com/office/drawing/2014/main" id="{77930389-70C8-413C-26FF-69F72E106FDC}"/>
              </a:ext>
            </a:extLst>
          </p:cNvPr>
          <p:cNvSpPr/>
          <p:nvPr/>
        </p:nvSpPr>
        <p:spPr>
          <a:xfrm>
            <a:off x="2430204" y="1460970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15" name="Freeform: Shape 71714">
            <a:extLst>
              <a:ext uri="{FF2B5EF4-FFF2-40B4-BE49-F238E27FC236}">
                <a16:creationId xmlns:a16="http://schemas.microsoft.com/office/drawing/2014/main" id="{448EB7A1-6BC3-AA08-C5D5-7DD657B0DFBB}"/>
              </a:ext>
            </a:extLst>
          </p:cNvPr>
          <p:cNvSpPr/>
          <p:nvPr/>
        </p:nvSpPr>
        <p:spPr>
          <a:xfrm>
            <a:off x="2762882" y="1375245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16" name="Freeform: Shape 71715">
            <a:extLst>
              <a:ext uri="{FF2B5EF4-FFF2-40B4-BE49-F238E27FC236}">
                <a16:creationId xmlns:a16="http://schemas.microsoft.com/office/drawing/2014/main" id="{59657770-52BC-C7CE-E357-E20AF091D2A0}"/>
              </a:ext>
            </a:extLst>
          </p:cNvPr>
          <p:cNvSpPr/>
          <p:nvPr/>
        </p:nvSpPr>
        <p:spPr>
          <a:xfrm>
            <a:off x="2696207" y="1460970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18" name="Freeform: Shape 71717">
            <a:extLst>
              <a:ext uri="{FF2B5EF4-FFF2-40B4-BE49-F238E27FC236}">
                <a16:creationId xmlns:a16="http://schemas.microsoft.com/office/drawing/2014/main" id="{884AC675-7E3E-AF5F-EBFC-B44B0BF6489A}"/>
              </a:ext>
            </a:extLst>
          </p:cNvPr>
          <p:cNvSpPr/>
          <p:nvPr/>
        </p:nvSpPr>
        <p:spPr>
          <a:xfrm>
            <a:off x="2496879" y="189015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19" name="Freeform: Shape 71718">
            <a:extLst>
              <a:ext uri="{FF2B5EF4-FFF2-40B4-BE49-F238E27FC236}">
                <a16:creationId xmlns:a16="http://schemas.microsoft.com/office/drawing/2014/main" id="{EE92C049-AB4E-85B1-CC37-8C4950899C31}"/>
              </a:ext>
            </a:extLst>
          </p:cNvPr>
          <p:cNvSpPr/>
          <p:nvPr/>
        </p:nvSpPr>
        <p:spPr>
          <a:xfrm>
            <a:off x="2430204" y="197587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21" name="Freeform: Shape 71720">
            <a:extLst>
              <a:ext uri="{FF2B5EF4-FFF2-40B4-BE49-F238E27FC236}">
                <a16:creationId xmlns:a16="http://schemas.microsoft.com/office/drawing/2014/main" id="{09BC9752-32FA-296F-780F-87ED020FB247}"/>
              </a:ext>
            </a:extLst>
          </p:cNvPr>
          <p:cNvSpPr/>
          <p:nvPr/>
        </p:nvSpPr>
        <p:spPr>
          <a:xfrm>
            <a:off x="2762882" y="189015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22" name="Freeform: Shape 71721">
            <a:extLst>
              <a:ext uri="{FF2B5EF4-FFF2-40B4-BE49-F238E27FC236}">
                <a16:creationId xmlns:a16="http://schemas.microsoft.com/office/drawing/2014/main" id="{76F40B22-9C02-CEC8-DBAE-AC39A318AE60}"/>
              </a:ext>
            </a:extLst>
          </p:cNvPr>
          <p:cNvSpPr/>
          <p:nvPr/>
        </p:nvSpPr>
        <p:spPr>
          <a:xfrm>
            <a:off x="2696207" y="197587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24" name="Freeform: Shape 71723">
            <a:extLst>
              <a:ext uri="{FF2B5EF4-FFF2-40B4-BE49-F238E27FC236}">
                <a16:creationId xmlns:a16="http://schemas.microsoft.com/office/drawing/2014/main" id="{1D1C7469-8215-ECC5-58EE-7C2AE0C5A7E3}"/>
              </a:ext>
            </a:extLst>
          </p:cNvPr>
          <p:cNvSpPr/>
          <p:nvPr/>
        </p:nvSpPr>
        <p:spPr>
          <a:xfrm>
            <a:off x="3560891" y="1375245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25" name="Freeform: Shape 71724">
            <a:extLst>
              <a:ext uri="{FF2B5EF4-FFF2-40B4-BE49-F238E27FC236}">
                <a16:creationId xmlns:a16="http://schemas.microsoft.com/office/drawing/2014/main" id="{5AAAC82C-2F95-8DD8-5139-4E1713CE9F70}"/>
              </a:ext>
            </a:extLst>
          </p:cNvPr>
          <p:cNvSpPr/>
          <p:nvPr/>
        </p:nvSpPr>
        <p:spPr>
          <a:xfrm>
            <a:off x="3494216" y="1460970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27" name="Freeform: Shape 71726">
            <a:extLst>
              <a:ext uri="{FF2B5EF4-FFF2-40B4-BE49-F238E27FC236}">
                <a16:creationId xmlns:a16="http://schemas.microsoft.com/office/drawing/2014/main" id="{80838DB4-D575-E720-D453-300FC29B43BF}"/>
              </a:ext>
            </a:extLst>
          </p:cNvPr>
          <p:cNvSpPr/>
          <p:nvPr/>
        </p:nvSpPr>
        <p:spPr>
          <a:xfrm>
            <a:off x="3826894" y="1375245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28" name="Freeform: Shape 71727">
            <a:extLst>
              <a:ext uri="{FF2B5EF4-FFF2-40B4-BE49-F238E27FC236}">
                <a16:creationId xmlns:a16="http://schemas.microsoft.com/office/drawing/2014/main" id="{891CE7FB-F37F-6E3C-F53C-D63D14530A72}"/>
              </a:ext>
            </a:extLst>
          </p:cNvPr>
          <p:cNvSpPr/>
          <p:nvPr/>
        </p:nvSpPr>
        <p:spPr>
          <a:xfrm>
            <a:off x="3760219" y="1460970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30" name="Freeform: Shape 71729">
            <a:extLst>
              <a:ext uri="{FF2B5EF4-FFF2-40B4-BE49-F238E27FC236}">
                <a16:creationId xmlns:a16="http://schemas.microsoft.com/office/drawing/2014/main" id="{CB15651B-625F-2BF5-22F0-AD78840A5D53}"/>
              </a:ext>
            </a:extLst>
          </p:cNvPr>
          <p:cNvSpPr/>
          <p:nvPr/>
        </p:nvSpPr>
        <p:spPr>
          <a:xfrm>
            <a:off x="3560891" y="189015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31" name="Freeform: Shape 71730">
            <a:extLst>
              <a:ext uri="{FF2B5EF4-FFF2-40B4-BE49-F238E27FC236}">
                <a16:creationId xmlns:a16="http://schemas.microsoft.com/office/drawing/2014/main" id="{E1065CC7-F085-A316-548B-A84BF9292630}"/>
              </a:ext>
            </a:extLst>
          </p:cNvPr>
          <p:cNvSpPr/>
          <p:nvPr/>
        </p:nvSpPr>
        <p:spPr>
          <a:xfrm>
            <a:off x="3494216" y="197587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33" name="Freeform: Shape 71732">
            <a:extLst>
              <a:ext uri="{FF2B5EF4-FFF2-40B4-BE49-F238E27FC236}">
                <a16:creationId xmlns:a16="http://schemas.microsoft.com/office/drawing/2014/main" id="{B2A8DC41-C9DE-2E33-1B2D-BF3991B2478F}"/>
              </a:ext>
            </a:extLst>
          </p:cNvPr>
          <p:cNvSpPr/>
          <p:nvPr/>
        </p:nvSpPr>
        <p:spPr>
          <a:xfrm>
            <a:off x="3826894" y="189015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34" name="Freeform: Shape 71733">
            <a:extLst>
              <a:ext uri="{FF2B5EF4-FFF2-40B4-BE49-F238E27FC236}">
                <a16:creationId xmlns:a16="http://schemas.microsoft.com/office/drawing/2014/main" id="{6E5A24EC-FF5A-B9A4-5A50-61C5438266DA}"/>
              </a:ext>
            </a:extLst>
          </p:cNvPr>
          <p:cNvSpPr/>
          <p:nvPr/>
        </p:nvSpPr>
        <p:spPr>
          <a:xfrm>
            <a:off x="3760219" y="197587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36" name="Freeform: Shape 71735">
            <a:extLst>
              <a:ext uri="{FF2B5EF4-FFF2-40B4-BE49-F238E27FC236}">
                <a16:creationId xmlns:a16="http://schemas.microsoft.com/office/drawing/2014/main" id="{B60D1D15-4C00-89E9-37B7-146C730634D8}"/>
              </a:ext>
            </a:extLst>
          </p:cNvPr>
          <p:cNvSpPr/>
          <p:nvPr/>
        </p:nvSpPr>
        <p:spPr>
          <a:xfrm>
            <a:off x="4624903" y="1375245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37" name="Freeform: Shape 71736">
            <a:extLst>
              <a:ext uri="{FF2B5EF4-FFF2-40B4-BE49-F238E27FC236}">
                <a16:creationId xmlns:a16="http://schemas.microsoft.com/office/drawing/2014/main" id="{1DCD6442-474C-7E53-D56D-26E5649D03BE}"/>
              </a:ext>
            </a:extLst>
          </p:cNvPr>
          <p:cNvSpPr/>
          <p:nvPr/>
        </p:nvSpPr>
        <p:spPr>
          <a:xfrm>
            <a:off x="4558228" y="1460970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39" name="Freeform: Shape 71738">
            <a:extLst>
              <a:ext uri="{FF2B5EF4-FFF2-40B4-BE49-F238E27FC236}">
                <a16:creationId xmlns:a16="http://schemas.microsoft.com/office/drawing/2014/main" id="{9F033B81-B50F-C3B9-ADDA-022A89E8DD5F}"/>
              </a:ext>
            </a:extLst>
          </p:cNvPr>
          <p:cNvSpPr/>
          <p:nvPr/>
        </p:nvSpPr>
        <p:spPr>
          <a:xfrm>
            <a:off x="4890906" y="1375245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40" name="Freeform: Shape 71739">
            <a:extLst>
              <a:ext uri="{FF2B5EF4-FFF2-40B4-BE49-F238E27FC236}">
                <a16:creationId xmlns:a16="http://schemas.microsoft.com/office/drawing/2014/main" id="{43AB180E-CA73-C760-6D1E-E53B1A8FADEE}"/>
              </a:ext>
            </a:extLst>
          </p:cNvPr>
          <p:cNvSpPr/>
          <p:nvPr/>
        </p:nvSpPr>
        <p:spPr>
          <a:xfrm>
            <a:off x="4824231" y="1460970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42" name="Freeform: Shape 71741">
            <a:extLst>
              <a:ext uri="{FF2B5EF4-FFF2-40B4-BE49-F238E27FC236}">
                <a16:creationId xmlns:a16="http://schemas.microsoft.com/office/drawing/2014/main" id="{FEE60D14-C221-E968-62A5-3251FA02B7D0}"/>
              </a:ext>
            </a:extLst>
          </p:cNvPr>
          <p:cNvSpPr/>
          <p:nvPr/>
        </p:nvSpPr>
        <p:spPr>
          <a:xfrm>
            <a:off x="4624903" y="189015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43" name="Freeform: Shape 71742">
            <a:extLst>
              <a:ext uri="{FF2B5EF4-FFF2-40B4-BE49-F238E27FC236}">
                <a16:creationId xmlns:a16="http://schemas.microsoft.com/office/drawing/2014/main" id="{854DAED6-74A1-E4ED-5E43-C986B6E3B6B4}"/>
              </a:ext>
            </a:extLst>
          </p:cNvPr>
          <p:cNvSpPr/>
          <p:nvPr/>
        </p:nvSpPr>
        <p:spPr>
          <a:xfrm>
            <a:off x="4558228" y="197587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46" name="Freeform: Shape 6145">
            <a:extLst>
              <a:ext uri="{FF2B5EF4-FFF2-40B4-BE49-F238E27FC236}">
                <a16:creationId xmlns:a16="http://schemas.microsoft.com/office/drawing/2014/main" id="{491D8F18-CE9A-4702-F845-A9D65BF90929}"/>
              </a:ext>
            </a:extLst>
          </p:cNvPr>
          <p:cNvSpPr/>
          <p:nvPr/>
        </p:nvSpPr>
        <p:spPr>
          <a:xfrm>
            <a:off x="4890906" y="189015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47" name="Freeform: Shape 6146">
            <a:extLst>
              <a:ext uri="{FF2B5EF4-FFF2-40B4-BE49-F238E27FC236}">
                <a16:creationId xmlns:a16="http://schemas.microsoft.com/office/drawing/2014/main" id="{1C108417-0F4E-B85E-70E3-7C6C1F54C48F}"/>
              </a:ext>
            </a:extLst>
          </p:cNvPr>
          <p:cNvSpPr/>
          <p:nvPr/>
        </p:nvSpPr>
        <p:spPr>
          <a:xfrm>
            <a:off x="4824231" y="197587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49" name="Freeform: Shape 6148">
            <a:extLst>
              <a:ext uri="{FF2B5EF4-FFF2-40B4-BE49-F238E27FC236}">
                <a16:creationId xmlns:a16="http://schemas.microsoft.com/office/drawing/2014/main" id="{AE7A1DB2-92AA-84DC-8FE1-52F4A546004A}"/>
              </a:ext>
            </a:extLst>
          </p:cNvPr>
          <p:cNvSpPr/>
          <p:nvPr/>
        </p:nvSpPr>
        <p:spPr>
          <a:xfrm>
            <a:off x="900861" y="1371221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50" name="Freeform: Shape 6149">
            <a:extLst>
              <a:ext uri="{FF2B5EF4-FFF2-40B4-BE49-F238E27FC236}">
                <a16:creationId xmlns:a16="http://schemas.microsoft.com/office/drawing/2014/main" id="{8C67C534-4254-AA55-4295-662134B8F4F5}"/>
              </a:ext>
            </a:extLst>
          </p:cNvPr>
          <p:cNvSpPr/>
          <p:nvPr/>
        </p:nvSpPr>
        <p:spPr>
          <a:xfrm>
            <a:off x="834186" y="1456946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52" name="Freeform: Shape 6151">
            <a:extLst>
              <a:ext uri="{FF2B5EF4-FFF2-40B4-BE49-F238E27FC236}">
                <a16:creationId xmlns:a16="http://schemas.microsoft.com/office/drawing/2014/main" id="{08367B3F-FB7F-3869-7829-A0A7435C82AD}"/>
              </a:ext>
            </a:extLst>
          </p:cNvPr>
          <p:cNvSpPr/>
          <p:nvPr/>
        </p:nvSpPr>
        <p:spPr>
          <a:xfrm>
            <a:off x="1166864" y="1371221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53" name="Freeform: Shape 6152">
            <a:extLst>
              <a:ext uri="{FF2B5EF4-FFF2-40B4-BE49-F238E27FC236}">
                <a16:creationId xmlns:a16="http://schemas.microsoft.com/office/drawing/2014/main" id="{E92C4118-1A27-017C-800D-D0D934D27C81}"/>
              </a:ext>
            </a:extLst>
          </p:cNvPr>
          <p:cNvSpPr/>
          <p:nvPr/>
        </p:nvSpPr>
        <p:spPr>
          <a:xfrm>
            <a:off x="1100189" y="1456946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55" name="Freeform: Shape 6154">
            <a:extLst>
              <a:ext uri="{FF2B5EF4-FFF2-40B4-BE49-F238E27FC236}">
                <a16:creationId xmlns:a16="http://schemas.microsoft.com/office/drawing/2014/main" id="{E1402A74-B4AE-078D-777F-93D6B815A8B2}"/>
              </a:ext>
            </a:extLst>
          </p:cNvPr>
          <p:cNvSpPr/>
          <p:nvPr/>
        </p:nvSpPr>
        <p:spPr>
          <a:xfrm>
            <a:off x="900861" y="1886129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56" name="Freeform: Shape 6155">
            <a:extLst>
              <a:ext uri="{FF2B5EF4-FFF2-40B4-BE49-F238E27FC236}">
                <a16:creationId xmlns:a16="http://schemas.microsoft.com/office/drawing/2014/main" id="{85230DF7-6E53-D17E-EE89-C5F2D120567F}"/>
              </a:ext>
            </a:extLst>
          </p:cNvPr>
          <p:cNvSpPr/>
          <p:nvPr/>
        </p:nvSpPr>
        <p:spPr>
          <a:xfrm>
            <a:off x="834186" y="1971854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58" name="Freeform: Shape 6157">
            <a:extLst>
              <a:ext uri="{FF2B5EF4-FFF2-40B4-BE49-F238E27FC236}">
                <a16:creationId xmlns:a16="http://schemas.microsoft.com/office/drawing/2014/main" id="{967EA041-B10B-3D68-974F-FD876EDC0D54}"/>
              </a:ext>
            </a:extLst>
          </p:cNvPr>
          <p:cNvSpPr/>
          <p:nvPr/>
        </p:nvSpPr>
        <p:spPr>
          <a:xfrm>
            <a:off x="1166864" y="1886129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59" name="Freeform: Shape 6158">
            <a:extLst>
              <a:ext uri="{FF2B5EF4-FFF2-40B4-BE49-F238E27FC236}">
                <a16:creationId xmlns:a16="http://schemas.microsoft.com/office/drawing/2014/main" id="{EB8C89A7-2A83-8D57-337C-F8ABE41F1E2F}"/>
              </a:ext>
            </a:extLst>
          </p:cNvPr>
          <p:cNvSpPr/>
          <p:nvPr/>
        </p:nvSpPr>
        <p:spPr>
          <a:xfrm>
            <a:off x="1100189" y="1971854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61" name="Freeform: Shape 6160">
            <a:extLst>
              <a:ext uri="{FF2B5EF4-FFF2-40B4-BE49-F238E27FC236}">
                <a16:creationId xmlns:a16="http://schemas.microsoft.com/office/drawing/2014/main" id="{259789B6-52B9-CFE6-3263-E71D8F2F0815}"/>
              </a:ext>
            </a:extLst>
          </p:cNvPr>
          <p:cNvSpPr/>
          <p:nvPr/>
        </p:nvSpPr>
        <p:spPr>
          <a:xfrm>
            <a:off x="1964873" y="137336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62" name="Freeform: Shape 6161">
            <a:extLst>
              <a:ext uri="{FF2B5EF4-FFF2-40B4-BE49-F238E27FC236}">
                <a16:creationId xmlns:a16="http://schemas.microsoft.com/office/drawing/2014/main" id="{67E5DB04-A32F-9808-AB7D-AF63BF2ED7E5}"/>
              </a:ext>
            </a:extLst>
          </p:cNvPr>
          <p:cNvSpPr/>
          <p:nvPr/>
        </p:nvSpPr>
        <p:spPr>
          <a:xfrm>
            <a:off x="1898198" y="145908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64" name="Freeform: Shape 6163">
            <a:extLst>
              <a:ext uri="{FF2B5EF4-FFF2-40B4-BE49-F238E27FC236}">
                <a16:creationId xmlns:a16="http://schemas.microsoft.com/office/drawing/2014/main" id="{4A71BA6C-808F-E6D5-6558-3EDD6C2D21A0}"/>
              </a:ext>
            </a:extLst>
          </p:cNvPr>
          <p:cNvSpPr/>
          <p:nvPr/>
        </p:nvSpPr>
        <p:spPr>
          <a:xfrm>
            <a:off x="2230876" y="137336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65" name="Freeform: Shape 6164">
            <a:extLst>
              <a:ext uri="{FF2B5EF4-FFF2-40B4-BE49-F238E27FC236}">
                <a16:creationId xmlns:a16="http://schemas.microsoft.com/office/drawing/2014/main" id="{42BC0771-AC93-E078-1865-2B456108B4E5}"/>
              </a:ext>
            </a:extLst>
          </p:cNvPr>
          <p:cNvSpPr/>
          <p:nvPr/>
        </p:nvSpPr>
        <p:spPr>
          <a:xfrm>
            <a:off x="2164201" y="145908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67" name="Freeform: Shape 6166">
            <a:extLst>
              <a:ext uri="{FF2B5EF4-FFF2-40B4-BE49-F238E27FC236}">
                <a16:creationId xmlns:a16="http://schemas.microsoft.com/office/drawing/2014/main" id="{2CCE4D06-8A00-048A-5D7C-822ADD36BCC3}"/>
              </a:ext>
            </a:extLst>
          </p:cNvPr>
          <p:cNvSpPr/>
          <p:nvPr/>
        </p:nvSpPr>
        <p:spPr>
          <a:xfrm>
            <a:off x="1964873" y="1888271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68" name="Freeform: Shape 6167">
            <a:extLst>
              <a:ext uri="{FF2B5EF4-FFF2-40B4-BE49-F238E27FC236}">
                <a16:creationId xmlns:a16="http://schemas.microsoft.com/office/drawing/2014/main" id="{DC288AD0-C17C-0ADF-5EAE-1EB25F444442}"/>
              </a:ext>
            </a:extLst>
          </p:cNvPr>
          <p:cNvSpPr/>
          <p:nvPr/>
        </p:nvSpPr>
        <p:spPr>
          <a:xfrm>
            <a:off x="1898198" y="1973996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70" name="Freeform: Shape 6169">
            <a:extLst>
              <a:ext uri="{FF2B5EF4-FFF2-40B4-BE49-F238E27FC236}">
                <a16:creationId xmlns:a16="http://schemas.microsoft.com/office/drawing/2014/main" id="{832FF6B6-4A4A-C8C0-5FF3-EB4CC5A57974}"/>
              </a:ext>
            </a:extLst>
          </p:cNvPr>
          <p:cNvSpPr/>
          <p:nvPr/>
        </p:nvSpPr>
        <p:spPr>
          <a:xfrm>
            <a:off x="2230876" y="1888271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71" name="Freeform: Shape 6170">
            <a:extLst>
              <a:ext uri="{FF2B5EF4-FFF2-40B4-BE49-F238E27FC236}">
                <a16:creationId xmlns:a16="http://schemas.microsoft.com/office/drawing/2014/main" id="{F96463D4-2283-A32D-B945-C13B6DC04B70}"/>
              </a:ext>
            </a:extLst>
          </p:cNvPr>
          <p:cNvSpPr/>
          <p:nvPr/>
        </p:nvSpPr>
        <p:spPr>
          <a:xfrm>
            <a:off x="2164201" y="1973996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73" name="Freeform: Shape 6172">
            <a:extLst>
              <a:ext uri="{FF2B5EF4-FFF2-40B4-BE49-F238E27FC236}">
                <a16:creationId xmlns:a16="http://schemas.microsoft.com/office/drawing/2014/main" id="{AC318B9F-706D-7C3E-8FFA-23E1B0CE1B29}"/>
              </a:ext>
            </a:extLst>
          </p:cNvPr>
          <p:cNvSpPr/>
          <p:nvPr/>
        </p:nvSpPr>
        <p:spPr>
          <a:xfrm>
            <a:off x="3028885" y="1375245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74" name="Freeform: Shape 6173">
            <a:extLst>
              <a:ext uri="{FF2B5EF4-FFF2-40B4-BE49-F238E27FC236}">
                <a16:creationId xmlns:a16="http://schemas.microsoft.com/office/drawing/2014/main" id="{0062CF4A-5173-0EDF-10F5-352961974595}"/>
              </a:ext>
            </a:extLst>
          </p:cNvPr>
          <p:cNvSpPr/>
          <p:nvPr/>
        </p:nvSpPr>
        <p:spPr>
          <a:xfrm>
            <a:off x="2962210" y="1460970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76" name="Freeform: Shape 6175">
            <a:extLst>
              <a:ext uri="{FF2B5EF4-FFF2-40B4-BE49-F238E27FC236}">
                <a16:creationId xmlns:a16="http://schemas.microsoft.com/office/drawing/2014/main" id="{64BFE8E6-22F9-90E0-E57E-93C115FCFB01}"/>
              </a:ext>
            </a:extLst>
          </p:cNvPr>
          <p:cNvSpPr/>
          <p:nvPr/>
        </p:nvSpPr>
        <p:spPr>
          <a:xfrm>
            <a:off x="3294888" y="1375245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77" name="Freeform: Shape 6176">
            <a:extLst>
              <a:ext uri="{FF2B5EF4-FFF2-40B4-BE49-F238E27FC236}">
                <a16:creationId xmlns:a16="http://schemas.microsoft.com/office/drawing/2014/main" id="{A8E13A00-516B-6C9B-6CF2-BC911A265130}"/>
              </a:ext>
            </a:extLst>
          </p:cNvPr>
          <p:cNvSpPr/>
          <p:nvPr/>
        </p:nvSpPr>
        <p:spPr>
          <a:xfrm>
            <a:off x="3228213" y="1460970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79" name="Freeform: Shape 6178">
            <a:extLst>
              <a:ext uri="{FF2B5EF4-FFF2-40B4-BE49-F238E27FC236}">
                <a16:creationId xmlns:a16="http://schemas.microsoft.com/office/drawing/2014/main" id="{06FBDC51-AA97-7CEF-8A86-203D718CF6B3}"/>
              </a:ext>
            </a:extLst>
          </p:cNvPr>
          <p:cNvSpPr/>
          <p:nvPr/>
        </p:nvSpPr>
        <p:spPr>
          <a:xfrm>
            <a:off x="3028885" y="189015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80" name="Freeform: Shape 6179">
            <a:extLst>
              <a:ext uri="{FF2B5EF4-FFF2-40B4-BE49-F238E27FC236}">
                <a16:creationId xmlns:a16="http://schemas.microsoft.com/office/drawing/2014/main" id="{52E8D8B9-FC07-F8E6-57AE-E45BC15595A7}"/>
              </a:ext>
            </a:extLst>
          </p:cNvPr>
          <p:cNvSpPr/>
          <p:nvPr/>
        </p:nvSpPr>
        <p:spPr>
          <a:xfrm>
            <a:off x="2962210" y="197587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82" name="Freeform: Shape 6181">
            <a:extLst>
              <a:ext uri="{FF2B5EF4-FFF2-40B4-BE49-F238E27FC236}">
                <a16:creationId xmlns:a16="http://schemas.microsoft.com/office/drawing/2014/main" id="{2256401B-CABB-370C-F61A-0A0A0BD9B4EE}"/>
              </a:ext>
            </a:extLst>
          </p:cNvPr>
          <p:cNvSpPr/>
          <p:nvPr/>
        </p:nvSpPr>
        <p:spPr>
          <a:xfrm>
            <a:off x="3294888" y="189015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83" name="Freeform: Shape 6182">
            <a:extLst>
              <a:ext uri="{FF2B5EF4-FFF2-40B4-BE49-F238E27FC236}">
                <a16:creationId xmlns:a16="http://schemas.microsoft.com/office/drawing/2014/main" id="{35F50994-E3B7-790F-7B27-3CDA4A7438B5}"/>
              </a:ext>
            </a:extLst>
          </p:cNvPr>
          <p:cNvSpPr/>
          <p:nvPr/>
        </p:nvSpPr>
        <p:spPr>
          <a:xfrm>
            <a:off x="3228213" y="197587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85" name="Freeform: Shape 6184">
            <a:extLst>
              <a:ext uri="{FF2B5EF4-FFF2-40B4-BE49-F238E27FC236}">
                <a16:creationId xmlns:a16="http://schemas.microsoft.com/office/drawing/2014/main" id="{21C432EB-32DA-2EE9-2ABD-4EF6EFD042B1}"/>
              </a:ext>
            </a:extLst>
          </p:cNvPr>
          <p:cNvSpPr/>
          <p:nvPr/>
        </p:nvSpPr>
        <p:spPr>
          <a:xfrm>
            <a:off x="4092897" y="1375245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86" name="Freeform: Shape 6185">
            <a:extLst>
              <a:ext uri="{FF2B5EF4-FFF2-40B4-BE49-F238E27FC236}">
                <a16:creationId xmlns:a16="http://schemas.microsoft.com/office/drawing/2014/main" id="{CBCAF81B-17C1-20C3-393F-2687ABAA3A04}"/>
              </a:ext>
            </a:extLst>
          </p:cNvPr>
          <p:cNvSpPr/>
          <p:nvPr/>
        </p:nvSpPr>
        <p:spPr>
          <a:xfrm>
            <a:off x="4026222" y="1460970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88" name="Freeform: Shape 6187">
            <a:extLst>
              <a:ext uri="{FF2B5EF4-FFF2-40B4-BE49-F238E27FC236}">
                <a16:creationId xmlns:a16="http://schemas.microsoft.com/office/drawing/2014/main" id="{8CA9141A-FCD5-CA55-F0E9-C5BB429325FC}"/>
              </a:ext>
            </a:extLst>
          </p:cNvPr>
          <p:cNvSpPr/>
          <p:nvPr/>
        </p:nvSpPr>
        <p:spPr>
          <a:xfrm>
            <a:off x="4358900" y="1375245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89" name="Freeform: Shape 6188">
            <a:extLst>
              <a:ext uri="{FF2B5EF4-FFF2-40B4-BE49-F238E27FC236}">
                <a16:creationId xmlns:a16="http://schemas.microsoft.com/office/drawing/2014/main" id="{1462342B-49FC-3AE8-E28A-19D4EA8326D1}"/>
              </a:ext>
            </a:extLst>
          </p:cNvPr>
          <p:cNvSpPr/>
          <p:nvPr/>
        </p:nvSpPr>
        <p:spPr>
          <a:xfrm>
            <a:off x="4292225" y="1460970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91" name="Freeform: Shape 6190">
            <a:extLst>
              <a:ext uri="{FF2B5EF4-FFF2-40B4-BE49-F238E27FC236}">
                <a16:creationId xmlns:a16="http://schemas.microsoft.com/office/drawing/2014/main" id="{986EEB67-781B-EB25-D8B6-F03D4482331C}"/>
              </a:ext>
            </a:extLst>
          </p:cNvPr>
          <p:cNvSpPr/>
          <p:nvPr/>
        </p:nvSpPr>
        <p:spPr>
          <a:xfrm>
            <a:off x="4092897" y="189015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92" name="Freeform: Shape 6191">
            <a:extLst>
              <a:ext uri="{FF2B5EF4-FFF2-40B4-BE49-F238E27FC236}">
                <a16:creationId xmlns:a16="http://schemas.microsoft.com/office/drawing/2014/main" id="{ACEB2672-941C-1774-5A2F-66E7294C8414}"/>
              </a:ext>
            </a:extLst>
          </p:cNvPr>
          <p:cNvSpPr/>
          <p:nvPr/>
        </p:nvSpPr>
        <p:spPr>
          <a:xfrm>
            <a:off x="4026222" y="197587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94" name="Freeform: Shape 6193">
            <a:extLst>
              <a:ext uri="{FF2B5EF4-FFF2-40B4-BE49-F238E27FC236}">
                <a16:creationId xmlns:a16="http://schemas.microsoft.com/office/drawing/2014/main" id="{DFEF3967-DE1F-32EB-0D46-79073B4B7ECF}"/>
              </a:ext>
            </a:extLst>
          </p:cNvPr>
          <p:cNvSpPr/>
          <p:nvPr/>
        </p:nvSpPr>
        <p:spPr>
          <a:xfrm>
            <a:off x="4358900" y="189015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95" name="Freeform: Shape 6194">
            <a:extLst>
              <a:ext uri="{FF2B5EF4-FFF2-40B4-BE49-F238E27FC236}">
                <a16:creationId xmlns:a16="http://schemas.microsoft.com/office/drawing/2014/main" id="{C622C368-8472-DC5F-86AA-6FB215BA5636}"/>
              </a:ext>
            </a:extLst>
          </p:cNvPr>
          <p:cNvSpPr/>
          <p:nvPr/>
        </p:nvSpPr>
        <p:spPr>
          <a:xfrm>
            <a:off x="4292225" y="197587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97" name="Freeform: Shape 6196">
            <a:extLst>
              <a:ext uri="{FF2B5EF4-FFF2-40B4-BE49-F238E27FC236}">
                <a16:creationId xmlns:a16="http://schemas.microsoft.com/office/drawing/2014/main" id="{9140EEBE-A4DB-52E5-6B5A-45AD778DB447}"/>
              </a:ext>
            </a:extLst>
          </p:cNvPr>
          <p:cNvSpPr/>
          <p:nvPr/>
        </p:nvSpPr>
        <p:spPr>
          <a:xfrm>
            <a:off x="5156909" y="1375245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98" name="Freeform: Shape 6197">
            <a:extLst>
              <a:ext uri="{FF2B5EF4-FFF2-40B4-BE49-F238E27FC236}">
                <a16:creationId xmlns:a16="http://schemas.microsoft.com/office/drawing/2014/main" id="{FA523429-E378-5697-D4D8-47CEC812ED29}"/>
              </a:ext>
            </a:extLst>
          </p:cNvPr>
          <p:cNvSpPr/>
          <p:nvPr/>
        </p:nvSpPr>
        <p:spPr>
          <a:xfrm>
            <a:off x="5090234" y="1460970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200" name="Freeform: Shape 6199">
            <a:extLst>
              <a:ext uri="{FF2B5EF4-FFF2-40B4-BE49-F238E27FC236}">
                <a16:creationId xmlns:a16="http://schemas.microsoft.com/office/drawing/2014/main" id="{DED6DECF-ADD8-A1F8-E3DF-385FC6D402A0}"/>
              </a:ext>
            </a:extLst>
          </p:cNvPr>
          <p:cNvSpPr/>
          <p:nvPr/>
        </p:nvSpPr>
        <p:spPr>
          <a:xfrm>
            <a:off x="5422912" y="1375245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201" name="Freeform: Shape 6200">
            <a:extLst>
              <a:ext uri="{FF2B5EF4-FFF2-40B4-BE49-F238E27FC236}">
                <a16:creationId xmlns:a16="http://schemas.microsoft.com/office/drawing/2014/main" id="{5B164204-58C3-CFBC-1A75-A0AC1E1DAD1A}"/>
              </a:ext>
            </a:extLst>
          </p:cNvPr>
          <p:cNvSpPr/>
          <p:nvPr/>
        </p:nvSpPr>
        <p:spPr>
          <a:xfrm>
            <a:off x="5356237" y="1460970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203" name="Freeform: Shape 6202">
            <a:extLst>
              <a:ext uri="{FF2B5EF4-FFF2-40B4-BE49-F238E27FC236}">
                <a16:creationId xmlns:a16="http://schemas.microsoft.com/office/drawing/2014/main" id="{98CFEAF2-8460-94C5-3510-CB7E1DE2A70A}"/>
              </a:ext>
            </a:extLst>
          </p:cNvPr>
          <p:cNvSpPr/>
          <p:nvPr/>
        </p:nvSpPr>
        <p:spPr>
          <a:xfrm>
            <a:off x="5156909" y="189015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204" name="Freeform: Shape 6203">
            <a:extLst>
              <a:ext uri="{FF2B5EF4-FFF2-40B4-BE49-F238E27FC236}">
                <a16:creationId xmlns:a16="http://schemas.microsoft.com/office/drawing/2014/main" id="{F0272776-08C7-8EB6-330B-B4581EC863B7}"/>
              </a:ext>
            </a:extLst>
          </p:cNvPr>
          <p:cNvSpPr/>
          <p:nvPr/>
        </p:nvSpPr>
        <p:spPr>
          <a:xfrm>
            <a:off x="5090234" y="197587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206" name="Freeform: Shape 6205">
            <a:extLst>
              <a:ext uri="{FF2B5EF4-FFF2-40B4-BE49-F238E27FC236}">
                <a16:creationId xmlns:a16="http://schemas.microsoft.com/office/drawing/2014/main" id="{C379C619-ADC6-BE9B-4603-47C4396A4EBA}"/>
              </a:ext>
            </a:extLst>
          </p:cNvPr>
          <p:cNvSpPr/>
          <p:nvPr/>
        </p:nvSpPr>
        <p:spPr>
          <a:xfrm>
            <a:off x="5422912" y="189015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207" name="Freeform: Shape 6206">
            <a:extLst>
              <a:ext uri="{FF2B5EF4-FFF2-40B4-BE49-F238E27FC236}">
                <a16:creationId xmlns:a16="http://schemas.microsoft.com/office/drawing/2014/main" id="{E9FE6D46-CAEE-44A5-D79E-42C524B9F31B}"/>
              </a:ext>
            </a:extLst>
          </p:cNvPr>
          <p:cNvSpPr/>
          <p:nvPr/>
        </p:nvSpPr>
        <p:spPr>
          <a:xfrm>
            <a:off x="5356237" y="197587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pic>
        <p:nvPicPr>
          <p:cNvPr id="71683" name="Graphic 71682" descr="Man with solid fill">
            <a:extLst>
              <a:ext uri="{FF2B5EF4-FFF2-40B4-BE49-F238E27FC236}">
                <a16:creationId xmlns:a16="http://schemas.microsoft.com/office/drawing/2014/main" id="{A1661A67-5519-7673-2BAB-3B373F9926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67400" y="1356933"/>
            <a:ext cx="457200" cy="457200"/>
          </a:xfrm>
          <a:prstGeom prst="rect">
            <a:avLst/>
          </a:prstGeom>
        </p:spPr>
      </p:pic>
      <p:pic>
        <p:nvPicPr>
          <p:cNvPr id="71684" name="Graphic 71683" descr="Man with solid fill">
            <a:extLst>
              <a:ext uri="{FF2B5EF4-FFF2-40B4-BE49-F238E27FC236}">
                <a16:creationId xmlns:a16="http://schemas.microsoft.com/office/drawing/2014/main" id="{A16620B2-F4CA-D7DB-4AAC-5D04DB1BBD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33403" y="1356933"/>
            <a:ext cx="457200" cy="457200"/>
          </a:xfrm>
          <a:prstGeom prst="rect">
            <a:avLst/>
          </a:prstGeom>
        </p:spPr>
      </p:pic>
      <p:pic>
        <p:nvPicPr>
          <p:cNvPr id="71685" name="Graphic 71684" descr="Man with solid fill">
            <a:extLst>
              <a:ext uri="{FF2B5EF4-FFF2-40B4-BE49-F238E27FC236}">
                <a16:creationId xmlns:a16="http://schemas.microsoft.com/office/drawing/2014/main" id="{EB3726A3-54F1-F977-6363-71288C4366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67400" y="1871841"/>
            <a:ext cx="457200" cy="457200"/>
          </a:xfrm>
          <a:prstGeom prst="rect">
            <a:avLst/>
          </a:prstGeom>
        </p:spPr>
      </p:pic>
      <p:pic>
        <p:nvPicPr>
          <p:cNvPr id="71688" name="Graphic 71687" descr="Man with solid fill">
            <a:extLst>
              <a:ext uri="{FF2B5EF4-FFF2-40B4-BE49-F238E27FC236}">
                <a16:creationId xmlns:a16="http://schemas.microsoft.com/office/drawing/2014/main" id="{2D711991-7B38-6641-3B55-FD22FDD52A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33403" y="1871841"/>
            <a:ext cx="457200" cy="457200"/>
          </a:xfrm>
          <a:prstGeom prst="rect">
            <a:avLst/>
          </a:prstGeom>
        </p:spPr>
      </p:pic>
      <p:pic>
        <p:nvPicPr>
          <p:cNvPr id="71690" name="Graphic 71689" descr="Man with solid fill">
            <a:extLst>
              <a:ext uri="{FF2B5EF4-FFF2-40B4-BE49-F238E27FC236}">
                <a16:creationId xmlns:a16="http://schemas.microsoft.com/office/drawing/2014/main" id="{2849CEBB-FEC7-4D14-3302-3E78FF944B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31412" y="1359076"/>
            <a:ext cx="457200" cy="457200"/>
          </a:xfrm>
          <a:prstGeom prst="rect">
            <a:avLst/>
          </a:prstGeom>
        </p:spPr>
      </p:pic>
      <p:pic>
        <p:nvPicPr>
          <p:cNvPr id="71692" name="Graphic 71691" descr="Man with solid fill">
            <a:extLst>
              <a:ext uri="{FF2B5EF4-FFF2-40B4-BE49-F238E27FC236}">
                <a16:creationId xmlns:a16="http://schemas.microsoft.com/office/drawing/2014/main" id="{43F2A982-2934-C4B0-DA32-6E6ED3869C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97415" y="1365659"/>
            <a:ext cx="457200" cy="457200"/>
          </a:xfrm>
          <a:prstGeom prst="rect">
            <a:avLst/>
          </a:prstGeom>
        </p:spPr>
      </p:pic>
      <p:pic>
        <p:nvPicPr>
          <p:cNvPr id="71693" name="Graphic 71692" descr="Man with solid fill">
            <a:extLst>
              <a:ext uri="{FF2B5EF4-FFF2-40B4-BE49-F238E27FC236}">
                <a16:creationId xmlns:a16="http://schemas.microsoft.com/office/drawing/2014/main" id="{95604613-C00E-1C12-0840-A48605D41A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31412" y="1873984"/>
            <a:ext cx="457200" cy="457200"/>
          </a:xfrm>
          <a:prstGeom prst="rect">
            <a:avLst/>
          </a:prstGeom>
        </p:spPr>
      </p:pic>
      <p:pic>
        <p:nvPicPr>
          <p:cNvPr id="71695" name="Graphic 71694" descr="Man with solid fill">
            <a:extLst>
              <a:ext uri="{FF2B5EF4-FFF2-40B4-BE49-F238E27FC236}">
                <a16:creationId xmlns:a16="http://schemas.microsoft.com/office/drawing/2014/main" id="{E8DF7136-5342-2827-4908-37FBF817B6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97415" y="1880567"/>
            <a:ext cx="457200" cy="457200"/>
          </a:xfrm>
          <a:prstGeom prst="rect">
            <a:avLst/>
          </a:prstGeom>
        </p:spPr>
      </p:pic>
      <p:pic>
        <p:nvPicPr>
          <p:cNvPr id="71696" name="Graphic 71695" descr="Man with solid fill">
            <a:extLst>
              <a:ext uri="{FF2B5EF4-FFF2-40B4-BE49-F238E27FC236}">
                <a16:creationId xmlns:a16="http://schemas.microsoft.com/office/drawing/2014/main" id="{5B65FF41-444E-2936-DA13-FDF45E71F3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99406" y="1356933"/>
            <a:ext cx="457200" cy="457200"/>
          </a:xfrm>
          <a:prstGeom prst="rect">
            <a:avLst/>
          </a:prstGeom>
        </p:spPr>
      </p:pic>
      <p:pic>
        <p:nvPicPr>
          <p:cNvPr id="71698" name="Graphic 71697" descr="Man with solid fill">
            <a:extLst>
              <a:ext uri="{FF2B5EF4-FFF2-40B4-BE49-F238E27FC236}">
                <a16:creationId xmlns:a16="http://schemas.microsoft.com/office/drawing/2014/main" id="{615A153C-F7F6-97DC-F058-76FB669E20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65409" y="1356933"/>
            <a:ext cx="457200" cy="457200"/>
          </a:xfrm>
          <a:prstGeom prst="rect">
            <a:avLst/>
          </a:prstGeom>
        </p:spPr>
      </p:pic>
      <p:pic>
        <p:nvPicPr>
          <p:cNvPr id="71699" name="Graphic 71698" descr="Man with solid fill">
            <a:extLst>
              <a:ext uri="{FF2B5EF4-FFF2-40B4-BE49-F238E27FC236}">
                <a16:creationId xmlns:a16="http://schemas.microsoft.com/office/drawing/2014/main" id="{52A64FAB-00EE-EF1A-CB22-8DE9F11F7F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99406" y="1871841"/>
            <a:ext cx="457200" cy="457200"/>
          </a:xfrm>
          <a:prstGeom prst="rect">
            <a:avLst/>
          </a:prstGeom>
        </p:spPr>
      </p:pic>
      <p:pic>
        <p:nvPicPr>
          <p:cNvPr id="71700" name="Graphic 71699" descr="Man with solid fill">
            <a:extLst>
              <a:ext uri="{FF2B5EF4-FFF2-40B4-BE49-F238E27FC236}">
                <a16:creationId xmlns:a16="http://schemas.microsoft.com/office/drawing/2014/main" id="{024F0D10-0F2A-B761-22D5-69341495CC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65409" y="1871841"/>
            <a:ext cx="457200" cy="4572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086063D-7F36-7FBA-FE20-816BF043EFE1}"/>
              </a:ext>
            </a:extLst>
          </p:cNvPr>
          <p:cNvSpPr txBox="1"/>
          <p:nvPr/>
        </p:nvSpPr>
        <p:spPr>
          <a:xfrm>
            <a:off x="7887427" y="1193065"/>
            <a:ext cx="2428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12750" eaLnBrk="0" hangingPunct="0"/>
            <a:r>
              <a:rPr lang="fr-FR" sz="1400" dirty="0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Reference SMD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D9D4A8-51C7-A7C5-028C-82B3AD84B2E8}"/>
              </a:ext>
            </a:extLst>
          </p:cNvPr>
          <p:cNvSpPr txBox="1"/>
          <p:nvPr/>
        </p:nvSpPr>
        <p:spPr>
          <a:xfrm>
            <a:off x="7934724" y="728141"/>
            <a:ext cx="3854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12750" eaLnBrk="0" hangingPunct="0"/>
            <a:r>
              <a:rPr lang="fr-FR" sz="1600" b="1" dirty="0" err="1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Selection</a:t>
            </a:r>
            <a:r>
              <a:rPr lang="fr-FR" sz="1600" b="1" dirty="0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 </a:t>
            </a:r>
            <a:r>
              <a:rPr lang="fr-FR" sz="1600" b="1" dirty="0" err="1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bias</a:t>
            </a:r>
            <a:endParaRPr lang="fr-FR" sz="1600" b="1" dirty="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graphicFrame>
        <p:nvGraphicFramePr>
          <p:cNvPr id="32" name="Диаграмма 4">
            <a:extLst>
              <a:ext uri="{FF2B5EF4-FFF2-40B4-BE49-F238E27FC236}">
                <a16:creationId xmlns:a16="http://schemas.microsoft.com/office/drawing/2014/main" id="{172D89BB-9851-2409-5E6C-21012DCF15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7242566"/>
              </p:ext>
            </p:extLst>
          </p:nvPr>
        </p:nvGraphicFramePr>
        <p:xfrm>
          <a:off x="8320729" y="1395106"/>
          <a:ext cx="1581870" cy="1023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B107EFE-9234-150B-E1D8-461E1DCC7025}"/>
              </a:ext>
            </a:extLst>
          </p:cNvPr>
          <p:cNvSpPr txBox="1"/>
          <p:nvPr/>
        </p:nvSpPr>
        <p:spPr>
          <a:xfrm>
            <a:off x="9571731" y="1193065"/>
            <a:ext cx="2428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12750" eaLnBrk="0" hangingPunct="0"/>
            <a:r>
              <a:rPr lang="fr-FR" sz="1400" dirty="0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Reference ATE</a:t>
            </a:r>
          </a:p>
        </p:txBody>
      </p:sp>
      <p:graphicFrame>
        <p:nvGraphicFramePr>
          <p:cNvPr id="11" name="Диаграмма 4">
            <a:extLst>
              <a:ext uri="{FF2B5EF4-FFF2-40B4-BE49-F238E27FC236}">
                <a16:creationId xmlns:a16="http://schemas.microsoft.com/office/drawing/2014/main" id="{742FCC0B-B5C8-EE91-BED7-4FC95D7633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131866"/>
              </p:ext>
            </p:extLst>
          </p:nvPr>
        </p:nvGraphicFramePr>
        <p:xfrm>
          <a:off x="10403799" y="1412675"/>
          <a:ext cx="726572" cy="1023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2090901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0.58112 -0.1576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049" y="-789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14815E-6 L 0.25228 -0.1638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11" y="-81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16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717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9" grpId="0"/>
      <p:bldGraphic spid="32" grpId="0">
        <p:bldAsOne/>
      </p:bldGraphic>
      <p:bldP spid="10" grpId="0"/>
      <p:bldGraphic spid="11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D41DF7FB-B0AE-34C8-B772-6EC0F8882312}"/>
              </a:ext>
            </a:extLst>
          </p:cNvPr>
          <p:cNvSpPr/>
          <p:nvPr/>
        </p:nvSpPr>
        <p:spPr bwMode="auto">
          <a:xfrm>
            <a:off x="7777779" y="653717"/>
            <a:ext cx="4148074" cy="3584796"/>
          </a:xfrm>
          <a:prstGeom prst="rect">
            <a:avLst/>
          </a:prstGeom>
          <a:solidFill>
            <a:srgbClr val="EEFCF4"/>
          </a:solidFill>
          <a:ln w="12700" cap="flat" cmpd="sng" algn="ctr">
            <a:solidFill>
              <a:srgbClr val="00B05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19050" tIns="19050" rIns="19050" bIns="1905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412750" hangingPunct="0"/>
            <a:endParaRPr lang="fr-FR" sz="100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F6019C-A8DB-1982-4EF8-67BCEB33F69B}"/>
              </a:ext>
            </a:extLst>
          </p:cNvPr>
          <p:cNvSpPr txBox="1"/>
          <p:nvPr/>
        </p:nvSpPr>
        <p:spPr>
          <a:xfrm>
            <a:off x="2305135" y="2472187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12750" eaLnBrk="0" hangingPunct="0"/>
            <a:r>
              <a:rPr lang="fr-FR" sz="1400" dirty="0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Controls</a:t>
            </a:r>
            <a:endParaRPr lang="fr-FR" sz="2700" dirty="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A37AD59-81DC-FA40-9C62-155F4C1B6359}"/>
              </a:ext>
            </a:extLst>
          </p:cNvPr>
          <p:cNvSpPr txBox="1">
            <a:spLocks/>
          </p:cNvSpPr>
          <p:nvPr/>
        </p:nvSpPr>
        <p:spPr bwMode="auto">
          <a:xfrm>
            <a:off x="279431" y="489067"/>
            <a:ext cx="67691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defTabSz="412750" hangingPunct="0">
              <a:defRPr/>
            </a:pPr>
            <a:r>
              <a:rPr lang="en-US" altLang="x-none" sz="3600" b="1" dirty="0">
                <a:solidFill>
                  <a:srgbClr val="000000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Artificial cases</a:t>
            </a:r>
            <a:endParaRPr lang="x-none" altLang="x-none" sz="3600" b="1" dirty="0">
              <a:solidFill>
                <a:srgbClr val="000000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6145" name="Text Box 1">
            <a:extLst>
              <a:ext uri="{FF2B5EF4-FFF2-40B4-BE49-F238E27FC236}">
                <a16:creationId xmlns:a16="http://schemas.microsoft.com/office/drawing/2014/main" id="{09ECCB24-E447-964F-9C8B-E2A6E5CE7857}"/>
              </a:ext>
            </a:extLst>
          </p:cNvPr>
          <p:cNvSpPr txBox="1">
            <a:spLocks/>
          </p:cNvSpPr>
          <p:nvPr/>
        </p:nvSpPr>
        <p:spPr bwMode="auto">
          <a:xfrm>
            <a:off x="11272838" y="6224588"/>
            <a:ext cx="447675" cy="19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defTabSz="412750" hangingPunct="0">
              <a:defRPr/>
            </a:pPr>
            <a:fld id="{4F454BA8-51E9-A64D-9617-4347F24FEB0F}" type="slidenum">
              <a:rPr lang="x-none" altLang="x-none" sz="1000">
                <a:solidFill>
                  <a:srgbClr val="9B9A9C"/>
                </a:solidFill>
                <a:latin typeface="Montserrat" charset="0"/>
                <a:ea typeface="Montserrat" charset="0"/>
                <a:cs typeface="Montserrat" charset="0"/>
              </a:rPr>
              <a:pPr algn="ctr" defTabSz="412750" hangingPunct="0">
                <a:defRPr/>
              </a:pPr>
              <a:t>19</a:t>
            </a:fld>
            <a:endParaRPr lang="x-none" altLang="x-none" sz="1000" dirty="0">
              <a:solidFill>
                <a:srgbClr val="9B9A9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1689" name="Freeform: Shape 71688">
            <a:extLst>
              <a:ext uri="{FF2B5EF4-FFF2-40B4-BE49-F238E27FC236}">
                <a16:creationId xmlns:a16="http://schemas.microsoft.com/office/drawing/2014/main" id="{B844666B-AB51-14CF-6595-35695C2924CD}"/>
              </a:ext>
            </a:extLst>
          </p:cNvPr>
          <p:cNvSpPr/>
          <p:nvPr/>
        </p:nvSpPr>
        <p:spPr>
          <a:xfrm>
            <a:off x="368855" y="1371221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691" name="Freeform: Shape 71690">
            <a:extLst>
              <a:ext uri="{FF2B5EF4-FFF2-40B4-BE49-F238E27FC236}">
                <a16:creationId xmlns:a16="http://schemas.microsoft.com/office/drawing/2014/main" id="{D1E72B9C-E5D4-5E46-BCCB-D6A3A88FCF07}"/>
              </a:ext>
            </a:extLst>
          </p:cNvPr>
          <p:cNvSpPr/>
          <p:nvPr/>
        </p:nvSpPr>
        <p:spPr>
          <a:xfrm>
            <a:off x="302180" y="1456946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697" name="Freeform: Shape 71696">
            <a:extLst>
              <a:ext uri="{FF2B5EF4-FFF2-40B4-BE49-F238E27FC236}">
                <a16:creationId xmlns:a16="http://schemas.microsoft.com/office/drawing/2014/main" id="{46C4AA87-6706-E8C0-0E17-85F8B1976AE4}"/>
              </a:ext>
            </a:extLst>
          </p:cNvPr>
          <p:cNvSpPr/>
          <p:nvPr/>
        </p:nvSpPr>
        <p:spPr>
          <a:xfrm>
            <a:off x="634858" y="1371221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01" name="Freeform: Shape 71700">
            <a:extLst>
              <a:ext uri="{FF2B5EF4-FFF2-40B4-BE49-F238E27FC236}">
                <a16:creationId xmlns:a16="http://schemas.microsoft.com/office/drawing/2014/main" id="{AF93A8C9-49B1-0453-26EF-B6896CAC7D27}"/>
              </a:ext>
            </a:extLst>
          </p:cNvPr>
          <p:cNvSpPr/>
          <p:nvPr/>
        </p:nvSpPr>
        <p:spPr>
          <a:xfrm>
            <a:off x="568183" y="1456946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03" name="Freeform: Shape 71702">
            <a:extLst>
              <a:ext uri="{FF2B5EF4-FFF2-40B4-BE49-F238E27FC236}">
                <a16:creationId xmlns:a16="http://schemas.microsoft.com/office/drawing/2014/main" id="{2703885F-D7C8-C3FA-774A-F2548E844708}"/>
              </a:ext>
            </a:extLst>
          </p:cNvPr>
          <p:cNvSpPr/>
          <p:nvPr/>
        </p:nvSpPr>
        <p:spPr>
          <a:xfrm>
            <a:off x="368855" y="1886129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04" name="Freeform: Shape 71703">
            <a:extLst>
              <a:ext uri="{FF2B5EF4-FFF2-40B4-BE49-F238E27FC236}">
                <a16:creationId xmlns:a16="http://schemas.microsoft.com/office/drawing/2014/main" id="{90671E2D-D2FC-51F7-F594-F3E62EB8A8CC}"/>
              </a:ext>
            </a:extLst>
          </p:cNvPr>
          <p:cNvSpPr/>
          <p:nvPr/>
        </p:nvSpPr>
        <p:spPr>
          <a:xfrm>
            <a:off x="302180" y="1971854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06" name="Freeform: Shape 71705">
            <a:extLst>
              <a:ext uri="{FF2B5EF4-FFF2-40B4-BE49-F238E27FC236}">
                <a16:creationId xmlns:a16="http://schemas.microsoft.com/office/drawing/2014/main" id="{274A9290-DE8B-59E2-17B8-E9679F4EA9ED}"/>
              </a:ext>
            </a:extLst>
          </p:cNvPr>
          <p:cNvSpPr/>
          <p:nvPr/>
        </p:nvSpPr>
        <p:spPr>
          <a:xfrm>
            <a:off x="634858" y="1886129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07" name="Freeform: Shape 71706">
            <a:extLst>
              <a:ext uri="{FF2B5EF4-FFF2-40B4-BE49-F238E27FC236}">
                <a16:creationId xmlns:a16="http://schemas.microsoft.com/office/drawing/2014/main" id="{05B2964D-C282-9D1B-0C7C-00EC32324836}"/>
              </a:ext>
            </a:extLst>
          </p:cNvPr>
          <p:cNvSpPr/>
          <p:nvPr/>
        </p:nvSpPr>
        <p:spPr>
          <a:xfrm>
            <a:off x="568183" y="1971854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09" name="Freeform: Shape 71708">
            <a:extLst>
              <a:ext uri="{FF2B5EF4-FFF2-40B4-BE49-F238E27FC236}">
                <a16:creationId xmlns:a16="http://schemas.microsoft.com/office/drawing/2014/main" id="{42F3C1A1-1D85-C911-39E3-E5031749940E}"/>
              </a:ext>
            </a:extLst>
          </p:cNvPr>
          <p:cNvSpPr/>
          <p:nvPr/>
        </p:nvSpPr>
        <p:spPr>
          <a:xfrm>
            <a:off x="1432867" y="137336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10" name="Freeform: Shape 71709">
            <a:extLst>
              <a:ext uri="{FF2B5EF4-FFF2-40B4-BE49-F238E27FC236}">
                <a16:creationId xmlns:a16="http://schemas.microsoft.com/office/drawing/2014/main" id="{9F862F10-D806-AF9D-D95E-54E698D2D692}"/>
              </a:ext>
            </a:extLst>
          </p:cNvPr>
          <p:cNvSpPr/>
          <p:nvPr/>
        </p:nvSpPr>
        <p:spPr>
          <a:xfrm>
            <a:off x="1366192" y="145908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12" name="Freeform: Shape 71711">
            <a:extLst>
              <a:ext uri="{FF2B5EF4-FFF2-40B4-BE49-F238E27FC236}">
                <a16:creationId xmlns:a16="http://schemas.microsoft.com/office/drawing/2014/main" id="{4EA579B6-B692-80D0-15A8-DC0AD268DC25}"/>
              </a:ext>
            </a:extLst>
          </p:cNvPr>
          <p:cNvSpPr/>
          <p:nvPr/>
        </p:nvSpPr>
        <p:spPr>
          <a:xfrm>
            <a:off x="1698870" y="137336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13" name="Freeform: Shape 71712">
            <a:extLst>
              <a:ext uri="{FF2B5EF4-FFF2-40B4-BE49-F238E27FC236}">
                <a16:creationId xmlns:a16="http://schemas.microsoft.com/office/drawing/2014/main" id="{58F49DC5-613C-CC7C-1362-E68FF2BA7F01}"/>
              </a:ext>
            </a:extLst>
          </p:cNvPr>
          <p:cNvSpPr/>
          <p:nvPr/>
        </p:nvSpPr>
        <p:spPr>
          <a:xfrm>
            <a:off x="1632195" y="145908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15" name="Freeform: Shape 71714">
            <a:extLst>
              <a:ext uri="{FF2B5EF4-FFF2-40B4-BE49-F238E27FC236}">
                <a16:creationId xmlns:a16="http://schemas.microsoft.com/office/drawing/2014/main" id="{D10E9CD0-B8B9-471F-2817-C107CEC244DC}"/>
              </a:ext>
            </a:extLst>
          </p:cNvPr>
          <p:cNvSpPr/>
          <p:nvPr/>
        </p:nvSpPr>
        <p:spPr>
          <a:xfrm>
            <a:off x="1432867" y="1888271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16" name="Freeform: Shape 71715">
            <a:extLst>
              <a:ext uri="{FF2B5EF4-FFF2-40B4-BE49-F238E27FC236}">
                <a16:creationId xmlns:a16="http://schemas.microsoft.com/office/drawing/2014/main" id="{BA25A7AA-BAC5-8AAC-25EA-AB688DAD89AA}"/>
              </a:ext>
            </a:extLst>
          </p:cNvPr>
          <p:cNvSpPr/>
          <p:nvPr/>
        </p:nvSpPr>
        <p:spPr>
          <a:xfrm>
            <a:off x="1366192" y="1973996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18" name="Freeform: Shape 71717">
            <a:extLst>
              <a:ext uri="{FF2B5EF4-FFF2-40B4-BE49-F238E27FC236}">
                <a16:creationId xmlns:a16="http://schemas.microsoft.com/office/drawing/2014/main" id="{C73F0A20-28F2-044A-7ACE-362712DB5D5D}"/>
              </a:ext>
            </a:extLst>
          </p:cNvPr>
          <p:cNvSpPr/>
          <p:nvPr/>
        </p:nvSpPr>
        <p:spPr>
          <a:xfrm>
            <a:off x="1698870" y="1888271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19" name="Freeform: Shape 71718">
            <a:extLst>
              <a:ext uri="{FF2B5EF4-FFF2-40B4-BE49-F238E27FC236}">
                <a16:creationId xmlns:a16="http://schemas.microsoft.com/office/drawing/2014/main" id="{2825024B-2E35-775D-0C9E-93B3FBB965AE}"/>
              </a:ext>
            </a:extLst>
          </p:cNvPr>
          <p:cNvSpPr/>
          <p:nvPr/>
        </p:nvSpPr>
        <p:spPr>
          <a:xfrm>
            <a:off x="1632195" y="1973996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21" name="Freeform: Shape 71720">
            <a:extLst>
              <a:ext uri="{FF2B5EF4-FFF2-40B4-BE49-F238E27FC236}">
                <a16:creationId xmlns:a16="http://schemas.microsoft.com/office/drawing/2014/main" id="{66A48131-CA0E-CCEC-DE38-4B2B59FC7608}"/>
              </a:ext>
            </a:extLst>
          </p:cNvPr>
          <p:cNvSpPr/>
          <p:nvPr/>
        </p:nvSpPr>
        <p:spPr>
          <a:xfrm>
            <a:off x="2496879" y="1375245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22" name="Freeform: Shape 71721">
            <a:extLst>
              <a:ext uri="{FF2B5EF4-FFF2-40B4-BE49-F238E27FC236}">
                <a16:creationId xmlns:a16="http://schemas.microsoft.com/office/drawing/2014/main" id="{CED7A96C-C250-0E50-36C1-02615ECD335E}"/>
              </a:ext>
            </a:extLst>
          </p:cNvPr>
          <p:cNvSpPr/>
          <p:nvPr/>
        </p:nvSpPr>
        <p:spPr>
          <a:xfrm>
            <a:off x="2430204" y="1460970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24" name="Freeform: Shape 71723">
            <a:extLst>
              <a:ext uri="{FF2B5EF4-FFF2-40B4-BE49-F238E27FC236}">
                <a16:creationId xmlns:a16="http://schemas.microsoft.com/office/drawing/2014/main" id="{E4239268-2172-411C-CC28-4C8FDAF1B90B}"/>
              </a:ext>
            </a:extLst>
          </p:cNvPr>
          <p:cNvSpPr/>
          <p:nvPr/>
        </p:nvSpPr>
        <p:spPr>
          <a:xfrm>
            <a:off x="2762882" y="1375245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25" name="Freeform: Shape 71724">
            <a:extLst>
              <a:ext uri="{FF2B5EF4-FFF2-40B4-BE49-F238E27FC236}">
                <a16:creationId xmlns:a16="http://schemas.microsoft.com/office/drawing/2014/main" id="{F1E3D195-7ECA-DAD9-7D7C-0E687116275D}"/>
              </a:ext>
            </a:extLst>
          </p:cNvPr>
          <p:cNvSpPr/>
          <p:nvPr/>
        </p:nvSpPr>
        <p:spPr>
          <a:xfrm>
            <a:off x="2696207" y="1460970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27" name="Freeform: Shape 71726">
            <a:extLst>
              <a:ext uri="{FF2B5EF4-FFF2-40B4-BE49-F238E27FC236}">
                <a16:creationId xmlns:a16="http://schemas.microsoft.com/office/drawing/2014/main" id="{A6A07BC8-EF45-5D0D-59F0-20F5F9395115}"/>
              </a:ext>
            </a:extLst>
          </p:cNvPr>
          <p:cNvSpPr/>
          <p:nvPr/>
        </p:nvSpPr>
        <p:spPr>
          <a:xfrm>
            <a:off x="2496879" y="189015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28" name="Freeform: Shape 71727">
            <a:extLst>
              <a:ext uri="{FF2B5EF4-FFF2-40B4-BE49-F238E27FC236}">
                <a16:creationId xmlns:a16="http://schemas.microsoft.com/office/drawing/2014/main" id="{B4183684-F042-86F8-1928-D5DF2E568E36}"/>
              </a:ext>
            </a:extLst>
          </p:cNvPr>
          <p:cNvSpPr/>
          <p:nvPr/>
        </p:nvSpPr>
        <p:spPr>
          <a:xfrm>
            <a:off x="2430204" y="197587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30" name="Freeform: Shape 71729">
            <a:extLst>
              <a:ext uri="{FF2B5EF4-FFF2-40B4-BE49-F238E27FC236}">
                <a16:creationId xmlns:a16="http://schemas.microsoft.com/office/drawing/2014/main" id="{9CA18CB3-9A57-9975-FC1F-16A7986B807C}"/>
              </a:ext>
            </a:extLst>
          </p:cNvPr>
          <p:cNvSpPr/>
          <p:nvPr/>
        </p:nvSpPr>
        <p:spPr>
          <a:xfrm>
            <a:off x="2762882" y="189015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31" name="Freeform: Shape 71730">
            <a:extLst>
              <a:ext uri="{FF2B5EF4-FFF2-40B4-BE49-F238E27FC236}">
                <a16:creationId xmlns:a16="http://schemas.microsoft.com/office/drawing/2014/main" id="{4CBCBC48-519F-85B8-BB70-B116CBF551D7}"/>
              </a:ext>
            </a:extLst>
          </p:cNvPr>
          <p:cNvSpPr/>
          <p:nvPr/>
        </p:nvSpPr>
        <p:spPr>
          <a:xfrm>
            <a:off x="2696207" y="197587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33" name="Freeform: Shape 71732">
            <a:extLst>
              <a:ext uri="{FF2B5EF4-FFF2-40B4-BE49-F238E27FC236}">
                <a16:creationId xmlns:a16="http://schemas.microsoft.com/office/drawing/2014/main" id="{8C6B60A4-D9BA-58C6-D1B7-DBA3B971CED6}"/>
              </a:ext>
            </a:extLst>
          </p:cNvPr>
          <p:cNvSpPr/>
          <p:nvPr/>
        </p:nvSpPr>
        <p:spPr>
          <a:xfrm>
            <a:off x="3560891" y="1375245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34" name="Freeform: Shape 71733">
            <a:extLst>
              <a:ext uri="{FF2B5EF4-FFF2-40B4-BE49-F238E27FC236}">
                <a16:creationId xmlns:a16="http://schemas.microsoft.com/office/drawing/2014/main" id="{F86889FB-0583-B5CB-688F-B8ED73A9E8CE}"/>
              </a:ext>
            </a:extLst>
          </p:cNvPr>
          <p:cNvSpPr/>
          <p:nvPr/>
        </p:nvSpPr>
        <p:spPr>
          <a:xfrm>
            <a:off x="3494216" y="1460970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36" name="Freeform: Shape 71735">
            <a:extLst>
              <a:ext uri="{FF2B5EF4-FFF2-40B4-BE49-F238E27FC236}">
                <a16:creationId xmlns:a16="http://schemas.microsoft.com/office/drawing/2014/main" id="{E2B9BD7C-7725-F9DF-9799-94AF62BC1C15}"/>
              </a:ext>
            </a:extLst>
          </p:cNvPr>
          <p:cNvSpPr/>
          <p:nvPr/>
        </p:nvSpPr>
        <p:spPr>
          <a:xfrm>
            <a:off x="3826894" y="1375245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37" name="Freeform: Shape 71736">
            <a:extLst>
              <a:ext uri="{FF2B5EF4-FFF2-40B4-BE49-F238E27FC236}">
                <a16:creationId xmlns:a16="http://schemas.microsoft.com/office/drawing/2014/main" id="{617227F7-2173-395F-D186-48AEFE716DBA}"/>
              </a:ext>
            </a:extLst>
          </p:cNvPr>
          <p:cNvSpPr/>
          <p:nvPr/>
        </p:nvSpPr>
        <p:spPr>
          <a:xfrm>
            <a:off x="3760219" y="1460970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39" name="Freeform: Shape 71738">
            <a:extLst>
              <a:ext uri="{FF2B5EF4-FFF2-40B4-BE49-F238E27FC236}">
                <a16:creationId xmlns:a16="http://schemas.microsoft.com/office/drawing/2014/main" id="{08CEA6F7-E60F-08FC-9692-84D3BF9B0499}"/>
              </a:ext>
            </a:extLst>
          </p:cNvPr>
          <p:cNvSpPr/>
          <p:nvPr/>
        </p:nvSpPr>
        <p:spPr>
          <a:xfrm>
            <a:off x="3560891" y="189015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40" name="Freeform: Shape 71739">
            <a:extLst>
              <a:ext uri="{FF2B5EF4-FFF2-40B4-BE49-F238E27FC236}">
                <a16:creationId xmlns:a16="http://schemas.microsoft.com/office/drawing/2014/main" id="{E7C30FF1-FC62-90BD-A577-6525D1B746C0}"/>
              </a:ext>
            </a:extLst>
          </p:cNvPr>
          <p:cNvSpPr/>
          <p:nvPr/>
        </p:nvSpPr>
        <p:spPr>
          <a:xfrm>
            <a:off x="3494216" y="197587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42" name="Freeform: Shape 71741">
            <a:extLst>
              <a:ext uri="{FF2B5EF4-FFF2-40B4-BE49-F238E27FC236}">
                <a16:creationId xmlns:a16="http://schemas.microsoft.com/office/drawing/2014/main" id="{41A87716-D2E3-0573-95AC-963A52418618}"/>
              </a:ext>
            </a:extLst>
          </p:cNvPr>
          <p:cNvSpPr/>
          <p:nvPr/>
        </p:nvSpPr>
        <p:spPr>
          <a:xfrm>
            <a:off x="3826894" y="189015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43" name="Freeform: Shape 71742">
            <a:extLst>
              <a:ext uri="{FF2B5EF4-FFF2-40B4-BE49-F238E27FC236}">
                <a16:creationId xmlns:a16="http://schemas.microsoft.com/office/drawing/2014/main" id="{EE014082-DE10-CC32-65A0-9E0CF2A0A8B8}"/>
              </a:ext>
            </a:extLst>
          </p:cNvPr>
          <p:cNvSpPr/>
          <p:nvPr/>
        </p:nvSpPr>
        <p:spPr>
          <a:xfrm>
            <a:off x="3760219" y="197587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46" name="Freeform: Shape 6145">
            <a:extLst>
              <a:ext uri="{FF2B5EF4-FFF2-40B4-BE49-F238E27FC236}">
                <a16:creationId xmlns:a16="http://schemas.microsoft.com/office/drawing/2014/main" id="{E2396E13-E4A2-6964-EAF3-F3CCDB82299E}"/>
              </a:ext>
            </a:extLst>
          </p:cNvPr>
          <p:cNvSpPr/>
          <p:nvPr/>
        </p:nvSpPr>
        <p:spPr>
          <a:xfrm>
            <a:off x="4624903" y="1375245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47" name="Freeform: Shape 6146">
            <a:extLst>
              <a:ext uri="{FF2B5EF4-FFF2-40B4-BE49-F238E27FC236}">
                <a16:creationId xmlns:a16="http://schemas.microsoft.com/office/drawing/2014/main" id="{E0053817-28B2-BAE1-EE84-AF2AB1906CC8}"/>
              </a:ext>
            </a:extLst>
          </p:cNvPr>
          <p:cNvSpPr/>
          <p:nvPr/>
        </p:nvSpPr>
        <p:spPr>
          <a:xfrm>
            <a:off x="4558228" y="1460970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49" name="Freeform: Shape 6148">
            <a:extLst>
              <a:ext uri="{FF2B5EF4-FFF2-40B4-BE49-F238E27FC236}">
                <a16:creationId xmlns:a16="http://schemas.microsoft.com/office/drawing/2014/main" id="{B1245195-5581-CB01-4A3D-B1543113A7EC}"/>
              </a:ext>
            </a:extLst>
          </p:cNvPr>
          <p:cNvSpPr/>
          <p:nvPr/>
        </p:nvSpPr>
        <p:spPr>
          <a:xfrm>
            <a:off x="4890906" y="1375245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50" name="Freeform: Shape 6149">
            <a:extLst>
              <a:ext uri="{FF2B5EF4-FFF2-40B4-BE49-F238E27FC236}">
                <a16:creationId xmlns:a16="http://schemas.microsoft.com/office/drawing/2014/main" id="{871879C8-9663-83B4-0DDC-C9CE5F4F410F}"/>
              </a:ext>
            </a:extLst>
          </p:cNvPr>
          <p:cNvSpPr/>
          <p:nvPr/>
        </p:nvSpPr>
        <p:spPr>
          <a:xfrm>
            <a:off x="4824231" y="1460970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52" name="Freeform: Shape 6151">
            <a:extLst>
              <a:ext uri="{FF2B5EF4-FFF2-40B4-BE49-F238E27FC236}">
                <a16:creationId xmlns:a16="http://schemas.microsoft.com/office/drawing/2014/main" id="{427D840A-BC83-B3D5-FFE3-36B87D931D06}"/>
              </a:ext>
            </a:extLst>
          </p:cNvPr>
          <p:cNvSpPr/>
          <p:nvPr/>
        </p:nvSpPr>
        <p:spPr>
          <a:xfrm>
            <a:off x="4624903" y="189015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53" name="Freeform: Shape 6152">
            <a:extLst>
              <a:ext uri="{FF2B5EF4-FFF2-40B4-BE49-F238E27FC236}">
                <a16:creationId xmlns:a16="http://schemas.microsoft.com/office/drawing/2014/main" id="{B2DF2A02-4419-3415-B26E-D7288A798CA4}"/>
              </a:ext>
            </a:extLst>
          </p:cNvPr>
          <p:cNvSpPr/>
          <p:nvPr/>
        </p:nvSpPr>
        <p:spPr>
          <a:xfrm>
            <a:off x="4558228" y="197587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55" name="Freeform: Shape 6154">
            <a:extLst>
              <a:ext uri="{FF2B5EF4-FFF2-40B4-BE49-F238E27FC236}">
                <a16:creationId xmlns:a16="http://schemas.microsoft.com/office/drawing/2014/main" id="{A43DC61F-6759-D7B7-84B0-4ACC5E8F7435}"/>
              </a:ext>
            </a:extLst>
          </p:cNvPr>
          <p:cNvSpPr/>
          <p:nvPr/>
        </p:nvSpPr>
        <p:spPr>
          <a:xfrm>
            <a:off x="4890906" y="189015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56" name="Freeform: Shape 6155">
            <a:extLst>
              <a:ext uri="{FF2B5EF4-FFF2-40B4-BE49-F238E27FC236}">
                <a16:creationId xmlns:a16="http://schemas.microsoft.com/office/drawing/2014/main" id="{AF1DE59E-12FC-C4A8-DD2A-B8684D2FDF8C}"/>
              </a:ext>
            </a:extLst>
          </p:cNvPr>
          <p:cNvSpPr/>
          <p:nvPr/>
        </p:nvSpPr>
        <p:spPr>
          <a:xfrm>
            <a:off x="4824231" y="197587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58" name="Freeform: Shape 6157">
            <a:extLst>
              <a:ext uri="{FF2B5EF4-FFF2-40B4-BE49-F238E27FC236}">
                <a16:creationId xmlns:a16="http://schemas.microsoft.com/office/drawing/2014/main" id="{8EFD9714-27A4-C813-FD75-D9F71C22781C}"/>
              </a:ext>
            </a:extLst>
          </p:cNvPr>
          <p:cNvSpPr/>
          <p:nvPr/>
        </p:nvSpPr>
        <p:spPr>
          <a:xfrm>
            <a:off x="900861" y="1371221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59" name="Freeform: Shape 6158">
            <a:extLst>
              <a:ext uri="{FF2B5EF4-FFF2-40B4-BE49-F238E27FC236}">
                <a16:creationId xmlns:a16="http://schemas.microsoft.com/office/drawing/2014/main" id="{10C5FD52-2160-EDB3-0627-367EA64ACC2C}"/>
              </a:ext>
            </a:extLst>
          </p:cNvPr>
          <p:cNvSpPr/>
          <p:nvPr/>
        </p:nvSpPr>
        <p:spPr>
          <a:xfrm>
            <a:off x="834186" y="1456946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61" name="Freeform: Shape 6160">
            <a:extLst>
              <a:ext uri="{FF2B5EF4-FFF2-40B4-BE49-F238E27FC236}">
                <a16:creationId xmlns:a16="http://schemas.microsoft.com/office/drawing/2014/main" id="{4E264416-6A9D-F6DA-8288-0F1159295543}"/>
              </a:ext>
            </a:extLst>
          </p:cNvPr>
          <p:cNvSpPr/>
          <p:nvPr/>
        </p:nvSpPr>
        <p:spPr>
          <a:xfrm>
            <a:off x="1166864" y="1371221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62" name="Freeform: Shape 6161">
            <a:extLst>
              <a:ext uri="{FF2B5EF4-FFF2-40B4-BE49-F238E27FC236}">
                <a16:creationId xmlns:a16="http://schemas.microsoft.com/office/drawing/2014/main" id="{28709D8B-60CB-B238-A019-B7AAE7D1977B}"/>
              </a:ext>
            </a:extLst>
          </p:cNvPr>
          <p:cNvSpPr/>
          <p:nvPr/>
        </p:nvSpPr>
        <p:spPr>
          <a:xfrm>
            <a:off x="1100189" y="1456946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64" name="Freeform: Shape 6163">
            <a:extLst>
              <a:ext uri="{FF2B5EF4-FFF2-40B4-BE49-F238E27FC236}">
                <a16:creationId xmlns:a16="http://schemas.microsoft.com/office/drawing/2014/main" id="{7305C988-03AA-6041-2C03-A358B0831FEA}"/>
              </a:ext>
            </a:extLst>
          </p:cNvPr>
          <p:cNvSpPr/>
          <p:nvPr/>
        </p:nvSpPr>
        <p:spPr>
          <a:xfrm>
            <a:off x="900861" y="1886129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65" name="Freeform: Shape 6164">
            <a:extLst>
              <a:ext uri="{FF2B5EF4-FFF2-40B4-BE49-F238E27FC236}">
                <a16:creationId xmlns:a16="http://schemas.microsoft.com/office/drawing/2014/main" id="{BE8D1B37-2494-3B06-0279-B3D094BF3B80}"/>
              </a:ext>
            </a:extLst>
          </p:cNvPr>
          <p:cNvSpPr/>
          <p:nvPr/>
        </p:nvSpPr>
        <p:spPr>
          <a:xfrm>
            <a:off x="834186" y="1971854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67" name="Freeform: Shape 6166">
            <a:extLst>
              <a:ext uri="{FF2B5EF4-FFF2-40B4-BE49-F238E27FC236}">
                <a16:creationId xmlns:a16="http://schemas.microsoft.com/office/drawing/2014/main" id="{3E4B74D2-4439-D08D-7845-A467A0994CFA}"/>
              </a:ext>
            </a:extLst>
          </p:cNvPr>
          <p:cNvSpPr/>
          <p:nvPr/>
        </p:nvSpPr>
        <p:spPr>
          <a:xfrm>
            <a:off x="1166864" y="1886129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68" name="Freeform: Shape 6167">
            <a:extLst>
              <a:ext uri="{FF2B5EF4-FFF2-40B4-BE49-F238E27FC236}">
                <a16:creationId xmlns:a16="http://schemas.microsoft.com/office/drawing/2014/main" id="{C0985E1E-FD09-31FE-89DF-C35B0818F66C}"/>
              </a:ext>
            </a:extLst>
          </p:cNvPr>
          <p:cNvSpPr/>
          <p:nvPr/>
        </p:nvSpPr>
        <p:spPr>
          <a:xfrm>
            <a:off x="1100189" y="1971854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70" name="Freeform: Shape 6169">
            <a:extLst>
              <a:ext uri="{FF2B5EF4-FFF2-40B4-BE49-F238E27FC236}">
                <a16:creationId xmlns:a16="http://schemas.microsoft.com/office/drawing/2014/main" id="{6B4276D2-9A2D-D616-4CEA-E2A3ACA92011}"/>
              </a:ext>
            </a:extLst>
          </p:cNvPr>
          <p:cNvSpPr/>
          <p:nvPr/>
        </p:nvSpPr>
        <p:spPr>
          <a:xfrm>
            <a:off x="1964873" y="137336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71" name="Freeform: Shape 6170">
            <a:extLst>
              <a:ext uri="{FF2B5EF4-FFF2-40B4-BE49-F238E27FC236}">
                <a16:creationId xmlns:a16="http://schemas.microsoft.com/office/drawing/2014/main" id="{0BF92ADA-C995-B8C0-C771-F4442F79A2FA}"/>
              </a:ext>
            </a:extLst>
          </p:cNvPr>
          <p:cNvSpPr/>
          <p:nvPr/>
        </p:nvSpPr>
        <p:spPr>
          <a:xfrm>
            <a:off x="1898198" y="145908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73" name="Freeform: Shape 6172">
            <a:extLst>
              <a:ext uri="{FF2B5EF4-FFF2-40B4-BE49-F238E27FC236}">
                <a16:creationId xmlns:a16="http://schemas.microsoft.com/office/drawing/2014/main" id="{08E86D1E-F419-8471-3FBA-02440DD807A4}"/>
              </a:ext>
            </a:extLst>
          </p:cNvPr>
          <p:cNvSpPr/>
          <p:nvPr/>
        </p:nvSpPr>
        <p:spPr>
          <a:xfrm>
            <a:off x="2230876" y="137336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74" name="Freeform: Shape 6173">
            <a:extLst>
              <a:ext uri="{FF2B5EF4-FFF2-40B4-BE49-F238E27FC236}">
                <a16:creationId xmlns:a16="http://schemas.microsoft.com/office/drawing/2014/main" id="{BD4D5F1F-7DF3-6FEA-F0FC-04EAAB439350}"/>
              </a:ext>
            </a:extLst>
          </p:cNvPr>
          <p:cNvSpPr/>
          <p:nvPr/>
        </p:nvSpPr>
        <p:spPr>
          <a:xfrm>
            <a:off x="2164201" y="145908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76" name="Freeform: Shape 6175">
            <a:extLst>
              <a:ext uri="{FF2B5EF4-FFF2-40B4-BE49-F238E27FC236}">
                <a16:creationId xmlns:a16="http://schemas.microsoft.com/office/drawing/2014/main" id="{FCCE432C-05E2-EA83-D8A8-8C0DEB24572A}"/>
              </a:ext>
            </a:extLst>
          </p:cNvPr>
          <p:cNvSpPr/>
          <p:nvPr/>
        </p:nvSpPr>
        <p:spPr>
          <a:xfrm>
            <a:off x="1964873" y="1888271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77" name="Freeform: Shape 6176">
            <a:extLst>
              <a:ext uri="{FF2B5EF4-FFF2-40B4-BE49-F238E27FC236}">
                <a16:creationId xmlns:a16="http://schemas.microsoft.com/office/drawing/2014/main" id="{9C6A02F7-EC5A-65C6-1444-C802810F5D16}"/>
              </a:ext>
            </a:extLst>
          </p:cNvPr>
          <p:cNvSpPr/>
          <p:nvPr/>
        </p:nvSpPr>
        <p:spPr>
          <a:xfrm>
            <a:off x="1898198" y="1973996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79" name="Freeform: Shape 6178">
            <a:extLst>
              <a:ext uri="{FF2B5EF4-FFF2-40B4-BE49-F238E27FC236}">
                <a16:creationId xmlns:a16="http://schemas.microsoft.com/office/drawing/2014/main" id="{813B8AFD-8488-2CC5-8622-E7ADCEBC0810}"/>
              </a:ext>
            </a:extLst>
          </p:cNvPr>
          <p:cNvSpPr/>
          <p:nvPr/>
        </p:nvSpPr>
        <p:spPr>
          <a:xfrm>
            <a:off x="2230876" y="1888271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80" name="Freeform: Shape 6179">
            <a:extLst>
              <a:ext uri="{FF2B5EF4-FFF2-40B4-BE49-F238E27FC236}">
                <a16:creationId xmlns:a16="http://schemas.microsoft.com/office/drawing/2014/main" id="{D6AAF99E-28EC-3AEE-CF2A-40F61DA77A09}"/>
              </a:ext>
            </a:extLst>
          </p:cNvPr>
          <p:cNvSpPr/>
          <p:nvPr/>
        </p:nvSpPr>
        <p:spPr>
          <a:xfrm>
            <a:off x="2164201" y="1973996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82" name="Freeform: Shape 6181">
            <a:extLst>
              <a:ext uri="{FF2B5EF4-FFF2-40B4-BE49-F238E27FC236}">
                <a16:creationId xmlns:a16="http://schemas.microsoft.com/office/drawing/2014/main" id="{422DCA98-4366-2C25-49B1-F4A801F262CD}"/>
              </a:ext>
            </a:extLst>
          </p:cNvPr>
          <p:cNvSpPr/>
          <p:nvPr/>
        </p:nvSpPr>
        <p:spPr>
          <a:xfrm>
            <a:off x="3028885" y="1375245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83" name="Freeform: Shape 6182">
            <a:extLst>
              <a:ext uri="{FF2B5EF4-FFF2-40B4-BE49-F238E27FC236}">
                <a16:creationId xmlns:a16="http://schemas.microsoft.com/office/drawing/2014/main" id="{D75A73CB-8A90-B6C8-4D2D-26A48D5F5F08}"/>
              </a:ext>
            </a:extLst>
          </p:cNvPr>
          <p:cNvSpPr/>
          <p:nvPr/>
        </p:nvSpPr>
        <p:spPr>
          <a:xfrm>
            <a:off x="2962210" y="1460970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85" name="Freeform: Shape 6184">
            <a:extLst>
              <a:ext uri="{FF2B5EF4-FFF2-40B4-BE49-F238E27FC236}">
                <a16:creationId xmlns:a16="http://schemas.microsoft.com/office/drawing/2014/main" id="{7636114F-342A-4B8B-DF09-513643324951}"/>
              </a:ext>
            </a:extLst>
          </p:cNvPr>
          <p:cNvSpPr/>
          <p:nvPr/>
        </p:nvSpPr>
        <p:spPr>
          <a:xfrm>
            <a:off x="3294888" y="1375245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86" name="Freeform: Shape 6185">
            <a:extLst>
              <a:ext uri="{FF2B5EF4-FFF2-40B4-BE49-F238E27FC236}">
                <a16:creationId xmlns:a16="http://schemas.microsoft.com/office/drawing/2014/main" id="{3C173C2B-2034-B497-3BEC-2EE4C174C930}"/>
              </a:ext>
            </a:extLst>
          </p:cNvPr>
          <p:cNvSpPr/>
          <p:nvPr/>
        </p:nvSpPr>
        <p:spPr>
          <a:xfrm>
            <a:off x="3228213" y="1460970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88" name="Freeform: Shape 6187">
            <a:extLst>
              <a:ext uri="{FF2B5EF4-FFF2-40B4-BE49-F238E27FC236}">
                <a16:creationId xmlns:a16="http://schemas.microsoft.com/office/drawing/2014/main" id="{4ADFE1F0-1CB8-A66C-E30A-00612D5316A4}"/>
              </a:ext>
            </a:extLst>
          </p:cNvPr>
          <p:cNvSpPr/>
          <p:nvPr/>
        </p:nvSpPr>
        <p:spPr>
          <a:xfrm>
            <a:off x="3028885" y="189015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89" name="Freeform: Shape 6188">
            <a:extLst>
              <a:ext uri="{FF2B5EF4-FFF2-40B4-BE49-F238E27FC236}">
                <a16:creationId xmlns:a16="http://schemas.microsoft.com/office/drawing/2014/main" id="{D7029713-BE21-352C-251F-E73139B3653F}"/>
              </a:ext>
            </a:extLst>
          </p:cNvPr>
          <p:cNvSpPr/>
          <p:nvPr/>
        </p:nvSpPr>
        <p:spPr>
          <a:xfrm>
            <a:off x="2962210" y="197587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91" name="Freeform: Shape 6190">
            <a:extLst>
              <a:ext uri="{FF2B5EF4-FFF2-40B4-BE49-F238E27FC236}">
                <a16:creationId xmlns:a16="http://schemas.microsoft.com/office/drawing/2014/main" id="{0E905ED6-189D-B66A-7B4B-D5E90844F53B}"/>
              </a:ext>
            </a:extLst>
          </p:cNvPr>
          <p:cNvSpPr/>
          <p:nvPr/>
        </p:nvSpPr>
        <p:spPr>
          <a:xfrm>
            <a:off x="3294888" y="189015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92" name="Freeform: Shape 6191">
            <a:extLst>
              <a:ext uri="{FF2B5EF4-FFF2-40B4-BE49-F238E27FC236}">
                <a16:creationId xmlns:a16="http://schemas.microsoft.com/office/drawing/2014/main" id="{F48E05EA-314B-DDB5-8790-0C2761DA9C0F}"/>
              </a:ext>
            </a:extLst>
          </p:cNvPr>
          <p:cNvSpPr/>
          <p:nvPr/>
        </p:nvSpPr>
        <p:spPr>
          <a:xfrm>
            <a:off x="3228213" y="197587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94" name="Freeform: Shape 6193">
            <a:extLst>
              <a:ext uri="{FF2B5EF4-FFF2-40B4-BE49-F238E27FC236}">
                <a16:creationId xmlns:a16="http://schemas.microsoft.com/office/drawing/2014/main" id="{E41569EE-92EE-AD4C-6F38-C5CFCA377548}"/>
              </a:ext>
            </a:extLst>
          </p:cNvPr>
          <p:cNvSpPr/>
          <p:nvPr/>
        </p:nvSpPr>
        <p:spPr>
          <a:xfrm>
            <a:off x="4092897" y="1375245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95" name="Freeform: Shape 6194">
            <a:extLst>
              <a:ext uri="{FF2B5EF4-FFF2-40B4-BE49-F238E27FC236}">
                <a16:creationId xmlns:a16="http://schemas.microsoft.com/office/drawing/2014/main" id="{1C0F49BE-B2A5-4B07-51E8-36A239CD4606}"/>
              </a:ext>
            </a:extLst>
          </p:cNvPr>
          <p:cNvSpPr/>
          <p:nvPr/>
        </p:nvSpPr>
        <p:spPr>
          <a:xfrm>
            <a:off x="4026222" y="1460970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97" name="Freeform: Shape 6196">
            <a:extLst>
              <a:ext uri="{FF2B5EF4-FFF2-40B4-BE49-F238E27FC236}">
                <a16:creationId xmlns:a16="http://schemas.microsoft.com/office/drawing/2014/main" id="{74665203-B812-296C-177C-6696D4B0A4A5}"/>
              </a:ext>
            </a:extLst>
          </p:cNvPr>
          <p:cNvSpPr/>
          <p:nvPr/>
        </p:nvSpPr>
        <p:spPr>
          <a:xfrm>
            <a:off x="4358900" y="1375245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98" name="Freeform: Shape 6197">
            <a:extLst>
              <a:ext uri="{FF2B5EF4-FFF2-40B4-BE49-F238E27FC236}">
                <a16:creationId xmlns:a16="http://schemas.microsoft.com/office/drawing/2014/main" id="{3D0117E9-AB19-0D5F-F2FA-D586A1749FCE}"/>
              </a:ext>
            </a:extLst>
          </p:cNvPr>
          <p:cNvSpPr/>
          <p:nvPr/>
        </p:nvSpPr>
        <p:spPr>
          <a:xfrm>
            <a:off x="4292225" y="1460970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200" name="Freeform: Shape 6199">
            <a:extLst>
              <a:ext uri="{FF2B5EF4-FFF2-40B4-BE49-F238E27FC236}">
                <a16:creationId xmlns:a16="http://schemas.microsoft.com/office/drawing/2014/main" id="{F2251F2A-9BD5-8918-B108-EEB885175813}"/>
              </a:ext>
            </a:extLst>
          </p:cNvPr>
          <p:cNvSpPr/>
          <p:nvPr/>
        </p:nvSpPr>
        <p:spPr>
          <a:xfrm>
            <a:off x="4092897" y="189015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201" name="Freeform: Shape 6200">
            <a:extLst>
              <a:ext uri="{FF2B5EF4-FFF2-40B4-BE49-F238E27FC236}">
                <a16:creationId xmlns:a16="http://schemas.microsoft.com/office/drawing/2014/main" id="{905D6208-9844-8653-1B80-29E2CCD33A44}"/>
              </a:ext>
            </a:extLst>
          </p:cNvPr>
          <p:cNvSpPr/>
          <p:nvPr/>
        </p:nvSpPr>
        <p:spPr>
          <a:xfrm>
            <a:off x="4026222" y="197587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203" name="Freeform: Shape 6202">
            <a:extLst>
              <a:ext uri="{FF2B5EF4-FFF2-40B4-BE49-F238E27FC236}">
                <a16:creationId xmlns:a16="http://schemas.microsoft.com/office/drawing/2014/main" id="{8BE9B39F-C8B2-1717-1B1F-958B18B6FD1E}"/>
              </a:ext>
            </a:extLst>
          </p:cNvPr>
          <p:cNvSpPr/>
          <p:nvPr/>
        </p:nvSpPr>
        <p:spPr>
          <a:xfrm>
            <a:off x="4358900" y="189015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204" name="Freeform: Shape 6203">
            <a:extLst>
              <a:ext uri="{FF2B5EF4-FFF2-40B4-BE49-F238E27FC236}">
                <a16:creationId xmlns:a16="http://schemas.microsoft.com/office/drawing/2014/main" id="{86356053-1538-F87B-4D13-D4034A04C3A5}"/>
              </a:ext>
            </a:extLst>
          </p:cNvPr>
          <p:cNvSpPr/>
          <p:nvPr/>
        </p:nvSpPr>
        <p:spPr>
          <a:xfrm>
            <a:off x="4292225" y="197587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206" name="Freeform: Shape 6205">
            <a:extLst>
              <a:ext uri="{FF2B5EF4-FFF2-40B4-BE49-F238E27FC236}">
                <a16:creationId xmlns:a16="http://schemas.microsoft.com/office/drawing/2014/main" id="{DE854606-5DC7-3F72-89BC-028A5B2A6BB5}"/>
              </a:ext>
            </a:extLst>
          </p:cNvPr>
          <p:cNvSpPr/>
          <p:nvPr/>
        </p:nvSpPr>
        <p:spPr>
          <a:xfrm>
            <a:off x="5156909" y="1375245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207" name="Freeform: Shape 6206">
            <a:extLst>
              <a:ext uri="{FF2B5EF4-FFF2-40B4-BE49-F238E27FC236}">
                <a16:creationId xmlns:a16="http://schemas.microsoft.com/office/drawing/2014/main" id="{1E0B6371-BFC4-46C9-A1D5-6BE2F8931C06}"/>
              </a:ext>
            </a:extLst>
          </p:cNvPr>
          <p:cNvSpPr/>
          <p:nvPr/>
        </p:nvSpPr>
        <p:spPr>
          <a:xfrm>
            <a:off x="5090234" y="1460970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45" name="Freeform: Shape 71744">
            <a:extLst>
              <a:ext uri="{FF2B5EF4-FFF2-40B4-BE49-F238E27FC236}">
                <a16:creationId xmlns:a16="http://schemas.microsoft.com/office/drawing/2014/main" id="{0346ACF1-3722-8354-EFA1-CCB9532DF4AA}"/>
              </a:ext>
            </a:extLst>
          </p:cNvPr>
          <p:cNvSpPr/>
          <p:nvPr/>
        </p:nvSpPr>
        <p:spPr>
          <a:xfrm>
            <a:off x="5422912" y="1375245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46" name="Freeform: Shape 71745">
            <a:extLst>
              <a:ext uri="{FF2B5EF4-FFF2-40B4-BE49-F238E27FC236}">
                <a16:creationId xmlns:a16="http://schemas.microsoft.com/office/drawing/2014/main" id="{86722CF6-9588-F22D-25F6-095D3FB0F6EF}"/>
              </a:ext>
            </a:extLst>
          </p:cNvPr>
          <p:cNvSpPr/>
          <p:nvPr/>
        </p:nvSpPr>
        <p:spPr>
          <a:xfrm>
            <a:off x="5356237" y="1460970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48" name="Freeform: Shape 71747">
            <a:extLst>
              <a:ext uri="{FF2B5EF4-FFF2-40B4-BE49-F238E27FC236}">
                <a16:creationId xmlns:a16="http://schemas.microsoft.com/office/drawing/2014/main" id="{60AFBD69-0D85-F4F4-753E-E10699B12131}"/>
              </a:ext>
            </a:extLst>
          </p:cNvPr>
          <p:cNvSpPr/>
          <p:nvPr/>
        </p:nvSpPr>
        <p:spPr>
          <a:xfrm>
            <a:off x="5156909" y="189015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49" name="Freeform: Shape 71748">
            <a:extLst>
              <a:ext uri="{FF2B5EF4-FFF2-40B4-BE49-F238E27FC236}">
                <a16:creationId xmlns:a16="http://schemas.microsoft.com/office/drawing/2014/main" id="{EAB2D2D0-8C4E-32A0-13B3-7F2D71208B80}"/>
              </a:ext>
            </a:extLst>
          </p:cNvPr>
          <p:cNvSpPr/>
          <p:nvPr/>
        </p:nvSpPr>
        <p:spPr>
          <a:xfrm>
            <a:off x="5090234" y="197587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51" name="Freeform: Shape 71750">
            <a:extLst>
              <a:ext uri="{FF2B5EF4-FFF2-40B4-BE49-F238E27FC236}">
                <a16:creationId xmlns:a16="http://schemas.microsoft.com/office/drawing/2014/main" id="{9AC938D1-DC72-654D-62F9-2BF0E8CEFAC7}"/>
              </a:ext>
            </a:extLst>
          </p:cNvPr>
          <p:cNvSpPr/>
          <p:nvPr/>
        </p:nvSpPr>
        <p:spPr>
          <a:xfrm>
            <a:off x="5422912" y="189015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52" name="Freeform: Shape 71751">
            <a:extLst>
              <a:ext uri="{FF2B5EF4-FFF2-40B4-BE49-F238E27FC236}">
                <a16:creationId xmlns:a16="http://schemas.microsoft.com/office/drawing/2014/main" id="{53424123-6793-9131-DD93-313C41335A09}"/>
              </a:ext>
            </a:extLst>
          </p:cNvPr>
          <p:cNvSpPr/>
          <p:nvPr/>
        </p:nvSpPr>
        <p:spPr>
          <a:xfrm>
            <a:off x="5356237" y="197587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E4C5F7-1E1E-6B9F-490E-CC4B63E72C42}"/>
              </a:ext>
            </a:extLst>
          </p:cNvPr>
          <p:cNvSpPr txBox="1"/>
          <p:nvPr/>
        </p:nvSpPr>
        <p:spPr>
          <a:xfrm>
            <a:off x="7908341" y="2613099"/>
            <a:ext cx="2428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12750" eaLnBrk="0" hangingPunct="0"/>
            <a:r>
              <a:rPr lang="fr-FR" sz="1400" dirty="0" err="1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Artificial</a:t>
            </a:r>
            <a:r>
              <a:rPr lang="fr-FR" sz="1400" dirty="0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 SMD</a:t>
            </a:r>
          </a:p>
        </p:txBody>
      </p:sp>
      <p:graphicFrame>
        <p:nvGraphicFramePr>
          <p:cNvPr id="56" name="!!SMDart">
            <a:extLst>
              <a:ext uri="{FF2B5EF4-FFF2-40B4-BE49-F238E27FC236}">
                <a16:creationId xmlns:a16="http://schemas.microsoft.com/office/drawing/2014/main" id="{41007E5D-2803-AB9D-53AE-BD044E1BFD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0255199"/>
              </p:ext>
            </p:extLst>
          </p:nvPr>
        </p:nvGraphicFramePr>
        <p:xfrm>
          <a:off x="8341643" y="2815140"/>
          <a:ext cx="1581870" cy="1023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1754" name="!!SMDart">
            <a:extLst>
              <a:ext uri="{FF2B5EF4-FFF2-40B4-BE49-F238E27FC236}">
                <a16:creationId xmlns:a16="http://schemas.microsoft.com/office/drawing/2014/main" id="{8425B1C6-0101-5664-0A1A-BD81AB2B07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0252046"/>
              </p:ext>
            </p:extLst>
          </p:nvPr>
        </p:nvGraphicFramePr>
        <p:xfrm>
          <a:off x="8348038" y="2816932"/>
          <a:ext cx="1581870" cy="1023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A4E74C4-9403-D94A-BBE6-8DC54E0A81BE}"/>
              </a:ext>
            </a:extLst>
          </p:cNvPr>
          <p:cNvSpPr txBox="1"/>
          <p:nvPr/>
        </p:nvSpPr>
        <p:spPr>
          <a:xfrm>
            <a:off x="7887427" y="1193065"/>
            <a:ext cx="2428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12750" eaLnBrk="0" hangingPunct="0"/>
            <a:r>
              <a:rPr lang="fr-FR" sz="1400" dirty="0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Reference SMD</a:t>
            </a:r>
          </a:p>
        </p:txBody>
      </p:sp>
      <p:graphicFrame>
        <p:nvGraphicFramePr>
          <p:cNvPr id="6" name="Диаграмма 4">
            <a:extLst>
              <a:ext uri="{FF2B5EF4-FFF2-40B4-BE49-F238E27FC236}">
                <a16:creationId xmlns:a16="http://schemas.microsoft.com/office/drawing/2014/main" id="{FB1F1FDE-EC7F-FD44-2EA2-BAFAA872A7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9468012"/>
              </p:ext>
            </p:extLst>
          </p:nvPr>
        </p:nvGraphicFramePr>
        <p:xfrm>
          <a:off x="8320729" y="1395106"/>
          <a:ext cx="1581870" cy="1023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BEA2A02-B484-90A2-2AF4-4DCFB12E82ED}"/>
              </a:ext>
            </a:extLst>
          </p:cNvPr>
          <p:cNvSpPr txBox="1"/>
          <p:nvPr/>
        </p:nvSpPr>
        <p:spPr>
          <a:xfrm>
            <a:off x="9571731" y="1193065"/>
            <a:ext cx="2428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12750" eaLnBrk="0" hangingPunct="0"/>
            <a:r>
              <a:rPr lang="fr-FR" sz="1400" dirty="0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Reference ATE</a:t>
            </a:r>
          </a:p>
        </p:txBody>
      </p:sp>
      <p:graphicFrame>
        <p:nvGraphicFramePr>
          <p:cNvPr id="8" name="Диаграмма 4">
            <a:extLst>
              <a:ext uri="{FF2B5EF4-FFF2-40B4-BE49-F238E27FC236}">
                <a16:creationId xmlns:a16="http://schemas.microsoft.com/office/drawing/2014/main" id="{B1A0ED76-EC58-4484-C362-9AD75966B5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9347155"/>
              </p:ext>
            </p:extLst>
          </p:nvPr>
        </p:nvGraphicFramePr>
        <p:xfrm>
          <a:off x="10403799" y="1412675"/>
          <a:ext cx="726572" cy="1023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1DE1CA-BFF1-06A3-CBA7-24759A8D7A1D}"/>
              </a:ext>
            </a:extLst>
          </p:cNvPr>
          <p:cNvSpPr txBox="1"/>
          <p:nvPr/>
        </p:nvSpPr>
        <p:spPr>
          <a:xfrm>
            <a:off x="7934724" y="728141"/>
            <a:ext cx="3854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12750" eaLnBrk="0" hangingPunct="0"/>
            <a:r>
              <a:rPr lang="fr-FR" sz="1600" b="1" dirty="0" err="1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Selection</a:t>
            </a:r>
            <a:r>
              <a:rPr lang="fr-FR" sz="1600" b="1" dirty="0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 </a:t>
            </a:r>
            <a:r>
              <a:rPr lang="fr-FR" sz="1600" b="1" dirty="0" err="1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bias</a:t>
            </a:r>
            <a:endParaRPr lang="fr-FR" sz="1600" b="1" dirty="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0A8DCE-2110-1186-B676-9803BC1FB1A1}"/>
              </a:ext>
            </a:extLst>
          </p:cNvPr>
          <p:cNvSpPr txBox="1"/>
          <p:nvPr/>
        </p:nvSpPr>
        <p:spPr>
          <a:xfrm>
            <a:off x="9552938" y="2613099"/>
            <a:ext cx="2428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12750" eaLnBrk="0" hangingPunct="0"/>
            <a:r>
              <a:rPr lang="fr-FR" sz="1400" dirty="0" err="1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Artificial</a:t>
            </a:r>
            <a:r>
              <a:rPr lang="fr-FR" sz="1400" dirty="0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 ATE</a:t>
            </a:r>
          </a:p>
        </p:txBody>
      </p:sp>
      <p:graphicFrame>
        <p:nvGraphicFramePr>
          <p:cNvPr id="11" name="Диаграмма 4">
            <a:extLst>
              <a:ext uri="{FF2B5EF4-FFF2-40B4-BE49-F238E27FC236}">
                <a16:creationId xmlns:a16="http://schemas.microsoft.com/office/drawing/2014/main" id="{50084998-351E-382A-570F-2B61442F62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8401599"/>
              </p:ext>
            </p:extLst>
          </p:nvPr>
        </p:nvGraphicFramePr>
        <p:xfrm>
          <a:off x="10422591" y="2994212"/>
          <a:ext cx="726572" cy="844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82865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F3F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F3F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61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717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F3F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717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17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717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F3F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17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17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717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F3F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17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17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717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F3F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717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717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62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F3F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62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2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62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F3F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2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2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62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F3F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2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62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62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F3F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2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62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F3F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F3F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6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717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F3F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717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717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717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F3F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717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717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61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F3F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61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61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6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F3F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6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61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F3F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F3F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Graphic spid="56" grpId="0">
        <p:bldAsOne/>
      </p:bldGraphic>
      <p:bldP spid="10" grpId="0"/>
      <p:bldGraphic spid="11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0AFCAE70-B7E3-605B-7ECE-6F1B0448B7A2}"/>
              </a:ext>
            </a:extLst>
          </p:cNvPr>
          <p:cNvSpPr/>
          <p:nvPr/>
        </p:nvSpPr>
        <p:spPr bwMode="auto">
          <a:xfrm>
            <a:off x="3541324" y="1993942"/>
            <a:ext cx="6960604" cy="1064121"/>
          </a:xfrm>
          <a:prstGeom prst="wedgeRoundRectCallout">
            <a:avLst>
              <a:gd name="adj1" fmla="val -59148"/>
              <a:gd name="adj2" fmla="val 52523"/>
              <a:gd name="adj3" fmla="val 16667"/>
            </a:avLst>
          </a:prstGeom>
          <a:solidFill>
            <a:schemeClr val="tx1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19050" tIns="19050" rIns="19050" bIns="1905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412750" hangingPunct="0"/>
            <a:r>
              <a:rPr lang="fr-FR" sz="2000" dirty="0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Alex, I </a:t>
            </a:r>
            <a:r>
              <a:rPr lang="fr-FR" sz="2000" dirty="0" err="1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need</a:t>
            </a:r>
            <a:r>
              <a:rPr lang="fr-FR" sz="2000" dirty="0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 </a:t>
            </a:r>
            <a:r>
              <a:rPr lang="fr-FR" sz="2000" dirty="0" err="1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you</a:t>
            </a:r>
            <a:r>
              <a:rPr lang="fr-FR" sz="2000" dirty="0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 to </a:t>
            </a:r>
            <a:r>
              <a:rPr lang="fr-FR" sz="2000" dirty="0" err="1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estimate</a:t>
            </a:r>
            <a:r>
              <a:rPr lang="fr-FR" sz="2000" dirty="0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 the </a:t>
            </a:r>
            <a:r>
              <a:rPr lang="fr-FR" sz="2000" dirty="0" err="1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effect</a:t>
            </a:r>
            <a:r>
              <a:rPr lang="fr-FR" sz="2000" dirty="0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 of </a:t>
            </a:r>
            <a:r>
              <a:rPr lang="fr-FR" sz="2000" dirty="0" err="1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our</a:t>
            </a:r>
            <a:r>
              <a:rPr lang="fr-FR" sz="2000" dirty="0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 </a:t>
            </a:r>
            <a:r>
              <a:rPr lang="fr-FR" sz="2000" dirty="0" err="1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treatment</a:t>
            </a:r>
            <a:r>
              <a:rPr lang="fr-FR" sz="2000" dirty="0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 on </a:t>
            </a:r>
            <a:r>
              <a:rPr lang="fr-FR" sz="2000" dirty="0" err="1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past</a:t>
            </a:r>
            <a:r>
              <a:rPr lang="fr-FR" sz="2000" dirty="0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 data, </a:t>
            </a:r>
            <a:r>
              <a:rPr lang="fr-FR" sz="2000" dirty="0" err="1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with</a:t>
            </a:r>
            <a:r>
              <a:rPr lang="fr-FR" sz="2000" dirty="0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 </a:t>
            </a:r>
            <a:r>
              <a:rPr lang="fr-FR" sz="2000" dirty="0" err="1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selection</a:t>
            </a:r>
            <a:r>
              <a:rPr lang="fr-FR" sz="2000" dirty="0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 </a:t>
            </a:r>
            <a:r>
              <a:rPr lang="fr-FR" sz="2000" dirty="0" err="1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bias</a:t>
            </a:r>
            <a:r>
              <a:rPr lang="fr-FR" sz="2000" dirty="0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, </a:t>
            </a:r>
            <a:r>
              <a:rPr lang="fr-FR" sz="2000" dirty="0" err="1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so</a:t>
            </a:r>
            <a:r>
              <a:rPr lang="fr-FR" sz="2000" dirty="0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 </a:t>
            </a:r>
            <a:r>
              <a:rPr lang="fr-FR" sz="2000" dirty="0" err="1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that</a:t>
            </a:r>
            <a:r>
              <a:rPr lang="fr-FR" sz="2000" dirty="0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 </a:t>
            </a:r>
            <a:r>
              <a:rPr lang="fr-FR" sz="2000" dirty="0" err="1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we</a:t>
            </a:r>
            <a:r>
              <a:rPr lang="fr-FR" sz="2000" dirty="0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 can </a:t>
            </a:r>
            <a:r>
              <a:rPr lang="fr-FR" sz="2000" dirty="0" err="1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justify</a:t>
            </a:r>
            <a:r>
              <a:rPr lang="fr-FR" sz="2000" dirty="0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 </a:t>
            </a:r>
            <a:r>
              <a:rPr lang="fr-FR" sz="2000" dirty="0" err="1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that</a:t>
            </a:r>
            <a:r>
              <a:rPr lang="fr-FR" sz="2000" dirty="0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 </a:t>
            </a:r>
            <a:r>
              <a:rPr lang="fr-FR" sz="2000" dirty="0" err="1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we</a:t>
            </a:r>
            <a:r>
              <a:rPr lang="fr-FR" sz="2000" dirty="0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 </a:t>
            </a:r>
            <a:r>
              <a:rPr lang="fr-FR" sz="2000" dirty="0" err="1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save</a:t>
            </a:r>
            <a:r>
              <a:rPr lang="fr-FR" sz="2000" dirty="0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 </a:t>
            </a:r>
            <a:r>
              <a:rPr lang="fr-FR" sz="2000" dirty="0" err="1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lives</a:t>
            </a:r>
            <a:r>
              <a:rPr lang="fr-FR" sz="2000" dirty="0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 to French </a:t>
            </a:r>
            <a:r>
              <a:rPr lang="fr-FR" sz="2000" dirty="0" err="1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Health</a:t>
            </a:r>
            <a:r>
              <a:rPr lang="fr-FR" sz="2000" dirty="0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 </a:t>
            </a:r>
            <a:r>
              <a:rPr lang="fr-FR" sz="2000" dirty="0" err="1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authorities</a:t>
            </a:r>
            <a:r>
              <a:rPr lang="fr-FR" sz="2000" dirty="0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.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2C1AA553-B11B-CC2A-9C7C-694CED59024C}"/>
              </a:ext>
            </a:extLst>
          </p:cNvPr>
          <p:cNvSpPr/>
          <p:nvPr/>
        </p:nvSpPr>
        <p:spPr bwMode="auto">
          <a:xfrm>
            <a:off x="5408341" y="5332322"/>
            <a:ext cx="3226571" cy="723602"/>
          </a:xfrm>
          <a:prstGeom prst="wedgeRoundRectCallout">
            <a:avLst>
              <a:gd name="adj1" fmla="val 65997"/>
              <a:gd name="adj2" fmla="val 1097"/>
              <a:gd name="adj3" fmla="val 16667"/>
            </a:avLst>
          </a:prstGeom>
          <a:solidFill>
            <a:schemeClr val="tx1"/>
          </a:solidFill>
          <a:ln w="12700" cap="flat" cmpd="sng" algn="ctr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19050" tIns="19050" rIns="19050" bIns="1905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412750" hangingPunct="0"/>
            <a:r>
              <a:rPr lang="fr-FR" sz="2000" dirty="0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I can do </a:t>
            </a:r>
            <a:r>
              <a:rPr lang="fr-FR" sz="2000" dirty="0" err="1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absolutely</a:t>
            </a:r>
            <a:r>
              <a:rPr lang="fr-FR" sz="2000" dirty="0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 </a:t>
            </a:r>
            <a:r>
              <a:rPr lang="fr-FR" sz="2000" dirty="0" err="1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anything</a:t>
            </a:r>
            <a:r>
              <a:rPr lang="fr-FR" sz="2000" dirty="0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, </a:t>
            </a:r>
            <a:r>
              <a:rPr lang="fr-FR" sz="2000" dirty="0" err="1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I’m</a:t>
            </a:r>
            <a:r>
              <a:rPr lang="fr-FR" sz="2000" dirty="0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 an </a:t>
            </a:r>
            <a:r>
              <a:rPr lang="fr-FR" sz="2000" dirty="0" err="1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engineer</a:t>
            </a:r>
            <a:r>
              <a:rPr lang="fr-FR" sz="2000" dirty="0">
                <a:solidFill>
                  <a:srgbClr val="74808C"/>
                </a:solidFill>
                <a:latin typeface="Amasis MT Pro Medium" panose="02040604050005020304" pitchFamily="18" charset="0"/>
                <a:ea typeface="Poppins" charset="0"/>
                <a:cs typeface="Poppins" charset="0"/>
                <a:sym typeface="Poppins" charset="0"/>
              </a:rPr>
              <a:t>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075632-9879-C15D-4309-08F5194D9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12106" y="3372608"/>
            <a:ext cx="4471817" cy="36615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3E530A-A85C-257C-713F-7A7693C9D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6361"/>
                    </a14:imgEffect>
                    <a14:imgEffect>
                      <a14:saturation sat="147000"/>
                    </a14:imgEffect>
                    <a14:imgEffect>
                      <a14:brightnessContrast bright="12000" contrast="22000"/>
                    </a14:imgEffect>
                  </a14:imgLayer>
                </a14:imgProps>
              </a:ext>
            </a:extLst>
          </a:blip>
          <a:srcRect l="7678"/>
          <a:stretch/>
        </p:blipFill>
        <p:spPr>
          <a:xfrm flipH="1">
            <a:off x="-663012" y="1698935"/>
            <a:ext cx="4994816" cy="524827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D1F4158-A27F-127B-7A08-1CAD78A6EAF6}"/>
              </a:ext>
            </a:extLst>
          </p:cNvPr>
          <p:cNvSpPr txBox="1"/>
          <p:nvPr/>
        </p:nvSpPr>
        <p:spPr>
          <a:xfrm rot="16200000">
            <a:off x="10088858" y="3305965"/>
            <a:ext cx="3744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</a:rPr>
              <a:t>Credits</a:t>
            </a:r>
            <a:r>
              <a:rPr lang="fr-FR" sz="1400" dirty="0">
                <a:solidFill>
                  <a:schemeClr val="bg1"/>
                </a:solidFill>
              </a:rPr>
              <a:t>: « </a:t>
            </a:r>
            <a:r>
              <a:rPr lang="fr-FR" sz="1400" i="1" dirty="0">
                <a:solidFill>
                  <a:schemeClr val="bg1"/>
                </a:solidFill>
              </a:rPr>
              <a:t>The expert </a:t>
            </a:r>
            <a:r>
              <a:rPr lang="fr-FR" sz="1400" dirty="0">
                <a:solidFill>
                  <a:schemeClr val="bg1"/>
                </a:solidFill>
              </a:rPr>
              <a:t>» short </a:t>
            </a:r>
            <a:r>
              <a:rPr lang="fr-FR" sz="1400" dirty="0" err="1">
                <a:solidFill>
                  <a:schemeClr val="bg1"/>
                </a:solidFill>
              </a:rPr>
              <a:t>comedy</a:t>
            </a:r>
            <a:r>
              <a:rPr lang="fr-FR" sz="1400" dirty="0">
                <a:solidFill>
                  <a:schemeClr val="bg1"/>
                </a:solidFill>
              </a:rPr>
              <a:t> sketch </a:t>
            </a:r>
          </a:p>
        </p:txBody>
      </p:sp>
    </p:spTree>
    <p:extLst>
      <p:ext uri="{BB962C8B-B14F-4D97-AF65-F5344CB8AC3E}">
        <p14:creationId xmlns:p14="http://schemas.microsoft.com/office/powerpoint/2010/main" val="381281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95" name="Rectangle 71894">
            <a:extLst>
              <a:ext uri="{FF2B5EF4-FFF2-40B4-BE49-F238E27FC236}">
                <a16:creationId xmlns:a16="http://schemas.microsoft.com/office/drawing/2014/main" id="{A7783951-59D6-8B99-10EF-832BF77F5902}"/>
              </a:ext>
            </a:extLst>
          </p:cNvPr>
          <p:cNvSpPr/>
          <p:nvPr/>
        </p:nvSpPr>
        <p:spPr bwMode="auto">
          <a:xfrm>
            <a:off x="7777779" y="653717"/>
            <a:ext cx="4148074" cy="3584796"/>
          </a:xfrm>
          <a:prstGeom prst="rect">
            <a:avLst/>
          </a:prstGeom>
          <a:solidFill>
            <a:srgbClr val="EEFCF4"/>
          </a:solidFill>
          <a:ln w="12700" cap="flat" cmpd="sng" algn="ctr">
            <a:solidFill>
              <a:srgbClr val="00B05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19050" tIns="19050" rIns="19050" bIns="1905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412750" hangingPunct="0"/>
            <a:endParaRPr lang="fr-FR" sz="100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71894" name="Rectangle 71893">
            <a:extLst>
              <a:ext uri="{FF2B5EF4-FFF2-40B4-BE49-F238E27FC236}">
                <a16:creationId xmlns:a16="http://schemas.microsoft.com/office/drawing/2014/main" id="{78744A97-D657-8AFE-2B2C-1DB041D3DD54}"/>
              </a:ext>
            </a:extLst>
          </p:cNvPr>
          <p:cNvSpPr/>
          <p:nvPr/>
        </p:nvSpPr>
        <p:spPr bwMode="auto">
          <a:xfrm>
            <a:off x="511730" y="6189710"/>
            <a:ext cx="1263340" cy="19236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19050" tIns="19050" rIns="19050" bIns="1905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412750" hangingPunct="0"/>
            <a:endParaRPr lang="fr-FR" sz="100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F6019C-A8DB-1982-4EF8-67BCEB33F69B}"/>
              </a:ext>
            </a:extLst>
          </p:cNvPr>
          <p:cNvSpPr txBox="1"/>
          <p:nvPr/>
        </p:nvSpPr>
        <p:spPr>
          <a:xfrm>
            <a:off x="2305135" y="2472187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12750" eaLnBrk="0" hangingPunct="0"/>
            <a:r>
              <a:rPr lang="fr-FR" sz="1400" dirty="0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Controls</a:t>
            </a:r>
            <a:endParaRPr lang="fr-FR" sz="2700" dirty="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A37AD59-81DC-FA40-9C62-155F4C1B6359}"/>
              </a:ext>
            </a:extLst>
          </p:cNvPr>
          <p:cNvSpPr txBox="1">
            <a:spLocks/>
          </p:cNvSpPr>
          <p:nvPr/>
        </p:nvSpPr>
        <p:spPr bwMode="auto">
          <a:xfrm>
            <a:off x="279431" y="489067"/>
            <a:ext cx="67691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/>
          <a:lstStyle/>
          <a:p>
            <a:pPr defTabSz="412750" hangingPunct="0">
              <a:defRPr/>
            </a:pPr>
            <a:r>
              <a:rPr lang="en-US" altLang="x-none" sz="3600" b="1" dirty="0">
                <a:solidFill>
                  <a:srgbClr val="000000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rPr>
              <a:t>Artificial cases</a:t>
            </a:r>
            <a:endParaRPr lang="x-none" altLang="x-none" sz="3600" b="1" dirty="0">
              <a:solidFill>
                <a:srgbClr val="000000"/>
              </a:solidFill>
              <a:latin typeface="Montserrat" pitchFamily="2" charset="0"/>
              <a:ea typeface="Montserrat Semi" charset="0"/>
              <a:cs typeface="Montserrat Semi" charset="0"/>
              <a:sym typeface="Poppins Medium" charset="0"/>
            </a:endParaRPr>
          </a:p>
        </p:txBody>
      </p:sp>
      <p:sp>
        <p:nvSpPr>
          <p:cNvPr id="6145" name="Text Box 1">
            <a:extLst>
              <a:ext uri="{FF2B5EF4-FFF2-40B4-BE49-F238E27FC236}">
                <a16:creationId xmlns:a16="http://schemas.microsoft.com/office/drawing/2014/main" id="{09ECCB24-E447-964F-9C8B-E2A6E5CE7857}"/>
              </a:ext>
            </a:extLst>
          </p:cNvPr>
          <p:cNvSpPr txBox="1">
            <a:spLocks/>
          </p:cNvSpPr>
          <p:nvPr/>
        </p:nvSpPr>
        <p:spPr bwMode="auto">
          <a:xfrm>
            <a:off x="11272838" y="6224588"/>
            <a:ext cx="447675" cy="19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defTabSz="412750" hangingPunct="0">
              <a:defRPr/>
            </a:pPr>
            <a:fld id="{4F454BA8-51E9-A64D-9617-4347F24FEB0F}" type="slidenum">
              <a:rPr lang="x-none" altLang="x-none" sz="1000">
                <a:solidFill>
                  <a:srgbClr val="9B9A9C"/>
                </a:solidFill>
                <a:latin typeface="Montserrat" charset="0"/>
                <a:ea typeface="Montserrat" charset="0"/>
                <a:cs typeface="Montserrat" charset="0"/>
              </a:rPr>
              <a:pPr algn="ctr" defTabSz="412750" hangingPunct="0">
                <a:defRPr/>
              </a:pPr>
              <a:t>20</a:t>
            </a:fld>
            <a:endParaRPr lang="x-none" altLang="x-none" sz="1000" dirty="0">
              <a:solidFill>
                <a:srgbClr val="9B9A9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71689" name="Freeform: Shape 71688">
            <a:extLst>
              <a:ext uri="{FF2B5EF4-FFF2-40B4-BE49-F238E27FC236}">
                <a16:creationId xmlns:a16="http://schemas.microsoft.com/office/drawing/2014/main" id="{B844666B-AB51-14CF-6595-35695C2924CD}"/>
              </a:ext>
            </a:extLst>
          </p:cNvPr>
          <p:cNvSpPr/>
          <p:nvPr/>
        </p:nvSpPr>
        <p:spPr>
          <a:xfrm>
            <a:off x="368855" y="1371221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691" name="Freeform: Shape 71690">
            <a:extLst>
              <a:ext uri="{FF2B5EF4-FFF2-40B4-BE49-F238E27FC236}">
                <a16:creationId xmlns:a16="http://schemas.microsoft.com/office/drawing/2014/main" id="{D1E72B9C-E5D4-5E46-BCCB-D6A3A88FCF07}"/>
              </a:ext>
            </a:extLst>
          </p:cNvPr>
          <p:cNvSpPr/>
          <p:nvPr/>
        </p:nvSpPr>
        <p:spPr>
          <a:xfrm>
            <a:off x="302180" y="1456946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697" name="Freeform: Shape 71696">
            <a:extLst>
              <a:ext uri="{FF2B5EF4-FFF2-40B4-BE49-F238E27FC236}">
                <a16:creationId xmlns:a16="http://schemas.microsoft.com/office/drawing/2014/main" id="{46C4AA87-6706-E8C0-0E17-85F8B1976AE4}"/>
              </a:ext>
            </a:extLst>
          </p:cNvPr>
          <p:cNvSpPr/>
          <p:nvPr/>
        </p:nvSpPr>
        <p:spPr>
          <a:xfrm>
            <a:off x="634858" y="1371221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01" name="Freeform: Shape 71700">
            <a:extLst>
              <a:ext uri="{FF2B5EF4-FFF2-40B4-BE49-F238E27FC236}">
                <a16:creationId xmlns:a16="http://schemas.microsoft.com/office/drawing/2014/main" id="{AF93A8C9-49B1-0453-26EF-B6896CAC7D27}"/>
              </a:ext>
            </a:extLst>
          </p:cNvPr>
          <p:cNvSpPr/>
          <p:nvPr/>
        </p:nvSpPr>
        <p:spPr>
          <a:xfrm>
            <a:off x="568183" y="1456946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03" name="Freeform: Shape 71702">
            <a:extLst>
              <a:ext uri="{FF2B5EF4-FFF2-40B4-BE49-F238E27FC236}">
                <a16:creationId xmlns:a16="http://schemas.microsoft.com/office/drawing/2014/main" id="{2703885F-D7C8-C3FA-774A-F2548E844708}"/>
              </a:ext>
            </a:extLst>
          </p:cNvPr>
          <p:cNvSpPr/>
          <p:nvPr/>
        </p:nvSpPr>
        <p:spPr>
          <a:xfrm>
            <a:off x="368855" y="1886129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04" name="Freeform: Shape 71703">
            <a:extLst>
              <a:ext uri="{FF2B5EF4-FFF2-40B4-BE49-F238E27FC236}">
                <a16:creationId xmlns:a16="http://schemas.microsoft.com/office/drawing/2014/main" id="{90671E2D-D2FC-51F7-F594-F3E62EB8A8CC}"/>
              </a:ext>
            </a:extLst>
          </p:cNvPr>
          <p:cNvSpPr/>
          <p:nvPr/>
        </p:nvSpPr>
        <p:spPr>
          <a:xfrm>
            <a:off x="302180" y="1971854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06" name="Freeform: Shape 71705">
            <a:extLst>
              <a:ext uri="{FF2B5EF4-FFF2-40B4-BE49-F238E27FC236}">
                <a16:creationId xmlns:a16="http://schemas.microsoft.com/office/drawing/2014/main" id="{274A9290-DE8B-59E2-17B8-E9679F4EA9ED}"/>
              </a:ext>
            </a:extLst>
          </p:cNvPr>
          <p:cNvSpPr/>
          <p:nvPr/>
        </p:nvSpPr>
        <p:spPr>
          <a:xfrm>
            <a:off x="634858" y="1886129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07" name="Freeform: Shape 71706">
            <a:extLst>
              <a:ext uri="{FF2B5EF4-FFF2-40B4-BE49-F238E27FC236}">
                <a16:creationId xmlns:a16="http://schemas.microsoft.com/office/drawing/2014/main" id="{05B2964D-C282-9D1B-0C7C-00EC32324836}"/>
              </a:ext>
            </a:extLst>
          </p:cNvPr>
          <p:cNvSpPr/>
          <p:nvPr/>
        </p:nvSpPr>
        <p:spPr>
          <a:xfrm>
            <a:off x="568183" y="1971854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09" name="Freeform: Shape 71708">
            <a:extLst>
              <a:ext uri="{FF2B5EF4-FFF2-40B4-BE49-F238E27FC236}">
                <a16:creationId xmlns:a16="http://schemas.microsoft.com/office/drawing/2014/main" id="{42F3C1A1-1D85-C911-39E3-E5031749940E}"/>
              </a:ext>
            </a:extLst>
          </p:cNvPr>
          <p:cNvSpPr/>
          <p:nvPr/>
        </p:nvSpPr>
        <p:spPr>
          <a:xfrm>
            <a:off x="1432867" y="137336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10" name="Freeform: Shape 71709">
            <a:extLst>
              <a:ext uri="{FF2B5EF4-FFF2-40B4-BE49-F238E27FC236}">
                <a16:creationId xmlns:a16="http://schemas.microsoft.com/office/drawing/2014/main" id="{9F862F10-D806-AF9D-D95E-54E698D2D692}"/>
              </a:ext>
            </a:extLst>
          </p:cNvPr>
          <p:cNvSpPr/>
          <p:nvPr/>
        </p:nvSpPr>
        <p:spPr>
          <a:xfrm>
            <a:off x="1366192" y="145908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12" name="Freeform: Shape 71711">
            <a:extLst>
              <a:ext uri="{FF2B5EF4-FFF2-40B4-BE49-F238E27FC236}">
                <a16:creationId xmlns:a16="http://schemas.microsoft.com/office/drawing/2014/main" id="{4EA579B6-B692-80D0-15A8-DC0AD268DC25}"/>
              </a:ext>
            </a:extLst>
          </p:cNvPr>
          <p:cNvSpPr/>
          <p:nvPr/>
        </p:nvSpPr>
        <p:spPr>
          <a:xfrm>
            <a:off x="1698870" y="137336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13" name="Freeform: Shape 71712">
            <a:extLst>
              <a:ext uri="{FF2B5EF4-FFF2-40B4-BE49-F238E27FC236}">
                <a16:creationId xmlns:a16="http://schemas.microsoft.com/office/drawing/2014/main" id="{58F49DC5-613C-CC7C-1362-E68FF2BA7F01}"/>
              </a:ext>
            </a:extLst>
          </p:cNvPr>
          <p:cNvSpPr/>
          <p:nvPr/>
        </p:nvSpPr>
        <p:spPr>
          <a:xfrm>
            <a:off x="1632195" y="145908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15" name="Freeform: Shape 71714">
            <a:extLst>
              <a:ext uri="{FF2B5EF4-FFF2-40B4-BE49-F238E27FC236}">
                <a16:creationId xmlns:a16="http://schemas.microsoft.com/office/drawing/2014/main" id="{D10E9CD0-B8B9-471F-2817-C107CEC244DC}"/>
              </a:ext>
            </a:extLst>
          </p:cNvPr>
          <p:cNvSpPr/>
          <p:nvPr/>
        </p:nvSpPr>
        <p:spPr>
          <a:xfrm>
            <a:off x="1432867" y="1888271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rgbClr val="FF3F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16" name="Freeform: Shape 71715">
            <a:extLst>
              <a:ext uri="{FF2B5EF4-FFF2-40B4-BE49-F238E27FC236}">
                <a16:creationId xmlns:a16="http://schemas.microsoft.com/office/drawing/2014/main" id="{BA25A7AA-BAC5-8AAC-25EA-AB688DAD89AA}"/>
              </a:ext>
            </a:extLst>
          </p:cNvPr>
          <p:cNvSpPr/>
          <p:nvPr/>
        </p:nvSpPr>
        <p:spPr>
          <a:xfrm>
            <a:off x="1366192" y="1973996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rgbClr val="FF3F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18" name="Freeform: Shape 71717">
            <a:extLst>
              <a:ext uri="{FF2B5EF4-FFF2-40B4-BE49-F238E27FC236}">
                <a16:creationId xmlns:a16="http://schemas.microsoft.com/office/drawing/2014/main" id="{C73F0A20-28F2-044A-7ACE-362712DB5D5D}"/>
              </a:ext>
            </a:extLst>
          </p:cNvPr>
          <p:cNvSpPr/>
          <p:nvPr/>
        </p:nvSpPr>
        <p:spPr>
          <a:xfrm>
            <a:off x="1698870" y="1888271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19" name="Freeform: Shape 71718">
            <a:extLst>
              <a:ext uri="{FF2B5EF4-FFF2-40B4-BE49-F238E27FC236}">
                <a16:creationId xmlns:a16="http://schemas.microsoft.com/office/drawing/2014/main" id="{2825024B-2E35-775D-0C9E-93B3FBB965AE}"/>
              </a:ext>
            </a:extLst>
          </p:cNvPr>
          <p:cNvSpPr/>
          <p:nvPr/>
        </p:nvSpPr>
        <p:spPr>
          <a:xfrm>
            <a:off x="1632195" y="1973996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21" name="Freeform: Shape 71720">
            <a:extLst>
              <a:ext uri="{FF2B5EF4-FFF2-40B4-BE49-F238E27FC236}">
                <a16:creationId xmlns:a16="http://schemas.microsoft.com/office/drawing/2014/main" id="{66A48131-CA0E-CCEC-DE38-4B2B59FC7608}"/>
              </a:ext>
            </a:extLst>
          </p:cNvPr>
          <p:cNvSpPr/>
          <p:nvPr/>
        </p:nvSpPr>
        <p:spPr>
          <a:xfrm>
            <a:off x="2496879" y="1375245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22" name="Freeform: Shape 71721">
            <a:extLst>
              <a:ext uri="{FF2B5EF4-FFF2-40B4-BE49-F238E27FC236}">
                <a16:creationId xmlns:a16="http://schemas.microsoft.com/office/drawing/2014/main" id="{CED7A96C-C250-0E50-36C1-02615ECD335E}"/>
              </a:ext>
            </a:extLst>
          </p:cNvPr>
          <p:cNvSpPr/>
          <p:nvPr/>
        </p:nvSpPr>
        <p:spPr>
          <a:xfrm>
            <a:off x="2430204" y="1460970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24" name="Freeform: Shape 71723">
            <a:extLst>
              <a:ext uri="{FF2B5EF4-FFF2-40B4-BE49-F238E27FC236}">
                <a16:creationId xmlns:a16="http://schemas.microsoft.com/office/drawing/2014/main" id="{E4239268-2172-411C-CC28-4C8FDAF1B90B}"/>
              </a:ext>
            </a:extLst>
          </p:cNvPr>
          <p:cNvSpPr/>
          <p:nvPr/>
        </p:nvSpPr>
        <p:spPr>
          <a:xfrm>
            <a:off x="2762882" y="1375245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25" name="Freeform: Shape 71724">
            <a:extLst>
              <a:ext uri="{FF2B5EF4-FFF2-40B4-BE49-F238E27FC236}">
                <a16:creationId xmlns:a16="http://schemas.microsoft.com/office/drawing/2014/main" id="{F1E3D195-7ECA-DAD9-7D7C-0E687116275D}"/>
              </a:ext>
            </a:extLst>
          </p:cNvPr>
          <p:cNvSpPr/>
          <p:nvPr/>
        </p:nvSpPr>
        <p:spPr>
          <a:xfrm>
            <a:off x="2696207" y="1460970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27" name="Freeform: Shape 71726">
            <a:extLst>
              <a:ext uri="{FF2B5EF4-FFF2-40B4-BE49-F238E27FC236}">
                <a16:creationId xmlns:a16="http://schemas.microsoft.com/office/drawing/2014/main" id="{A6A07BC8-EF45-5D0D-59F0-20F5F9395115}"/>
              </a:ext>
            </a:extLst>
          </p:cNvPr>
          <p:cNvSpPr/>
          <p:nvPr/>
        </p:nvSpPr>
        <p:spPr>
          <a:xfrm>
            <a:off x="2496879" y="189015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28" name="Freeform: Shape 71727">
            <a:extLst>
              <a:ext uri="{FF2B5EF4-FFF2-40B4-BE49-F238E27FC236}">
                <a16:creationId xmlns:a16="http://schemas.microsoft.com/office/drawing/2014/main" id="{B4183684-F042-86F8-1928-D5DF2E568E36}"/>
              </a:ext>
            </a:extLst>
          </p:cNvPr>
          <p:cNvSpPr/>
          <p:nvPr/>
        </p:nvSpPr>
        <p:spPr>
          <a:xfrm>
            <a:off x="2430204" y="197587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30" name="Freeform: Shape 71729">
            <a:extLst>
              <a:ext uri="{FF2B5EF4-FFF2-40B4-BE49-F238E27FC236}">
                <a16:creationId xmlns:a16="http://schemas.microsoft.com/office/drawing/2014/main" id="{9CA18CB3-9A57-9975-FC1F-16A7986B807C}"/>
              </a:ext>
            </a:extLst>
          </p:cNvPr>
          <p:cNvSpPr/>
          <p:nvPr/>
        </p:nvSpPr>
        <p:spPr>
          <a:xfrm>
            <a:off x="2762882" y="189015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rgbClr val="FF3F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31" name="Freeform: Shape 71730">
            <a:extLst>
              <a:ext uri="{FF2B5EF4-FFF2-40B4-BE49-F238E27FC236}">
                <a16:creationId xmlns:a16="http://schemas.microsoft.com/office/drawing/2014/main" id="{4CBCBC48-519F-85B8-BB70-B116CBF551D7}"/>
              </a:ext>
            </a:extLst>
          </p:cNvPr>
          <p:cNvSpPr/>
          <p:nvPr/>
        </p:nvSpPr>
        <p:spPr>
          <a:xfrm>
            <a:off x="2696207" y="197587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rgbClr val="FF3F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33" name="Freeform: Shape 71732">
            <a:extLst>
              <a:ext uri="{FF2B5EF4-FFF2-40B4-BE49-F238E27FC236}">
                <a16:creationId xmlns:a16="http://schemas.microsoft.com/office/drawing/2014/main" id="{8C6B60A4-D9BA-58C6-D1B7-DBA3B971CED6}"/>
              </a:ext>
            </a:extLst>
          </p:cNvPr>
          <p:cNvSpPr/>
          <p:nvPr/>
        </p:nvSpPr>
        <p:spPr>
          <a:xfrm>
            <a:off x="3560891" y="1375245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34" name="Freeform: Shape 71733">
            <a:extLst>
              <a:ext uri="{FF2B5EF4-FFF2-40B4-BE49-F238E27FC236}">
                <a16:creationId xmlns:a16="http://schemas.microsoft.com/office/drawing/2014/main" id="{F86889FB-0583-B5CB-688F-B8ED73A9E8CE}"/>
              </a:ext>
            </a:extLst>
          </p:cNvPr>
          <p:cNvSpPr/>
          <p:nvPr/>
        </p:nvSpPr>
        <p:spPr>
          <a:xfrm>
            <a:off x="3494216" y="1460970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36" name="Freeform: Shape 71735">
            <a:extLst>
              <a:ext uri="{FF2B5EF4-FFF2-40B4-BE49-F238E27FC236}">
                <a16:creationId xmlns:a16="http://schemas.microsoft.com/office/drawing/2014/main" id="{E2B9BD7C-7725-F9DF-9799-94AF62BC1C15}"/>
              </a:ext>
            </a:extLst>
          </p:cNvPr>
          <p:cNvSpPr/>
          <p:nvPr/>
        </p:nvSpPr>
        <p:spPr>
          <a:xfrm>
            <a:off x="3826894" y="1375245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rgbClr val="FF3F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37" name="Freeform: Shape 71736">
            <a:extLst>
              <a:ext uri="{FF2B5EF4-FFF2-40B4-BE49-F238E27FC236}">
                <a16:creationId xmlns:a16="http://schemas.microsoft.com/office/drawing/2014/main" id="{617227F7-2173-395F-D186-48AEFE716DBA}"/>
              </a:ext>
            </a:extLst>
          </p:cNvPr>
          <p:cNvSpPr/>
          <p:nvPr/>
        </p:nvSpPr>
        <p:spPr>
          <a:xfrm>
            <a:off x="3760219" y="1460970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rgbClr val="FF3F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39" name="Freeform: Shape 71738">
            <a:extLst>
              <a:ext uri="{FF2B5EF4-FFF2-40B4-BE49-F238E27FC236}">
                <a16:creationId xmlns:a16="http://schemas.microsoft.com/office/drawing/2014/main" id="{08CEA6F7-E60F-08FC-9692-84D3BF9B0499}"/>
              </a:ext>
            </a:extLst>
          </p:cNvPr>
          <p:cNvSpPr/>
          <p:nvPr/>
        </p:nvSpPr>
        <p:spPr>
          <a:xfrm>
            <a:off x="3560891" y="189015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40" name="Freeform: Shape 71739">
            <a:extLst>
              <a:ext uri="{FF2B5EF4-FFF2-40B4-BE49-F238E27FC236}">
                <a16:creationId xmlns:a16="http://schemas.microsoft.com/office/drawing/2014/main" id="{E7C30FF1-FC62-90BD-A577-6525D1B746C0}"/>
              </a:ext>
            </a:extLst>
          </p:cNvPr>
          <p:cNvSpPr/>
          <p:nvPr/>
        </p:nvSpPr>
        <p:spPr>
          <a:xfrm>
            <a:off x="3494216" y="197587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42" name="Freeform: Shape 71741">
            <a:extLst>
              <a:ext uri="{FF2B5EF4-FFF2-40B4-BE49-F238E27FC236}">
                <a16:creationId xmlns:a16="http://schemas.microsoft.com/office/drawing/2014/main" id="{41A87716-D2E3-0573-95AC-963A52418618}"/>
              </a:ext>
            </a:extLst>
          </p:cNvPr>
          <p:cNvSpPr/>
          <p:nvPr/>
        </p:nvSpPr>
        <p:spPr>
          <a:xfrm>
            <a:off x="3826894" y="189015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43" name="Freeform: Shape 71742">
            <a:extLst>
              <a:ext uri="{FF2B5EF4-FFF2-40B4-BE49-F238E27FC236}">
                <a16:creationId xmlns:a16="http://schemas.microsoft.com/office/drawing/2014/main" id="{EE014082-DE10-CC32-65A0-9E0CF2A0A8B8}"/>
              </a:ext>
            </a:extLst>
          </p:cNvPr>
          <p:cNvSpPr/>
          <p:nvPr/>
        </p:nvSpPr>
        <p:spPr>
          <a:xfrm>
            <a:off x="3760219" y="197587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46" name="Freeform: Shape 6145">
            <a:extLst>
              <a:ext uri="{FF2B5EF4-FFF2-40B4-BE49-F238E27FC236}">
                <a16:creationId xmlns:a16="http://schemas.microsoft.com/office/drawing/2014/main" id="{E2396E13-E4A2-6964-EAF3-F3CCDB82299E}"/>
              </a:ext>
            </a:extLst>
          </p:cNvPr>
          <p:cNvSpPr/>
          <p:nvPr/>
        </p:nvSpPr>
        <p:spPr>
          <a:xfrm>
            <a:off x="4624903" y="1375245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47" name="Freeform: Shape 6146">
            <a:extLst>
              <a:ext uri="{FF2B5EF4-FFF2-40B4-BE49-F238E27FC236}">
                <a16:creationId xmlns:a16="http://schemas.microsoft.com/office/drawing/2014/main" id="{E0053817-28B2-BAE1-EE84-AF2AB1906CC8}"/>
              </a:ext>
            </a:extLst>
          </p:cNvPr>
          <p:cNvSpPr/>
          <p:nvPr/>
        </p:nvSpPr>
        <p:spPr>
          <a:xfrm>
            <a:off x="4558228" y="1460970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49" name="Freeform: Shape 6148">
            <a:extLst>
              <a:ext uri="{FF2B5EF4-FFF2-40B4-BE49-F238E27FC236}">
                <a16:creationId xmlns:a16="http://schemas.microsoft.com/office/drawing/2014/main" id="{B1245195-5581-CB01-4A3D-B1543113A7EC}"/>
              </a:ext>
            </a:extLst>
          </p:cNvPr>
          <p:cNvSpPr/>
          <p:nvPr/>
        </p:nvSpPr>
        <p:spPr>
          <a:xfrm>
            <a:off x="4890906" y="1375245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50" name="Freeform: Shape 6149">
            <a:extLst>
              <a:ext uri="{FF2B5EF4-FFF2-40B4-BE49-F238E27FC236}">
                <a16:creationId xmlns:a16="http://schemas.microsoft.com/office/drawing/2014/main" id="{871879C8-9663-83B4-0DDC-C9CE5F4F410F}"/>
              </a:ext>
            </a:extLst>
          </p:cNvPr>
          <p:cNvSpPr/>
          <p:nvPr/>
        </p:nvSpPr>
        <p:spPr>
          <a:xfrm>
            <a:off x="4824231" y="1460970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52" name="Freeform: Shape 6151">
            <a:extLst>
              <a:ext uri="{FF2B5EF4-FFF2-40B4-BE49-F238E27FC236}">
                <a16:creationId xmlns:a16="http://schemas.microsoft.com/office/drawing/2014/main" id="{427D840A-BC83-B3D5-FFE3-36B87D931D06}"/>
              </a:ext>
            </a:extLst>
          </p:cNvPr>
          <p:cNvSpPr/>
          <p:nvPr/>
        </p:nvSpPr>
        <p:spPr>
          <a:xfrm>
            <a:off x="4624903" y="189015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53" name="Freeform: Shape 6152">
            <a:extLst>
              <a:ext uri="{FF2B5EF4-FFF2-40B4-BE49-F238E27FC236}">
                <a16:creationId xmlns:a16="http://schemas.microsoft.com/office/drawing/2014/main" id="{B2DF2A02-4419-3415-B26E-D7288A798CA4}"/>
              </a:ext>
            </a:extLst>
          </p:cNvPr>
          <p:cNvSpPr/>
          <p:nvPr/>
        </p:nvSpPr>
        <p:spPr>
          <a:xfrm>
            <a:off x="4558228" y="197587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55" name="Freeform: Shape 6154">
            <a:extLst>
              <a:ext uri="{FF2B5EF4-FFF2-40B4-BE49-F238E27FC236}">
                <a16:creationId xmlns:a16="http://schemas.microsoft.com/office/drawing/2014/main" id="{A43DC61F-6759-D7B7-84B0-4ACC5E8F7435}"/>
              </a:ext>
            </a:extLst>
          </p:cNvPr>
          <p:cNvSpPr/>
          <p:nvPr/>
        </p:nvSpPr>
        <p:spPr>
          <a:xfrm>
            <a:off x="4890906" y="189015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rgbClr val="FF3F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56" name="Freeform: Shape 6155">
            <a:extLst>
              <a:ext uri="{FF2B5EF4-FFF2-40B4-BE49-F238E27FC236}">
                <a16:creationId xmlns:a16="http://schemas.microsoft.com/office/drawing/2014/main" id="{AF1DE59E-12FC-C4A8-DD2A-B8684D2FDF8C}"/>
              </a:ext>
            </a:extLst>
          </p:cNvPr>
          <p:cNvSpPr/>
          <p:nvPr/>
        </p:nvSpPr>
        <p:spPr>
          <a:xfrm>
            <a:off x="4824231" y="197587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rgbClr val="FF3F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58" name="Freeform: Shape 6157">
            <a:extLst>
              <a:ext uri="{FF2B5EF4-FFF2-40B4-BE49-F238E27FC236}">
                <a16:creationId xmlns:a16="http://schemas.microsoft.com/office/drawing/2014/main" id="{8EFD9714-27A4-C813-FD75-D9F71C22781C}"/>
              </a:ext>
            </a:extLst>
          </p:cNvPr>
          <p:cNvSpPr/>
          <p:nvPr/>
        </p:nvSpPr>
        <p:spPr>
          <a:xfrm>
            <a:off x="900861" y="1371221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59" name="Freeform: Shape 6158">
            <a:extLst>
              <a:ext uri="{FF2B5EF4-FFF2-40B4-BE49-F238E27FC236}">
                <a16:creationId xmlns:a16="http://schemas.microsoft.com/office/drawing/2014/main" id="{10C5FD52-2160-EDB3-0627-367EA64ACC2C}"/>
              </a:ext>
            </a:extLst>
          </p:cNvPr>
          <p:cNvSpPr/>
          <p:nvPr/>
        </p:nvSpPr>
        <p:spPr>
          <a:xfrm>
            <a:off x="834186" y="1456946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61" name="Freeform: Shape 6160">
            <a:extLst>
              <a:ext uri="{FF2B5EF4-FFF2-40B4-BE49-F238E27FC236}">
                <a16:creationId xmlns:a16="http://schemas.microsoft.com/office/drawing/2014/main" id="{4E264416-6A9D-F6DA-8288-0F1159295543}"/>
              </a:ext>
            </a:extLst>
          </p:cNvPr>
          <p:cNvSpPr/>
          <p:nvPr/>
        </p:nvSpPr>
        <p:spPr>
          <a:xfrm>
            <a:off x="1166864" y="1371221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rgbClr val="FF3F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62" name="Freeform: Shape 6161">
            <a:extLst>
              <a:ext uri="{FF2B5EF4-FFF2-40B4-BE49-F238E27FC236}">
                <a16:creationId xmlns:a16="http://schemas.microsoft.com/office/drawing/2014/main" id="{28709D8B-60CB-B238-A019-B7AAE7D1977B}"/>
              </a:ext>
            </a:extLst>
          </p:cNvPr>
          <p:cNvSpPr/>
          <p:nvPr/>
        </p:nvSpPr>
        <p:spPr>
          <a:xfrm>
            <a:off x="1100189" y="1456946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rgbClr val="FF3F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64" name="Freeform: Shape 6163">
            <a:extLst>
              <a:ext uri="{FF2B5EF4-FFF2-40B4-BE49-F238E27FC236}">
                <a16:creationId xmlns:a16="http://schemas.microsoft.com/office/drawing/2014/main" id="{7305C988-03AA-6041-2C03-A358B0831FEA}"/>
              </a:ext>
            </a:extLst>
          </p:cNvPr>
          <p:cNvSpPr/>
          <p:nvPr/>
        </p:nvSpPr>
        <p:spPr>
          <a:xfrm>
            <a:off x="900861" y="1886129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rgbClr val="FF3F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65" name="Freeform: Shape 6164">
            <a:extLst>
              <a:ext uri="{FF2B5EF4-FFF2-40B4-BE49-F238E27FC236}">
                <a16:creationId xmlns:a16="http://schemas.microsoft.com/office/drawing/2014/main" id="{BE8D1B37-2494-3B06-0279-B3D094BF3B80}"/>
              </a:ext>
            </a:extLst>
          </p:cNvPr>
          <p:cNvSpPr/>
          <p:nvPr/>
        </p:nvSpPr>
        <p:spPr>
          <a:xfrm>
            <a:off x="834186" y="1971854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rgbClr val="FF3F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67" name="Freeform: Shape 6166">
            <a:extLst>
              <a:ext uri="{FF2B5EF4-FFF2-40B4-BE49-F238E27FC236}">
                <a16:creationId xmlns:a16="http://schemas.microsoft.com/office/drawing/2014/main" id="{3E4B74D2-4439-D08D-7845-A467A0994CFA}"/>
              </a:ext>
            </a:extLst>
          </p:cNvPr>
          <p:cNvSpPr/>
          <p:nvPr/>
        </p:nvSpPr>
        <p:spPr>
          <a:xfrm>
            <a:off x="1166864" y="1886129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68" name="Freeform: Shape 6167">
            <a:extLst>
              <a:ext uri="{FF2B5EF4-FFF2-40B4-BE49-F238E27FC236}">
                <a16:creationId xmlns:a16="http://schemas.microsoft.com/office/drawing/2014/main" id="{C0985E1E-FD09-31FE-89DF-C35B0818F66C}"/>
              </a:ext>
            </a:extLst>
          </p:cNvPr>
          <p:cNvSpPr/>
          <p:nvPr/>
        </p:nvSpPr>
        <p:spPr>
          <a:xfrm>
            <a:off x="1100189" y="1971854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70" name="Freeform: Shape 6169">
            <a:extLst>
              <a:ext uri="{FF2B5EF4-FFF2-40B4-BE49-F238E27FC236}">
                <a16:creationId xmlns:a16="http://schemas.microsoft.com/office/drawing/2014/main" id="{6B4276D2-9A2D-D616-4CEA-E2A3ACA92011}"/>
              </a:ext>
            </a:extLst>
          </p:cNvPr>
          <p:cNvSpPr/>
          <p:nvPr/>
        </p:nvSpPr>
        <p:spPr>
          <a:xfrm>
            <a:off x="1964873" y="137336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71" name="Freeform: Shape 6170">
            <a:extLst>
              <a:ext uri="{FF2B5EF4-FFF2-40B4-BE49-F238E27FC236}">
                <a16:creationId xmlns:a16="http://schemas.microsoft.com/office/drawing/2014/main" id="{0BF92ADA-C995-B8C0-C771-F4442F79A2FA}"/>
              </a:ext>
            </a:extLst>
          </p:cNvPr>
          <p:cNvSpPr/>
          <p:nvPr/>
        </p:nvSpPr>
        <p:spPr>
          <a:xfrm>
            <a:off x="1898198" y="145908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73" name="Freeform: Shape 6172">
            <a:extLst>
              <a:ext uri="{FF2B5EF4-FFF2-40B4-BE49-F238E27FC236}">
                <a16:creationId xmlns:a16="http://schemas.microsoft.com/office/drawing/2014/main" id="{08E86D1E-F419-8471-3FBA-02440DD807A4}"/>
              </a:ext>
            </a:extLst>
          </p:cNvPr>
          <p:cNvSpPr/>
          <p:nvPr/>
        </p:nvSpPr>
        <p:spPr>
          <a:xfrm>
            <a:off x="2230876" y="137336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74" name="Freeform: Shape 6173">
            <a:extLst>
              <a:ext uri="{FF2B5EF4-FFF2-40B4-BE49-F238E27FC236}">
                <a16:creationId xmlns:a16="http://schemas.microsoft.com/office/drawing/2014/main" id="{BD4D5F1F-7DF3-6FEA-F0FC-04EAAB439350}"/>
              </a:ext>
            </a:extLst>
          </p:cNvPr>
          <p:cNvSpPr/>
          <p:nvPr/>
        </p:nvSpPr>
        <p:spPr>
          <a:xfrm>
            <a:off x="2164201" y="145908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76" name="Freeform: Shape 6175">
            <a:extLst>
              <a:ext uri="{FF2B5EF4-FFF2-40B4-BE49-F238E27FC236}">
                <a16:creationId xmlns:a16="http://schemas.microsoft.com/office/drawing/2014/main" id="{FCCE432C-05E2-EA83-D8A8-8C0DEB24572A}"/>
              </a:ext>
            </a:extLst>
          </p:cNvPr>
          <p:cNvSpPr/>
          <p:nvPr/>
        </p:nvSpPr>
        <p:spPr>
          <a:xfrm>
            <a:off x="1964873" y="1888271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77" name="Freeform: Shape 6176">
            <a:extLst>
              <a:ext uri="{FF2B5EF4-FFF2-40B4-BE49-F238E27FC236}">
                <a16:creationId xmlns:a16="http://schemas.microsoft.com/office/drawing/2014/main" id="{9C6A02F7-EC5A-65C6-1444-C802810F5D16}"/>
              </a:ext>
            </a:extLst>
          </p:cNvPr>
          <p:cNvSpPr/>
          <p:nvPr/>
        </p:nvSpPr>
        <p:spPr>
          <a:xfrm>
            <a:off x="1898198" y="1973996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79" name="Freeform: Shape 6178">
            <a:extLst>
              <a:ext uri="{FF2B5EF4-FFF2-40B4-BE49-F238E27FC236}">
                <a16:creationId xmlns:a16="http://schemas.microsoft.com/office/drawing/2014/main" id="{813B8AFD-8488-2CC5-8622-E7ADCEBC0810}"/>
              </a:ext>
            </a:extLst>
          </p:cNvPr>
          <p:cNvSpPr/>
          <p:nvPr/>
        </p:nvSpPr>
        <p:spPr>
          <a:xfrm>
            <a:off x="2230876" y="1888271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80" name="Freeform: Shape 6179">
            <a:extLst>
              <a:ext uri="{FF2B5EF4-FFF2-40B4-BE49-F238E27FC236}">
                <a16:creationId xmlns:a16="http://schemas.microsoft.com/office/drawing/2014/main" id="{D6AAF99E-28EC-3AEE-CF2A-40F61DA77A09}"/>
              </a:ext>
            </a:extLst>
          </p:cNvPr>
          <p:cNvSpPr/>
          <p:nvPr/>
        </p:nvSpPr>
        <p:spPr>
          <a:xfrm>
            <a:off x="2164201" y="1973996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82" name="Freeform: Shape 6181">
            <a:extLst>
              <a:ext uri="{FF2B5EF4-FFF2-40B4-BE49-F238E27FC236}">
                <a16:creationId xmlns:a16="http://schemas.microsoft.com/office/drawing/2014/main" id="{422DCA98-4366-2C25-49B1-F4A801F262CD}"/>
              </a:ext>
            </a:extLst>
          </p:cNvPr>
          <p:cNvSpPr/>
          <p:nvPr/>
        </p:nvSpPr>
        <p:spPr>
          <a:xfrm>
            <a:off x="3028885" y="1375245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rgbClr val="FF3F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83" name="Freeform: Shape 6182">
            <a:extLst>
              <a:ext uri="{FF2B5EF4-FFF2-40B4-BE49-F238E27FC236}">
                <a16:creationId xmlns:a16="http://schemas.microsoft.com/office/drawing/2014/main" id="{D75A73CB-8A90-B6C8-4D2D-26A48D5F5F08}"/>
              </a:ext>
            </a:extLst>
          </p:cNvPr>
          <p:cNvSpPr/>
          <p:nvPr/>
        </p:nvSpPr>
        <p:spPr>
          <a:xfrm>
            <a:off x="2962210" y="1460970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rgbClr val="FF3F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85" name="Freeform: Shape 6184">
            <a:extLst>
              <a:ext uri="{FF2B5EF4-FFF2-40B4-BE49-F238E27FC236}">
                <a16:creationId xmlns:a16="http://schemas.microsoft.com/office/drawing/2014/main" id="{7636114F-342A-4B8B-DF09-513643324951}"/>
              </a:ext>
            </a:extLst>
          </p:cNvPr>
          <p:cNvSpPr/>
          <p:nvPr/>
        </p:nvSpPr>
        <p:spPr>
          <a:xfrm>
            <a:off x="3294888" y="1375245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86" name="Freeform: Shape 6185">
            <a:extLst>
              <a:ext uri="{FF2B5EF4-FFF2-40B4-BE49-F238E27FC236}">
                <a16:creationId xmlns:a16="http://schemas.microsoft.com/office/drawing/2014/main" id="{3C173C2B-2034-B497-3BEC-2EE4C174C930}"/>
              </a:ext>
            </a:extLst>
          </p:cNvPr>
          <p:cNvSpPr/>
          <p:nvPr/>
        </p:nvSpPr>
        <p:spPr>
          <a:xfrm>
            <a:off x="3228213" y="1460970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88" name="Freeform: Shape 6187">
            <a:extLst>
              <a:ext uri="{FF2B5EF4-FFF2-40B4-BE49-F238E27FC236}">
                <a16:creationId xmlns:a16="http://schemas.microsoft.com/office/drawing/2014/main" id="{4ADFE1F0-1CB8-A66C-E30A-00612D5316A4}"/>
              </a:ext>
            </a:extLst>
          </p:cNvPr>
          <p:cNvSpPr/>
          <p:nvPr/>
        </p:nvSpPr>
        <p:spPr>
          <a:xfrm>
            <a:off x="3028885" y="189015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rgbClr val="FF3F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89" name="Freeform: Shape 6188">
            <a:extLst>
              <a:ext uri="{FF2B5EF4-FFF2-40B4-BE49-F238E27FC236}">
                <a16:creationId xmlns:a16="http://schemas.microsoft.com/office/drawing/2014/main" id="{D7029713-BE21-352C-251F-E73139B3653F}"/>
              </a:ext>
            </a:extLst>
          </p:cNvPr>
          <p:cNvSpPr/>
          <p:nvPr/>
        </p:nvSpPr>
        <p:spPr>
          <a:xfrm>
            <a:off x="2962210" y="197587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rgbClr val="FF3F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91" name="Freeform: Shape 6190">
            <a:extLst>
              <a:ext uri="{FF2B5EF4-FFF2-40B4-BE49-F238E27FC236}">
                <a16:creationId xmlns:a16="http://schemas.microsoft.com/office/drawing/2014/main" id="{0E905ED6-189D-B66A-7B4B-D5E90844F53B}"/>
              </a:ext>
            </a:extLst>
          </p:cNvPr>
          <p:cNvSpPr/>
          <p:nvPr/>
        </p:nvSpPr>
        <p:spPr>
          <a:xfrm>
            <a:off x="3294888" y="189015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92" name="Freeform: Shape 6191">
            <a:extLst>
              <a:ext uri="{FF2B5EF4-FFF2-40B4-BE49-F238E27FC236}">
                <a16:creationId xmlns:a16="http://schemas.microsoft.com/office/drawing/2014/main" id="{F48E05EA-314B-DDB5-8790-0C2761DA9C0F}"/>
              </a:ext>
            </a:extLst>
          </p:cNvPr>
          <p:cNvSpPr/>
          <p:nvPr/>
        </p:nvSpPr>
        <p:spPr>
          <a:xfrm>
            <a:off x="3228213" y="197587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94" name="Freeform: Shape 6193">
            <a:extLst>
              <a:ext uri="{FF2B5EF4-FFF2-40B4-BE49-F238E27FC236}">
                <a16:creationId xmlns:a16="http://schemas.microsoft.com/office/drawing/2014/main" id="{E41569EE-92EE-AD4C-6F38-C5CFCA377548}"/>
              </a:ext>
            </a:extLst>
          </p:cNvPr>
          <p:cNvSpPr/>
          <p:nvPr/>
        </p:nvSpPr>
        <p:spPr>
          <a:xfrm>
            <a:off x="4092897" y="1375245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95" name="Freeform: Shape 6194">
            <a:extLst>
              <a:ext uri="{FF2B5EF4-FFF2-40B4-BE49-F238E27FC236}">
                <a16:creationId xmlns:a16="http://schemas.microsoft.com/office/drawing/2014/main" id="{1C0F49BE-B2A5-4B07-51E8-36A239CD4606}"/>
              </a:ext>
            </a:extLst>
          </p:cNvPr>
          <p:cNvSpPr/>
          <p:nvPr/>
        </p:nvSpPr>
        <p:spPr>
          <a:xfrm>
            <a:off x="4026222" y="1460970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97" name="Freeform: Shape 6196">
            <a:extLst>
              <a:ext uri="{FF2B5EF4-FFF2-40B4-BE49-F238E27FC236}">
                <a16:creationId xmlns:a16="http://schemas.microsoft.com/office/drawing/2014/main" id="{74665203-B812-296C-177C-6696D4B0A4A5}"/>
              </a:ext>
            </a:extLst>
          </p:cNvPr>
          <p:cNvSpPr/>
          <p:nvPr/>
        </p:nvSpPr>
        <p:spPr>
          <a:xfrm>
            <a:off x="4358900" y="1375245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198" name="Freeform: Shape 6197">
            <a:extLst>
              <a:ext uri="{FF2B5EF4-FFF2-40B4-BE49-F238E27FC236}">
                <a16:creationId xmlns:a16="http://schemas.microsoft.com/office/drawing/2014/main" id="{3D0117E9-AB19-0D5F-F2FA-D586A1749FCE}"/>
              </a:ext>
            </a:extLst>
          </p:cNvPr>
          <p:cNvSpPr/>
          <p:nvPr/>
        </p:nvSpPr>
        <p:spPr>
          <a:xfrm>
            <a:off x="4292225" y="1460970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200" name="Freeform: Shape 6199">
            <a:extLst>
              <a:ext uri="{FF2B5EF4-FFF2-40B4-BE49-F238E27FC236}">
                <a16:creationId xmlns:a16="http://schemas.microsoft.com/office/drawing/2014/main" id="{F2251F2A-9BD5-8918-B108-EEB885175813}"/>
              </a:ext>
            </a:extLst>
          </p:cNvPr>
          <p:cNvSpPr/>
          <p:nvPr/>
        </p:nvSpPr>
        <p:spPr>
          <a:xfrm>
            <a:off x="4092897" y="189015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201" name="Freeform: Shape 6200">
            <a:extLst>
              <a:ext uri="{FF2B5EF4-FFF2-40B4-BE49-F238E27FC236}">
                <a16:creationId xmlns:a16="http://schemas.microsoft.com/office/drawing/2014/main" id="{905D6208-9844-8653-1B80-29E2CCD33A44}"/>
              </a:ext>
            </a:extLst>
          </p:cNvPr>
          <p:cNvSpPr/>
          <p:nvPr/>
        </p:nvSpPr>
        <p:spPr>
          <a:xfrm>
            <a:off x="4026222" y="197587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203" name="Freeform: Shape 6202">
            <a:extLst>
              <a:ext uri="{FF2B5EF4-FFF2-40B4-BE49-F238E27FC236}">
                <a16:creationId xmlns:a16="http://schemas.microsoft.com/office/drawing/2014/main" id="{8BE9B39F-C8B2-1717-1B1F-958B18B6FD1E}"/>
              </a:ext>
            </a:extLst>
          </p:cNvPr>
          <p:cNvSpPr/>
          <p:nvPr/>
        </p:nvSpPr>
        <p:spPr>
          <a:xfrm>
            <a:off x="4358900" y="189015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204" name="Freeform: Shape 6203">
            <a:extLst>
              <a:ext uri="{FF2B5EF4-FFF2-40B4-BE49-F238E27FC236}">
                <a16:creationId xmlns:a16="http://schemas.microsoft.com/office/drawing/2014/main" id="{86356053-1538-F87B-4D13-D4034A04C3A5}"/>
              </a:ext>
            </a:extLst>
          </p:cNvPr>
          <p:cNvSpPr/>
          <p:nvPr/>
        </p:nvSpPr>
        <p:spPr>
          <a:xfrm>
            <a:off x="4292225" y="197587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206" name="Freeform: Shape 6205">
            <a:extLst>
              <a:ext uri="{FF2B5EF4-FFF2-40B4-BE49-F238E27FC236}">
                <a16:creationId xmlns:a16="http://schemas.microsoft.com/office/drawing/2014/main" id="{DE854606-5DC7-3F72-89BC-028A5B2A6BB5}"/>
              </a:ext>
            </a:extLst>
          </p:cNvPr>
          <p:cNvSpPr/>
          <p:nvPr/>
        </p:nvSpPr>
        <p:spPr>
          <a:xfrm>
            <a:off x="5156909" y="1375245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rgbClr val="FF3F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6207" name="Freeform: Shape 6206">
            <a:extLst>
              <a:ext uri="{FF2B5EF4-FFF2-40B4-BE49-F238E27FC236}">
                <a16:creationId xmlns:a16="http://schemas.microsoft.com/office/drawing/2014/main" id="{1E0B6371-BFC4-46C9-A1D5-6BE2F8931C06}"/>
              </a:ext>
            </a:extLst>
          </p:cNvPr>
          <p:cNvSpPr/>
          <p:nvPr/>
        </p:nvSpPr>
        <p:spPr>
          <a:xfrm>
            <a:off x="5090234" y="1460970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rgbClr val="FF3F3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45" name="Freeform: Shape 71744">
            <a:extLst>
              <a:ext uri="{FF2B5EF4-FFF2-40B4-BE49-F238E27FC236}">
                <a16:creationId xmlns:a16="http://schemas.microsoft.com/office/drawing/2014/main" id="{0346ACF1-3722-8354-EFA1-CCB9532DF4AA}"/>
              </a:ext>
            </a:extLst>
          </p:cNvPr>
          <p:cNvSpPr/>
          <p:nvPr/>
        </p:nvSpPr>
        <p:spPr>
          <a:xfrm>
            <a:off x="5422912" y="1375245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46" name="Freeform: Shape 71745">
            <a:extLst>
              <a:ext uri="{FF2B5EF4-FFF2-40B4-BE49-F238E27FC236}">
                <a16:creationId xmlns:a16="http://schemas.microsoft.com/office/drawing/2014/main" id="{86722CF6-9588-F22D-25F6-095D3FB0F6EF}"/>
              </a:ext>
            </a:extLst>
          </p:cNvPr>
          <p:cNvSpPr/>
          <p:nvPr/>
        </p:nvSpPr>
        <p:spPr>
          <a:xfrm>
            <a:off x="5356237" y="1460970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48" name="Freeform: Shape 71747">
            <a:extLst>
              <a:ext uri="{FF2B5EF4-FFF2-40B4-BE49-F238E27FC236}">
                <a16:creationId xmlns:a16="http://schemas.microsoft.com/office/drawing/2014/main" id="{60AFBD69-0D85-F4F4-753E-E10699B12131}"/>
              </a:ext>
            </a:extLst>
          </p:cNvPr>
          <p:cNvSpPr/>
          <p:nvPr/>
        </p:nvSpPr>
        <p:spPr>
          <a:xfrm>
            <a:off x="5156909" y="189015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49" name="Freeform: Shape 71748">
            <a:extLst>
              <a:ext uri="{FF2B5EF4-FFF2-40B4-BE49-F238E27FC236}">
                <a16:creationId xmlns:a16="http://schemas.microsoft.com/office/drawing/2014/main" id="{EAB2D2D0-8C4E-32A0-13B3-7F2D71208B80}"/>
              </a:ext>
            </a:extLst>
          </p:cNvPr>
          <p:cNvSpPr/>
          <p:nvPr/>
        </p:nvSpPr>
        <p:spPr>
          <a:xfrm>
            <a:off x="5090234" y="197587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51" name="Freeform: Shape 71750">
            <a:extLst>
              <a:ext uri="{FF2B5EF4-FFF2-40B4-BE49-F238E27FC236}">
                <a16:creationId xmlns:a16="http://schemas.microsoft.com/office/drawing/2014/main" id="{9AC938D1-DC72-654D-62F9-2BF0E8CEFAC7}"/>
              </a:ext>
            </a:extLst>
          </p:cNvPr>
          <p:cNvSpPr/>
          <p:nvPr/>
        </p:nvSpPr>
        <p:spPr>
          <a:xfrm>
            <a:off x="5422912" y="1890153"/>
            <a:ext cx="76200" cy="76200"/>
          </a:xfrm>
          <a:custGeom>
            <a:avLst/>
            <a:gdLst>
              <a:gd name="connsiteX0" fmla="*/ 152400 w 152400"/>
              <a:gd name="connsiteY0" fmla="*/ 76200 h 152400"/>
              <a:gd name="connsiteX1" fmla="*/ 76200 w 152400"/>
              <a:gd name="connsiteY1" fmla="*/ 152400 h 152400"/>
              <a:gd name="connsiteX2" fmla="*/ 0 w 152400"/>
              <a:gd name="connsiteY2" fmla="*/ 76200 h 152400"/>
              <a:gd name="connsiteX3" fmla="*/ 76200 w 152400"/>
              <a:gd name="connsiteY3" fmla="*/ 0 h 152400"/>
              <a:gd name="connsiteX4" fmla="*/ 152400 w 152400"/>
              <a:gd name="connsiteY4" fmla="*/ 762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00" h="152400">
                <a:moveTo>
                  <a:pt x="152400" y="76200"/>
                </a:moveTo>
                <a:cubicBezTo>
                  <a:pt x="152400" y="118284"/>
                  <a:pt x="118284" y="152400"/>
                  <a:pt x="76200" y="152400"/>
                </a:cubicBezTo>
                <a:cubicBezTo>
                  <a:pt x="34116" y="152400"/>
                  <a:pt x="0" y="118284"/>
                  <a:pt x="0" y="76200"/>
                </a:cubicBezTo>
                <a:cubicBezTo>
                  <a:pt x="0" y="34116"/>
                  <a:pt x="34116" y="0"/>
                  <a:pt x="76200" y="0"/>
                </a:cubicBezTo>
                <a:cubicBezTo>
                  <a:pt x="118284" y="0"/>
                  <a:pt x="152400" y="34116"/>
                  <a:pt x="152400" y="7620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752" name="Freeform: Shape 71751">
            <a:extLst>
              <a:ext uri="{FF2B5EF4-FFF2-40B4-BE49-F238E27FC236}">
                <a16:creationId xmlns:a16="http://schemas.microsoft.com/office/drawing/2014/main" id="{53424123-6793-9131-DD93-313C41335A09}"/>
              </a:ext>
            </a:extLst>
          </p:cNvPr>
          <p:cNvSpPr/>
          <p:nvPr/>
        </p:nvSpPr>
        <p:spPr>
          <a:xfrm>
            <a:off x="5356237" y="1975878"/>
            <a:ext cx="209550" cy="342900"/>
          </a:xfrm>
          <a:custGeom>
            <a:avLst/>
            <a:gdLst>
              <a:gd name="connsiteX0" fmla="*/ 417195 w 419100"/>
              <a:gd name="connsiteY0" fmla="*/ 297180 h 685800"/>
              <a:gd name="connsiteX1" fmla="*/ 363855 w 419100"/>
              <a:gd name="connsiteY1" fmla="*/ 70485 h 685800"/>
              <a:gd name="connsiteX2" fmla="*/ 352425 w 419100"/>
              <a:gd name="connsiteY2" fmla="*/ 49530 h 685800"/>
              <a:gd name="connsiteX3" fmla="*/ 272415 w 419100"/>
              <a:gd name="connsiteY3" fmla="*/ 7620 h 685800"/>
              <a:gd name="connsiteX4" fmla="*/ 209550 w 419100"/>
              <a:gd name="connsiteY4" fmla="*/ 0 h 685800"/>
              <a:gd name="connsiteX5" fmla="*/ 146685 w 419100"/>
              <a:gd name="connsiteY5" fmla="*/ 9525 h 685800"/>
              <a:gd name="connsiteX6" fmla="*/ 66675 w 419100"/>
              <a:gd name="connsiteY6" fmla="*/ 51435 h 685800"/>
              <a:gd name="connsiteX7" fmla="*/ 55245 w 419100"/>
              <a:gd name="connsiteY7" fmla="*/ 72390 h 685800"/>
              <a:gd name="connsiteX8" fmla="*/ 1905 w 419100"/>
              <a:gd name="connsiteY8" fmla="*/ 299085 h 685800"/>
              <a:gd name="connsiteX9" fmla="*/ 0 w 419100"/>
              <a:gd name="connsiteY9" fmla="*/ 308610 h 685800"/>
              <a:gd name="connsiteX10" fmla="*/ 38100 w 419100"/>
              <a:gd name="connsiteY10" fmla="*/ 346710 h 685800"/>
              <a:gd name="connsiteX11" fmla="*/ 74295 w 419100"/>
              <a:gd name="connsiteY11" fmla="*/ 318135 h 685800"/>
              <a:gd name="connsiteX12" fmla="*/ 114300 w 419100"/>
              <a:gd name="connsiteY12" fmla="*/ 152400 h 685800"/>
              <a:gd name="connsiteX13" fmla="*/ 114300 w 419100"/>
              <a:gd name="connsiteY13" fmla="*/ 685800 h 685800"/>
              <a:gd name="connsiteX14" fmla="*/ 190500 w 419100"/>
              <a:gd name="connsiteY14" fmla="*/ 685800 h 685800"/>
              <a:gd name="connsiteX15" fmla="*/ 190500 w 419100"/>
              <a:gd name="connsiteY15" fmla="*/ 342900 h 685800"/>
              <a:gd name="connsiteX16" fmla="*/ 228600 w 419100"/>
              <a:gd name="connsiteY16" fmla="*/ 342900 h 685800"/>
              <a:gd name="connsiteX17" fmla="*/ 228600 w 419100"/>
              <a:gd name="connsiteY17" fmla="*/ 685800 h 685800"/>
              <a:gd name="connsiteX18" fmla="*/ 304800 w 419100"/>
              <a:gd name="connsiteY18" fmla="*/ 685800 h 685800"/>
              <a:gd name="connsiteX19" fmla="*/ 304800 w 419100"/>
              <a:gd name="connsiteY19" fmla="*/ 150495 h 685800"/>
              <a:gd name="connsiteX20" fmla="*/ 344805 w 419100"/>
              <a:gd name="connsiteY20" fmla="*/ 316230 h 685800"/>
              <a:gd name="connsiteX21" fmla="*/ 381000 w 419100"/>
              <a:gd name="connsiteY21" fmla="*/ 344805 h 685800"/>
              <a:gd name="connsiteX22" fmla="*/ 419100 w 419100"/>
              <a:gd name="connsiteY22" fmla="*/ 306705 h 685800"/>
              <a:gd name="connsiteX23" fmla="*/ 417195 w 419100"/>
              <a:gd name="connsiteY23" fmla="*/ 29718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9100" h="685800">
                <a:moveTo>
                  <a:pt x="417195" y="297180"/>
                </a:moveTo>
                <a:lnTo>
                  <a:pt x="363855" y="70485"/>
                </a:lnTo>
                <a:cubicBezTo>
                  <a:pt x="361950" y="62865"/>
                  <a:pt x="358140" y="55245"/>
                  <a:pt x="352425" y="49530"/>
                </a:cubicBezTo>
                <a:cubicBezTo>
                  <a:pt x="329565" y="30480"/>
                  <a:pt x="302895" y="17145"/>
                  <a:pt x="272415" y="7620"/>
                </a:cubicBezTo>
                <a:cubicBezTo>
                  <a:pt x="251460" y="3810"/>
                  <a:pt x="230505" y="0"/>
                  <a:pt x="209550" y="0"/>
                </a:cubicBezTo>
                <a:cubicBezTo>
                  <a:pt x="188595" y="0"/>
                  <a:pt x="167640" y="3810"/>
                  <a:pt x="146685" y="9525"/>
                </a:cubicBezTo>
                <a:cubicBezTo>
                  <a:pt x="116205" y="17145"/>
                  <a:pt x="89535" y="32385"/>
                  <a:pt x="66675" y="51435"/>
                </a:cubicBezTo>
                <a:cubicBezTo>
                  <a:pt x="60960" y="57150"/>
                  <a:pt x="57150" y="64770"/>
                  <a:pt x="55245" y="72390"/>
                </a:cubicBezTo>
                <a:lnTo>
                  <a:pt x="1905" y="299085"/>
                </a:lnTo>
                <a:cubicBezTo>
                  <a:pt x="1905" y="300990"/>
                  <a:pt x="0" y="304800"/>
                  <a:pt x="0" y="308610"/>
                </a:cubicBezTo>
                <a:cubicBezTo>
                  <a:pt x="0" y="329565"/>
                  <a:pt x="17145" y="346710"/>
                  <a:pt x="38100" y="346710"/>
                </a:cubicBezTo>
                <a:cubicBezTo>
                  <a:pt x="55245" y="346710"/>
                  <a:pt x="70485" y="333375"/>
                  <a:pt x="74295" y="318135"/>
                </a:cubicBezTo>
                <a:lnTo>
                  <a:pt x="114300" y="152400"/>
                </a:lnTo>
                <a:lnTo>
                  <a:pt x="114300" y="685800"/>
                </a:lnTo>
                <a:lnTo>
                  <a:pt x="190500" y="685800"/>
                </a:lnTo>
                <a:lnTo>
                  <a:pt x="190500" y="342900"/>
                </a:lnTo>
                <a:lnTo>
                  <a:pt x="228600" y="342900"/>
                </a:lnTo>
                <a:lnTo>
                  <a:pt x="228600" y="685800"/>
                </a:lnTo>
                <a:lnTo>
                  <a:pt x="304800" y="685800"/>
                </a:lnTo>
                <a:lnTo>
                  <a:pt x="304800" y="150495"/>
                </a:lnTo>
                <a:lnTo>
                  <a:pt x="344805" y="316230"/>
                </a:lnTo>
                <a:cubicBezTo>
                  <a:pt x="348615" y="331470"/>
                  <a:pt x="363855" y="344805"/>
                  <a:pt x="381000" y="344805"/>
                </a:cubicBezTo>
                <a:cubicBezTo>
                  <a:pt x="401955" y="344805"/>
                  <a:pt x="419100" y="327660"/>
                  <a:pt x="419100" y="306705"/>
                </a:cubicBezTo>
                <a:cubicBezTo>
                  <a:pt x="419100" y="302895"/>
                  <a:pt x="417195" y="299085"/>
                  <a:pt x="417195" y="29718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defTabSz="412750" eaLnBrk="0" hangingPunct="0"/>
            <a:endParaRPr lang="fr-FR" sz="100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graphicFrame>
        <p:nvGraphicFramePr>
          <p:cNvPr id="56" name="!!SMDart">
            <a:extLst>
              <a:ext uri="{FF2B5EF4-FFF2-40B4-BE49-F238E27FC236}">
                <a16:creationId xmlns:a16="http://schemas.microsoft.com/office/drawing/2014/main" id="{41007E5D-2803-AB9D-53AE-BD044E1BFD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2186433"/>
              </p:ext>
            </p:extLst>
          </p:nvPr>
        </p:nvGraphicFramePr>
        <p:xfrm>
          <a:off x="8352401" y="2798444"/>
          <a:ext cx="1581870" cy="1023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SMDart">
            <a:extLst>
              <a:ext uri="{FF2B5EF4-FFF2-40B4-BE49-F238E27FC236}">
                <a16:creationId xmlns:a16="http://schemas.microsoft.com/office/drawing/2014/main" id="{3F0A0D89-C319-BE06-FB56-AA26A3B25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9505963"/>
              </p:ext>
            </p:extLst>
          </p:nvPr>
        </p:nvGraphicFramePr>
        <p:xfrm>
          <a:off x="8365820" y="2800236"/>
          <a:ext cx="1581870" cy="1023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SMDart">
            <a:extLst>
              <a:ext uri="{FF2B5EF4-FFF2-40B4-BE49-F238E27FC236}">
                <a16:creationId xmlns:a16="http://schemas.microsoft.com/office/drawing/2014/main" id="{91775F42-BBB9-E640-45B4-D25911F39C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1781099"/>
              </p:ext>
            </p:extLst>
          </p:nvPr>
        </p:nvGraphicFramePr>
        <p:xfrm>
          <a:off x="8368126" y="2771661"/>
          <a:ext cx="1581870" cy="1023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71741" name="Group 71740">
            <a:extLst>
              <a:ext uri="{FF2B5EF4-FFF2-40B4-BE49-F238E27FC236}">
                <a16:creationId xmlns:a16="http://schemas.microsoft.com/office/drawing/2014/main" id="{F54E8F8A-90B8-7D26-8299-4F20B9BF134C}"/>
              </a:ext>
            </a:extLst>
          </p:cNvPr>
          <p:cNvGrpSpPr/>
          <p:nvPr/>
        </p:nvGrpSpPr>
        <p:grpSpPr>
          <a:xfrm>
            <a:off x="302180" y="2852916"/>
            <a:ext cx="5263607" cy="947557"/>
            <a:chOff x="756759" y="2894841"/>
            <a:chExt cx="10527214" cy="189511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D25FD4D-2F2E-B6D1-A6D5-18BCF8B286CE}"/>
                </a:ext>
              </a:extLst>
            </p:cNvPr>
            <p:cNvSpPr/>
            <p:nvPr/>
          </p:nvSpPr>
          <p:spPr>
            <a:xfrm>
              <a:off x="890109" y="289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4346C1F-86FF-2B3A-BDF2-3276F22AE937}"/>
                </a:ext>
              </a:extLst>
            </p:cNvPr>
            <p:cNvSpPr/>
            <p:nvPr/>
          </p:nvSpPr>
          <p:spPr>
            <a:xfrm>
              <a:off x="756759" y="306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ACB8D2F-1BDB-DA25-D6C0-6666CD8A9B0A}"/>
                </a:ext>
              </a:extLst>
            </p:cNvPr>
            <p:cNvSpPr/>
            <p:nvPr/>
          </p:nvSpPr>
          <p:spPr>
            <a:xfrm>
              <a:off x="1422115" y="289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093291B-9D0A-AE32-F064-0FBBD377C6DC}"/>
                </a:ext>
              </a:extLst>
            </p:cNvPr>
            <p:cNvSpPr/>
            <p:nvPr/>
          </p:nvSpPr>
          <p:spPr>
            <a:xfrm>
              <a:off x="1288765" y="306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B42A52-5881-FF3B-FB3F-D2E832428683}"/>
                </a:ext>
              </a:extLst>
            </p:cNvPr>
            <p:cNvSpPr/>
            <p:nvPr/>
          </p:nvSpPr>
          <p:spPr>
            <a:xfrm>
              <a:off x="890109" y="3924657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A0EAF11-BE14-A3BC-1530-FE44E698A0A3}"/>
                </a:ext>
              </a:extLst>
            </p:cNvPr>
            <p:cNvSpPr/>
            <p:nvPr/>
          </p:nvSpPr>
          <p:spPr>
            <a:xfrm>
              <a:off x="756759" y="4096107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5F65B57-69A9-07E9-D588-39480E245B9D}"/>
                </a:ext>
              </a:extLst>
            </p:cNvPr>
            <p:cNvSpPr/>
            <p:nvPr/>
          </p:nvSpPr>
          <p:spPr>
            <a:xfrm>
              <a:off x="1422115" y="3924657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C874D26-1FEB-1F24-4914-5842AFAE7FCF}"/>
                </a:ext>
              </a:extLst>
            </p:cNvPr>
            <p:cNvSpPr/>
            <p:nvPr/>
          </p:nvSpPr>
          <p:spPr>
            <a:xfrm>
              <a:off x="1288765" y="4096107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52E03A4-2ED4-95B1-C8A4-0D32A52812D7}"/>
                </a:ext>
              </a:extLst>
            </p:cNvPr>
            <p:cNvSpPr/>
            <p:nvPr/>
          </p:nvSpPr>
          <p:spPr>
            <a:xfrm>
              <a:off x="3018133" y="2899126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24836BC-D964-96AB-5D9C-B061F78AF027}"/>
                </a:ext>
              </a:extLst>
            </p:cNvPr>
            <p:cNvSpPr/>
            <p:nvPr/>
          </p:nvSpPr>
          <p:spPr>
            <a:xfrm>
              <a:off x="2884783" y="3070576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01D7CCE-1161-0480-8014-3C7F441A83D3}"/>
                </a:ext>
              </a:extLst>
            </p:cNvPr>
            <p:cNvSpPr/>
            <p:nvPr/>
          </p:nvSpPr>
          <p:spPr>
            <a:xfrm>
              <a:off x="3550139" y="2899126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FEA0E8B-CF8B-CFD2-820F-51411DD11B3C}"/>
                </a:ext>
              </a:extLst>
            </p:cNvPr>
            <p:cNvSpPr/>
            <p:nvPr/>
          </p:nvSpPr>
          <p:spPr>
            <a:xfrm>
              <a:off x="3416789" y="3070576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2B618D-C45C-8D36-1C51-29878BDE487C}"/>
                </a:ext>
              </a:extLst>
            </p:cNvPr>
            <p:cNvSpPr/>
            <p:nvPr/>
          </p:nvSpPr>
          <p:spPr>
            <a:xfrm>
              <a:off x="3018133" y="3928942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746C3A-71AC-8E55-9931-34C008B43F5B}"/>
                </a:ext>
              </a:extLst>
            </p:cNvPr>
            <p:cNvSpPr/>
            <p:nvPr/>
          </p:nvSpPr>
          <p:spPr>
            <a:xfrm>
              <a:off x="2884783" y="4100392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23AD5DA-A5B9-705B-5D03-62895C54985C}"/>
                </a:ext>
              </a:extLst>
            </p:cNvPr>
            <p:cNvSpPr/>
            <p:nvPr/>
          </p:nvSpPr>
          <p:spPr>
            <a:xfrm>
              <a:off x="3550139" y="3928942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08676EB-D401-8D54-0404-31B8E545A70A}"/>
                </a:ext>
              </a:extLst>
            </p:cNvPr>
            <p:cNvSpPr/>
            <p:nvPr/>
          </p:nvSpPr>
          <p:spPr>
            <a:xfrm>
              <a:off x="3416789" y="4100392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CF3935E-44FE-FA05-D5D7-2999E630B1E3}"/>
                </a:ext>
              </a:extLst>
            </p:cNvPr>
            <p:cNvSpPr/>
            <p:nvPr/>
          </p:nvSpPr>
          <p:spPr>
            <a:xfrm>
              <a:off x="5146157" y="290288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FF26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4DD3561-6DBE-FC5C-455B-0B14C94FCD1D}"/>
                </a:ext>
              </a:extLst>
            </p:cNvPr>
            <p:cNvSpPr/>
            <p:nvPr/>
          </p:nvSpPr>
          <p:spPr>
            <a:xfrm>
              <a:off x="5012807" y="3074339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FF262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178FCD0-0D3F-9F5B-7628-A5D40F9A574E}"/>
                </a:ext>
              </a:extLst>
            </p:cNvPr>
            <p:cNvSpPr/>
            <p:nvPr/>
          </p:nvSpPr>
          <p:spPr>
            <a:xfrm>
              <a:off x="5678163" y="290288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0486805-97B0-E47B-6300-DD19675B816F}"/>
                </a:ext>
              </a:extLst>
            </p:cNvPr>
            <p:cNvSpPr/>
            <p:nvPr/>
          </p:nvSpPr>
          <p:spPr>
            <a:xfrm>
              <a:off x="5544813" y="3074339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3F008EF-0402-5AE9-6A24-17136972C234}"/>
                </a:ext>
              </a:extLst>
            </p:cNvPr>
            <p:cNvSpPr/>
            <p:nvPr/>
          </p:nvSpPr>
          <p:spPr>
            <a:xfrm>
              <a:off x="5146157" y="393270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9D90E20-9FD8-0058-2C27-E4C141EFE6DD}"/>
                </a:ext>
              </a:extLst>
            </p:cNvPr>
            <p:cNvSpPr/>
            <p:nvPr/>
          </p:nvSpPr>
          <p:spPr>
            <a:xfrm>
              <a:off x="5012807" y="410415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7DF1A92-C465-3CB8-0857-1BBB6FA700F8}"/>
                </a:ext>
              </a:extLst>
            </p:cNvPr>
            <p:cNvSpPr/>
            <p:nvPr/>
          </p:nvSpPr>
          <p:spPr>
            <a:xfrm>
              <a:off x="5678163" y="393270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ACCD78F-2DA1-8490-3CE4-0F48DCAB1F4A}"/>
                </a:ext>
              </a:extLst>
            </p:cNvPr>
            <p:cNvSpPr/>
            <p:nvPr/>
          </p:nvSpPr>
          <p:spPr>
            <a:xfrm>
              <a:off x="5544813" y="410415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F23FECF-4180-96C3-0640-BF117CB5B18E}"/>
                </a:ext>
              </a:extLst>
            </p:cNvPr>
            <p:cNvSpPr/>
            <p:nvPr/>
          </p:nvSpPr>
          <p:spPr>
            <a:xfrm>
              <a:off x="7274181" y="290288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417FF49-5DAC-C9EB-0FB5-5F4EB7468224}"/>
                </a:ext>
              </a:extLst>
            </p:cNvPr>
            <p:cNvSpPr/>
            <p:nvPr/>
          </p:nvSpPr>
          <p:spPr>
            <a:xfrm>
              <a:off x="7140831" y="3074339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85FC257-B278-8AF7-B4E3-0587F59DCE63}"/>
                </a:ext>
              </a:extLst>
            </p:cNvPr>
            <p:cNvSpPr/>
            <p:nvPr/>
          </p:nvSpPr>
          <p:spPr>
            <a:xfrm>
              <a:off x="7806187" y="290288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205D6AC-3F65-7A21-53F3-B7BBB7A785C0}"/>
                </a:ext>
              </a:extLst>
            </p:cNvPr>
            <p:cNvSpPr/>
            <p:nvPr/>
          </p:nvSpPr>
          <p:spPr>
            <a:xfrm>
              <a:off x="7672837" y="3074339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AB11CA5-FBD6-A1EC-D570-7695F86082F8}"/>
                </a:ext>
              </a:extLst>
            </p:cNvPr>
            <p:cNvSpPr/>
            <p:nvPr/>
          </p:nvSpPr>
          <p:spPr>
            <a:xfrm>
              <a:off x="7274181" y="393270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8377DD0-0223-2298-E569-6D9D0D6B8689}"/>
                </a:ext>
              </a:extLst>
            </p:cNvPr>
            <p:cNvSpPr/>
            <p:nvPr/>
          </p:nvSpPr>
          <p:spPr>
            <a:xfrm>
              <a:off x="7140831" y="410415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4776F98-F2DB-460F-1343-353DA5176A20}"/>
                </a:ext>
              </a:extLst>
            </p:cNvPr>
            <p:cNvSpPr/>
            <p:nvPr/>
          </p:nvSpPr>
          <p:spPr>
            <a:xfrm>
              <a:off x="7806187" y="393270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0E27E44-3273-2E8C-1EF9-ABFF33583529}"/>
                </a:ext>
              </a:extLst>
            </p:cNvPr>
            <p:cNvSpPr/>
            <p:nvPr/>
          </p:nvSpPr>
          <p:spPr>
            <a:xfrm>
              <a:off x="7672837" y="410415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2BD1C8F-5100-2057-77E0-65FA5A3C3F31}"/>
                </a:ext>
              </a:extLst>
            </p:cNvPr>
            <p:cNvSpPr/>
            <p:nvPr/>
          </p:nvSpPr>
          <p:spPr>
            <a:xfrm>
              <a:off x="9402205" y="290288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A733250-C4E2-F846-B6DD-43C2FC33BB10}"/>
                </a:ext>
              </a:extLst>
            </p:cNvPr>
            <p:cNvSpPr/>
            <p:nvPr/>
          </p:nvSpPr>
          <p:spPr>
            <a:xfrm>
              <a:off x="9268855" y="3074339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645A546-1749-A08E-D593-7C2697D71AD8}"/>
                </a:ext>
              </a:extLst>
            </p:cNvPr>
            <p:cNvSpPr/>
            <p:nvPr/>
          </p:nvSpPr>
          <p:spPr>
            <a:xfrm>
              <a:off x="9934211" y="290288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5F6D37D-0843-7213-216B-6498DED3B513}"/>
                </a:ext>
              </a:extLst>
            </p:cNvPr>
            <p:cNvSpPr/>
            <p:nvPr/>
          </p:nvSpPr>
          <p:spPr>
            <a:xfrm>
              <a:off x="9800861" y="3074339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38FBC52-E1C9-4358-0370-8EA7B46013D5}"/>
                </a:ext>
              </a:extLst>
            </p:cNvPr>
            <p:cNvSpPr/>
            <p:nvPr/>
          </p:nvSpPr>
          <p:spPr>
            <a:xfrm>
              <a:off x="9402205" y="393270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C42B8A1-9641-50DC-2E2B-29BF32C8C912}"/>
                </a:ext>
              </a:extLst>
            </p:cNvPr>
            <p:cNvSpPr/>
            <p:nvPr/>
          </p:nvSpPr>
          <p:spPr>
            <a:xfrm>
              <a:off x="9268855" y="410415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01BEB9B-23D3-645C-B16D-ADA3169E837F}"/>
                </a:ext>
              </a:extLst>
            </p:cNvPr>
            <p:cNvSpPr/>
            <p:nvPr/>
          </p:nvSpPr>
          <p:spPr>
            <a:xfrm>
              <a:off x="9934211" y="393270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5EF06CA-6A3C-9F13-8CD1-C575AEBFFCCF}"/>
                </a:ext>
              </a:extLst>
            </p:cNvPr>
            <p:cNvSpPr/>
            <p:nvPr/>
          </p:nvSpPr>
          <p:spPr>
            <a:xfrm>
              <a:off x="9800861" y="410415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39DC0DD-08AC-08A4-FA43-CC1C5BCB0FB3}"/>
                </a:ext>
              </a:extLst>
            </p:cNvPr>
            <p:cNvSpPr/>
            <p:nvPr/>
          </p:nvSpPr>
          <p:spPr>
            <a:xfrm>
              <a:off x="1954121" y="289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170ACA-EF2D-AB4C-F068-7F6289F33EB6}"/>
                </a:ext>
              </a:extLst>
            </p:cNvPr>
            <p:cNvSpPr/>
            <p:nvPr/>
          </p:nvSpPr>
          <p:spPr>
            <a:xfrm>
              <a:off x="1820771" y="306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2617BC0-00F1-47A9-CABE-957682609C0F}"/>
                </a:ext>
              </a:extLst>
            </p:cNvPr>
            <p:cNvSpPr/>
            <p:nvPr/>
          </p:nvSpPr>
          <p:spPr>
            <a:xfrm>
              <a:off x="2486127" y="289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C8DB695-1615-6723-3382-BC3D6265565F}"/>
                </a:ext>
              </a:extLst>
            </p:cNvPr>
            <p:cNvSpPr/>
            <p:nvPr/>
          </p:nvSpPr>
          <p:spPr>
            <a:xfrm>
              <a:off x="2352777" y="306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3FB125D-40E6-9D19-20B9-0CA555886758}"/>
                </a:ext>
              </a:extLst>
            </p:cNvPr>
            <p:cNvSpPr/>
            <p:nvPr/>
          </p:nvSpPr>
          <p:spPr>
            <a:xfrm>
              <a:off x="1954121" y="3924657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9135609-3D74-30A5-2404-BC62AC8CBB0A}"/>
                </a:ext>
              </a:extLst>
            </p:cNvPr>
            <p:cNvSpPr/>
            <p:nvPr/>
          </p:nvSpPr>
          <p:spPr>
            <a:xfrm>
              <a:off x="1820771" y="4096107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DC325D2-440B-394B-6B27-F5BA44C8FB0D}"/>
                </a:ext>
              </a:extLst>
            </p:cNvPr>
            <p:cNvSpPr/>
            <p:nvPr/>
          </p:nvSpPr>
          <p:spPr>
            <a:xfrm>
              <a:off x="2486127" y="3924657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A18B32A-9447-72B1-5FE3-DBD46F8013BB}"/>
                </a:ext>
              </a:extLst>
            </p:cNvPr>
            <p:cNvSpPr/>
            <p:nvPr/>
          </p:nvSpPr>
          <p:spPr>
            <a:xfrm>
              <a:off x="2352777" y="4096107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966E1C1-AA41-0680-FE56-48D31FE4ED37}"/>
                </a:ext>
              </a:extLst>
            </p:cNvPr>
            <p:cNvSpPr/>
            <p:nvPr/>
          </p:nvSpPr>
          <p:spPr>
            <a:xfrm>
              <a:off x="4082145" y="2899126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5DDE693-D8D6-9855-C180-F0EDFF2EAACF}"/>
                </a:ext>
              </a:extLst>
            </p:cNvPr>
            <p:cNvSpPr/>
            <p:nvPr/>
          </p:nvSpPr>
          <p:spPr>
            <a:xfrm>
              <a:off x="3948795" y="3070576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680" name="Freeform: Shape 71679">
              <a:extLst>
                <a:ext uri="{FF2B5EF4-FFF2-40B4-BE49-F238E27FC236}">
                  <a16:creationId xmlns:a16="http://schemas.microsoft.com/office/drawing/2014/main" id="{CE134F14-7867-EC9B-8529-1C8D9BB938C2}"/>
                </a:ext>
              </a:extLst>
            </p:cNvPr>
            <p:cNvSpPr/>
            <p:nvPr/>
          </p:nvSpPr>
          <p:spPr>
            <a:xfrm>
              <a:off x="4614151" y="2899126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681" name="Freeform: Shape 71680">
              <a:extLst>
                <a:ext uri="{FF2B5EF4-FFF2-40B4-BE49-F238E27FC236}">
                  <a16:creationId xmlns:a16="http://schemas.microsoft.com/office/drawing/2014/main" id="{7210770A-0041-202A-F77B-B157991C328D}"/>
                </a:ext>
              </a:extLst>
            </p:cNvPr>
            <p:cNvSpPr/>
            <p:nvPr/>
          </p:nvSpPr>
          <p:spPr>
            <a:xfrm>
              <a:off x="4480801" y="3070576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682" name="Freeform: Shape 71681">
              <a:extLst>
                <a:ext uri="{FF2B5EF4-FFF2-40B4-BE49-F238E27FC236}">
                  <a16:creationId xmlns:a16="http://schemas.microsoft.com/office/drawing/2014/main" id="{6A792A38-1E35-4E9B-E2EC-ECF47FB57790}"/>
                </a:ext>
              </a:extLst>
            </p:cNvPr>
            <p:cNvSpPr/>
            <p:nvPr/>
          </p:nvSpPr>
          <p:spPr>
            <a:xfrm>
              <a:off x="4082145" y="3928942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683" name="Freeform: Shape 71682">
              <a:extLst>
                <a:ext uri="{FF2B5EF4-FFF2-40B4-BE49-F238E27FC236}">
                  <a16:creationId xmlns:a16="http://schemas.microsoft.com/office/drawing/2014/main" id="{002ADF28-E5AC-2608-6BEA-3BBBECD2E675}"/>
                </a:ext>
              </a:extLst>
            </p:cNvPr>
            <p:cNvSpPr/>
            <p:nvPr/>
          </p:nvSpPr>
          <p:spPr>
            <a:xfrm>
              <a:off x="3948795" y="4100392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684" name="Freeform: Shape 71683">
              <a:extLst>
                <a:ext uri="{FF2B5EF4-FFF2-40B4-BE49-F238E27FC236}">
                  <a16:creationId xmlns:a16="http://schemas.microsoft.com/office/drawing/2014/main" id="{936222D2-C2F4-30EC-0A16-CA57E54FACAC}"/>
                </a:ext>
              </a:extLst>
            </p:cNvPr>
            <p:cNvSpPr/>
            <p:nvPr/>
          </p:nvSpPr>
          <p:spPr>
            <a:xfrm>
              <a:off x="4614151" y="3928942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685" name="Freeform: Shape 71684">
              <a:extLst>
                <a:ext uri="{FF2B5EF4-FFF2-40B4-BE49-F238E27FC236}">
                  <a16:creationId xmlns:a16="http://schemas.microsoft.com/office/drawing/2014/main" id="{51E6EB90-CC7E-B791-0CA5-43588D3387C4}"/>
                </a:ext>
              </a:extLst>
            </p:cNvPr>
            <p:cNvSpPr/>
            <p:nvPr/>
          </p:nvSpPr>
          <p:spPr>
            <a:xfrm>
              <a:off x="4480801" y="4100392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686" name="Freeform: Shape 71685">
              <a:extLst>
                <a:ext uri="{FF2B5EF4-FFF2-40B4-BE49-F238E27FC236}">
                  <a16:creationId xmlns:a16="http://schemas.microsoft.com/office/drawing/2014/main" id="{8C095349-9658-2A36-5188-76C4634BB1C3}"/>
                </a:ext>
              </a:extLst>
            </p:cNvPr>
            <p:cNvSpPr/>
            <p:nvPr/>
          </p:nvSpPr>
          <p:spPr>
            <a:xfrm>
              <a:off x="6210169" y="290288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688" name="Freeform: Shape 71687">
              <a:extLst>
                <a:ext uri="{FF2B5EF4-FFF2-40B4-BE49-F238E27FC236}">
                  <a16:creationId xmlns:a16="http://schemas.microsoft.com/office/drawing/2014/main" id="{3C94E8A4-7D17-E505-2820-1F440BE5F102}"/>
                </a:ext>
              </a:extLst>
            </p:cNvPr>
            <p:cNvSpPr/>
            <p:nvPr/>
          </p:nvSpPr>
          <p:spPr>
            <a:xfrm>
              <a:off x="6076819" y="3074339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690" name="Freeform: Shape 71689">
              <a:extLst>
                <a:ext uri="{FF2B5EF4-FFF2-40B4-BE49-F238E27FC236}">
                  <a16:creationId xmlns:a16="http://schemas.microsoft.com/office/drawing/2014/main" id="{0C8AF3DA-800A-7144-935D-7F8EE46534EF}"/>
                </a:ext>
              </a:extLst>
            </p:cNvPr>
            <p:cNvSpPr/>
            <p:nvPr/>
          </p:nvSpPr>
          <p:spPr>
            <a:xfrm>
              <a:off x="6742175" y="290288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692" name="Freeform: Shape 71691">
              <a:extLst>
                <a:ext uri="{FF2B5EF4-FFF2-40B4-BE49-F238E27FC236}">
                  <a16:creationId xmlns:a16="http://schemas.microsoft.com/office/drawing/2014/main" id="{AA4004E6-177D-74A6-0FD2-1AAB97572B61}"/>
                </a:ext>
              </a:extLst>
            </p:cNvPr>
            <p:cNvSpPr/>
            <p:nvPr/>
          </p:nvSpPr>
          <p:spPr>
            <a:xfrm>
              <a:off x="6608825" y="3074339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693" name="Freeform: Shape 71692">
              <a:extLst>
                <a:ext uri="{FF2B5EF4-FFF2-40B4-BE49-F238E27FC236}">
                  <a16:creationId xmlns:a16="http://schemas.microsoft.com/office/drawing/2014/main" id="{50070DB1-CA2D-16F5-7F86-BC3E89FBAC42}"/>
                </a:ext>
              </a:extLst>
            </p:cNvPr>
            <p:cNvSpPr/>
            <p:nvPr/>
          </p:nvSpPr>
          <p:spPr>
            <a:xfrm>
              <a:off x="6210169" y="393270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694" name="Freeform: Shape 71693">
              <a:extLst>
                <a:ext uri="{FF2B5EF4-FFF2-40B4-BE49-F238E27FC236}">
                  <a16:creationId xmlns:a16="http://schemas.microsoft.com/office/drawing/2014/main" id="{2B1C440C-D89F-10F6-48E0-595CA097046A}"/>
                </a:ext>
              </a:extLst>
            </p:cNvPr>
            <p:cNvSpPr/>
            <p:nvPr/>
          </p:nvSpPr>
          <p:spPr>
            <a:xfrm>
              <a:off x="6076819" y="410415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695" name="Freeform: Shape 71694">
              <a:extLst>
                <a:ext uri="{FF2B5EF4-FFF2-40B4-BE49-F238E27FC236}">
                  <a16:creationId xmlns:a16="http://schemas.microsoft.com/office/drawing/2014/main" id="{BED62D1B-D0C7-92B8-969F-20058CD57A03}"/>
                </a:ext>
              </a:extLst>
            </p:cNvPr>
            <p:cNvSpPr/>
            <p:nvPr/>
          </p:nvSpPr>
          <p:spPr>
            <a:xfrm>
              <a:off x="6742175" y="393270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696" name="Freeform: Shape 71695">
              <a:extLst>
                <a:ext uri="{FF2B5EF4-FFF2-40B4-BE49-F238E27FC236}">
                  <a16:creationId xmlns:a16="http://schemas.microsoft.com/office/drawing/2014/main" id="{65D2C275-E443-1C8D-F43F-2DDEBAD798E8}"/>
                </a:ext>
              </a:extLst>
            </p:cNvPr>
            <p:cNvSpPr/>
            <p:nvPr/>
          </p:nvSpPr>
          <p:spPr>
            <a:xfrm>
              <a:off x="6608825" y="410415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698" name="Freeform: Shape 71697">
              <a:extLst>
                <a:ext uri="{FF2B5EF4-FFF2-40B4-BE49-F238E27FC236}">
                  <a16:creationId xmlns:a16="http://schemas.microsoft.com/office/drawing/2014/main" id="{32A6D7FB-BD9A-1900-C4F3-0DF7E31C10CA}"/>
                </a:ext>
              </a:extLst>
            </p:cNvPr>
            <p:cNvSpPr/>
            <p:nvPr/>
          </p:nvSpPr>
          <p:spPr>
            <a:xfrm>
              <a:off x="8338193" y="290288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699" name="Freeform: Shape 71698">
              <a:extLst>
                <a:ext uri="{FF2B5EF4-FFF2-40B4-BE49-F238E27FC236}">
                  <a16:creationId xmlns:a16="http://schemas.microsoft.com/office/drawing/2014/main" id="{80EAB6F4-0D37-6E1E-AA61-CF5623E154BF}"/>
                </a:ext>
              </a:extLst>
            </p:cNvPr>
            <p:cNvSpPr/>
            <p:nvPr/>
          </p:nvSpPr>
          <p:spPr>
            <a:xfrm>
              <a:off x="8204843" y="3074339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00" name="Freeform: Shape 71699">
              <a:extLst>
                <a:ext uri="{FF2B5EF4-FFF2-40B4-BE49-F238E27FC236}">
                  <a16:creationId xmlns:a16="http://schemas.microsoft.com/office/drawing/2014/main" id="{AF670239-2937-6085-307B-A6EE394C3687}"/>
                </a:ext>
              </a:extLst>
            </p:cNvPr>
            <p:cNvSpPr/>
            <p:nvPr/>
          </p:nvSpPr>
          <p:spPr>
            <a:xfrm>
              <a:off x="8870199" y="290288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02" name="Freeform: Shape 71701">
              <a:extLst>
                <a:ext uri="{FF2B5EF4-FFF2-40B4-BE49-F238E27FC236}">
                  <a16:creationId xmlns:a16="http://schemas.microsoft.com/office/drawing/2014/main" id="{92184597-06F2-7851-E10E-CBE858EB291B}"/>
                </a:ext>
              </a:extLst>
            </p:cNvPr>
            <p:cNvSpPr/>
            <p:nvPr/>
          </p:nvSpPr>
          <p:spPr>
            <a:xfrm>
              <a:off x="8736849" y="3074339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05" name="Freeform: Shape 71704">
              <a:extLst>
                <a:ext uri="{FF2B5EF4-FFF2-40B4-BE49-F238E27FC236}">
                  <a16:creationId xmlns:a16="http://schemas.microsoft.com/office/drawing/2014/main" id="{BE416FAF-D49A-71CB-E55C-D3D88E1A44EB}"/>
                </a:ext>
              </a:extLst>
            </p:cNvPr>
            <p:cNvSpPr/>
            <p:nvPr/>
          </p:nvSpPr>
          <p:spPr>
            <a:xfrm>
              <a:off x="8338193" y="393270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08" name="Freeform: Shape 71707">
              <a:extLst>
                <a:ext uri="{FF2B5EF4-FFF2-40B4-BE49-F238E27FC236}">
                  <a16:creationId xmlns:a16="http://schemas.microsoft.com/office/drawing/2014/main" id="{0B7DA0BB-213C-11F2-425C-78F942D1470C}"/>
                </a:ext>
              </a:extLst>
            </p:cNvPr>
            <p:cNvSpPr/>
            <p:nvPr/>
          </p:nvSpPr>
          <p:spPr>
            <a:xfrm>
              <a:off x="8204843" y="410415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11" name="Freeform: Shape 71710">
              <a:extLst>
                <a:ext uri="{FF2B5EF4-FFF2-40B4-BE49-F238E27FC236}">
                  <a16:creationId xmlns:a16="http://schemas.microsoft.com/office/drawing/2014/main" id="{C9CF2892-D77F-F5C1-C7CA-DDA540A3A386}"/>
                </a:ext>
              </a:extLst>
            </p:cNvPr>
            <p:cNvSpPr/>
            <p:nvPr/>
          </p:nvSpPr>
          <p:spPr>
            <a:xfrm>
              <a:off x="8870199" y="393270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14" name="Freeform: Shape 71713">
              <a:extLst>
                <a:ext uri="{FF2B5EF4-FFF2-40B4-BE49-F238E27FC236}">
                  <a16:creationId xmlns:a16="http://schemas.microsoft.com/office/drawing/2014/main" id="{F777C47D-7F2B-FA6F-CF46-94BD8BED353F}"/>
                </a:ext>
              </a:extLst>
            </p:cNvPr>
            <p:cNvSpPr/>
            <p:nvPr/>
          </p:nvSpPr>
          <p:spPr>
            <a:xfrm>
              <a:off x="8736849" y="410415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17" name="Freeform: Shape 71716">
              <a:extLst>
                <a:ext uri="{FF2B5EF4-FFF2-40B4-BE49-F238E27FC236}">
                  <a16:creationId xmlns:a16="http://schemas.microsoft.com/office/drawing/2014/main" id="{4BDAF782-F037-08BF-992C-5979D981915B}"/>
                </a:ext>
              </a:extLst>
            </p:cNvPr>
            <p:cNvSpPr/>
            <p:nvPr/>
          </p:nvSpPr>
          <p:spPr>
            <a:xfrm>
              <a:off x="10466217" y="290288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20" name="Freeform: Shape 71719">
              <a:extLst>
                <a:ext uri="{FF2B5EF4-FFF2-40B4-BE49-F238E27FC236}">
                  <a16:creationId xmlns:a16="http://schemas.microsoft.com/office/drawing/2014/main" id="{4C3F66D2-6E60-AC31-99CE-27816A7A25AA}"/>
                </a:ext>
              </a:extLst>
            </p:cNvPr>
            <p:cNvSpPr/>
            <p:nvPr/>
          </p:nvSpPr>
          <p:spPr>
            <a:xfrm>
              <a:off x="10332867" y="3074339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23" name="Freeform: Shape 71722">
              <a:extLst>
                <a:ext uri="{FF2B5EF4-FFF2-40B4-BE49-F238E27FC236}">
                  <a16:creationId xmlns:a16="http://schemas.microsoft.com/office/drawing/2014/main" id="{A71D765B-8067-1E71-B645-22D17691FD76}"/>
                </a:ext>
              </a:extLst>
            </p:cNvPr>
            <p:cNvSpPr/>
            <p:nvPr/>
          </p:nvSpPr>
          <p:spPr>
            <a:xfrm>
              <a:off x="10998223" y="290288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26" name="Freeform: Shape 71725">
              <a:extLst>
                <a:ext uri="{FF2B5EF4-FFF2-40B4-BE49-F238E27FC236}">
                  <a16:creationId xmlns:a16="http://schemas.microsoft.com/office/drawing/2014/main" id="{8B74A6E8-B3A4-D07A-1E4B-2286AAE90E2E}"/>
                </a:ext>
              </a:extLst>
            </p:cNvPr>
            <p:cNvSpPr/>
            <p:nvPr/>
          </p:nvSpPr>
          <p:spPr>
            <a:xfrm>
              <a:off x="10864873" y="3074339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29" name="Freeform: Shape 71728">
              <a:extLst>
                <a:ext uri="{FF2B5EF4-FFF2-40B4-BE49-F238E27FC236}">
                  <a16:creationId xmlns:a16="http://schemas.microsoft.com/office/drawing/2014/main" id="{EC8DDAAE-FC48-C6BA-3E50-3885342522BA}"/>
                </a:ext>
              </a:extLst>
            </p:cNvPr>
            <p:cNvSpPr/>
            <p:nvPr/>
          </p:nvSpPr>
          <p:spPr>
            <a:xfrm>
              <a:off x="10466217" y="393270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32" name="Freeform: Shape 71731">
              <a:extLst>
                <a:ext uri="{FF2B5EF4-FFF2-40B4-BE49-F238E27FC236}">
                  <a16:creationId xmlns:a16="http://schemas.microsoft.com/office/drawing/2014/main" id="{DB2FE000-406D-52FA-9324-EC4AA8F738BE}"/>
                </a:ext>
              </a:extLst>
            </p:cNvPr>
            <p:cNvSpPr/>
            <p:nvPr/>
          </p:nvSpPr>
          <p:spPr>
            <a:xfrm>
              <a:off x="10332867" y="410415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35" name="Freeform: Shape 71734">
              <a:extLst>
                <a:ext uri="{FF2B5EF4-FFF2-40B4-BE49-F238E27FC236}">
                  <a16:creationId xmlns:a16="http://schemas.microsoft.com/office/drawing/2014/main" id="{6F0FA7F7-0BA2-B1BB-F15F-45094F708EA5}"/>
                </a:ext>
              </a:extLst>
            </p:cNvPr>
            <p:cNvSpPr/>
            <p:nvPr/>
          </p:nvSpPr>
          <p:spPr>
            <a:xfrm>
              <a:off x="10998223" y="393270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38" name="Freeform: Shape 71737">
              <a:extLst>
                <a:ext uri="{FF2B5EF4-FFF2-40B4-BE49-F238E27FC236}">
                  <a16:creationId xmlns:a16="http://schemas.microsoft.com/office/drawing/2014/main" id="{99A925C3-FFCD-61C9-03C8-C57AF37796C7}"/>
                </a:ext>
              </a:extLst>
            </p:cNvPr>
            <p:cNvSpPr/>
            <p:nvPr/>
          </p:nvSpPr>
          <p:spPr>
            <a:xfrm>
              <a:off x="10864873" y="410415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</p:grpSp>
      <p:grpSp>
        <p:nvGrpSpPr>
          <p:cNvPr id="71744" name="Group 71743">
            <a:extLst>
              <a:ext uri="{FF2B5EF4-FFF2-40B4-BE49-F238E27FC236}">
                <a16:creationId xmlns:a16="http://schemas.microsoft.com/office/drawing/2014/main" id="{642872B1-1D06-2B66-245F-5A3CE2886FDF}"/>
              </a:ext>
            </a:extLst>
          </p:cNvPr>
          <p:cNvGrpSpPr/>
          <p:nvPr/>
        </p:nvGrpSpPr>
        <p:grpSpPr>
          <a:xfrm>
            <a:off x="302180" y="4137627"/>
            <a:ext cx="5263607" cy="947557"/>
            <a:chOff x="756759" y="2894841"/>
            <a:chExt cx="10527214" cy="1895114"/>
          </a:xfrm>
          <a:solidFill>
            <a:schemeClr val="accent3"/>
          </a:solidFill>
        </p:grpSpPr>
        <p:sp>
          <p:nvSpPr>
            <p:cNvPr id="71747" name="Freeform: Shape 71746">
              <a:extLst>
                <a:ext uri="{FF2B5EF4-FFF2-40B4-BE49-F238E27FC236}">
                  <a16:creationId xmlns:a16="http://schemas.microsoft.com/office/drawing/2014/main" id="{1E7C11B4-7870-4122-E381-E17D254944BD}"/>
                </a:ext>
              </a:extLst>
            </p:cNvPr>
            <p:cNvSpPr/>
            <p:nvPr/>
          </p:nvSpPr>
          <p:spPr>
            <a:xfrm>
              <a:off x="890109" y="289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50" name="Freeform: Shape 71749">
              <a:extLst>
                <a:ext uri="{FF2B5EF4-FFF2-40B4-BE49-F238E27FC236}">
                  <a16:creationId xmlns:a16="http://schemas.microsoft.com/office/drawing/2014/main" id="{F8DAA002-E647-4713-627A-F35723E955D2}"/>
                </a:ext>
              </a:extLst>
            </p:cNvPr>
            <p:cNvSpPr/>
            <p:nvPr/>
          </p:nvSpPr>
          <p:spPr>
            <a:xfrm>
              <a:off x="756759" y="306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53" name="Freeform: Shape 71752">
              <a:extLst>
                <a:ext uri="{FF2B5EF4-FFF2-40B4-BE49-F238E27FC236}">
                  <a16:creationId xmlns:a16="http://schemas.microsoft.com/office/drawing/2014/main" id="{8A1508B4-5AD0-2240-9B2E-5BF938749F0B}"/>
                </a:ext>
              </a:extLst>
            </p:cNvPr>
            <p:cNvSpPr/>
            <p:nvPr/>
          </p:nvSpPr>
          <p:spPr>
            <a:xfrm>
              <a:off x="1422115" y="289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55" name="Freeform: Shape 71754">
              <a:extLst>
                <a:ext uri="{FF2B5EF4-FFF2-40B4-BE49-F238E27FC236}">
                  <a16:creationId xmlns:a16="http://schemas.microsoft.com/office/drawing/2014/main" id="{EF3420DA-B690-B242-4846-5E52BFEA4559}"/>
                </a:ext>
              </a:extLst>
            </p:cNvPr>
            <p:cNvSpPr/>
            <p:nvPr/>
          </p:nvSpPr>
          <p:spPr>
            <a:xfrm>
              <a:off x="1288765" y="306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56" name="Freeform: Shape 71755">
              <a:extLst>
                <a:ext uri="{FF2B5EF4-FFF2-40B4-BE49-F238E27FC236}">
                  <a16:creationId xmlns:a16="http://schemas.microsoft.com/office/drawing/2014/main" id="{221169E3-65C5-DAD4-2B60-EF4A83BA9E9B}"/>
                </a:ext>
              </a:extLst>
            </p:cNvPr>
            <p:cNvSpPr/>
            <p:nvPr/>
          </p:nvSpPr>
          <p:spPr>
            <a:xfrm>
              <a:off x="890109" y="3924657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57" name="Freeform: Shape 71756">
              <a:extLst>
                <a:ext uri="{FF2B5EF4-FFF2-40B4-BE49-F238E27FC236}">
                  <a16:creationId xmlns:a16="http://schemas.microsoft.com/office/drawing/2014/main" id="{70F68F15-0F6E-C7DB-DC80-0E3978C0DD69}"/>
                </a:ext>
              </a:extLst>
            </p:cNvPr>
            <p:cNvSpPr/>
            <p:nvPr/>
          </p:nvSpPr>
          <p:spPr>
            <a:xfrm>
              <a:off x="756759" y="4096107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58" name="Freeform: Shape 71757">
              <a:extLst>
                <a:ext uri="{FF2B5EF4-FFF2-40B4-BE49-F238E27FC236}">
                  <a16:creationId xmlns:a16="http://schemas.microsoft.com/office/drawing/2014/main" id="{86DA87F0-6F88-A5B7-88C4-EBBD21B73BE6}"/>
                </a:ext>
              </a:extLst>
            </p:cNvPr>
            <p:cNvSpPr/>
            <p:nvPr/>
          </p:nvSpPr>
          <p:spPr>
            <a:xfrm>
              <a:off x="1422115" y="3924657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59" name="Freeform: Shape 71758">
              <a:extLst>
                <a:ext uri="{FF2B5EF4-FFF2-40B4-BE49-F238E27FC236}">
                  <a16:creationId xmlns:a16="http://schemas.microsoft.com/office/drawing/2014/main" id="{26924089-6D2A-FD8E-83EF-EFB503B3094A}"/>
                </a:ext>
              </a:extLst>
            </p:cNvPr>
            <p:cNvSpPr/>
            <p:nvPr/>
          </p:nvSpPr>
          <p:spPr>
            <a:xfrm>
              <a:off x="1288765" y="4096107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60" name="Freeform: Shape 71759">
              <a:extLst>
                <a:ext uri="{FF2B5EF4-FFF2-40B4-BE49-F238E27FC236}">
                  <a16:creationId xmlns:a16="http://schemas.microsoft.com/office/drawing/2014/main" id="{26180D34-73BC-965F-1E04-1135FDE323C7}"/>
                </a:ext>
              </a:extLst>
            </p:cNvPr>
            <p:cNvSpPr/>
            <p:nvPr/>
          </p:nvSpPr>
          <p:spPr>
            <a:xfrm>
              <a:off x="3018133" y="2899126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61" name="Freeform: Shape 71760">
              <a:extLst>
                <a:ext uri="{FF2B5EF4-FFF2-40B4-BE49-F238E27FC236}">
                  <a16:creationId xmlns:a16="http://schemas.microsoft.com/office/drawing/2014/main" id="{D876E8ED-8EAD-343A-8642-757E10576D32}"/>
                </a:ext>
              </a:extLst>
            </p:cNvPr>
            <p:cNvSpPr/>
            <p:nvPr/>
          </p:nvSpPr>
          <p:spPr>
            <a:xfrm>
              <a:off x="2884783" y="3070576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62" name="Freeform: Shape 71761">
              <a:extLst>
                <a:ext uri="{FF2B5EF4-FFF2-40B4-BE49-F238E27FC236}">
                  <a16:creationId xmlns:a16="http://schemas.microsoft.com/office/drawing/2014/main" id="{95FC15A9-8FFC-A1EB-E395-24C9DEB8C18F}"/>
                </a:ext>
              </a:extLst>
            </p:cNvPr>
            <p:cNvSpPr/>
            <p:nvPr/>
          </p:nvSpPr>
          <p:spPr>
            <a:xfrm>
              <a:off x="3550139" y="2899126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63" name="Freeform: Shape 71762">
              <a:extLst>
                <a:ext uri="{FF2B5EF4-FFF2-40B4-BE49-F238E27FC236}">
                  <a16:creationId xmlns:a16="http://schemas.microsoft.com/office/drawing/2014/main" id="{D26BCD8E-6078-459C-B623-E408C2FF870C}"/>
                </a:ext>
              </a:extLst>
            </p:cNvPr>
            <p:cNvSpPr/>
            <p:nvPr/>
          </p:nvSpPr>
          <p:spPr>
            <a:xfrm>
              <a:off x="3416789" y="3070576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64" name="Freeform: Shape 71763">
              <a:extLst>
                <a:ext uri="{FF2B5EF4-FFF2-40B4-BE49-F238E27FC236}">
                  <a16:creationId xmlns:a16="http://schemas.microsoft.com/office/drawing/2014/main" id="{02838C0D-9518-FEBB-2471-FDDAD30573CF}"/>
                </a:ext>
              </a:extLst>
            </p:cNvPr>
            <p:cNvSpPr/>
            <p:nvPr/>
          </p:nvSpPr>
          <p:spPr>
            <a:xfrm>
              <a:off x="3018133" y="3928942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65" name="Freeform: Shape 71764">
              <a:extLst>
                <a:ext uri="{FF2B5EF4-FFF2-40B4-BE49-F238E27FC236}">
                  <a16:creationId xmlns:a16="http://schemas.microsoft.com/office/drawing/2014/main" id="{69DA0236-E2AC-1795-9FD4-3AB85F903ECA}"/>
                </a:ext>
              </a:extLst>
            </p:cNvPr>
            <p:cNvSpPr/>
            <p:nvPr/>
          </p:nvSpPr>
          <p:spPr>
            <a:xfrm>
              <a:off x="2884783" y="4100392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66" name="Freeform: Shape 71765">
              <a:extLst>
                <a:ext uri="{FF2B5EF4-FFF2-40B4-BE49-F238E27FC236}">
                  <a16:creationId xmlns:a16="http://schemas.microsoft.com/office/drawing/2014/main" id="{406784B3-94BC-C162-E5B7-AB10BCA6E3EC}"/>
                </a:ext>
              </a:extLst>
            </p:cNvPr>
            <p:cNvSpPr/>
            <p:nvPr/>
          </p:nvSpPr>
          <p:spPr>
            <a:xfrm>
              <a:off x="3550139" y="3928942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67" name="Freeform: Shape 71766">
              <a:extLst>
                <a:ext uri="{FF2B5EF4-FFF2-40B4-BE49-F238E27FC236}">
                  <a16:creationId xmlns:a16="http://schemas.microsoft.com/office/drawing/2014/main" id="{5630A0F2-30B5-0C8B-5F76-6677E68D4BBF}"/>
                </a:ext>
              </a:extLst>
            </p:cNvPr>
            <p:cNvSpPr/>
            <p:nvPr/>
          </p:nvSpPr>
          <p:spPr>
            <a:xfrm>
              <a:off x="3416789" y="4100392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68" name="Freeform: Shape 71767">
              <a:extLst>
                <a:ext uri="{FF2B5EF4-FFF2-40B4-BE49-F238E27FC236}">
                  <a16:creationId xmlns:a16="http://schemas.microsoft.com/office/drawing/2014/main" id="{AF35318F-AC1A-0449-BC69-5AE9386A52AC}"/>
                </a:ext>
              </a:extLst>
            </p:cNvPr>
            <p:cNvSpPr/>
            <p:nvPr/>
          </p:nvSpPr>
          <p:spPr>
            <a:xfrm>
              <a:off x="5146157" y="290288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69" name="Freeform: Shape 71768">
              <a:extLst>
                <a:ext uri="{FF2B5EF4-FFF2-40B4-BE49-F238E27FC236}">
                  <a16:creationId xmlns:a16="http://schemas.microsoft.com/office/drawing/2014/main" id="{021B6EB1-D1A4-8E18-8E8D-72A6C42FCF11}"/>
                </a:ext>
              </a:extLst>
            </p:cNvPr>
            <p:cNvSpPr/>
            <p:nvPr/>
          </p:nvSpPr>
          <p:spPr>
            <a:xfrm>
              <a:off x="5012807" y="3074339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70" name="Freeform: Shape 71769">
              <a:extLst>
                <a:ext uri="{FF2B5EF4-FFF2-40B4-BE49-F238E27FC236}">
                  <a16:creationId xmlns:a16="http://schemas.microsoft.com/office/drawing/2014/main" id="{B27FB668-60A7-985E-A132-6C66DFAEA01F}"/>
                </a:ext>
              </a:extLst>
            </p:cNvPr>
            <p:cNvSpPr/>
            <p:nvPr/>
          </p:nvSpPr>
          <p:spPr>
            <a:xfrm>
              <a:off x="5678163" y="290288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71" name="Freeform: Shape 71770">
              <a:extLst>
                <a:ext uri="{FF2B5EF4-FFF2-40B4-BE49-F238E27FC236}">
                  <a16:creationId xmlns:a16="http://schemas.microsoft.com/office/drawing/2014/main" id="{501FDC61-5B1E-2BD0-28DE-6B3582DCC5BF}"/>
                </a:ext>
              </a:extLst>
            </p:cNvPr>
            <p:cNvSpPr/>
            <p:nvPr/>
          </p:nvSpPr>
          <p:spPr>
            <a:xfrm>
              <a:off x="5544813" y="3074339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72" name="Freeform: Shape 71771">
              <a:extLst>
                <a:ext uri="{FF2B5EF4-FFF2-40B4-BE49-F238E27FC236}">
                  <a16:creationId xmlns:a16="http://schemas.microsoft.com/office/drawing/2014/main" id="{59AA53DF-6CFD-B7E6-7AA5-D3C12372DAF6}"/>
                </a:ext>
              </a:extLst>
            </p:cNvPr>
            <p:cNvSpPr/>
            <p:nvPr/>
          </p:nvSpPr>
          <p:spPr>
            <a:xfrm>
              <a:off x="5146157" y="393270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73" name="Freeform: Shape 71772">
              <a:extLst>
                <a:ext uri="{FF2B5EF4-FFF2-40B4-BE49-F238E27FC236}">
                  <a16:creationId xmlns:a16="http://schemas.microsoft.com/office/drawing/2014/main" id="{A6927B16-9786-33DF-0441-D453D4BEB1A0}"/>
                </a:ext>
              </a:extLst>
            </p:cNvPr>
            <p:cNvSpPr/>
            <p:nvPr/>
          </p:nvSpPr>
          <p:spPr>
            <a:xfrm>
              <a:off x="5012807" y="410415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74" name="Freeform: Shape 71773">
              <a:extLst>
                <a:ext uri="{FF2B5EF4-FFF2-40B4-BE49-F238E27FC236}">
                  <a16:creationId xmlns:a16="http://schemas.microsoft.com/office/drawing/2014/main" id="{34852676-AF37-B0C1-3782-75F6BB390BC1}"/>
                </a:ext>
              </a:extLst>
            </p:cNvPr>
            <p:cNvSpPr/>
            <p:nvPr/>
          </p:nvSpPr>
          <p:spPr>
            <a:xfrm>
              <a:off x="5678163" y="393270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75" name="Freeform: Shape 71774">
              <a:extLst>
                <a:ext uri="{FF2B5EF4-FFF2-40B4-BE49-F238E27FC236}">
                  <a16:creationId xmlns:a16="http://schemas.microsoft.com/office/drawing/2014/main" id="{48E70474-0362-0AB6-AA29-C1F05C2BA7B5}"/>
                </a:ext>
              </a:extLst>
            </p:cNvPr>
            <p:cNvSpPr/>
            <p:nvPr/>
          </p:nvSpPr>
          <p:spPr>
            <a:xfrm>
              <a:off x="5544813" y="410415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76" name="Freeform: Shape 71775">
              <a:extLst>
                <a:ext uri="{FF2B5EF4-FFF2-40B4-BE49-F238E27FC236}">
                  <a16:creationId xmlns:a16="http://schemas.microsoft.com/office/drawing/2014/main" id="{2996936E-2AA6-C93A-D091-197F85ABC7FA}"/>
                </a:ext>
              </a:extLst>
            </p:cNvPr>
            <p:cNvSpPr/>
            <p:nvPr/>
          </p:nvSpPr>
          <p:spPr>
            <a:xfrm>
              <a:off x="7274181" y="290288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77" name="Freeform: Shape 71776">
              <a:extLst>
                <a:ext uri="{FF2B5EF4-FFF2-40B4-BE49-F238E27FC236}">
                  <a16:creationId xmlns:a16="http://schemas.microsoft.com/office/drawing/2014/main" id="{A9067E00-3E1F-C4C1-CCD1-CA6E96487410}"/>
                </a:ext>
              </a:extLst>
            </p:cNvPr>
            <p:cNvSpPr/>
            <p:nvPr/>
          </p:nvSpPr>
          <p:spPr>
            <a:xfrm>
              <a:off x="7140831" y="3074339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78" name="Freeform: Shape 71777">
              <a:extLst>
                <a:ext uri="{FF2B5EF4-FFF2-40B4-BE49-F238E27FC236}">
                  <a16:creationId xmlns:a16="http://schemas.microsoft.com/office/drawing/2014/main" id="{E4E2C698-3A0B-8C84-FEB5-EDA424329893}"/>
                </a:ext>
              </a:extLst>
            </p:cNvPr>
            <p:cNvSpPr/>
            <p:nvPr/>
          </p:nvSpPr>
          <p:spPr>
            <a:xfrm>
              <a:off x="7806187" y="290288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79" name="Freeform: Shape 71778">
              <a:extLst>
                <a:ext uri="{FF2B5EF4-FFF2-40B4-BE49-F238E27FC236}">
                  <a16:creationId xmlns:a16="http://schemas.microsoft.com/office/drawing/2014/main" id="{B6A4ADB8-8B41-C952-ABD7-3005F1879AA9}"/>
                </a:ext>
              </a:extLst>
            </p:cNvPr>
            <p:cNvSpPr/>
            <p:nvPr/>
          </p:nvSpPr>
          <p:spPr>
            <a:xfrm>
              <a:off x="7672837" y="3074339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80" name="Freeform: Shape 71779">
              <a:extLst>
                <a:ext uri="{FF2B5EF4-FFF2-40B4-BE49-F238E27FC236}">
                  <a16:creationId xmlns:a16="http://schemas.microsoft.com/office/drawing/2014/main" id="{3867BFD7-64A3-3043-5670-1D6494C35769}"/>
                </a:ext>
              </a:extLst>
            </p:cNvPr>
            <p:cNvSpPr/>
            <p:nvPr/>
          </p:nvSpPr>
          <p:spPr>
            <a:xfrm>
              <a:off x="7274181" y="393270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81" name="Freeform: Shape 71780">
              <a:extLst>
                <a:ext uri="{FF2B5EF4-FFF2-40B4-BE49-F238E27FC236}">
                  <a16:creationId xmlns:a16="http://schemas.microsoft.com/office/drawing/2014/main" id="{CED47510-9AD9-2A62-D3D8-D5A5B15089B1}"/>
                </a:ext>
              </a:extLst>
            </p:cNvPr>
            <p:cNvSpPr/>
            <p:nvPr/>
          </p:nvSpPr>
          <p:spPr>
            <a:xfrm>
              <a:off x="7140831" y="410415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82" name="Freeform: Shape 71781">
              <a:extLst>
                <a:ext uri="{FF2B5EF4-FFF2-40B4-BE49-F238E27FC236}">
                  <a16:creationId xmlns:a16="http://schemas.microsoft.com/office/drawing/2014/main" id="{924332F8-6287-C321-6F12-3D40009E35AB}"/>
                </a:ext>
              </a:extLst>
            </p:cNvPr>
            <p:cNvSpPr/>
            <p:nvPr/>
          </p:nvSpPr>
          <p:spPr>
            <a:xfrm>
              <a:off x="7806187" y="393270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83" name="Freeform: Shape 71782">
              <a:extLst>
                <a:ext uri="{FF2B5EF4-FFF2-40B4-BE49-F238E27FC236}">
                  <a16:creationId xmlns:a16="http://schemas.microsoft.com/office/drawing/2014/main" id="{76987C09-A462-F578-E65E-A5381DF96652}"/>
                </a:ext>
              </a:extLst>
            </p:cNvPr>
            <p:cNvSpPr/>
            <p:nvPr/>
          </p:nvSpPr>
          <p:spPr>
            <a:xfrm>
              <a:off x="7672837" y="410415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84" name="Freeform: Shape 71783">
              <a:extLst>
                <a:ext uri="{FF2B5EF4-FFF2-40B4-BE49-F238E27FC236}">
                  <a16:creationId xmlns:a16="http://schemas.microsoft.com/office/drawing/2014/main" id="{0F8750CB-AED4-FE77-FFF4-EA06B2A17F84}"/>
                </a:ext>
              </a:extLst>
            </p:cNvPr>
            <p:cNvSpPr/>
            <p:nvPr/>
          </p:nvSpPr>
          <p:spPr>
            <a:xfrm>
              <a:off x="9402205" y="290288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85" name="Freeform: Shape 71784">
              <a:extLst>
                <a:ext uri="{FF2B5EF4-FFF2-40B4-BE49-F238E27FC236}">
                  <a16:creationId xmlns:a16="http://schemas.microsoft.com/office/drawing/2014/main" id="{80630502-AA79-FEE2-4DA5-754786472DCE}"/>
                </a:ext>
              </a:extLst>
            </p:cNvPr>
            <p:cNvSpPr/>
            <p:nvPr/>
          </p:nvSpPr>
          <p:spPr>
            <a:xfrm>
              <a:off x="9268855" y="3074339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86" name="Freeform: Shape 71785">
              <a:extLst>
                <a:ext uri="{FF2B5EF4-FFF2-40B4-BE49-F238E27FC236}">
                  <a16:creationId xmlns:a16="http://schemas.microsoft.com/office/drawing/2014/main" id="{CF72DDF8-7F33-F560-A0C0-425228E256BF}"/>
                </a:ext>
              </a:extLst>
            </p:cNvPr>
            <p:cNvSpPr/>
            <p:nvPr/>
          </p:nvSpPr>
          <p:spPr>
            <a:xfrm>
              <a:off x="9934211" y="290288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87" name="Freeform: Shape 71786">
              <a:extLst>
                <a:ext uri="{FF2B5EF4-FFF2-40B4-BE49-F238E27FC236}">
                  <a16:creationId xmlns:a16="http://schemas.microsoft.com/office/drawing/2014/main" id="{8DF15D04-9B8D-C7E1-830F-304A697BC78B}"/>
                </a:ext>
              </a:extLst>
            </p:cNvPr>
            <p:cNvSpPr/>
            <p:nvPr/>
          </p:nvSpPr>
          <p:spPr>
            <a:xfrm>
              <a:off x="9800861" y="3074339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88" name="Freeform: Shape 71787">
              <a:extLst>
                <a:ext uri="{FF2B5EF4-FFF2-40B4-BE49-F238E27FC236}">
                  <a16:creationId xmlns:a16="http://schemas.microsoft.com/office/drawing/2014/main" id="{4364E090-8F79-EBB2-2BAA-AE55FE00B5C7}"/>
                </a:ext>
              </a:extLst>
            </p:cNvPr>
            <p:cNvSpPr/>
            <p:nvPr/>
          </p:nvSpPr>
          <p:spPr>
            <a:xfrm>
              <a:off x="9402205" y="393270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89" name="Freeform: Shape 71788">
              <a:extLst>
                <a:ext uri="{FF2B5EF4-FFF2-40B4-BE49-F238E27FC236}">
                  <a16:creationId xmlns:a16="http://schemas.microsoft.com/office/drawing/2014/main" id="{4AFB3031-7802-F68D-5950-888B31A86AC7}"/>
                </a:ext>
              </a:extLst>
            </p:cNvPr>
            <p:cNvSpPr/>
            <p:nvPr/>
          </p:nvSpPr>
          <p:spPr>
            <a:xfrm>
              <a:off x="9268855" y="410415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90" name="Freeform: Shape 71789">
              <a:extLst>
                <a:ext uri="{FF2B5EF4-FFF2-40B4-BE49-F238E27FC236}">
                  <a16:creationId xmlns:a16="http://schemas.microsoft.com/office/drawing/2014/main" id="{D0C0F279-56A2-24D2-A3A5-F637638E7397}"/>
                </a:ext>
              </a:extLst>
            </p:cNvPr>
            <p:cNvSpPr/>
            <p:nvPr/>
          </p:nvSpPr>
          <p:spPr>
            <a:xfrm>
              <a:off x="9934211" y="393270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91" name="Freeform: Shape 71790">
              <a:extLst>
                <a:ext uri="{FF2B5EF4-FFF2-40B4-BE49-F238E27FC236}">
                  <a16:creationId xmlns:a16="http://schemas.microsoft.com/office/drawing/2014/main" id="{9610A6A2-3BC4-035C-401F-6B7C0E573C31}"/>
                </a:ext>
              </a:extLst>
            </p:cNvPr>
            <p:cNvSpPr/>
            <p:nvPr/>
          </p:nvSpPr>
          <p:spPr>
            <a:xfrm>
              <a:off x="9800861" y="410415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92" name="Freeform: Shape 71791">
              <a:extLst>
                <a:ext uri="{FF2B5EF4-FFF2-40B4-BE49-F238E27FC236}">
                  <a16:creationId xmlns:a16="http://schemas.microsoft.com/office/drawing/2014/main" id="{3EDEACBF-AD00-DEC9-A2E1-F641094311CF}"/>
                </a:ext>
              </a:extLst>
            </p:cNvPr>
            <p:cNvSpPr/>
            <p:nvPr/>
          </p:nvSpPr>
          <p:spPr>
            <a:xfrm>
              <a:off x="1954121" y="289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93" name="Freeform: Shape 71792">
              <a:extLst>
                <a:ext uri="{FF2B5EF4-FFF2-40B4-BE49-F238E27FC236}">
                  <a16:creationId xmlns:a16="http://schemas.microsoft.com/office/drawing/2014/main" id="{D05C8A83-0370-FF2D-E76C-42A8F5DF6BB5}"/>
                </a:ext>
              </a:extLst>
            </p:cNvPr>
            <p:cNvSpPr/>
            <p:nvPr/>
          </p:nvSpPr>
          <p:spPr>
            <a:xfrm>
              <a:off x="1820771" y="306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94" name="Freeform: Shape 71793">
              <a:extLst>
                <a:ext uri="{FF2B5EF4-FFF2-40B4-BE49-F238E27FC236}">
                  <a16:creationId xmlns:a16="http://schemas.microsoft.com/office/drawing/2014/main" id="{BFE70DF6-BB88-1DB3-A323-39209B60486B}"/>
                </a:ext>
              </a:extLst>
            </p:cNvPr>
            <p:cNvSpPr/>
            <p:nvPr/>
          </p:nvSpPr>
          <p:spPr>
            <a:xfrm>
              <a:off x="2486127" y="289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95" name="Freeform: Shape 71794">
              <a:extLst>
                <a:ext uri="{FF2B5EF4-FFF2-40B4-BE49-F238E27FC236}">
                  <a16:creationId xmlns:a16="http://schemas.microsoft.com/office/drawing/2014/main" id="{C44E4A0C-1B21-3C90-0321-E950109A20E7}"/>
                </a:ext>
              </a:extLst>
            </p:cNvPr>
            <p:cNvSpPr/>
            <p:nvPr/>
          </p:nvSpPr>
          <p:spPr>
            <a:xfrm>
              <a:off x="2352777" y="306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96" name="Freeform: Shape 71795">
              <a:extLst>
                <a:ext uri="{FF2B5EF4-FFF2-40B4-BE49-F238E27FC236}">
                  <a16:creationId xmlns:a16="http://schemas.microsoft.com/office/drawing/2014/main" id="{968D4E0D-7F32-EA23-F29D-282E88956F83}"/>
                </a:ext>
              </a:extLst>
            </p:cNvPr>
            <p:cNvSpPr/>
            <p:nvPr/>
          </p:nvSpPr>
          <p:spPr>
            <a:xfrm>
              <a:off x="1954121" y="3924657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97" name="Freeform: Shape 71796">
              <a:extLst>
                <a:ext uri="{FF2B5EF4-FFF2-40B4-BE49-F238E27FC236}">
                  <a16:creationId xmlns:a16="http://schemas.microsoft.com/office/drawing/2014/main" id="{EF53D185-6C56-043B-EAFD-3CC0030C66D4}"/>
                </a:ext>
              </a:extLst>
            </p:cNvPr>
            <p:cNvSpPr/>
            <p:nvPr/>
          </p:nvSpPr>
          <p:spPr>
            <a:xfrm>
              <a:off x="1820771" y="4096107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98" name="Freeform: Shape 71797">
              <a:extLst>
                <a:ext uri="{FF2B5EF4-FFF2-40B4-BE49-F238E27FC236}">
                  <a16:creationId xmlns:a16="http://schemas.microsoft.com/office/drawing/2014/main" id="{40556C5F-ED58-3393-747F-B882B712B102}"/>
                </a:ext>
              </a:extLst>
            </p:cNvPr>
            <p:cNvSpPr/>
            <p:nvPr/>
          </p:nvSpPr>
          <p:spPr>
            <a:xfrm>
              <a:off x="2486127" y="3924657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799" name="Freeform: Shape 71798">
              <a:extLst>
                <a:ext uri="{FF2B5EF4-FFF2-40B4-BE49-F238E27FC236}">
                  <a16:creationId xmlns:a16="http://schemas.microsoft.com/office/drawing/2014/main" id="{2D24497F-BB3F-EC2C-C611-A2067E759960}"/>
                </a:ext>
              </a:extLst>
            </p:cNvPr>
            <p:cNvSpPr/>
            <p:nvPr/>
          </p:nvSpPr>
          <p:spPr>
            <a:xfrm>
              <a:off x="2352777" y="4096107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00" name="Freeform: Shape 71799">
              <a:extLst>
                <a:ext uri="{FF2B5EF4-FFF2-40B4-BE49-F238E27FC236}">
                  <a16:creationId xmlns:a16="http://schemas.microsoft.com/office/drawing/2014/main" id="{21F93648-8007-11D4-DDCF-CDAEDADFEC0E}"/>
                </a:ext>
              </a:extLst>
            </p:cNvPr>
            <p:cNvSpPr/>
            <p:nvPr/>
          </p:nvSpPr>
          <p:spPr>
            <a:xfrm>
              <a:off x="4082145" y="2899126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01" name="Freeform: Shape 71800">
              <a:extLst>
                <a:ext uri="{FF2B5EF4-FFF2-40B4-BE49-F238E27FC236}">
                  <a16:creationId xmlns:a16="http://schemas.microsoft.com/office/drawing/2014/main" id="{5053F7C3-DAA3-F9E9-E844-78DAD53BC1D9}"/>
                </a:ext>
              </a:extLst>
            </p:cNvPr>
            <p:cNvSpPr/>
            <p:nvPr/>
          </p:nvSpPr>
          <p:spPr>
            <a:xfrm>
              <a:off x="3948795" y="3070576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02" name="Freeform: Shape 71801">
              <a:extLst>
                <a:ext uri="{FF2B5EF4-FFF2-40B4-BE49-F238E27FC236}">
                  <a16:creationId xmlns:a16="http://schemas.microsoft.com/office/drawing/2014/main" id="{10120737-E44B-1B0C-4662-13858421F272}"/>
                </a:ext>
              </a:extLst>
            </p:cNvPr>
            <p:cNvSpPr/>
            <p:nvPr/>
          </p:nvSpPr>
          <p:spPr>
            <a:xfrm>
              <a:off x="4614151" y="2899126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03" name="Freeform: Shape 71802">
              <a:extLst>
                <a:ext uri="{FF2B5EF4-FFF2-40B4-BE49-F238E27FC236}">
                  <a16:creationId xmlns:a16="http://schemas.microsoft.com/office/drawing/2014/main" id="{9EE4BDAF-A27A-BE60-1486-A399821301CB}"/>
                </a:ext>
              </a:extLst>
            </p:cNvPr>
            <p:cNvSpPr/>
            <p:nvPr/>
          </p:nvSpPr>
          <p:spPr>
            <a:xfrm>
              <a:off x="4480801" y="3070576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04" name="Freeform: Shape 71803">
              <a:extLst>
                <a:ext uri="{FF2B5EF4-FFF2-40B4-BE49-F238E27FC236}">
                  <a16:creationId xmlns:a16="http://schemas.microsoft.com/office/drawing/2014/main" id="{F2381E1C-C333-FD0C-CF24-987C22517513}"/>
                </a:ext>
              </a:extLst>
            </p:cNvPr>
            <p:cNvSpPr/>
            <p:nvPr/>
          </p:nvSpPr>
          <p:spPr>
            <a:xfrm>
              <a:off x="4082145" y="3928942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05" name="Freeform: Shape 71804">
              <a:extLst>
                <a:ext uri="{FF2B5EF4-FFF2-40B4-BE49-F238E27FC236}">
                  <a16:creationId xmlns:a16="http://schemas.microsoft.com/office/drawing/2014/main" id="{D63821C0-9F0C-A919-933A-B73A3CE85CAB}"/>
                </a:ext>
              </a:extLst>
            </p:cNvPr>
            <p:cNvSpPr/>
            <p:nvPr/>
          </p:nvSpPr>
          <p:spPr>
            <a:xfrm>
              <a:off x="3948795" y="4100392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06" name="Freeform: Shape 71805">
              <a:extLst>
                <a:ext uri="{FF2B5EF4-FFF2-40B4-BE49-F238E27FC236}">
                  <a16:creationId xmlns:a16="http://schemas.microsoft.com/office/drawing/2014/main" id="{CDEA2686-3265-04D4-E7DF-66BD6EC22501}"/>
                </a:ext>
              </a:extLst>
            </p:cNvPr>
            <p:cNvSpPr/>
            <p:nvPr/>
          </p:nvSpPr>
          <p:spPr>
            <a:xfrm>
              <a:off x="4614151" y="3928942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07" name="Freeform: Shape 71806">
              <a:extLst>
                <a:ext uri="{FF2B5EF4-FFF2-40B4-BE49-F238E27FC236}">
                  <a16:creationId xmlns:a16="http://schemas.microsoft.com/office/drawing/2014/main" id="{1B175417-CE25-5AE7-A4A9-74F4269408C0}"/>
                </a:ext>
              </a:extLst>
            </p:cNvPr>
            <p:cNvSpPr/>
            <p:nvPr/>
          </p:nvSpPr>
          <p:spPr>
            <a:xfrm>
              <a:off x="4480801" y="4100392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6144" name="Freeform: Shape 6143">
              <a:extLst>
                <a:ext uri="{FF2B5EF4-FFF2-40B4-BE49-F238E27FC236}">
                  <a16:creationId xmlns:a16="http://schemas.microsoft.com/office/drawing/2014/main" id="{2F63AEFF-F1AE-AA25-4372-572B1BB45A55}"/>
                </a:ext>
              </a:extLst>
            </p:cNvPr>
            <p:cNvSpPr/>
            <p:nvPr/>
          </p:nvSpPr>
          <p:spPr>
            <a:xfrm>
              <a:off x="6210169" y="290288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6148" name="Freeform: Shape 6147">
              <a:extLst>
                <a:ext uri="{FF2B5EF4-FFF2-40B4-BE49-F238E27FC236}">
                  <a16:creationId xmlns:a16="http://schemas.microsoft.com/office/drawing/2014/main" id="{B70F0B6F-56F9-02E9-3EDA-4BA6ADEA3AFC}"/>
                </a:ext>
              </a:extLst>
            </p:cNvPr>
            <p:cNvSpPr/>
            <p:nvPr/>
          </p:nvSpPr>
          <p:spPr>
            <a:xfrm>
              <a:off x="6076819" y="3074339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6151" name="Freeform: Shape 6150">
              <a:extLst>
                <a:ext uri="{FF2B5EF4-FFF2-40B4-BE49-F238E27FC236}">
                  <a16:creationId xmlns:a16="http://schemas.microsoft.com/office/drawing/2014/main" id="{2DA95CBB-AB26-0672-3952-BDB047106DBA}"/>
                </a:ext>
              </a:extLst>
            </p:cNvPr>
            <p:cNvSpPr/>
            <p:nvPr/>
          </p:nvSpPr>
          <p:spPr>
            <a:xfrm>
              <a:off x="6742175" y="290288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6154" name="Freeform: Shape 6153">
              <a:extLst>
                <a:ext uri="{FF2B5EF4-FFF2-40B4-BE49-F238E27FC236}">
                  <a16:creationId xmlns:a16="http://schemas.microsoft.com/office/drawing/2014/main" id="{9ABE5809-29A6-DA5B-9333-08CDD4070966}"/>
                </a:ext>
              </a:extLst>
            </p:cNvPr>
            <p:cNvSpPr/>
            <p:nvPr/>
          </p:nvSpPr>
          <p:spPr>
            <a:xfrm>
              <a:off x="6608825" y="3074339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6157" name="Freeform: Shape 6156">
              <a:extLst>
                <a:ext uri="{FF2B5EF4-FFF2-40B4-BE49-F238E27FC236}">
                  <a16:creationId xmlns:a16="http://schemas.microsoft.com/office/drawing/2014/main" id="{A20B5D9C-B0DE-E83A-B812-011A23934C58}"/>
                </a:ext>
              </a:extLst>
            </p:cNvPr>
            <p:cNvSpPr/>
            <p:nvPr/>
          </p:nvSpPr>
          <p:spPr>
            <a:xfrm>
              <a:off x="6210169" y="393270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6160" name="Freeform: Shape 6159">
              <a:extLst>
                <a:ext uri="{FF2B5EF4-FFF2-40B4-BE49-F238E27FC236}">
                  <a16:creationId xmlns:a16="http://schemas.microsoft.com/office/drawing/2014/main" id="{B05D3EF1-C2EE-D3A2-F03E-A77BC5B65263}"/>
                </a:ext>
              </a:extLst>
            </p:cNvPr>
            <p:cNvSpPr/>
            <p:nvPr/>
          </p:nvSpPr>
          <p:spPr>
            <a:xfrm>
              <a:off x="6076819" y="410415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6163" name="Freeform: Shape 6162">
              <a:extLst>
                <a:ext uri="{FF2B5EF4-FFF2-40B4-BE49-F238E27FC236}">
                  <a16:creationId xmlns:a16="http://schemas.microsoft.com/office/drawing/2014/main" id="{90F94468-16F5-595F-F0DA-FC46B2E6295D}"/>
                </a:ext>
              </a:extLst>
            </p:cNvPr>
            <p:cNvSpPr/>
            <p:nvPr/>
          </p:nvSpPr>
          <p:spPr>
            <a:xfrm>
              <a:off x="6742175" y="393270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6166" name="Freeform: Shape 6165">
              <a:extLst>
                <a:ext uri="{FF2B5EF4-FFF2-40B4-BE49-F238E27FC236}">
                  <a16:creationId xmlns:a16="http://schemas.microsoft.com/office/drawing/2014/main" id="{3CF3B1CD-BDC9-61E4-6733-D8EDC4D1437E}"/>
                </a:ext>
              </a:extLst>
            </p:cNvPr>
            <p:cNvSpPr/>
            <p:nvPr/>
          </p:nvSpPr>
          <p:spPr>
            <a:xfrm>
              <a:off x="6608825" y="410415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6169" name="Freeform: Shape 6168">
              <a:extLst>
                <a:ext uri="{FF2B5EF4-FFF2-40B4-BE49-F238E27FC236}">
                  <a16:creationId xmlns:a16="http://schemas.microsoft.com/office/drawing/2014/main" id="{BA796CEB-6EC2-0941-D720-EC4A5D1DC84B}"/>
                </a:ext>
              </a:extLst>
            </p:cNvPr>
            <p:cNvSpPr/>
            <p:nvPr/>
          </p:nvSpPr>
          <p:spPr>
            <a:xfrm>
              <a:off x="8338193" y="290288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6172" name="Freeform: Shape 6171">
              <a:extLst>
                <a:ext uri="{FF2B5EF4-FFF2-40B4-BE49-F238E27FC236}">
                  <a16:creationId xmlns:a16="http://schemas.microsoft.com/office/drawing/2014/main" id="{B5E9D391-0BDD-CE11-6F86-1963A59BB16B}"/>
                </a:ext>
              </a:extLst>
            </p:cNvPr>
            <p:cNvSpPr/>
            <p:nvPr/>
          </p:nvSpPr>
          <p:spPr>
            <a:xfrm>
              <a:off x="8204843" y="3074339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6175" name="Freeform: Shape 6174">
              <a:extLst>
                <a:ext uri="{FF2B5EF4-FFF2-40B4-BE49-F238E27FC236}">
                  <a16:creationId xmlns:a16="http://schemas.microsoft.com/office/drawing/2014/main" id="{5ED53C6B-8FEC-0231-4DA3-BFDC8D7A733E}"/>
                </a:ext>
              </a:extLst>
            </p:cNvPr>
            <p:cNvSpPr/>
            <p:nvPr/>
          </p:nvSpPr>
          <p:spPr>
            <a:xfrm>
              <a:off x="8870199" y="290288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6178" name="Freeform: Shape 6177">
              <a:extLst>
                <a:ext uri="{FF2B5EF4-FFF2-40B4-BE49-F238E27FC236}">
                  <a16:creationId xmlns:a16="http://schemas.microsoft.com/office/drawing/2014/main" id="{1CBDAE0B-B500-713B-F73F-EBD27EFDD8D7}"/>
                </a:ext>
              </a:extLst>
            </p:cNvPr>
            <p:cNvSpPr/>
            <p:nvPr/>
          </p:nvSpPr>
          <p:spPr>
            <a:xfrm>
              <a:off x="8736849" y="3074339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6181" name="Freeform: Shape 6180">
              <a:extLst>
                <a:ext uri="{FF2B5EF4-FFF2-40B4-BE49-F238E27FC236}">
                  <a16:creationId xmlns:a16="http://schemas.microsoft.com/office/drawing/2014/main" id="{91A697C2-173E-28CF-0663-7E6181F3EEC4}"/>
                </a:ext>
              </a:extLst>
            </p:cNvPr>
            <p:cNvSpPr/>
            <p:nvPr/>
          </p:nvSpPr>
          <p:spPr>
            <a:xfrm>
              <a:off x="8338193" y="393270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6184" name="Freeform: Shape 6183">
              <a:extLst>
                <a:ext uri="{FF2B5EF4-FFF2-40B4-BE49-F238E27FC236}">
                  <a16:creationId xmlns:a16="http://schemas.microsoft.com/office/drawing/2014/main" id="{EB7DE69B-9B48-1F6D-B938-28F5E27B636B}"/>
                </a:ext>
              </a:extLst>
            </p:cNvPr>
            <p:cNvSpPr/>
            <p:nvPr/>
          </p:nvSpPr>
          <p:spPr>
            <a:xfrm>
              <a:off x="8204843" y="410415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6187" name="Freeform: Shape 6186">
              <a:extLst>
                <a:ext uri="{FF2B5EF4-FFF2-40B4-BE49-F238E27FC236}">
                  <a16:creationId xmlns:a16="http://schemas.microsoft.com/office/drawing/2014/main" id="{33774EEE-51B0-1C32-6B83-2109E63967F3}"/>
                </a:ext>
              </a:extLst>
            </p:cNvPr>
            <p:cNvSpPr/>
            <p:nvPr/>
          </p:nvSpPr>
          <p:spPr>
            <a:xfrm>
              <a:off x="8870199" y="393270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6190" name="Freeform: Shape 6189">
              <a:extLst>
                <a:ext uri="{FF2B5EF4-FFF2-40B4-BE49-F238E27FC236}">
                  <a16:creationId xmlns:a16="http://schemas.microsoft.com/office/drawing/2014/main" id="{50755ADF-78E2-3CCC-AB51-5163FD6027D6}"/>
                </a:ext>
              </a:extLst>
            </p:cNvPr>
            <p:cNvSpPr/>
            <p:nvPr/>
          </p:nvSpPr>
          <p:spPr>
            <a:xfrm>
              <a:off x="8736849" y="410415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6193" name="Freeform: Shape 6192">
              <a:extLst>
                <a:ext uri="{FF2B5EF4-FFF2-40B4-BE49-F238E27FC236}">
                  <a16:creationId xmlns:a16="http://schemas.microsoft.com/office/drawing/2014/main" id="{79495975-9C32-166D-16AA-17E88937E4D5}"/>
                </a:ext>
              </a:extLst>
            </p:cNvPr>
            <p:cNvSpPr/>
            <p:nvPr/>
          </p:nvSpPr>
          <p:spPr>
            <a:xfrm>
              <a:off x="10466217" y="290288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6196" name="Freeform: Shape 6195">
              <a:extLst>
                <a:ext uri="{FF2B5EF4-FFF2-40B4-BE49-F238E27FC236}">
                  <a16:creationId xmlns:a16="http://schemas.microsoft.com/office/drawing/2014/main" id="{150F0081-7A4B-CB56-F04D-4E52F306DA62}"/>
                </a:ext>
              </a:extLst>
            </p:cNvPr>
            <p:cNvSpPr/>
            <p:nvPr/>
          </p:nvSpPr>
          <p:spPr>
            <a:xfrm>
              <a:off x="10332867" y="3074339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6199" name="Freeform: Shape 6198">
              <a:extLst>
                <a:ext uri="{FF2B5EF4-FFF2-40B4-BE49-F238E27FC236}">
                  <a16:creationId xmlns:a16="http://schemas.microsoft.com/office/drawing/2014/main" id="{EA26D23E-1085-3FAD-001A-3ACD550EAD46}"/>
                </a:ext>
              </a:extLst>
            </p:cNvPr>
            <p:cNvSpPr/>
            <p:nvPr/>
          </p:nvSpPr>
          <p:spPr>
            <a:xfrm>
              <a:off x="10998223" y="290288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6202" name="Freeform: Shape 6201">
              <a:extLst>
                <a:ext uri="{FF2B5EF4-FFF2-40B4-BE49-F238E27FC236}">
                  <a16:creationId xmlns:a16="http://schemas.microsoft.com/office/drawing/2014/main" id="{C2DE3758-1954-B870-37A6-3F0E0B64C024}"/>
                </a:ext>
              </a:extLst>
            </p:cNvPr>
            <p:cNvSpPr/>
            <p:nvPr/>
          </p:nvSpPr>
          <p:spPr>
            <a:xfrm>
              <a:off x="10864873" y="3074339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6205" name="Freeform: Shape 6204">
              <a:extLst>
                <a:ext uri="{FF2B5EF4-FFF2-40B4-BE49-F238E27FC236}">
                  <a16:creationId xmlns:a16="http://schemas.microsoft.com/office/drawing/2014/main" id="{3AF597EA-3674-1A05-4EE6-7E5F446CE044}"/>
                </a:ext>
              </a:extLst>
            </p:cNvPr>
            <p:cNvSpPr/>
            <p:nvPr/>
          </p:nvSpPr>
          <p:spPr>
            <a:xfrm>
              <a:off x="10466217" y="393270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08" name="Freeform: Shape 71807">
              <a:extLst>
                <a:ext uri="{FF2B5EF4-FFF2-40B4-BE49-F238E27FC236}">
                  <a16:creationId xmlns:a16="http://schemas.microsoft.com/office/drawing/2014/main" id="{5DC1CF6E-172C-758F-9B8D-5A0CB8CA4BF7}"/>
                </a:ext>
              </a:extLst>
            </p:cNvPr>
            <p:cNvSpPr/>
            <p:nvPr/>
          </p:nvSpPr>
          <p:spPr>
            <a:xfrm>
              <a:off x="10332867" y="410415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09" name="Freeform: Shape 71808">
              <a:extLst>
                <a:ext uri="{FF2B5EF4-FFF2-40B4-BE49-F238E27FC236}">
                  <a16:creationId xmlns:a16="http://schemas.microsoft.com/office/drawing/2014/main" id="{E107167C-4AB2-B203-EA7A-47815379DCE0}"/>
                </a:ext>
              </a:extLst>
            </p:cNvPr>
            <p:cNvSpPr/>
            <p:nvPr/>
          </p:nvSpPr>
          <p:spPr>
            <a:xfrm>
              <a:off x="10998223" y="393270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10" name="Freeform: Shape 71809">
              <a:extLst>
                <a:ext uri="{FF2B5EF4-FFF2-40B4-BE49-F238E27FC236}">
                  <a16:creationId xmlns:a16="http://schemas.microsoft.com/office/drawing/2014/main" id="{B3ABF459-D484-5580-9BA1-5621AB294EFA}"/>
                </a:ext>
              </a:extLst>
            </p:cNvPr>
            <p:cNvSpPr/>
            <p:nvPr/>
          </p:nvSpPr>
          <p:spPr>
            <a:xfrm>
              <a:off x="10864873" y="410415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</p:grpSp>
      <p:graphicFrame>
        <p:nvGraphicFramePr>
          <p:cNvPr id="71811" name="SMDart">
            <a:extLst>
              <a:ext uri="{FF2B5EF4-FFF2-40B4-BE49-F238E27FC236}">
                <a16:creationId xmlns:a16="http://schemas.microsoft.com/office/drawing/2014/main" id="{01D2C7AE-5FA6-3A04-BEF4-D01642CCEE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5760748"/>
              </p:ext>
            </p:extLst>
          </p:nvPr>
        </p:nvGraphicFramePr>
        <p:xfrm>
          <a:off x="5597228" y="4068723"/>
          <a:ext cx="1581870" cy="1023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71812" name="Group 71811">
            <a:extLst>
              <a:ext uri="{FF2B5EF4-FFF2-40B4-BE49-F238E27FC236}">
                <a16:creationId xmlns:a16="http://schemas.microsoft.com/office/drawing/2014/main" id="{34D82368-0ABB-DD50-B7B5-B3A22A90E290}"/>
              </a:ext>
            </a:extLst>
          </p:cNvPr>
          <p:cNvGrpSpPr/>
          <p:nvPr/>
        </p:nvGrpSpPr>
        <p:grpSpPr>
          <a:xfrm>
            <a:off x="302180" y="5441254"/>
            <a:ext cx="5263607" cy="947557"/>
            <a:chOff x="756759" y="2894841"/>
            <a:chExt cx="10527214" cy="1895114"/>
          </a:xfrm>
          <a:solidFill>
            <a:schemeClr val="accent3"/>
          </a:solidFill>
        </p:grpSpPr>
        <p:sp>
          <p:nvSpPr>
            <p:cNvPr id="71813" name="Freeform: Shape 71812">
              <a:extLst>
                <a:ext uri="{FF2B5EF4-FFF2-40B4-BE49-F238E27FC236}">
                  <a16:creationId xmlns:a16="http://schemas.microsoft.com/office/drawing/2014/main" id="{5DCB7135-6C85-3B0F-99A6-3274743B8F9C}"/>
                </a:ext>
              </a:extLst>
            </p:cNvPr>
            <p:cNvSpPr/>
            <p:nvPr/>
          </p:nvSpPr>
          <p:spPr>
            <a:xfrm>
              <a:off x="890109" y="289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14" name="Freeform: Shape 71813">
              <a:extLst>
                <a:ext uri="{FF2B5EF4-FFF2-40B4-BE49-F238E27FC236}">
                  <a16:creationId xmlns:a16="http://schemas.microsoft.com/office/drawing/2014/main" id="{3847A02F-21D6-A319-2489-4815527C242F}"/>
                </a:ext>
              </a:extLst>
            </p:cNvPr>
            <p:cNvSpPr/>
            <p:nvPr/>
          </p:nvSpPr>
          <p:spPr>
            <a:xfrm>
              <a:off x="756759" y="306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15" name="Freeform: Shape 71814">
              <a:extLst>
                <a:ext uri="{FF2B5EF4-FFF2-40B4-BE49-F238E27FC236}">
                  <a16:creationId xmlns:a16="http://schemas.microsoft.com/office/drawing/2014/main" id="{81950525-957B-110D-B641-9CED76974003}"/>
                </a:ext>
              </a:extLst>
            </p:cNvPr>
            <p:cNvSpPr/>
            <p:nvPr/>
          </p:nvSpPr>
          <p:spPr>
            <a:xfrm>
              <a:off x="1422115" y="289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16" name="Freeform: Shape 71815">
              <a:extLst>
                <a:ext uri="{FF2B5EF4-FFF2-40B4-BE49-F238E27FC236}">
                  <a16:creationId xmlns:a16="http://schemas.microsoft.com/office/drawing/2014/main" id="{F4DCD31E-4EAA-E171-9DED-D44EB29A12D0}"/>
                </a:ext>
              </a:extLst>
            </p:cNvPr>
            <p:cNvSpPr/>
            <p:nvPr/>
          </p:nvSpPr>
          <p:spPr>
            <a:xfrm>
              <a:off x="1288765" y="306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17" name="Freeform: Shape 71816">
              <a:extLst>
                <a:ext uri="{FF2B5EF4-FFF2-40B4-BE49-F238E27FC236}">
                  <a16:creationId xmlns:a16="http://schemas.microsoft.com/office/drawing/2014/main" id="{61D1D29D-498A-4307-E466-4FAFCE2DA792}"/>
                </a:ext>
              </a:extLst>
            </p:cNvPr>
            <p:cNvSpPr/>
            <p:nvPr/>
          </p:nvSpPr>
          <p:spPr>
            <a:xfrm>
              <a:off x="890109" y="3924657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18" name="Freeform: Shape 71817">
              <a:extLst>
                <a:ext uri="{FF2B5EF4-FFF2-40B4-BE49-F238E27FC236}">
                  <a16:creationId xmlns:a16="http://schemas.microsoft.com/office/drawing/2014/main" id="{17654785-025F-9ADC-9DBD-E48BDA3C8184}"/>
                </a:ext>
              </a:extLst>
            </p:cNvPr>
            <p:cNvSpPr/>
            <p:nvPr/>
          </p:nvSpPr>
          <p:spPr>
            <a:xfrm>
              <a:off x="756759" y="4096107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19" name="Freeform: Shape 71818">
              <a:extLst>
                <a:ext uri="{FF2B5EF4-FFF2-40B4-BE49-F238E27FC236}">
                  <a16:creationId xmlns:a16="http://schemas.microsoft.com/office/drawing/2014/main" id="{1E270E29-E8A8-9759-0E64-0104E8126506}"/>
                </a:ext>
              </a:extLst>
            </p:cNvPr>
            <p:cNvSpPr/>
            <p:nvPr/>
          </p:nvSpPr>
          <p:spPr>
            <a:xfrm>
              <a:off x="1422115" y="3924657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20" name="Freeform: Shape 71819">
              <a:extLst>
                <a:ext uri="{FF2B5EF4-FFF2-40B4-BE49-F238E27FC236}">
                  <a16:creationId xmlns:a16="http://schemas.microsoft.com/office/drawing/2014/main" id="{1F9B861F-8A83-F2B8-D1D9-AFD8EEAFBED9}"/>
                </a:ext>
              </a:extLst>
            </p:cNvPr>
            <p:cNvSpPr/>
            <p:nvPr/>
          </p:nvSpPr>
          <p:spPr>
            <a:xfrm>
              <a:off x="1288765" y="4096107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21" name="Freeform: Shape 71820">
              <a:extLst>
                <a:ext uri="{FF2B5EF4-FFF2-40B4-BE49-F238E27FC236}">
                  <a16:creationId xmlns:a16="http://schemas.microsoft.com/office/drawing/2014/main" id="{6F588740-E43D-98DF-DCCE-B369A9F6D242}"/>
                </a:ext>
              </a:extLst>
            </p:cNvPr>
            <p:cNvSpPr/>
            <p:nvPr/>
          </p:nvSpPr>
          <p:spPr>
            <a:xfrm>
              <a:off x="3018133" y="2899126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22" name="Freeform: Shape 71821">
              <a:extLst>
                <a:ext uri="{FF2B5EF4-FFF2-40B4-BE49-F238E27FC236}">
                  <a16:creationId xmlns:a16="http://schemas.microsoft.com/office/drawing/2014/main" id="{7BFEAE02-BE1D-EAE3-0323-AD94FCCB1183}"/>
                </a:ext>
              </a:extLst>
            </p:cNvPr>
            <p:cNvSpPr/>
            <p:nvPr/>
          </p:nvSpPr>
          <p:spPr>
            <a:xfrm>
              <a:off x="2884783" y="3070576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23" name="Freeform: Shape 71822">
              <a:extLst>
                <a:ext uri="{FF2B5EF4-FFF2-40B4-BE49-F238E27FC236}">
                  <a16:creationId xmlns:a16="http://schemas.microsoft.com/office/drawing/2014/main" id="{6E42538D-8560-E74C-9044-D2752FC31E04}"/>
                </a:ext>
              </a:extLst>
            </p:cNvPr>
            <p:cNvSpPr/>
            <p:nvPr/>
          </p:nvSpPr>
          <p:spPr>
            <a:xfrm>
              <a:off x="3550139" y="2899126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24" name="Freeform: Shape 71823">
              <a:extLst>
                <a:ext uri="{FF2B5EF4-FFF2-40B4-BE49-F238E27FC236}">
                  <a16:creationId xmlns:a16="http://schemas.microsoft.com/office/drawing/2014/main" id="{8B124AD4-F462-F869-9A3A-8DE6A3F64B22}"/>
                </a:ext>
              </a:extLst>
            </p:cNvPr>
            <p:cNvSpPr/>
            <p:nvPr/>
          </p:nvSpPr>
          <p:spPr>
            <a:xfrm>
              <a:off x="3416789" y="3070576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25" name="Freeform: Shape 71824">
              <a:extLst>
                <a:ext uri="{FF2B5EF4-FFF2-40B4-BE49-F238E27FC236}">
                  <a16:creationId xmlns:a16="http://schemas.microsoft.com/office/drawing/2014/main" id="{7AF02F68-6837-441F-6DD9-719406AD72E0}"/>
                </a:ext>
              </a:extLst>
            </p:cNvPr>
            <p:cNvSpPr/>
            <p:nvPr/>
          </p:nvSpPr>
          <p:spPr>
            <a:xfrm>
              <a:off x="3018133" y="3928942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26" name="Freeform: Shape 71825">
              <a:extLst>
                <a:ext uri="{FF2B5EF4-FFF2-40B4-BE49-F238E27FC236}">
                  <a16:creationId xmlns:a16="http://schemas.microsoft.com/office/drawing/2014/main" id="{9BC39B02-CE6A-7D4C-B423-1BAEF3F5A0A4}"/>
                </a:ext>
              </a:extLst>
            </p:cNvPr>
            <p:cNvSpPr/>
            <p:nvPr/>
          </p:nvSpPr>
          <p:spPr>
            <a:xfrm>
              <a:off x="2884783" y="4100392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27" name="Freeform: Shape 71826">
              <a:extLst>
                <a:ext uri="{FF2B5EF4-FFF2-40B4-BE49-F238E27FC236}">
                  <a16:creationId xmlns:a16="http://schemas.microsoft.com/office/drawing/2014/main" id="{B43B46A0-77CC-F269-1685-7B8FBDD5B28E}"/>
                </a:ext>
              </a:extLst>
            </p:cNvPr>
            <p:cNvSpPr/>
            <p:nvPr/>
          </p:nvSpPr>
          <p:spPr>
            <a:xfrm>
              <a:off x="3550139" y="3928942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28" name="Freeform: Shape 71827">
              <a:extLst>
                <a:ext uri="{FF2B5EF4-FFF2-40B4-BE49-F238E27FC236}">
                  <a16:creationId xmlns:a16="http://schemas.microsoft.com/office/drawing/2014/main" id="{52753D11-485D-75B3-B8F1-E9AFD3574A19}"/>
                </a:ext>
              </a:extLst>
            </p:cNvPr>
            <p:cNvSpPr/>
            <p:nvPr/>
          </p:nvSpPr>
          <p:spPr>
            <a:xfrm>
              <a:off x="3416789" y="4100392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29" name="Freeform: Shape 71828">
              <a:extLst>
                <a:ext uri="{FF2B5EF4-FFF2-40B4-BE49-F238E27FC236}">
                  <a16:creationId xmlns:a16="http://schemas.microsoft.com/office/drawing/2014/main" id="{C1BA9914-27F7-B0B2-777B-51E887677A4D}"/>
                </a:ext>
              </a:extLst>
            </p:cNvPr>
            <p:cNvSpPr/>
            <p:nvPr/>
          </p:nvSpPr>
          <p:spPr>
            <a:xfrm>
              <a:off x="5146157" y="290288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30" name="Freeform: Shape 71829">
              <a:extLst>
                <a:ext uri="{FF2B5EF4-FFF2-40B4-BE49-F238E27FC236}">
                  <a16:creationId xmlns:a16="http://schemas.microsoft.com/office/drawing/2014/main" id="{BB767D4F-1EE4-E7FB-3621-9C01F73EF1EA}"/>
                </a:ext>
              </a:extLst>
            </p:cNvPr>
            <p:cNvSpPr/>
            <p:nvPr/>
          </p:nvSpPr>
          <p:spPr>
            <a:xfrm>
              <a:off x="5012807" y="3074339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31" name="Freeform: Shape 71830">
              <a:extLst>
                <a:ext uri="{FF2B5EF4-FFF2-40B4-BE49-F238E27FC236}">
                  <a16:creationId xmlns:a16="http://schemas.microsoft.com/office/drawing/2014/main" id="{8CC4099F-6D56-0044-4178-2DD278C6AA70}"/>
                </a:ext>
              </a:extLst>
            </p:cNvPr>
            <p:cNvSpPr/>
            <p:nvPr/>
          </p:nvSpPr>
          <p:spPr>
            <a:xfrm>
              <a:off x="5678163" y="290288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32" name="Freeform: Shape 71831">
              <a:extLst>
                <a:ext uri="{FF2B5EF4-FFF2-40B4-BE49-F238E27FC236}">
                  <a16:creationId xmlns:a16="http://schemas.microsoft.com/office/drawing/2014/main" id="{914CF533-EE44-DE3B-0FCD-59FE5D96CACF}"/>
                </a:ext>
              </a:extLst>
            </p:cNvPr>
            <p:cNvSpPr/>
            <p:nvPr/>
          </p:nvSpPr>
          <p:spPr>
            <a:xfrm>
              <a:off x="5544813" y="3074339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33" name="Freeform: Shape 71832">
              <a:extLst>
                <a:ext uri="{FF2B5EF4-FFF2-40B4-BE49-F238E27FC236}">
                  <a16:creationId xmlns:a16="http://schemas.microsoft.com/office/drawing/2014/main" id="{D77F37E9-854F-7401-F61A-743D5981D4AC}"/>
                </a:ext>
              </a:extLst>
            </p:cNvPr>
            <p:cNvSpPr/>
            <p:nvPr/>
          </p:nvSpPr>
          <p:spPr>
            <a:xfrm>
              <a:off x="5146157" y="393270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34" name="Freeform: Shape 71833">
              <a:extLst>
                <a:ext uri="{FF2B5EF4-FFF2-40B4-BE49-F238E27FC236}">
                  <a16:creationId xmlns:a16="http://schemas.microsoft.com/office/drawing/2014/main" id="{9DE27F3A-5A54-6BC7-6113-D33CE0E35548}"/>
                </a:ext>
              </a:extLst>
            </p:cNvPr>
            <p:cNvSpPr/>
            <p:nvPr/>
          </p:nvSpPr>
          <p:spPr>
            <a:xfrm>
              <a:off x="5012807" y="410415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35" name="Freeform: Shape 71834">
              <a:extLst>
                <a:ext uri="{FF2B5EF4-FFF2-40B4-BE49-F238E27FC236}">
                  <a16:creationId xmlns:a16="http://schemas.microsoft.com/office/drawing/2014/main" id="{868C3AB6-C113-629F-B912-BE463C47B7C0}"/>
                </a:ext>
              </a:extLst>
            </p:cNvPr>
            <p:cNvSpPr/>
            <p:nvPr/>
          </p:nvSpPr>
          <p:spPr>
            <a:xfrm>
              <a:off x="5678163" y="393270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36" name="Freeform: Shape 71835">
              <a:extLst>
                <a:ext uri="{FF2B5EF4-FFF2-40B4-BE49-F238E27FC236}">
                  <a16:creationId xmlns:a16="http://schemas.microsoft.com/office/drawing/2014/main" id="{90439B7D-A88E-1BDA-60A8-D8704CD417C2}"/>
                </a:ext>
              </a:extLst>
            </p:cNvPr>
            <p:cNvSpPr/>
            <p:nvPr/>
          </p:nvSpPr>
          <p:spPr>
            <a:xfrm>
              <a:off x="5544813" y="410415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37" name="Freeform: Shape 71836">
              <a:extLst>
                <a:ext uri="{FF2B5EF4-FFF2-40B4-BE49-F238E27FC236}">
                  <a16:creationId xmlns:a16="http://schemas.microsoft.com/office/drawing/2014/main" id="{7F6F18E7-0B99-E235-08FC-A5B23F630BED}"/>
                </a:ext>
              </a:extLst>
            </p:cNvPr>
            <p:cNvSpPr/>
            <p:nvPr/>
          </p:nvSpPr>
          <p:spPr>
            <a:xfrm>
              <a:off x="7274181" y="290288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38" name="Freeform: Shape 71837">
              <a:extLst>
                <a:ext uri="{FF2B5EF4-FFF2-40B4-BE49-F238E27FC236}">
                  <a16:creationId xmlns:a16="http://schemas.microsoft.com/office/drawing/2014/main" id="{0B7D5E60-EEDE-4C31-C2EB-02A4F94BD15B}"/>
                </a:ext>
              </a:extLst>
            </p:cNvPr>
            <p:cNvSpPr/>
            <p:nvPr/>
          </p:nvSpPr>
          <p:spPr>
            <a:xfrm>
              <a:off x="7140831" y="3074339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39" name="Freeform: Shape 71838">
              <a:extLst>
                <a:ext uri="{FF2B5EF4-FFF2-40B4-BE49-F238E27FC236}">
                  <a16:creationId xmlns:a16="http://schemas.microsoft.com/office/drawing/2014/main" id="{48AC8FE4-0AB2-1453-B8FB-6055E5840D8E}"/>
                </a:ext>
              </a:extLst>
            </p:cNvPr>
            <p:cNvSpPr/>
            <p:nvPr/>
          </p:nvSpPr>
          <p:spPr>
            <a:xfrm>
              <a:off x="7806187" y="290288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40" name="Freeform: Shape 71839">
              <a:extLst>
                <a:ext uri="{FF2B5EF4-FFF2-40B4-BE49-F238E27FC236}">
                  <a16:creationId xmlns:a16="http://schemas.microsoft.com/office/drawing/2014/main" id="{62401709-4FD3-C583-11C6-77F3F407AB2F}"/>
                </a:ext>
              </a:extLst>
            </p:cNvPr>
            <p:cNvSpPr/>
            <p:nvPr/>
          </p:nvSpPr>
          <p:spPr>
            <a:xfrm>
              <a:off x="7672837" y="3074339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41" name="Freeform: Shape 71840">
              <a:extLst>
                <a:ext uri="{FF2B5EF4-FFF2-40B4-BE49-F238E27FC236}">
                  <a16:creationId xmlns:a16="http://schemas.microsoft.com/office/drawing/2014/main" id="{0BA162FF-4023-8D74-031F-196575BAF3AA}"/>
                </a:ext>
              </a:extLst>
            </p:cNvPr>
            <p:cNvSpPr/>
            <p:nvPr/>
          </p:nvSpPr>
          <p:spPr>
            <a:xfrm>
              <a:off x="7274181" y="393270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42" name="Freeform: Shape 71841">
              <a:extLst>
                <a:ext uri="{FF2B5EF4-FFF2-40B4-BE49-F238E27FC236}">
                  <a16:creationId xmlns:a16="http://schemas.microsoft.com/office/drawing/2014/main" id="{A215F4C2-303A-A764-3CE9-3DB0096E97E4}"/>
                </a:ext>
              </a:extLst>
            </p:cNvPr>
            <p:cNvSpPr/>
            <p:nvPr/>
          </p:nvSpPr>
          <p:spPr>
            <a:xfrm>
              <a:off x="7140831" y="410415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43" name="Freeform: Shape 71842">
              <a:extLst>
                <a:ext uri="{FF2B5EF4-FFF2-40B4-BE49-F238E27FC236}">
                  <a16:creationId xmlns:a16="http://schemas.microsoft.com/office/drawing/2014/main" id="{5124ED5E-D489-62F9-862F-657744979E2A}"/>
                </a:ext>
              </a:extLst>
            </p:cNvPr>
            <p:cNvSpPr/>
            <p:nvPr/>
          </p:nvSpPr>
          <p:spPr>
            <a:xfrm>
              <a:off x="7806187" y="393270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44" name="Freeform: Shape 71843">
              <a:extLst>
                <a:ext uri="{FF2B5EF4-FFF2-40B4-BE49-F238E27FC236}">
                  <a16:creationId xmlns:a16="http://schemas.microsoft.com/office/drawing/2014/main" id="{87314E92-5395-AA46-473C-69301885310C}"/>
                </a:ext>
              </a:extLst>
            </p:cNvPr>
            <p:cNvSpPr/>
            <p:nvPr/>
          </p:nvSpPr>
          <p:spPr>
            <a:xfrm>
              <a:off x="7672837" y="410415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45" name="Freeform: Shape 71844">
              <a:extLst>
                <a:ext uri="{FF2B5EF4-FFF2-40B4-BE49-F238E27FC236}">
                  <a16:creationId xmlns:a16="http://schemas.microsoft.com/office/drawing/2014/main" id="{B348C07C-B9E6-7FDA-821E-E56F2BAC7A04}"/>
                </a:ext>
              </a:extLst>
            </p:cNvPr>
            <p:cNvSpPr/>
            <p:nvPr/>
          </p:nvSpPr>
          <p:spPr>
            <a:xfrm>
              <a:off x="9402205" y="290288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46" name="Freeform: Shape 71845">
              <a:extLst>
                <a:ext uri="{FF2B5EF4-FFF2-40B4-BE49-F238E27FC236}">
                  <a16:creationId xmlns:a16="http://schemas.microsoft.com/office/drawing/2014/main" id="{E5E488AD-743C-3959-AAFC-73F3951972ED}"/>
                </a:ext>
              </a:extLst>
            </p:cNvPr>
            <p:cNvSpPr/>
            <p:nvPr/>
          </p:nvSpPr>
          <p:spPr>
            <a:xfrm>
              <a:off x="9268855" y="3074339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47" name="Freeform: Shape 71846">
              <a:extLst>
                <a:ext uri="{FF2B5EF4-FFF2-40B4-BE49-F238E27FC236}">
                  <a16:creationId xmlns:a16="http://schemas.microsoft.com/office/drawing/2014/main" id="{877CCFE9-0EA2-83D1-0547-AD078B71F9EA}"/>
                </a:ext>
              </a:extLst>
            </p:cNvPr>
            <p:cNvSpPr/>
            <p:nvPr/>
          </p:nvSpPr>
          <p:spPr>
            <a:xfrm>
              <a:off x="9934211" y="290288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48" name="Freeform: Shape 71847">
              <a:extLst>
                <a:ext uri="{FF2B5EF4-FFF2-40B4-BE49-F238E27FC236}">
                  <a16:creationId xmlns:a16="http://schemas.microsoft.com/office/drawing/2014/main" id="{F11E3623-7FDF-A9E6-CE8C-0E320A0C982F}"/>
                </a:ext>
              </a:extLst>
            </p:cNvPr>
            <p:cNvSpPr/>
            <p:nvPr/>
          </p:nvSpPr>
          <p:spPr>
            <a:xfrm>
              <a:off x="9800861" y="3074339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49" name="Freeform: Shape 71848">
              <a:extLst>
                <a:ext uri="{FF2B5EF4-FFF2-40B4-BE49-F238E27FC236}">
                  <a16:creationId xmlns:a16="http://schemas.microsoft.com/office/drawing/2014/main" id="{4A4B8431-6AF8-DCF3-C359-F1CEB614FC81}"/>
                </a:ext>
              </a:extLst>
            </p:cNvPr>
            <p:cNvSpPr/>
            <p:nvPr/>
          </p:nvSpPr>
          <p:spPr>
            <a:xfrm>
              <a:off x="9402205" y="393270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50" name="Freeform: Shape 71849">
              <a:extLst>
                <a:ext uri="{FF2B5EF4-FFF2-40B4-BE49-F238E27FC236}">
                  <a16:creationId xmlns:a16="http://schemas.microsoft.com/office/drawing/2014/main" id="{A06E62C2-DD51-7C60-FB49-F76E71BDB81F}"/>
                </a:ext>
              </a:extLst>
            </p:cNvPr>
            <p:cNvSpPr/>
            <p:nvPr/>
          </p:nvSpPr>
          <p:spPr>
            <a:xfrm>
              <a:off x="9268855" y="410415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51" name="Freeform: Shape 71850">
              <a:extLst>
                <a:ext uri="{FF2B5EF4-FFF2-40B4-BE49-F238E27FC236}">
                  <a16:creationId xmlns:a16="http://schemas.microsoft.com/office/drawing/2014/main" id="{80128DE1-11D5-7624-F2A3-0CC6EF09A0A6}"/>
                </a:ext>
              </a:extLst>
            </p:cNvPr>
            <p:cNvSpPr/>
            <p:nvPr/>
          </p:nvSpPr>
          <p:spPr>
            <a:xfrm>
              <a:off x="9934211" y="393270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52" name="Freeform: Shape 71851">
              <a:extLst>
                <a:ext uri="{FF2B5EF4-FFF2-40B4-BE49-F238E27FC236}">
                  <a16:creationId xmlns:a16="http://schemas.microsoft.com/office/drawing/2014/main" id="{8F25B5B2-9DCA-617E-3C8A-ADEE38E41D9F}"/>
                </a:ext>
              </a:extLst>
            </p:cNvPr>
            <p:cNvSpPr/>
            <p:nvPr/>
          </p:nvSpPr>
          <p:spPr>
            <a:xfrm>
              <a:off x="9800861" y="410415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53" name="Freeform: Shape 71852">
              <a:extLst>
                <a:ext uri="{FF2B5EF4-FFF2-40B4-BE49-F238E27FC236}">
                  <a16:creationId xmlns:a16="http://schemas.microsoft.com/office/drawing/2014/main" id="{F14B8E69-B14E-A441-0CCC-25DF9572A47A}"/>
                </a:ext>
              </a:extLst>
            </p:cNvPr>
            <p:cNvSpPr/>
            <p:nvPr/>
          </p:nvSpPr>
          <p:spPr>
            <a:xfrm>
              <a:off x="1954121" y="289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54" name="Freeform: Shape 71853">
              <a:extLst>
                <a:ext uri="{FF2B5EF4-FFF2-40B4-BE49-F238E27FC236}">
                  <a16:creationId xmlns:a16="http://schemas.microsoft.com/office/drawing/2014/main" id="{755C70FA-815E-DAAA-2918-35B98CE1F16E}"/>
                </a:ext>
              </a:extLst>
            </p:cNvPr>
            <p:cNvSpPr/>
            <p:nvPr/>
          </p:nvSpPr>
          <p:spPr>
            <a:xfrm>
              <a:off x="1820771" y="306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55" name="Freeform: Shape 71854">
              <a:extLst>
                <a:ext uri="{FF2B5EF4-FFF2-40B4-BE49-F238E27FC236}">
                  <a16:creationId xmlns:a16="http://schemas.microsoft.com/office/drawing/2014/main" id="{8BA2694F-1E73-16FF-9FD1-3F70AF921FD3}"/>
                </a:ext>
              </a:extLst>
            </p:cNvPr>
            <p:cNvSpPr/>
            <p:nvPr/>
          </p:nvSpPr>
          <p:spPr>
            <a:xfrm>
              <a:off x="2486127" y="2894841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56" name="Freeform: Shape 71855">
              <a:extLst>
                <a:ext uri="{FF2B5EF4-FFF2-40B4-BE49-F238E27FC236}">
                  <a16:creationId xmlns:a16="http://schemas.microsoft.com/office/drawing/2014/main" id="{D7883D76-87B2-B7BE-D89D-224793D63D4E}"/>
                </a:ext>
              </a:extLst>
            </p:cNvPr>
            <p:cNvSpPr/>
            <p:nvPr/>
          </p:nvSpPr>
          <p:spPr>
            <a:xfrm>
              <a:off x="2352777" y="3066291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57" name="Freeform: Shape 71856">
              <a:extLst>
                <a:ext uri="{FF2B5EF4-FFF2-40B4-BE49-F238E27FC236}">
                  <a16:creationId xmlns:a16="http://schemas.microsoft.com/office/drawing/2014/main" id="{79B34D72-5E15-40CE-99B6-B1818F44A18D}"/>
                </a:ext>
              </a:extLst>
            </p:cNvPr>
            <p:cNvSpPr/>
            <p:nvPr/>
          </p:nvSpPr>
          <p:spPr>
            <a:xfrm>
              <a:off x="1954121" y="3924657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58" name="Freeform: Shape 71857">
              <a:extLst>
                <a:ext uri="{FF2B5EF4-FFF2-40B4-BE49-F238E27FC236}">
                  <a16:creationId xmlns:a16="http://schemas.microsoft.com/office/drawing/2014/main" id="{4682B591-481A-2D80-D96E-6566964133C4}"/>
                </a:ext>
              </a:extLst>
            </p:cNvPr>
            <p:cNvSpPr/>
            <p:nvPr/>
          </p:nvSpPr>
          <p:spPr>
            <a:xfrm>
              <a:off x="1820771" y="4096107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59" name="Freeform: Shape 71858">
              <a:extLst>
                <a:ext uri="{FF2B5EF4-FFF2-40B4-BE49-F238E27FC236}">
                  <a16:creationId xmlns:a16="http://schemas.microsoft.com/office/drawing/2014/main" id="{67C8E699-3A98-2D0D-D302-B850F8ED52F6}"/>
                </a:ext>
              </a:extLst>
            </p:cNvPr>
            <p:cNvSpPr/>
            <p:nvPr/>
          </p:nvSpPr>
          <p:spPr>
            <a:xfrm>
              <a:off x="2486127" y="3924657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60" name="Freeform: Shape 71859">
              <a:extLst>
                <a:ext uri="{FF2B5EF4-FFF2-40B4-BE49-F238E27FC236}">
                  <a16:creationId xmlns:a16="http://schemas.microsoft.com/office/drawing/2014/main" id="{D240C076-F9DF-A5DC-65BD-4F53C4408E83}"/>
                </a:ext>
              </a:extLst>
            </p:cNvPr>
            <p:cNvSpPr/>
            <p:nvPr/>
          </p:nvSpPr>
          <p:spPr>
            <a:xfrm>
              <a:off x="2352777" y="4096107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61" name="Freeform: Shape 71860">
              <a:extLst>
                <a:ext uri="{FF2B5EF4-FFF2-40B4-BE49-F238E27FC236}">
                  <a16:creationId xmlns:a16="http://schemas.microsoft.com/office/drawing/2014/main" id="{8085C785-1F57-885D-CCD4-1B674B74E8F3}"/>
                </a:ext>
              </a:extLst>
            </p:cNvPr>
            <p:cNvSpPr/>
            <p:nvPr/>
          </p:nvSpPr>
          <p:spPr>
            <a:xfrm>
              <a:off x="4082145" y="2899126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62" name="Freeform: Shape 71861">
              <a:extLst>
                <a:ext uri="{FF2B5EF4-FFF2-40B4-BE49-F238E27FC236}">
                  <a16:creationId xmlns:a16="http://schemas.microsoft.com/office/drawing/2014/main" id="{45E3197B-0A38-5D88-5974-746537FB58B7}"/>
                </a:ext>
              </a:extLst>
            </p:cNvPr>
            <p:cNvSpPr/>
            <p:nvPr/>
          </p:nvSpPr>
          <p:spPr>
            <a:xfrm>
              <a:off x="3948795" y="3070576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63" name="Freeform: Shape 71862">
              <a:extLst>
                <a:ext uri="{FF2B5EF4-FFF2-40B4-BE49-F238E27FC236}">
                  <a16:creationId xmlns:a16="http://schemas.microsoft.com/office/drawing/2014/main" id="{3773E70E-ABCF-022D-2094-1F863B00DE18}"/>
                </a:ext>
              </a:extLst>
            </p:cNvPr>
            <p:cNvSpPr/>
            <p:nvPr/>
          </p:nvSpPr>
          <p:spPr>
            <a:xfrm>
              <a:off x="4614151" y="2899126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64" name="Freeform: Shape 71863">
              <a:extLst>
                <a:ext uri="{FF2B5EF4-FFF2-40B4-BE49-F238E27FC236}">
                  <a16:creationId xmlns:a16="http://schemas.microsoft.com/office/drawing/2014/main" id="{2357B1D8-28A2-6AAC-9FD7-81A2C0B6DAF9}"/>
                </a:ext>
              </a:extLst>
            </p:cNvPr>
            <p:cNvSpPr/>
            <p:nvPr/>
          </p:nvSpPr>
          <p:spPr>
            <a:xfrm>
              <a:off x="4480801" y="3070576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65" name="Freeform: Shape 71864">
              <a:extLst>
                <a:ext uri="{FF2B5EF4-FFF2-40B4-BE49-F238E27FC236}">
                  <a16:creationId xmlns:a16="http://schemas.microsoft.com/office/drawing/2014/main" id="{E95DAFBB-1580-EAC9-9BB0-9613C6DEE7D0}"/>
                </a:ext>
              </a:extLst>
            </p:cNvPr>
            <p:cNvSpPr/>
            <p:nvPr/>
          </p:nvSpPr>
          <p:spPr>
            <a:xfrm>
              <a:off x="4082145" y="3928942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66" name="Freeform: Shape 71865">
              <a:extLst>
                <a:ext uri="{FF2B5EF4-FFF2-40B4-BE49-F238E27FC236}">
                  <a16:creationId xmlns:a16="http://schemas.microsoft.com/office/drawing/2014/main" id="{2748E57E-6B52-5325-98AF-9AC1456FA518}"/>
                </a:ext>
              </a:extLst>
            </p:cNvPr>
            <p:cNvSpPr/>
            <p:nvPr/>
          </p:nvSpPr>
          <p:spPr>
            <a:xfrm>
              <a:off x="3948795" y="4100392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67" name="Freeform: Shape 71866">
              <a:extLst>
                <a:ext uri="{FF2B5EF4-FFF2-40B4-BE49-F238E27FC236}">
                  <a16:creationId xmlns:a16="http://schemas.microsoft.com/office/drawing/2014/main" id="{5866D018-8FC6-5D29-5C71-A1B6E60CD5CB}"/>
                </a:ext>
              </a:extLst>
            </p:cNvPr>
            <p:cNvSpPr/>
            <p:nvPr/>
          </p:nvSpPr>
          <p:spPr>
            <a:xfrm>
              <a:off x="4614151" y="3928942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68" name="Freeform: Shape 71867">
              <a:extLst>
                <a:ext uri="{FF2B5EF4-FFF2-40B4-BE49-F238E27FC236}">
                  <a16:creationId xmlns:a16="http://schemas.microsoft.com/office/drawing/2014/main" id="{0D609B26-6BB4-2FDB-F9CF-53CF8CCF2529}"/>
                </a:ext>
              </a:extLst>
            </p:cNvPr>
            <p:cNvSpPr/>
            <p:nvPr/>
          </p:nvSpPr>
          <p:spPr>
            <a:xfrm>
              <a:off x="4480801" y="4100392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69" name="Freeform: Shape 71868">
              <a:extLst>
                <a:ext uri="{FF2B5EF4-FFF2-40B4-BE49-F238E27FC236}">
                  <a16:creationId xmlns:a16="http://schemas.microsoft.com/office/drawing/2014/main" id="{AEB86B59-CD72-9049-82EB-F8CD677DC754}"/>
                </a:ext>
              </a:extLst>
            </p:cNvPr>
            <p:cNvSpPr/>
            <p:nvPr/>
          </p:nvSpPr>
          <p:spPr>
            <a:xfrm>
              <a:off x="6210169" y="290288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70" name="Freeform: Shape 71869">
              <a:extLst>
                <a:ext uri="{FF2B5EF4-FFF2-40B4-BE49-F238E27FC236}">
                  <a16:creationId xmlns:a16="http://schemas.microsoft.com/office/drawing/2014/main" id="{15353361-997E-9B12-A59D-1E669F5C1BEC}"/>
                </a:ext>
              </a:extLst>
            </p:cNvPr>
            <p:cNvSpPr/>
            <p:nvPr/>
          </p:nvSpPr>
          <p:spPr>
            <a:xfrm>
              <a:off x="6076819" y="3074339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71" name="Freeform: Shape 71870">
              <a:extLst>
                <a:ext uri="{FF2B5EF4-FFF2-40B4-BE49-F238E27FC236}">
                  <a16:creationId xmlns:a16="http://schemas.microsoft.com/office/drawing/2014/main" id="{8005AE04-7322-5839-FD07-F5FBF7AE0FD6}"/>
                </a:ext>
              </a:extLst>
            </p:cNvPr>
            <p:cNvSpPr/>
            <p:nvPr/>
          </p:nvSpPr>
          <p:spPr>
            <a:xfrm>
              <a:off x="6742175" y="290288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72" name="Freeform: Shape 71871">
              <a:extLst>
                <a:ext uri="{FF2B5EF4-FFF2-40B4-BE49-F238E27FC236}">
                  <a16:creationId xmlns:a16="http://schemas.microsoft.com/office/drawing/2014/main" id="{EFA34A34-11B9-1928-5153-1FC9AA3E558A}"/>
                </a:ext>
              </a:extLst>
            </p:cNvPr>
            <p:cNvSpPr/>
            <p:nvPr/>
          </p:nvSpPr>
          <p:spPr>
            <a:xfrm>
              <a:off x="6608825" y="3074339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73" name="Freeform: Shape 71872">
              <a:extLst>
                <a:ext uri="{FF2B5EF4-FFF2-40B4-BE49-F238E27FC236}">
                  <a16:creationId xmlns:a16="http://schemas.microsoft.com/office/drawing/2014/main" id="{D4376551-93C0-B4E9-B611-898A9B931BF3}"/>
                </a:ext>
              </a:extLst>
            </p:cNvPr>
            <p:cNvSpPr/>
            <p:nvPr/>
          </p:nvSpPr>
          <p:spPr>
            <a:xfrm>
              <a:off x="6210169" y="393270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74" name="Freeform: Shape 71873">
              <a:extLst>
                <a:ext uri="{FF2B5EF4-FFF2-40B4-BE49-F238E27FC236}">
                  <a16:creationId xmlns:a16="http://schemas.microsoft.com/office/drawing/2014/main" id="{C95120D9-FED3-A6DC-CA43-393451AE526B}"/>
                </a:ext>
              </a:extLst>
            </p:cNvPr>
            <p:cNvSpPr/>
            <p:nvPr/>
          </p:nvSpPr>
          <p:spPr>
            <a:xfrm>
              <a:off x="6076819" y="410415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75" name="Freeform: Shape 71874">
              <a:extLst>
                <a:ext uri="{FF2B5EF4-FFF2-40B4-BE49-F238E27FC236}">
                  <a16:creationId xmlns:a16="http://schemas.microsoft.com/office/drawing/2014/main" id="{550CD555-3F02-4F85-CDA4-57CC387E03EB}"/>
                </a:ext>
              </a:extLst>
            </p:cNvPr>
            <p:cNvSpPr/>
            <p:nvPr/>
          </p:nvSpPr>
          <p:spPr>
            <a:xfrm>
              <a:off x="6742175" y="393270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76" name="Freeform: Shape 71875">
              <a:extLst>
                <a:ext uri="{FF2B5EF4-FFF2-40B4-BE49-F238E27FC236}">
                  <a16:creationId xmlns:a16="http://schemas.microsoft.com/office/drawing/2014/main" id="{0DAF8761-CC37-0BF1-E9CC-D6FFF33A3A65}"/>
                </a:ext>
              </a:extLst>
            </p:cNvPr>
            <p:cNvSpPr/>
            <p:nvPr/>
          </p:nvSpPr>
          <p:spPr>
            <a:xfrm>
              <a:off x="6608825" y="410415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77" name="Freeform: Shape 71876">
              <a:extLst>
                <a:ext uri="{FF2B5EF4-FFF2-40B4-BE49-F238E27FC236}">
                  <a16:creationId xmlns:a16="http://schemas.microsoft.com/office/drawing/2014/main" id="{B6BE1B7B-9864-564B-3D9F-F0895BCE6D48}"/>
                </a:ext>
              </a:extLst>
            </p:cNvPr>
            <p:cNvSpPr/>
            <p:nvPr/>
          </p:nvSpPr>
          <p:spPr>
            <a:xfrm>
              <a:off x="8338193" y="290288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78" name="Freeform: Shape 71877">
              <a:extLst>
                <a:ext uri="{FF2B5EF4-FFF2-40B4-BE49-F238E27FC236}">
                  <a16:creationId xmlns:a16="http://schemas.microsoft.com/office/drawing/2014/main" id="{45F4F688-5132-6937-6522-733A1F502E88}"/>
                </a:ext>
              </a:extLst>
            </p:cNvPr>
            <p:cNvSpPr/>
            <p:nvPr/>
          </p:nvSpPr>
          <p:spPr>
            <a:xfrm>
              <a:off x="8204843" y="3074339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79" name="Freeform: Shape 71878">
              <a:extLst>
                <a:ext uri="{FF2B5EF4-FFF2-40B4-BE49-F238E27FC236}">
                  <a16:creationId xmlns:a16="http://schemas.microsoft.com/office/drawing/2014/main" id="{18D91038-0FCD-0D8E-20CA-B5F877F62E83}"/>
                </a:ext>
              </a:extLst>
            </p:cNvPr>
            <p:cNvSpPr/>
            <p:nvPr/>
          </p:nvSpPr>
          <p:spPr>
            <a:xfrm>
              <a:off x="8870199" y="290288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80" name="Freeform: Shape 71879">
              <a:extLst>
                <a:ext uri="{FF2B5EF4-FFF2-40B4-BE49-F238E27FC236}">
                  <a16:creationId xmlns:a16="http://schemas.microsoft.com/office/drawing/2014/main" id="{216015F2-B300-2005-92B2-CFE264927FCC}"/>
                </a:ext>
              </a:extLst>
            </p:cNvPr>
            <p:cNvSpPr/>
            <p:nvPr/>
          </p:nvSpPr>
          <p:spPr>
            <a:xfrm>
              <a:off x="8736849" y="3074339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81" name="Freeform: Shape 71880">
              <a:extLst>
                <a:ext uri="{FF2B5EF4-FFF2-40B4-BE49-F238E27FC236}">
                  <a16:creationId xmlns:a16="http://schemas.microsoft.com/office/drawing/2014/main" id="{AA9F9074-A750-BE78-8747-CB9D2BD4EEDD}"/>
                </a:ext>
              </a:extLst>
            </p:cNvPr>
            <p:cNvSpPr/>
            <p:nvPr/>
          </p:nvSpPr>
          <p:spPr>
            <a:xfrm>
              <a:off x="8338193" y="393270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82" name="Freeform: Shape 71881">
              <a:extLst>
                <a:ext uri="{FF2B5EF4-FFF2-40B4-BE49-F238E27FC236}">
                  <a16:creationId xmlns:a16="http://schemas.microsoft.com/office/drawing/2014/main" id="{5DAAD073-8B09-1722-CFDD-9B756F34E335}"/>
                </a:ext>
              </a:extLst>
            </p:cNvPr>
            <p:cNvSpPr/>
            <p:nvPr/>
          </p:nvSpPr>
          <p:spPr>
            <a:xfrm>
              <a:off x="8204843" y="410415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83" name="Freeform: Shape 71882">
              <a:extLst>
                <a:ext uri="{FF2B5EF4-FFF2-40B4-BE49-F238E27FC236}">
                  <a16:creationId xmlns:a16="http://schemas.microsoft.com/office/drawing/2014/main" id="{99F64879-D984-C1BC-6E5B-1F21514B379B}"/>
                </a:ext>
              </a:extLst>
            </p:cNvPr>
            <p:cNvSpPr/>
            <p:nvPr/>
          </p:nvSpPr>
          <p:spPr>
            <a:xfrm>
              <a:off x="8870199" y="393270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84" name="Freeform: Shape 71883">
              <a:extLst>
                <a:ext uri="{FF2B5EF4-FFF2-40B4-BE49-F238E27FC236}">
                  <a16:creationId xmlns:a16="http://schemas.microsoft.com/office/drawing/2014/main" id="{F0D6A6F0-6A82-35B3-11DF-F1ACC4934288}"/>
                </a:ext>
              </a:extLst>
            </p:cNvPr>
            <p:cNvSpPr/>
            <p:nvPr/>
          </p:nvSpPr>
          <p:spPr>
            <a:xfrm>
              <a:off x="8736849" y="410415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85" name="Freeform: Shape 71884">
              <a:extLst>
                <a:ext uri="{FF2B5EF4-FFF2-40B4-BE49-F238E27FC236}">
                  <a16:creationId xmlns:a16="http://schemas.microsoft.com/office/drawing/2014/main" id="{33C3E21F-78FD-BEFE-6070-8B930E59BAC0}"/>
                </a:ext>
              </a:extLst>
            </p:cNvPr>
            <p:cNvSpPr/>
            <p:nvPr/>
          </p:nvSpPr>
          <p:spPr>
            <a:xfrm>
              <a:off x="10466217" y="290288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86" name="Freeform: Shape 71885">
              <a:extLst>
                <a:ext uri="{FF2B5EF4-FFF2-40B4-BE49-F238E27FC236}">
                  <a16:creationId xmlns:a16="http://schemas.microsoft.com/office/drawing/2014/main" id="{79D67CEC-C1D6-AAE4-9597-9457D7366FDD}"/>
                </a:ext>
              </a:extLst>
            </p:cNvPr>
            <p:cNvSpPr/>
            <p:nvPr/>
          </p:nvSpPr>
          <p:spPr>
            <a:xfrm>
              <a:off x="10332867" y="3074339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87" name="Freeform: Shape 71886">
              <a:extLst>
                <a:ext uri="{FF2B5EF4-FFF2-40B4-BE49-F238E27FC236}">
                  <a16:creationId xmlns:a16="http://schemas.microsoft.com/office/drawing/2014/main" id="{DBE42447-8370-61B4-4FC9-515B25CD91C2}"/>
                </a:ext>
              </a:extLst>
            </p:cNvPr>
            <p:cNvSpPr/>
            <p:nvPr/>
          </p:nvSpPr>
          <p:spPr>
            <a:xfrm>
              <a:off x="10998223" y="2902889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88" name="Freeform: Shape 71887">
              <a:extLst>
                <a:ext uri="{FF2B5EF4-FFF2-40B4-BE49-F238E27FC236}">
                  <a16:creationId xmlns:a16="http://schemas.microsoft.com/office/drawing/2014/main" id="{5149069E-4364-54C3-303D-D0A037BF0E3C}"/>
                </a:ext>
              </a:extLst>
            </p:cNvPr>
            <p:cNvSpPr/>
            <p:nvPr/>
          </p:nvSpPr>
          <p:spPr>
            <a:xfrm>
              <a:off x="10864873" y="3074339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89" name="Freeform: Shape 71888">
              <a:extLst>
                <a:ext uri="{FF2B5EF4-FFF2-40B4-BE49-F238E27FC236}">
                  <a16:creationId xmlns:a16="http://schemas.microsoft.com/office/drawing/2014/main" id="{5F598F48-A25D-FF5C-FC54-A8BF4971FAE6}"/>
                </a:ext>
              </a:extLst>
            </p:cNvPr>
            <p:cNvSpPr/>
            <p:nvPr/>
          </p:nvSpPr>
          <p:spPr>
            <a:xfrm>
              <a:off x="10466217" y="393270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90" name="Freeform: Shape 71889">
              <a:extLst>
                <a:ext uri="{FF2B5EF4-FFF2-40B4-BE49-F238E27FC236}">
                  <a16:creationId xmlns:a16="http://schemas.microsoft.com/office/drawing/2014/main" id="{900E8030-F862-A011-68D3-9351CE23FE05}"/>
                </a:ext>
              </a:extLst>
            </p:cNvPr>
            <p:cNvSpPr/>
            <p:nvPr/>
          </p:nvSpPr>
          <p:spPr>
            <a:xfrm>
              <a:off x="10332867" y="410415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solidFill>
              <a:srgbClr val="FF3F3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91" name="Freeform: Shape 71890">
              <a:extLst>
                <a:ext uri="{FF2B5EF4-FFF2-40B4-BE49-F238E27FC236}">
                  <a16:creationId xmlns:a16="http://schemas.microsoft.com/office/drawing/2014/main" id="{161DF03B-2FA9-7C9E-348E-40E1FC774F7D}"/>
                </a:ext>
              </a:extLst>
            </p:cNvPr>
            <p:cNvSpPr/>
            <p:nvPr/>
          </p:nvSpPr>
          <p:spPr>
            <a:xfrm>
              <a:off x="10998223" y="3932705"/>
              <a:ext cx="152400" cy="152400"/>
            </a:xfrm>
            <a:custGeom>
              <a:avLst/>
              <a:gdLst>
                <a:gd name="connsiteX0" fmla="*/ 152400 w 152400"/>
                <a:gd name="connsiteY0" fmla="*/ 76200 h 152400"/>
                <a:gd name="connsiteX1" fmla="*/ 76200 w 152400"/>
                <a:gd name="connsiteY1" fmla="*/ 152400 h 152400"/>
                <a:gd name="connsiteX2" fmla="*/ 0 w 152400"/>
                <a:gd name="connsiteY2" fmla="*/ 76200 h 152400"/>
                <a:gd name="connsiteX3" fmla="*/ 76200 w 152400"/>
                <a:gd name="connsiteY3" fmla="*/ 0 h 152400"/>
                <a:gd name="connsiteX4" fmla="*/ 152400 w 152400"/>
                <a:gd name="connsiteY4" fmla="*/ 762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15240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sp>
          <p:nvSpPr>
            <p:cNvPr id="71892" name="Freeform: Shape 71891">
              <a:extLst>
                <a:ext uri="{FF2B5EF4-FFF2-40B4-BE49-F238E27FC236}">
                  <a16:creationId xmlns:a16="http://schemas.microsoft.com/office/drawing/2014/main" id="{12AE1CE2-0191-141D-D9E2-40C7CC5CCA39}"/>
                </a:ext>
              </a:extLst>
            </p:cNvPr>
            <p:cNvSpPr/>
            <p:nvPr/>
          </p:nvSpPr>
          <p:spPr>
            <a:xfrm>
              <a:off x="10864873" y="4104155"/>
              <a:ext cx="419100" cy="685800"/>
            </a:xfrm>
            <a:custGeom>
              <a:avLst/>
              <a:gdLst>
                <a:gd name="connsiteX0" fmla="*/ 417195 w 419100"/>
                <a:gd name="connsiteY0" fmla="*/ 297180 h 685800"/>
                <a:gd name="connsiteX1" fmla="*/ 363855 w 419100"/>
                <a:gd name="connsiteY1" fmla="*/ 70485 h 685800"/>
                <a:gd name="connsiteX2" fmla="*/ 352425 w 419100"/>
                <a:gd name="connsiteY2" fmla="*/ 49530 h 685800"/>
                <a:gd name="connsiteX3" fmla="*/ 272415 w 419100"/>
                <a:gd name="connsiteY3" fmla="*/ 7620 h 685800"/>
                <a:gd name="connsiteX4" fmla="*/ 209550 w 419100"/>
                <a:gd name="connsiteY4" fmla="*/ 0 h 685800"/>
                <a:gd name="connsiteX5" fmla="*/ 146685 w 419100"/>
                <a:gd name="connsiteY5" fmla="*/ 9525 h 685800"/>
                <a:gd name="connsiteX6" fmla="*/ 66675 w 419100"/>
                <a:gd name="connsiteY6" fmla="*/ 51435 h 685800"/>
                <a:gd name="connsiteX7" fmla="*/ 55245 w 419100"/>
                <a:gd name="connsiteY7" fmla="*/ 72390 h 685800"/>
                <a:gd name="connsiteX8" fmla="*/ 1905 w 419100"/>
                <a:gd name="connsiteY8" fmla="*/ 299085 h 685800"/>
                <a:gd name="connsiteX9" fmla="*/ 0 w 419100"/>
                <a:gd name="connsiteY9" fmla="*/ 308610 h 685800"/>
                <a:gd name="connsiteX10" fmla="*/ 38100 w 419100"/>
                <a:gd name="connsiteY10" fmla="*/ 346710 h 685800"/>
                <a:gd name="connsiteX11" fmla="*/ 74295 w 419100"/>
                <a:gd name="connsiteY11" fmla="*/ 318135 h 685800"/>
                <a:gd name="connsiteX12" fmla="*/ 114300 w 419100"/>
                <a:gd name="connsiteY12" fmla="*/ 152400 h 685800"/>
                <a:gd name="connsiteX13" fmla="*/ 114300 w 419100"/>
                <a:gd name="connsiteY13" fmla="*/ 685800 h 685800"/>
                <a:gd name="connsiteX14" fmla="*/ 190500 w 419100"/>
                <a:gd name="connsiteY14" fmla="*/ 685800 h 685800"/>
                <a:gd name="connsiteX15" fmla="*/ 190500 w 419100"/>
                <a:gd name="connsiteY15" fmla="*/ 342900 h 685800"/>
                <a:gd name="connsiteX16" fmla="*/ 228600 w 419100"/>
                <a:gd name="connsiteY16" fmla="*/ 342900 h 685800"/>
                <a:gd name="connsiteX17" fmla="*/ 228600 w 419100"/>
                <a:gd name="connsiteY17" fmla="*/ 685800 h 685800"/>
                <a:gd name="connsiteX18" fmla="*/ 304800 w 419100"/>
                <a:gd name="connsiteY18" fmla="*/ 685800 h 685800"/>
                <a:gd name="connsiteX19" fmla="*/ 304800 w 419100"/>
                <a:gd name="connsiteY19" fmla="*/ 150495 h 685800"/>
                <a:gd name="connsiteX20" fmla="*/ 344805 w 419100"/>
                <a:gd name="connsiteY20" fmla="*/ 316230 h 685800"/>
                <a:gd name="connsiteX21" fmla="*/ 381000 w 419100"/>
                <a:gd name="connsiteY21" fmla="*/ 344805 h 685800"/>
                <a:gd name="connsiteX22" fmla="*/ 419100 w 419100"/>
                <a:gd name="connsiteY22" fmla="*/ 306705 h 685800"/>
                <a:gd name="connsiteX23" fmla="*/ 417195 w 419100"/>
                <a:gd name="connsiteY23" fmla="*/ 29718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19100" h="685800">
                  <a:moveTo>
                    <a:pt x="417195" y="297180"/>
                  </a:moveTo>
                  <a:lnTo>
                    <a:pt x="363855" y="70485"/>
                  </a:lnTo>
                  <a:cubicBezTo>
                    <a:pt x="361950" y="62865"/>
                    <a:pt x="358140" y="55245"/>
                    <a:pt x="352425" y="49530"/>
                  </a:cubicBezTo>
                  <a:cubicBezTo>
                    <a:pt x="329565" y="30480"/>
                    <a:pt x="302895" y="17145"/>
                    <a:pt x="272415" y="7620"/>
                  </a:cubicBezTo>
                  <a:cubicBezTo>
                    <a:pt x="251460" y="3810"/>
                    <a:pt x="230505" y="0"/>
                    <a:pt x="209550" y="0"/>
                  </a:cubicBezTo>
                  <a:cubicBezTo>
                    <a:pt x="188595" y="0"/>
                    <a:pt x="167640" y="3810"/>
                    <a:pt x="146685" y="9525"/>
                  </a:cubicBezTo>
                  <a:cubicBezTo>
                    <a:pt x="116205" y="17145"/>
                    <a:pt x="89535" y="32385"/>
                    <a:pt x="66675" y="51435"/>
                  </a:cubicBezTo>
                  <a:cubicBezTo>
                    <a:pt x="60960" y="57150"/>
                    <a:pt x="57150" y="64770"/>
                    <a:pt x="55245" y="72390"/>
                  </a:cubicBezTo>
                  <a:lnTo>
                    <a:pt x="1905" y="299085"/>
                  </a:lnTo>
                  <a:cubicBezTo>
                    <a:pt x="1905" y="300990"/>
                    <a:pt x="0" y="304800"/>
                    <a:pt x="0" y="308610"/>
                  </a:cubicBezTo>
                  <a:cubicBezTo>
                    <a:pt x="0" y="329565"/>
                    <a:pt x="17145" y="346710"/>
                    <a:pt x="38100" y="346710"/>
                  </a:cubicBezTo>
                  <a:cubicBezTo>
                    <a:pt x="55245" y="346710"/>
                    <a:pt x="70485" y="333375"/>
                    <a:pt x="74295" y="318135"/>
                  </a:cubicBezTo>
                  <a:lnTo>
                    <a:pt x="114300" y="152400"/>
                  </a:lnTo>
                  <a:lnTo>
                    <a:pt x="114300" y="685800"/>
                  </a:lnTo>
                  <a:lnTo>
                    <a:pt x="190500" y="685800"/>
                  </a:lnTo>
                  <a:lnTo>
                    <a:pt x="190500" y="342900"/>
                  </a:lnTo>
                  <a:lnTo>
                    <a:pt x="228600" y="342900"/>
                  </a:lnTo>
                  <a:lnTo>
                    <a:pt x="228600" y="685800"/>
                  </a:lnTo>
                  <a:lnTo>
                    <a:pt x="304800" y="685800"/>
                  </a:lnTo>
                  <a:lnTo>
                    <a:pt x="304800" y="150495"/>
                  </a:lnTo>
                  <a:lnTo>
                    <a:pt x="344805" y="316230"/>
                  </a:lnTo>
                  <a:cubicBezTo>
                    <a:pt x="348615" y="331470"/>
                    <a:pt x="363855" y="344805"/>
                    <a:pt x="381000" y="344805"/>
                  </a:cubicBezTo>
                  <a:cubicBezTo>
                    <a:pt x="401955" y="344805"/>
                    <a:pt x="419100" y="327660"/>
                    <a:pt x="419100" y="306705"/>
                  </a:cubicBezTo>
                  <a:cubicBezTo>
                    <a:pt x="419100" y="302895"/>
                    <a:pt x="417195" y="299085"/>
                    <a:pt x="417195" y="2971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412750" eaLnBrk="0" hangingPunct="0"/>
              <a:endParaRPr lang="fr-FR" sz="100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</p:grpSp>
      <p:graphicFrame>
        <p:nvGraphicFramePr>
          <p:cNvPr id="71893" name="SMDart">
            <a:extLst>
              <a:ext uri="{FF2B5EF4-FFF2-40B4-BE49-F238E27FC236}">
                <a16:creationId xmlns:a16="http://schemas.microsoft.com/office/drawing/2014/main" id="{A14EAB25-4F8A-AEEA-A572-F20A1DDECC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5221877"/>
              </p:ext>
            </p:extLst>
          </p:nvPr>
        </p:nvGraphicFramePr>
        <p:xfrm>
          <a:off x="5597228" y="5372350"/>
          <a:ext cx="1581870" cy="1023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1896" name="TextBox 71895">
            <a:extLst>
              <a:ext uri="{FF2B5EF4-FFF2-40B4-BE49-F238E27FC236}">
                <a16:creationId xmlns:a16="http://schemas.microsoft.com/office/drawing/2014/main" id="{B57AF900-66CF-6564-0B4F-189C7A65EC9C}"/>
              </a:ext>
            </a:extLst>
          </p:cNvPr>
          <p:cNvSpPr txBox="1"/>
          <p:nvPr/>
        </p:nvSpPr>
        <p:spPr>
          <a:xfrm>
            <a:off x="7887427" y="1193065"/>
            <a:ext cx="2428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12750" eaLnBrk="0" hangingPunct="0"/>
            <a:r>
              <a:rPr lang="fr-FR" sz="1400" dirty="0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Reference SMD</a:t>
            </a:r>
          </a:p>
        </p:txBody>
      </p:sp>
      <p:graphicFrame>
        <p:nvGraphicFramePr>
          <p:cNvPr id="71897" name="Диаграмма 4">
            <a:extLst>
              <a:ext uri="{FF2B5EF4-FFF2-40B4-BE49-F238E27FC236}">
                <a16:creationId xmlns:a16="http://schemas.microsoft.com/office/drawing/2014/main" id="{CC920B99-53E5-BF18-49E1-B1ADE4C8B5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9468012"/>
              </p:ext>
            </p:extLst>
          </p:nvPr>
        </p:nvGraphicFramePr>
        <p:xfrm>
          <a:off x="8320729" y="1395106"/>
          <a:ext cx="1581870" cy="1023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1898" name="TextBox 71897">
            <a:extLst>
              <a:ext uri="{FF2B5EF4-FFF2-40B4-BE49-F238E27FC236}">
                <a16:creationId xmlns:a16="http://schemas.microsoft.com/office/drawing/2014/main" id="{607F4534-1048-6CC8-5844-3D61D3EEFCE4}"/>
              </a:ext>
            </a:extLst>
          </p:cNvPr>
          <p:cNvSpPr txBox="1"/>
          <p:nvPr/>
        </p:nvSpPr>
        <p:spPr>
          <a:xfrm>
            <a:off x="9571731" y="1193065"/>
            <a:ext cx="2428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12750" eaLnBrk="0" hangingPunct="0"/>
            <a:r>
              <a:rPr lang="fr-FR" sz="1400" dirty="0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Reference ATE</a:t>
            </a:r>
          </a:p>
        </p:txBody>
      </p:sp>
      <p:graphicFrame>
        <p:nvGraphicFramePr>
          <p:cNvPr id="71899" name="Диаграмма 4">
            <a:extLst>
              <a:ext uri="{FF2B5EF4-FFF2-40B4-BE49-F238E27FC236}">
                <a16:creationId xmlns:a16="http://schemas.microsoft.com/office/drawing/2014/main" id="{3DE8FF7F-EDCD-44D2-0E84-62E808D2EA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9347155"/>
              </p:ext>
            </p:extLst>
          </p:nvPr>
        </p:nvGraphicFramePr>
        <p:xfrm>
          <a:off x="10403799" y="1412675"/>
          <a:ext cx="726572" cy="1023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71900" name="TextBox 71899">
            <a:extLst>
              <a:ext uri="{FF2B5EF4-FFF2-40B4-BE49-F238E27FC236}">
                <a16:creationId xmlns:a16="http://schemas.microsoft.com/office/drawing/2014/main" id="{CD4055B4-033D-B688-0597-49CF11317042}"/>
              </a:ext>
            </a:extLst>
          </p:cNvPr>
          <p:cNvSpPr txBox="1"/>
          <p:nvPr/>
        </p:nvSpPr>
        <p:spPr>
          <a:xfrm>
            <a:off x="7934724" y="728141"/>
            <a:ext cx="3854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12750" eaLnBrk="0" hangingPunct="0"/>
            <a:r>
              <a:rPr lang="fr-FR" sz="1600" b="1" dirty="0" err="1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Selection</a:t>
            </a:r>
            <a:r>
              <a:rPr lang="fr-FR" sz="1600" b="1" dirty="0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 </a:t>
            </a:r>
            <a:r>
              <a:rPr lang="fr-FR" sz="1600" b="1" dirty="0" err="1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bias</a:t>
            </a:r>
            <a:endParaRPr lang="fr-FR" sz="1600" b="1" dirty="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71901" name="TextBox 71900">
            <a:extLst>
              <a:ext uri="{FF2B5EF4-FFF2-40B4-BE49-F238E27FC236}">
                <a16:creationId xmlns:a16="http://schemas.microsoft.com/office/drawing/2014/main" id="{16DB5AFA-A570-F5EC-9BE4-D1A80BBD0D86}"/>
              </a:ext>
            </a:extLst>
          </p:cNvPr>
          <p:cNvSpPr txBox="1"/>
          <p:nvPr/>
        </p:nvSpPr>
        <p:spPr>
          <a:xfrm>
            <a:off x="9552938" y="2613099"/>
            <a:ext cx="2428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12750" eaLnBrk="0" hangingPunct="0"/>
            <a:r>
              <a:rPr lang="fr-FR" sz="1400" dirty="0" err="1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Artificial</a:t>
            </a:r>
            <a:r>
              <a:rPr lang="fr-FR" sz="1400" dirty="0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 ATE</a:t>
            </a:r>
          </a:p>
        </p:txBody>
      </p:sp>
      <p:graphicFrame>
        <p:nvGraphicFramePr>
          <p:cNvPr id="71902" name="Диаграмма 4">
            <a:extLst>
              <a:ext uri="{FF2B5EF4-FFF2-40B4-BE49-F238E27FC236}">
                <a16:creationId xmlns:a16="http://schemas.microsoft.com/office/drawing/2014/main" id="{620F52D3-81F7-B05D-C9B2-9A453F7E7C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9870051"/>
              </p:ext>
            </p:extLst>
          </p:nvPr>
        </p:nvGraphicFramePr>
        <p:xfrm>
          <a:off x="10422591" y="2994212"/>
          <a:ext cx="726572" cy="844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71903" name="TextBox 71902">
            <a:extLst>
              <a:ext uri="{FF2B5EF4-FFF2-40B4-BE49-F238E27FC236}">
                <a16:creationId xmlns:a16="http://schemas.microsoft.com/office/drawing/2014/main" id="{978AD17A-6A34-A406-23F3-F0F9C73A797F}"/>
              </a:ext>
            </a:extLst>
          </p:cNvPr>
          <p:cNvSpPr txBox="1"/>
          <p:nvPr/>
        </p:nvSpPr>
        <p:spPr>
          <a:xfrm>
            <a:off x="7908341" y="2613099"/>
            <a:ext cx="2428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12750" eaLnBrk="0" hangingPunct="0"/>
            <a:r>
              <a:rPr lang="fr-FR" sz="1400" dirty="0" err="1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Artificial</a:t>
            </a:r>
            <a:r>
              <a:rPr lang="fr-FR" sz="1400" dirty="0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 SMD</a:t>
            </a:r>
          </a:p>
        </p:txBody>
      </p:sp>
      <p:graphicFrame>
        <p:nvGraphicFramePr>
          <p:cNvPr id="71904" name="Диаграмма 4">
            <a:extLst>
              <a:ext uri="{FF2B5EF4-FFF2-40B4-BE49-F238E27FC236}">
                <a16:creationId xmlns:a16="http://schemas.microsoft.com/office/drawing/2014/main" id="{A6E27C0F-153A-C72B-5F0C-9DABD09D66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3282630"/>
              </p:ext>
            </p:extLst>
          </p:nvPr>
        </p:nvGraphicFramePr>
        <p:xfrm>
          <a:off x="10422591" y="2771661"/>
          <a:ext cx="726572" cy="1066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2" name="Диаграмма 4">
            <a:extLst>
              <a:ext uri="{FF2B5EF4-FFF2-40B4-BE49-F238E27FC236}">
                <a16:creationId xmlns:a16="http://schemas.microsoft.com/office/drawing/2014/main" id="{9D27751A-D844-E6AC-B889-47432AEEA4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6982743"/>
              </p:ext>
            </p:extLst>
          </p:nvPr>
        </p:nvGraphicFramePr>
        <p:xfrm>
          <a:off x="6932005" y="5419231"/>
          <a:ext cx="726572" cy="9756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5CB7FF03-4068-DE6D-9E87-134C31B74D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284173"/>
              </p:ext>
            </p:extLst>
          </p:nvPr>
        </p:nvGraphicFramePr>
        <p:xfrm>
          <a:off x="6932005" y="3980329"/>
          <a:ext cx="726572" cy="1127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1880030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717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06FFD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717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17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717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06FFD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17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17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717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F3F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17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17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717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F3F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717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717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19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717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717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9 0.00139 L -0.22773 0.0122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37" y="532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44444E-6 L -0.28737 0.01065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719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75" y="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717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717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718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718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6" grpId="0">
        <p:bldAsOne/>
      </p:bldGraphic>
      <p:bldGraphic spid="3" grpId="0">
        <p:bldAsOne/>
      </p:bldGraphic>
      <p:bldGraphic spid="3" grpId="1">
        <p:bldAsOne/>
      </p:bldGraphic>
      <p:bldGraphic spid="4" grpId="0">
        <p:bldAsOne/>
      </p:bldGraphic>
      <p:bldGraphic spid="4" grpId="1">
        <p:bldAsOne/>
      </p:bldGraphic>
      <p:bldGraphic spid="71811" grpId="0">
        <p:bldAsOne/>
      </p:bldGraphic>
      <p:bldGraphic spid="71893" grpId="0">
        <p:bldAsOne/>
      </p:bldGraphic>
      <p:bldGraphic spid="71902" grpId="0">
        <p:bldAsOne/>
      </p:bldGraphic>
      <p:bldGraphic spid="71904" grpId="0">
        <p:bldAsOne/>
      </p:bldGraphic>
      <p:bldGraphic spid="71904" grpId="1">
        <p:bldAsOne/>
      </p:bldGraphic>
      <p:bldGraphic spid="2" grpId="0">
        <p:bldAsOne/>
      </p:bldGraphic>
      <p:bldGraphic spid="5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5214503" y="228600"/>
            <a:ext cx="6477000" cy="118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Quattrocento Sans"/>
              <a:buNone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The A2A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metric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5282044" y="1289696"/>
            <a:ext cx="6341917" cy="1614869"/>
          </a:xfrm>
          <a:prstGeom prst="rect">
            <a:avLst/>
          </a:prstGeom>
          <a:solidFill>
            <a:srgbClr val="F9C1C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80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Fundamental </a:t>
            </a:r>
            <a:r>
              <a:rPr lang="fr-FR" sz="1800" i="0" u="none" strike="noStrike" cap="none" dirty="0" err="1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idea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 i="0" u="none" strike="noStrike" cap="none" dirty="0" err="1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Any</a:t>
            </a:r>
            <a:r>
              <a:rPr lang="fr-FR" sz="180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 split patients in </a:t>
            </a:r>
            <a:r>
              <a:rPr lang="fr-FR" sz="1800" i="0" u="none" strike="noStrike" cap="none" dirty="0" err="1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homogeneous</a:t>
            </a:r>
            <a:r>
              <a:rPr lang="fr-FR" sz="180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 population has ATE=0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A </a:t>
            </a:r>
            <a:r>
              <a:rPr lang="fr-FR" sz="1800" i="0" u="none" strike="noStrike" cap="none" dirty="0" err="1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method</a:t>
            </a:r>
            <a:r>
              <a:rPr lang="fr-FR" sz="180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 good on an </a:t>
            </a:r>
            <a:r>
              <a:rPr lang="fr-FR" sz="1800" i="0" u="none" strike="noStrike" cap="none" dirty="0" err="1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artificial</a:t>
            </a:r>
            <a:r>
              <a:rPr lang="fr-FR" sz="180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 </a:t>
            </a:r>
            <a:r>
              <a:rPr lang="fr-FR" sz="1800" i="0" u="none" strike="noStrike" cap="none" dirty="0" err="1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task</a:t>
            </a:r>
            <a:r>
              <a:rPr lang="fr-FR" sz="180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 </a:t>
            </a:r>
            <a:r>
              <a:rPr lang="fr-FR" sz="1800" i="0" u="none" strike="noStrike" cap="none" dirty="0" err="1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resembling</a:t>
            </a:r>
            <a:r>
              <a:rPr lang="fr-FR" sz="180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 the </a:t>
            </a:r>
            <a:r>
              <a:rPr lang="fr-FR" sz="1800" i="0" u="none" strike="noStrike" cap="none" dirty="0" err="1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reference</a:t>
            </a:r>
            <a:r>
              <a:rPr lang="fr-FR" sz="180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 one has good chances to </a:t>
            </a:r>
            <a:r>
              <a:rPr lang="fr-FR" sz="1800" i="0" u="none" strike="noStrike" cap="none" dirty="0" err="1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perform</a:t>
            </a:r>
            <a:r>
              <a:rPr lang="fr-FR" sz="180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 on the </a:t>
            </a:r>
            <a:r>
              <a:rPr lang="fr-FR" sz="1800" i="0" u="none" strike="noStrike" cap="none" dirty="0" err="1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ref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DD5DE3-DFA5-369A-52D6-369C55A98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99743" y="3173506"/>
            <a:ext cx="6477000" cy="1918447"/>
          </a:xfrm>
        </p:spPr>
        <p:txBody>
          <a:bodyPr/>
          <a:lstStyle/>
          <a:p>
            <a:r>
              <a:rPr lang="fr-FR" b="0" dirty="0" err="1">
                <a:latin typeface="Segoe UI" panose="020B0502040204020203" pitchFamily="34" charset="0"/>
                <a:cs typeface="Segoe UI" panose="020B0502040204020203" pitchFamily="34" charset="0"/>
              </a:rPr>
              <a:t>We</a:t>
            </a:r>
            <a:r>
              <a:rPr lang="fr-FR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0" dirty="0" err="1">
                <a:latin typeface="Segoe UI" panose="020B0502040204020203" pitchFamily="34" charset="0"/>
                <a:cs typeface="Segoe UI" panose="020B0502040204020203" pitchFamily="34" charset="0"/>
              </a:rPr>
              <a:t>compute</a:t>
            </a:r>
            <a:r>
              <a:rPr lang="fr-FR" b="0" dirty="0">
                <a:latin typeface="Segoe UI" panose="020B0502040204020203" pitchFamily="34" charset="0"/>
                <a:cs typeface="Segoe UI" panose="020B0502040204020203" pitchFamily="34" charset="0"/>
              </a:rPr>
              <a:t> A2A by: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fr-FR" b="0" dirty="0" err="1">
                <a:latin typeface="Segoe UI" panose="020B0502040204020203" pitchFamily="34" charset="0"/>
                <a:cs typeface="Segoe UI" panose="020B0502040204020203" pitchFamily="34" charset="0"/>
              </a:rPr>
              <a:t>Automating</a:t>
            </a:r>
            <a:r>
              <a:rPr lang="fr-FR" b="0" dirty="0">
                <a:latin typeface="Segoe UI" panose="020B0502040204020203" pitchFamily="34" charset="0"/>
                <a:cs typeface="Segoe UI" panose="020B0502040204020203" pitchFamily="34" charset="0"/>
              </a:rPr>
              <a:t> all vérifications in the PSM pipeline: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50%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overlap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fr-FR" dirty="0" err="1">
                <a:latin typeface="Segoe UI" panose="020B0502040204020203" pitchFamily="34" charset="0"/>
                <a:cs typeface="Segoe UI" panose="020B0502040204020203" pitchFamily="34" charset="0"/>
              </a:rPr>
              <a:t>propensity</a:t>
            </a:r>
            <a:r>
              <a:rPr lang="fr-FR" dirty="0">
                <a:latin typeface="Segoe UI" panose="020B0502040204020203" pitchFamily="34" charset="0"/>
                <a:cs typeface="Segoe UI" panose="020B0502040204020203" pitchFamily="34" charset="0"/>
              </a:rPr>
              <a:t> distributions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fr-FR" b="0" dirty="0">
                <a:latin typeface="Segoe UI" panose="020B0502040204020203" pitchFamily="34" charset="0"/>
                <a:cs typeface="Segoe UI" panose="020B0502040204020203" pitchFamily="34" charset="0"/>
              </a:rPr>
              <a:t>SMD </a:t>
            </a:r>
            <a:r>
              <a:rPr lang="fr-FR" b="0" dirty="0" err="1">
                <a:latin typeface="Segoe UI" panose="020B0502040204020203" pitchFamily="34" charset="0"/>
                <a:cs typeface="Segoe UI" panose="020B0502040204020203" pitchFamily="34" charset="0"/>
              </a:rPr>
              <a:t>below</a:t>
            </a:r>
            <a:r>
              <a:rPr lang="fr-FR" b="0" dirty="0">
                <a:latin typeface="Segoe UI" panose="020B0502040204020203" pitchFamily="34" charset="0"/>
                <a:cs typeface="Segoe UI" panose="020B0502040204020203" pitchFamily="34" charset="0"/>
              </a:rPr>
              <a:t> 10%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fr-FR" b="0" dirty="0" err="1">
                <a:latin typeface="Segoe UI" panose="020B0502040204020203" pitchFamily="34" charset="0"/>
                <a:cs typeface="Segoe UI" panose="020B0502040204020203" pitchFamily="34" charset="0"/>
              </a:rPr>
              <a:t>Creating</a:t>
            </a:r>
            <a:r>
              <a:rPr lang="fr-FR" b="0" dirty="0">
                <a:latin typeface="Segoe UI" panose="020B0502040204020203" pitchFamily="34" charset="0"/>
                <a:cs typeface="Segoe UI" panose="020B0502040204020203" pitchFamily="34" charset="0"/>
              </a:rPr>
              <a:t> 100 </a:t>
            </a:r>
            <a:r>
              <a:rPr lang="fr-FR" b="0" dirty="0" err="1">
                <a:latin typeface="Segoe UI" panose="020B0502040204020203" pitchFamily="34" charset="0"/>
                <a:cs typeface="Segoe UI" panose="020B0502040204020203" pitchFamily="34" charset="0"/>
              </a:rPr>
              <a:t>artificial</a:t>
            </a:r>
            <a:r>
              <a:rPr lang="fr-FR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0" dirty="0" err="1">
                <a:latin typeface="Segoe UI" panose="020B0502040204020203" pitchFamily="34" charset="0"/>
                <a:cs typeface="Segoe UI" panose="020B0502040204020203" pitchFamily="34" charset="0"/>
              </a:rPr>
              <a:t>tasks</a:t>
            </a:r>
            <a:r>
              <a:rPr lang="fr-FR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0" dirty="0" err="1">
                <a:latin typeface="Segoe UI" panose="020B0502040204020203" pitchFamily="34" charset="0"/>
                <a:cs typeface="Segoe UI" panose="020B0502040204020203" pitchFamily="34" charset="0"/>
              </a:rPr>
              <a:t>using</a:t>
            </a:r>
            <a:r>
              <a:rPr lang="fr-FR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0" dirty="0" err="1">
                <a:latin typeface="Segoe UI" panose="020B0502040204020203" pitchFamily="34" charset="0"/>
                <a:cs typeface="Segoe UI" panose="020B0502040204020203" pitchFamily="34" charset="0"/>
              </a:rPr>
              <a:t>hill</a:t>
            </a:r>
            <a:r>
              <a:rPr lang="fr-FR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0" dirty="0" err="1">
                <a:latin typeface="Segoe UI" panose="020B0502040204020203" pitchFamily="34" charset="0"/>
                <a:cs typeface="Segoe UI" panose="020B0502040204020203" pitchFamily="34" charset="0"/>
              </a:rPr>
              <a:t>climbing</a:t>
            </a:r>
            <a:r>
              <a:rPr lang="fr-FR" b="0" dirty="0">
                <a:latin typeface="Segoe UI" panose="020B0502040204020203" pitchFamily="34" charset="0"/>
                <a:cs typeface="Segoe UI" panose="020B0502040204020203" pitchFamily="34" charset="0"/>
              </a:rPr>
              <a:t> clustering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fr-FR" b="0" dirty="0">
                <a:latin typeface="Segoe UI" panose="020B0502040204020203" pitchFamily="34" charset="0"/>
                <a:cs typeface="Segoe UI" panose="020B0502040204020203" pitchFamily="34" charset="0"/>
              </a:rPr>
              <a:t>Running a </a:t>
            </a:r>
            <a:r>
              <a:rPr lang="fr-FR" b="0" dirty="0" err="1">
                <a:latin typeface="Segoe UI" panose="020B0502040204020203" pitchFamily="34" charset="0"/>
                <a:cs typeface="Segoe UI" panose="020B0502040204020203" pitchFamily="34" charset="0"/>
              </a:rPr>
              <a:t>bias</a:t>
            </a:r>
            <a:r>
              <a:rPr lang="fr-FR" b="0" dirty="0">
                <a:latin typeface="Segoe UI" panose="020B0502040204020203" pitchFamily="34" charset="0"/>
                <a:cs typeface="Segoe UI" panose="020B0502040204020203" pitchFamily="34" charset="0"/>
              </a:rPr>
              <a:t> correction </a:t>
            </a:r>
            <a:r>
              <a:rPr lang="fr-FR" b="0" dirty="0" err="1"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r>
              <a:rPr lang="fr-FR" b="0" dirty="0">
                <a:latin typeface="Segoe UI" panose="020B0502040204020203" pitchFamily="34" charset="0"/>
                <a:cs typeface="Segoe UI" panose="020B0502040204020203" pitchFamily="34" charset="0"/>
              </a:rPr>
              <a:t> on </a:t>
            </a:r>
            <a:r>
              <a:rPr lang="fr-FR" b="0" dirty="0" err="1">
                <a:latin typeface="Segoe UI" panose="020B0502040204020203" pitchFamily="34" charset="0"/>
                <a:cs typeface="Segoe UI" panose="020B0502040204020203" pitchFamily="34" charset="0"/>
              </a:rPr>
              <a:t>them</a:t>
            </a:r>
            <a:endParaRPr lang="fr-FR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fr-FR" b="0" dirty="0" err="1">
                <a:latin typeface="Segoe UI" panose="020B0502040204020203" pitchFamily="34" charset="0"/>
                <a:cs typeface="Segoe UI" panose="020B0502040204020203" pitchFamily="34" charset="0"/>
              </a:rPr>
              <a:t>Measuring</a:t>
            </a:r>
            <a:r>
              <a:rPr lang="fr-FR" b="0" dirty="0">
                <a:latin typeface="Segoe UI" panose="020B0502040204020203" pitchFamily="34" charset="0"/>
                <a:cs typeface="Segoe UI" panose="020B0502040204020203" pitchFamily="34" charset="0"/>
              </a:rPr>
              <a:t> the </a:t>
            </a:r>
            <a:r>
              <a:rPr lang="fr-FR" b="0" dirty="0" err="1">
                <a:latin typeface="Segoe UI" panose="020B0502040204020203" pitchFamily="34" charset="0"/>
                <a:cs typeface="Segoe UI" panose="020B0502040204020203" pitchFamily="34" charset="0"/>
              </a:rPr>
              <a:t>absolute</a:t>
            </a:r>
            <a:r>
              <a:rPr lang="fr-FR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0" dirty="0" err="1">
                <a:latin typeface="Segoe UI" panose="020B0502040204020203" pitchFamily="34" charset="0"/>
                <a:cs typeface="Segoe UI" panose="020B0502040204020203" pitchFamily="34" charset="0"/>
              </a:rPr>
              <a:t>mean</a:t>
            </a:r>
            <a:r>
              <a:rPr lang="fr-FR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0" dirty="0" err="1">
                <a:latin typeface="Segoe UI" panose="020B0502040204020203" pitchFamily="34" charset="0"/>
                <a:cs typeface="Segoe UI" panose="020B0502040204020203" pitchFamily="34" charset="0"/>
              </a:rPr>
              <a:t>deviation</a:t>
            </a:r>
            <a:r>
              <a:rPr lang="fr-FR" b="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b="0" dirty="0" err="1">
                <a:latin typeface="Segoe UI" panose="020B0502040204020203" pitchFamily="34" charset="0"/>
                <a:cs typeface="Segoe UI" panose="020B0502040204020203" pitchFamily="34" charset="0"/>
              </a:rPr>
              <a:t>from</a:t>
            </a:r>
            <a:r>
              <a:rPr lang="fr-FR" b="0" dirty="0">
                <a:latin typeface="Segoe UI" panose="020B0502040204020203" pitchFamily="34" charset="0"/>
                <a:cs typeface="Segoe UI" panose="020B0502040204020203" pitchFamily="34" charset="0"/>
              </a:rPr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366822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Combining SMD and A2A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667696-E096-3530-468E-B06CB73150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51" t="10236" r="8478" b="6851"/>
          <a:stretch/>
        </p:blipFill>
        <p:spPr>
          <a:xfrm>
            <a:off x="5360893" y="1471961"/>
            <a:ext cx="6029787" cy="45881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9BB137-E20A-46D3-60CA-D59B76EC5980}"/>
              </a:ext>
            </a:extLst>
          </p:cNvPr>
          <p:cNvSpPr txBox="1"/>
          <p:nvPr/>
        </p:nvSpPr>
        <p:spPr>
          <a:xfrm>
            <a:off x="8481981" y="606910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A2A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E7062F-401D-92F4-F926-8581B0A7EBF6}"/>
              </a:ext>
            </a:extLst>
          </p:cNvPr>
          <p:cNvSpPr txBox="1"/>
          <p:nvPr/>
        </p:nvSpPr>
        <p:spPr>
          <a:xfrm rot="16200000">
            <a:off x="4795044" y="383689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SMD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17986"/>
      </p:ext>
    </p:extLst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Combining SMD and A2A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667696-E096-3530-468E-B06CB73150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50" t="45215" r="34826" b="6850"/>
          <a:stretch/>
        </p:blipFill>
        <p:spPr>
          <a:xfrm>
            <a:off x="5360894" y="2124636"/>
            <a:ext cx="6242174" cy="39355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9BB137-E20A-46D3-60CA-D59B76EC5980}"/>
              </a:ext>
            </a:extLst>
          </p:cNvPr>
          <p:cNvSpPr txBox="1"/>
          <p:nvPr/>
        </p:nvSpPr>
        <p:spPr>
          <a:xfrm>
            <a:off x="8481981" y="606910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A2A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E7062F-401D-92F4-F926-8581B0A7EBF6}"/>
              </a:ext>
            </a:extLst>
          </p:cNvPr>
          <p:cNvSpPr txBox="1"/>
          <p:nvPr/>
        </p:nvSpPr>
        <p:spPr>
          <a:xfrm rot="16200000">
            <a:off x="4795044" y="383689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SMD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F079012-A258-580E-0B4D-164E2A6E0A5A}"/>
              </a:ext>
            </a:extLst>
          </p:cNvPr>
          <p:cNvSpPr/>
          <p:nvPr/>
        </p:nvSpPr>
        <p:spPr bwMode="auto">
          <a:xfrm>
            <a:off x="6139066" y="3879620"/>
            <a:ext cx="4349681" cy="1827585"/>
          </a:xfrm>
          <a:custGeom>
            <a:avLst/>
            <a:gdLst>
              <a:gd name="connsiteX0" fmla="*/ 371595 w 4011308"/>
              <a:gd name="connsiteY0" fmla="*/ 0 h 1754478"/>
              <a:gd name="connsiteX1" fmla="*/ 39901 w 4011308"/>
              <a:gd name="connsiteY1" fmla="*/ 188259 h 1754478"/>
              <a:gd name="connsiteX2" fmla="*/ 66795 w 4011308"/>
              <a:gd name="connsiteY2" fmla="*/ 1066800 h 1754478"/>
              <a:gd name="connsiteX3" fmla="*/ 586748 w 4011308"/>
              <a:gd name="connsiteY3" fmla="*/ 1694330 h 1754478"/>
              <a:gd name="connsiteX4" fmla="*/ 1788019 w 4011308"/>
              <a:gd name="connsiteY4" fmla="*/ 1721224 h 1754478"/>
              <a:gd name="connsiteX5" fmla="*/ 3231336 w 4011308"/>
              <a:gd name="connsiteY5" fmla="*/ 1622612 h 1754478"/>
              <a:gd name="connsiteX6" fmla="*/ 3966442 w 4011308"/>
              <a:gd name="connsiteY6" fmla="*/ 1640542 h 1754478"/>
              <a:gd name="connsiteX7" fmla="*/ 3760254 w 4011308"/>
              <a:gd name="connsiteY7" fmla="*/ 1290918 h 1754478"/>
              <a:gd name="connsiteX8" fmla="*/ 2370725 w 4011308"/>
              <a:gd name="connsiteY8" fmla="*/ 1264024 h 1754478"/>
              <a:gd name="connsiteX9" fmla="*/ 1877666 w 4011308"/>
              <a:gd name="connsiteY9" fmla="*/ 806824 h 1754478"/>
              <a:gd name="connsiteX10" fmla="*/ 1689407 w 4011308"/>
              <a:gd name="connsiteY10" fmla="*/ 98612 h 1754478"/>
              <a:gd name="connsiteX11" fmla="*/ 586748 w 4011308"/>
              <a:gd name="connsiteY11" fmla="*/ 35859 h 1754478"/>
              <a:gd name="connsiteX0" fmla="*/ 371595 w 4011308"/>
              <a:gd name="connsiteY0" fmla="*/ 11062 h 1765540"/>
              <a:gd name="connsiteX1" fmla="*/ 39901 w 4011308"/>
              <a:gd name="connsiteY1" fmla="*/ 199321 h 1765540"/>
              <a:gd name="connsiteX2" fmla="*/ 66795 w 4011308"/>
              <a:gd name="connsiteY2" fmla="*/ 1077862 h 1765540"/>
              <a:gd name="connsiteX3" fmla="*/ 586748 w 4011308"/>
              <a:gd name="connsiteY3" fmla="*/ 1705392 h 1765540"/>
              <a:gd name="connsiteX4" fmla="*/ 1788019 w 4011308"/>
              <a:gd name="connsiteY4" fmla="*/ 1732286 h 1765540"/>
              <a:gd name="connsiteX5" fmla="*/ 3231336 w 4011308"/>
              <a:gd name="connsiteY5" fmla="*/ 1633674 h 1765540"/>
              <a:gd name="connsiteX6" fmla="*/ 3966442 w 4011308"/>
              <a:gd name="connsiteY6" fmla="*/ 1651604 h 1765540"/>
              <a:gd name="connsiteX7" fmla="*/ 3760254 w 4011308"/>
              <a:gd name="connsiteY7" fmla="*/ 1301980 h 1765540"/>
              <a:gd name="connsiteX8" fmla="*/ 2370725 w 4011308"/>
              <a:gd name="connsiteY8" fmla="*/ 1275086 h 1765540"/>
              <a:gd name="connsiteX9" fmla="*/ 1877666 w 4011308"/>
              <a:gd name="connsiteY9" fmla="*/ 817886 h 1765540"/>
              <a:gd name="connsiteX10" fmla="*/ 1689407 w 4011308"/>
              <a:gd name="connsiteY10" fmla="*/ 109674 h 1765540"/>
              <a:gd name="connsiteX11" fmla="*/ 371595 w 4011308"/>
              <a:gd name="connsiteY11" fmla="*/ 20027 h 1765540"/>
              <a:gd name="connsiteX0" fmla="*/ 433529 w 4073242"/>
              <a:gd name="connsiteY0" fmla="*/ 11062 h 1765540"/>
              <a:gd name="connsiteX1" fmla="*/ 101835 w 4073242"/>
              <a:gd name="connsiteY1" fmla="*/ 199321 h 1765540"/>
              <a:gd name="connsiteX2" fmla="*/ 39082 w 4073242"/>
              <a:gd name="connsiteY2" fmla="*/ 1077862 h 1765540"/>
              <a:gd name="connsiteX3" fmla="*/ 648682 w 4073242"/>
              <a:gd name="connsiteY3" fmla="*/ 1705392 h 1765540"/>
              <a:gd name="connsiteX4" fmla="*/ 1849953 w 4073242"/>
              <a:gd name="connsiteY4" fmla="*/ 1732286 h 1765540"/>
              <a:gd name="connsiteX5" fmla="*/ 3293270 w 4073242"/>
              <a:gd name="connsiteY5" fmla="*/ 1633674 h 1765540"/>
              <a:gd name="connsiteX6" fmla="*/ 4028376 w 4073242"/>
              <a:gd name="connsiteY6" fmla="*/ 1651604 h 1765540"/>
              <a:gd name="connsiteX7" fmla="*/ 3822188 w 4073242"/>
              <a:gd name="connsiteY7" fmla="*/ 1301980 h 1765540"/>
              <a:gd name="connsiteX8" fmla="*/ 2432659 w 4073242"/>
              <a:gd name="connsiteY8" fmla="*/ 1275086 h 1765540"/>
              <a:gd name="connsiteX9" fmla="*/ 1939600 w 4073242"/>
              <a:gd name="connsiteY9" fmla="*/ 817886 h 1765540"/>
              <a:gd name="connsiteX10" fmla="*/ 1751341 w 4073242"/>
              <a:gd name="connsiteY10" fmla="*/ 109674 h 1765540"/>
              <a:gd name="connsiteX11" fmla="*/ 433529 w 4073242"/>
              <a:gd name="connsiteY11" fmla="*/ 20027 h 1765540"/>
              <a:gd name="connsiteX0" fmla="*/ 395815 w 4035528"/>
              <a:gd name="connsiteY0" fmla="*/ 11062 h 1765540"/>
              <a:gd name="connsiteX1" fmla="*/ 64121 w 4035528"/>
              <a:gd name="connsiteY1" fmla="*/ 199321 h 1765540"/>
              <a:gd name="connsiteX2" fmla="*/ 1368 w 4035528"/>
              <a:gd name="connsiteY2" fmla="*/ 1077862 h 1765540"/>
              <a:gd name="connsiteX3" fmla="*/ 610968 w 4035528"/>
              <a:gd name="connsiteY3" fmla="*/ 1705392 h 1765540"/>
              <a:gd name="connsiteX4" fmla="*/ 1812239 w 4035528"/>
              <a:gd name="connsiteY4" fmla="*/ 1732286 h 1765540"/>
              <a:gd name="connsiteX5" fmla="*/ 3255556 w 4035528"/>
              <a:gd name="connsiteY5" fmla="*/ 1633674 h 1765540"/>
              <a:gd name="connsiteX6" fmla="*/ 3990662 w 4035528"/>
              <a:gd name="connsiteY6" fmla="*/ 1651604 h 1765540"/>
              <a:gd name="connsiteX7" fmla="*/ 3784474 w 4035528"/>
              <a:gd name="connsiteY7" fmla="*/ 1301980 h 1765540"/>
              <a:gd name="connsiteX8" fmla="*/ 2394945 w 4035528"/>
              <a:gd name="connsiteY8" fmla="*/ 1275086 h 1765540"/>
              <a:gd name="connsiteX9" fmla="*/ 1901886 w 4035528"/>
              <a:gd name="connsiteY9" fmla="*/ 817886 h 1765540"/>
              <a:gd name="connsiteX10" fmla="*/ 1713627 w 4035528"/>
              <a:gd name="connsiteY10" fmla="*/ 109674 h 1765540"/>
              <a:gd name="connsiteX11" fmla="*/ 395815 w 4035528"/>
              <a:gd name="connsiteY11" fmla="*/ 20027 h 1765540"/>
              <a:gd name="connsiteX0" fmla="*/ 709968 w 4349681"/>
              <a:gd name="connsiteY0" fmla="*/ 11062 h 1827585"/>
              <a:gd name="connsiteX1" fmla="*/ 378274 w 4349681"/>
              <a:gd name="connsiteY1" fmla="*/ 199321 h 1827585"/>
              <a:gd name="connsiteX2" fmla="*/ 315521 w 4349681"/>
              <a:gd name="connsiteY2" fmla="*/ 1077862 h 1827585"/>
              <a:gd name="connsiteX3" fmla="*/ 100368 w 4349681"/>
              <a:gd name="connsiteY3" fmla="*/ 1786074 h 1827585"/>
              <a:gd name="connsiteX4" fmla="*/ 2126392 w 4349681"/>
              <a:gd name="connsiteY4" fmla="*/ 1732286 h 1827585"/>
              <a:gd name="connsiteX5" fmla="*/ 3569709 w 4349681"/>
              <a:gd name="connsiteY5" fmla="*/ 1633674 h 1827585"/>
              <a:gd name="connsiteX6" fmla="*/ 4304815 w 4349681"/>
              <a:gd name="connsiteY6" fmla="*/ 1651604 h 1827585"/>
              <a:gd name="connsiteX7" fmla="*/ 4098627 w 4349681"/>
              <a:gd name="connsiteY7" fmla="*/ 1301980 h 1827585"/>
              <a:gd name="connsiteX8" fmla="*/ 2709098 w 4349681"/>
              <a:gd name="connsiteY8" fmla="*/ 1275086 h 1827585"/>
              <a:gd name="connsiteX9" fmla="*/ 2216039 w 4349681"/>
              <a:gd name="connsiteY9" fmla="*/ 817886 h 1827585"/>
              <a:gd name="connsiteX10" fmla="*/ 2027780 w 4349681"/>
              <a:gd name="connsiteY10" fmla="*/ 109674 h 1827585"/>
              <a:gd name="connsiteX11" fmla="*/ 709968 w 4349681"/>
              <a:gd name="connsiteY11" fmla="*/ 20027 h 1827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49681" h="1827585">
                <a:moveTo>
                  <a:pt x="709968" y="11062"/>
                </a:moveTo>
                <a:cubicBezTo>
                  <a:pt x="569521" y="16291"/>
                  <a:pt x="444015" y="21521"/>
                  <a:pt x="378274" y="199321"/>
                </a:cubicBezTo>
                <a:cubicBezTo>
                  <a:pt x="312533" y="377121"/>
                  <a:pt x="361839" y="813403"/>
                  <a:pt x="315521" y="1077862"/>
                </a:cubicBezTo>
                <a:cubicBezTo>
                  <a:pt x="269203" y="1342321"/>
                  <a:pt x="-201444" y="1677003"/>
                  <a:pt x="100368" y="1786074"/>
                </a:cubicBezTo>
                <a:cubicBezTo>
                  <a:pt x="402180" y="1895145"/>
                  <a:pt x="1548169" y="1757686"/>
                  <a:pt x="2126392" y="1732286"/>
                </a:cubicBezTo>
                <a:cubicBezTo>
                  <a:pt x="2704615" y="1706886"/>
                  <a:pt x="3206639" y="1647121"/>
                  <a:pt x="3569709" y="1633674"/>
                </a:cubicBezTo>
                <a:cubicBezTo>
                  <a:pt x="3932779" y="1620227"/>
                  <a:pt x="4216662" y="1706886"/>
                  <a:pt x="4304815" y="1651604"/>
                </a:cubicBezTo>
                <a:cubicBezTo>
                  <a:pt x="4392968" y="1596322"/>
                  <a:pt x="4364580" y="1364733"/>
                  <a:pt x="4098627" y="1301980"/>
                </a:cubicBezTo>
                <a:cubicBezTo>
                  <a:pt x="3832674" y="1239227"/>
                  <a:pt x="3022863" y="1355768"/>
                  <a:pt x="2709098" y="1275086"/>
                </a:cubicBezTo>
                <a:cubicBezTo>
                  <a:pt x="2395333" y="1194404"/>
                  <a:pt x="2329592" y="1012121"/>
                  <a:pt x="2216039" y="817886"/>
                </a:cubicBezTo>
                <a:cubicBezTo>
                  <a:pt x="2102486" y="623651"/>
                  <a:pt x="2242933" y="238168"/>
                  <a:pt x="2027780" y="109674"/>
                </a:cubicBezTo>
                <a:cubicBezTo>
                  <a:pt x="1812627" y="-18820"/>
                  <a:pt x="1153721" y="-12844"/>
                  <a:pt x="709968" y="20027"/>
                </a:cubicBezTo>
              </a:path>
            </a:pathLst>
          </a:custGeom>
          <a:solidFill>
            <a:srgbClr val="FF3770">
              <a:alpha val="14902"/>
            </a:srgbClr>
          </a:solidFill>
          <a:ln w="127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5DFB8-5FD0-968D-A6FB-77F2052F3B71}"/>
              </a:ext>
            </a:extLst>
          </p:cNvPr>
          <p:cNvSpPr txBox="1"/>
          <p:nvPr/>
        </p:nvSpPr>
        <p:spPr>
          <a:xfrm>
            <a:off x="8048251" y="3535832"/>
            <a:ext cx="148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SMD×A2A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8DEDE0C-FC64-1076-62F2-F67513A6B522}"/>
              </a:ext>
            </a:extLst>
          </p:cNvPr>
          <p:cNvSpPr/>
          <p:nvPr/>
        </p:nvSpPr>
        <p:spPr bwMode="auto">
          <a:xfrm>
            <a:off x="6660777" y="3110753"/>
            <a:ext cx="4634752" cy="2658059"/>
          </a:xfrm>
          <a:custGeom>
            <a:avLst/>
            <a:gdLst>
              <a:gd name="connsiteX0" fmla="*/ 36699 w 4536981"/>
              <a:gd name="connsiteY0" fmla="*/ 0 h 2348753"/>
              <a:gd name="connsiteX1" fmla="*/ 72558 w 4536981"/>
              <a:gd name="connsiteY1" fmla="*/ 1452282 h 2348753"/>
              <a:gd name="connsiteX2" fmla="*/ 691122 w 4536981"/>
              <a:gd name="connsiteY2" fmla="*/ 2187388 h 2348753"/>
              <a:gd name="connsiteX3" fmla="*/ 4536981 w 4536981"/>
              <a:gd name="connsiteY3" fmla="*/ 2348753 h 2348753"/>
              <a:gd name="connsiteX0" fmla="*/ 8180 w 4660862"/>
              <a:gd name="connsiteY0" fmla="*/ 0 h 2967318"/>
              <a:gd name="connsiteX1" fmla="*/ 196439 w 4660862"/>
              <a:gd name="connsiteY1" fmla="*/ 2070847 h 2967318"/>
              <a:gd name="connsiteX2" fmla="*/ 815003 w 4660862"/>
              <a:gd name="connsiteY2" fmla="*/ 2805953 h 2967318"/>
              <a:gd name="connsiteX3" fmla="*/ 4660862 w 4660862"/>
              <a:gd name="connsiteY3" fmla="*/ 2967318 h 2967318"/>
              <a:gd name="connsiteX0" fmla="*/ 0 w 4652682"/>
              <a:gd name="connsiteY0" fmla="*/ 0 h 2967318"/>
              <a:gd name="connsiteX1" fmla="*/ 188259 w 4652682"/>
              <a:gd name="connsiteY1" fmla="*/ 2070847 h 2967318"/>
              <a:gd name="connsiteX2" fmla="*/ 806823 w 4652682"/>
              <a:gd name="connsiteY2" fmla="*/ 2805953 h 2967318"/>
              <a:gd name="connsiteX3" fmla="*/ 4652682 w 4652682"/>
              <a:gd name="connsiteY3" fmla="*/ 2967318 h 2967318"/>
              <a:gd name="connsiteX0" fmla="*/ 0 w 4554070"/>
              <a:gd name="connsiteY0" fmla="*/ 0 h 2599765"/>
              <a:gd name="connsiteX1" fmla="*/ 89647 w 4554070"/>
              <a:gd name="connsiteY1" fmla="*/ 1703294 h 2599765"/>
              <a:gd name="connsiteX2" fmla="*/ 708211 w 4554070"/>
              <a:gd name="connsiteY2" fmla="*/ 2438400 h 2599765"/>
              <a:gd name="connsiteX3" fmla="*/ 4554070 w 4554070"/>
              <a:gd name="connsiteY3" fmla="*/ 2599765 h 2599765"/>
              <a:gd name="connsiteX0" fmla="*/ 0 w 4554070"/>
              <a:gd name="connsiteY0" fmla="*/ 0 h 2599765"/>
              <a:gd name="connsiteX1" fmla="*/ 89647 w 4554070"/>
              <a:gd name="connsiteY1" fmla="*/ 1703294 h 2599765"/>
              <a:gd name="connsiteX2" fmla="*/ 708211 w 4554070"/>
              <a:gd name="connsiteY2" fmla="*/ 2438400 h 2599765"/>
              <a:gd name="connsiteX3" fmla="*/ 4554070 w 4554070"/>
              <a:gd name="connsiteY3" fmla="*/ 2599765 h 2599765"/>
              <a:gd name="connsiteX0" fmla="*/ 0 w 4554070"/>
              <a:gd name="connsiteY0" fmla="*/ 0 h 2599765"/>
              <a:gd name="connsiteX1" fmla="*/ 89647 w 4554070"/>
              <a:gd name="connsiteY1" fmla="*/ 1703294 h 2599765"/>
              <a:gd name="connsiteX2" fmla="*/ 708211 w 4554070"/>
              <a:gd name="connsiteY2" fmla="*/ 2438400 h 2599765"/>
              <a:gd name="connsiteX3" fmla="*/ 4554070 w 4554070"/>
              <a:gd name="connsiteY3" fmla="*/ 2599765 h 2599765"/>
              <a:gd name="connsiteX0" fmla="*/ 0 w 4554070"/>
              <a:gd name="connsiteY0" fmla="*/ 0 h 2599765"/>
              <a:gd name="connsiteX1" fmla="*/ 134470 w 4554070"/>
              <a:gd name="connsiteY1" fmla="*/ 1712259 h 2599765"/>
              <a:gd name="connsiteX2" fmla="*/ 708211 w 4554070"/>
              <a:gd name="connsiteY2" fmla="*/ 2438400 h 2599765"/>
              <a:gd name="connsiteX3" fmla="*/ 4554070 w 4554070"/>
              <a:gd name="connsiteY3" fmla="*/ 2599765 h 2599765"/>
              <a:gd name="connsiteX0" fmla="*/ 0 w 4554070"/>
              <a:gd name="connsiteY0" fmla="*/ 0 h 2639399"/>
              <a:gd name="connsiteX1" fmla="*/ 134470 w 4554070"/>
              <a:gd name="connsiteY1" fmla="*/ 1712259 h 2639399"/>
              <a:gd name="connsiteX2" fmla="*/ 1174376 w 4554070"/>
              <a:gd name="connsiteY2" fmla="*/ 2563906 h 2639399"/>
              <a:gd name="connsiteX3" fmla="*/ 4554070 w 4554070"/>
              <a:gd name="connsiteY3" fmla="*/ 2599765 h 2639399"/>
              <a:gd name="connsiteX0" fmla="*/ 0 w 4554070"/>
              <a:gd name="connsiteY0" fmla="*/ 0 h 2639399"/>
              <a:gd name="connsiteX1" fmla="*/ 134470 w 4554070"/>
              <a:gd name="connsiteY1" fmla="*/ 1712259 h 2639399"/>
              <a:gd name="connsiteX2" fmla="*/ 1174376 w 4554070"/>
              <a:gd name="connsiteY2" fmla="*/ 2563906 h 2639399"/>
              <a:gd name="connsiteX3" fmla="*/ 4554070 w 4554070"/>
              <a:gd name="connsiteY3" fmla="*/ 2599765 h 2639399"/>
              <a:gd name="connsiteX0" fmla="*/ 0 w 4554070"/>
              <a:gd name="connsiteY0" fmla="*/ 0 h 2639399"/>
              <a:gd name="connsiteX1" fmla="*/ 134470 w 4554070"/>
              <a:gd name="connsiteY1" fmla="*/ 1712259 h 2639399"/>
              <a:gd name="connsiteX2" fmla="*/ 1174376 w 4554070"/>
              <a:gd name="connsiteY2" fmla="*/ 2563906 h 2639399"/>
              <a:gd name="connsiteX3" fmla="*/ 4554070 w 4554070"/>
              <a:gd name="connsiteY3" fmla="*/ 2599765 h 2639399"/>
              <a:gd name="connsiteX0" fmla="*/ 0 w 4634752"/>
              <a:gd name="connsiteY0" fmla="*/ 0 h 2658059"/>
              <a:gd name="connsiteX1" fmla="*/ 134470 w 4634752"/>
              <a:gd name="connsiteY1" fmla="*/ 1712259 h 2658059"/>
              <a:gd name="connsiteX2" fmla="*/ 1174376 w 4634752"/>
              <a:gd name="connsiteY2" fmla="*/ 2563906 h 2658059"/>
              <a:gd name="connsiteX3" fmla="*/ 4634752 w 4634752"/>
              <a:gd name="connsiteY3" fmla="*/ 2644589 h 265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752" h="2658059">
                <a:moveTo>
                  <a:pt x="0" y="0"/>
                </a:moveTo>
                <a:cubicBezTo>
                  <a:pt x="26147" y="606611"/>
                  <a:pt x="37353" y="1231153"/>
                  <a:pt x="134470" y="1712259"/>
                </a:cubicBezTo>
                <a:cubicBezTo>
                  <a:pt x="231587" y="2193365"/>
                  <a:pt x="493059" y="2441388"/>
                  <a:pt x="1174376" y="2563906"/>
                </a:cubicBezTo>
                <a:cubicBezTo>
                  <a:pt x="1918446" y="2713318"/>
                  <a:pt x="3083857" y="2638612"/>
                  <a:pt x="4634752" y="2644589"/>
                </a:cubicBezTo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dash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786E01-3E57-583C-8942-62F9AB4434B2}"/>
              </a:ext>
            </a:extLst>
          </p:cNvPr>
          <p:cNvSpPr txBox="1"/>
          <p:nvPr/>
        </p:nvSpPr>
        <p:spPr>
          <a:xfrm>
            <a:off x="6660777" y="3047716"/>
            <a:ext cx="148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3"/>
                </a:solidFill>
              </a:rPr>
              <a:t>Pareto front</a:t>
            </a:r>
          </a:p>
        </p:txBody>
      </p:sp>
    </p:spTree>
    <p:extLst>
      <p:ext uri="{BB962C8B-B14F-4D97-AF65-F5344CB8AC3E}">
        <p14:creationId xmlns:p14="http://schemas.microsoft.com/office/powerpoint/2010/main" val="1943714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6" grpId="0" animBg="1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E25421A-3A93-F940-6CDE-8578982E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Synthetic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various</a:t>
            </a:r>
            <a:r>
              <a:rPr lang="fr-FR" dirty="0"/>
              <a:t> # of </a:t>
            </a:r>
            <a:r>
              <a:rPr lang="fr-FR" dirty="0" err="1"/>
              <a:t>confounders</a:t>
            </a:r>
            <a:endParaRPr lang="fr-FR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DC47A58-A9BD-872C-563F-C70D67D17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899561"/>
              </p:ext>
            </p:extLst>
          </p:nvPr>
        </p:nvGraphicFramePr>
        <p:xfrm>
          <a:off x="687294" y="2974888"/>
          <a:ext cx="2450350" cy="25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035">
                  <a:extLst>
                    <a:ext uri="{9D8B030D-6E8A-4147-A177-3AD203B41FA5}">
                      <a16:colId xmlns:a16="http://schemas.microsoft.com/office/drawing/2014/main" val="1436376182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1182205318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1333172775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2640119056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2539554675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995017162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4224935092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1494039320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3198946969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3401229713"/>
                    </a:ext>
                  </a:extLst>
                </a:gridCol>
              </a:tblGrid>
              <a:tr h="252408">
                <a:tc>
                  <a:txBody>
                    <a:bodyPr/>
                    <a:lstStyle/>
                    <a:p>
                      <a:endParaRPr lang="fr-FR" sz="800"/>
                    </a:p>
                  </a:txBody>
                  <a:tcPr>
                    <a:solidFill>
                      <a:srgbClr val="FF377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56336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4C010EB-B044-8831-7505-AF81F22D4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727188"/>
              </p:ext>
            </p:extLst>
          </p:nvPr>
        </p:nvGraphicFramePr>
        <p:xfrm>
          <a:off x="687294" y="3723491"/>
          <a:ext cx="2450350" cy="25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035">
                  <a:extLst>
                    <a:ext uri="{9D8B030D-6E8A-4147-A177-3AD203B41FA5}">
                      <a16:colId xmlns:a16="http://schemas.microsoft.com/office/drawing/2014/main" val="1436376182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1182205318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1333172775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2640119056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2539554675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995017162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4224935092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1494039320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3198946969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3401229713"/>
                    </a:ext>
                  </a:extLst>
                </a:gridCol>
              </a:tblGrid>
              <a:tr h="252408">
                <a:tc>
                  <a:txBody>
                    <a:bodyPr/>
                    <a:lstStyle/>
                    <a:p>
                      <a:endParaRPr lang="fr-FR" sz="800"/>
                    </a:p>
                  </a:txBody>
                  <a:tcPr>
                    <a:solidFill>
                      <a:srgbClr val="FF377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56336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35F6051-4CEB-45CB-24C3-9950226D7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459191"/>
              </p:ext>
            </p:extLst>
          </p:nvPr>
        </p:nvGraphicFramePr>
        <p:xfrm>
          <a:off x="687294" y="4472094"/>
          <a:ext cx="2450350" cy="25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035">
                  <a:extLst>
                    <a:ext uri="{9D8B030D-6E8A-4147-A177-3AD203B41FA5}">
                      <a16:colId xmlns:a16="http://schemas.microsoft.com/office/drawing/2014/main" val="1436376182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1182205318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1333172775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2640119056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2539554675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995017162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4224935092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1494039320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3198946969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3401229713"/>
                    </a:ext>
                  </a:extLst>
                </a:gridCol>
              </a:tblGrid>
              <a:tr h="252408">
                <a:tc>
                  <a:txBody>
                    <a:bodyPr/>
                    <a:lstStyle/>
                    <a:p>
                      <a:endParaRPr lang="fr-FR" sz="800"/>
                    </a:p>
                  </a:txBody>
                  <a:tcPr>
                    <a:solidFill>
                      <a:srgbClr val="FF377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FF377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56336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380FF79-4BD6-9DAB-38A4-BE1D89958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688166"/>
              </p:ext>
            </p:extLst>
          </p:nvPr>
        </p:nvGraphicFramePr>
        <p:xfrm>
          <a:off x="687294" y="5220697"/>
          <a:ext cx="2450350" cy="25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035">
                  <a:extLst>
                    <a:ext uri="{9D8B030D-6E8A-4147-A177-3AD203B41FA5}">
                      <a16:colId xmlns:a16="http://schemas.microsoft.com/office/drawing/2014/main" val="1436376182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1182205318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1333172775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2640119056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2539554675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995017162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4224935092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1494039320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3198946969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3401229713"/>
                    </a:ext>
                  </a:extLst>
                </a:gridCol>
              </a:tblGrid>
              <a:tr h="252408">
                <a:tc>
                  <a:txBody>
                    <a:bodyPr/>
                    <a:lstStyle/>
                    <a:p>
                      <a:endParaRPr lang="fr-FR" sz="800"/>
                    </a:p>
                  </a:txBody>
                  <a:tcPr>
                    <a:solidFill>
                      <a:srgbClr val="FF377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FF377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56336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8DDD71F-E774-DAC6-4E87-AB9E5D0BC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617326"/>
              </p:ext>
            </p:extLst>
          </p:nvPr>
        </p:nvGraphicFramePr>
        <p:xfrm>
          <a:off x="687294" y="5969299"/>
          <a:ext cx="2450350" cy="25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035">
                  <a:extLst>
                    <a:ext uri="{9D8B030D-6E8A-4147-A177-3AD203B41FA5}">
                      <a16:colId xmlns:a16="http://schemas.microsoft.com/office/drawing/2014/main" val="1436376182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1182205318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1333172775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2640119056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2539554675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995017162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4224935092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1494039320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3198946969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3401229713"/>
                    </a:ext>
                  </a:extLst>
                </a:gridCol>
              </a:tblGrid>
              <a:tr h="252408">
                <a:tc>
                  <a:txBody>
                    <a:bodyPr/>
                    <a:lstStyle/>
                    <a:p>
                      <a:endParaRPr lang="fr-FR" sz="800"/>
                    </a:p>
                  </a:txBody>
                  <a:tcPr>
                    <a:solidFill>
                      <a:srgbClr val="FF377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/>
                    </a:p>
                  </a:txBody>
                  <a:tcPr>
                    <a:solidFill>
                      <a:srgbClr val="FF377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FF377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56336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A890456-2E79-1703-64C4-D83675C98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570601"/>
              </p:ext>
            </p:extLst>
          </p:nvPr>
        </p:nvGraphicFramePr>
        <p:xfrm>
          <a:off x="4300070" y="2974888"/>
          <a:ext cx="2450350" cy="25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035">
                  <a:extLst>
                    <a:ext uri="{9D8B030D-6E8A-4147-A177-3AD203B41FA5}">
                      <a16:colId xmlns:a16="http://schemas.microsoft.com/office/drawing/2014/main" val="1436376182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1182205318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1333172775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2640119056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2539554675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995017162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4224935092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1494039320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3198946969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3401229713"/>
                    </a:ext>
                  </a:extLst>
                </a:gridCol>
              </a:tblGrid>
              <a:tr h="252408">
                <a:tc>
                  <a:txBody>
                    <a:bodyPr/>
                    <a:lstStyle/>
                    <a:p>
                      <a:endParaRPr lang="fr-FR" sz="800"/>
                    </a:p>
                  </a:txBody>
                  <a:tcPr>
                    <a:solidFill>
                      <a:srgbClr val="FF377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/>
                    </a:p>
                  </a:txBody>
                  <a:tcPr>
                    <a:solidFill>
                      <a:srgbClr val="FF377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FF377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56336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10C0078-2C65-EE99-C636-1C0D67AE4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594763"/>
              </p:ext>
            </p:extLst>
          </p:nvPr>
        </p:nvGraphicFramePr>
        <p:xfrm>
          <a:off x="4300070" y="3723491"/>
          <a:ext cx="2450350" cy="25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035">
                  <a:extLst>
                    <a:ext uri="{9D8B030D-6E8A-4147-A177-3AD203B41FA5}">
                      <a16:colId xmlns:a16="http://schemas.microsoft.com/office/drawing/2014/main" val="1436376182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1182205318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1333172775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2640119056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2539554675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995017162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4224935092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1494039320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3198946969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3401229713"/>
                    </a:ext>
                  </a:extLst>
                </a:gridCol>
              </a:tblGrid>
              <a:tr h="252408">
                <a:tc>
                  <a:txBody>
                    <a:bodyPr/>
                    <a:lstStyle/>
                    <a:p>
                      <a:endParaRPr lang="fr-FR" sz="800"/>
                    </a:p>
                  </a:txBody>
                  <a:tcPr>
                    <a:solidFill>
                      <a:srgbClr val="FF377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/>
                    </a:p>
                  </a:txBody>
                  <a:tcPr>
                    <a:solidFill>
                      <a:srgbClr val="FF377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/>
                    </a:p>
                  </a:txBody>
                  <a:tcPr>
                    <a:solidFill>
                      <a:srgbClr val="FF377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FF377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563364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F1C0FD96-F319-8477-0C9C-4D9FAF4E7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638672"/>
              </p:ext>
            </p:extLst>
          </p:nvPr>
        </p:nvGraphicFramePr>
        <p:xfrm>
          <a:off x="4300070" y="4472094"/>
          <a:ext cx="2450350" cy="25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035">
                  <a:extLst>
                    <a:ext uri="{9D8B030D-6E8A-4147-A177-3AD203B41FA5}">
                      <a16:colId xmlns:a16="http://schemas.microsoft.com/office/drawing/2014/main" val="1436376182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1182205318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1333172775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2640119056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2539554675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995017162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4224935092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1494039320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3198946969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3401229713"/>
                    </a:ext>
                  </a:extLst>
                </a:gridCol>
              </a:tblGrid>
              <a:tr h="252408">
                <a:tc>
                  <a:txBody>
                    <a:bodyPr/>
                    <a:lstStyle/>
                    <a:p>
                      <a:endParaRPr lang="fr-FR" sz="800"/>
                    </a:p>
                  </a:txBody>
                  <a:tcPr>
                    <a:solidFill>
                      <a:srgbClr val="FF377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/>
                    </a:p>
                  </a:txBody>
                  <a:tcPr>
                    <a:solidFill>
                      <a:srgbClr val="FF377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/>
                    </a:p>
                  </a:txBody>
                  <a:tcPr>
                    <a:solidFill>
                      <a:srgbClr val="FF377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FF377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563364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27FA0B4-A49E-E7CD-4ED0-489808DD6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898707"/>
              </p:ext>
            </p:extLst>
          </p:nvPr>
        </p:nvGraphicFramePr>
        <p:xfrm>
          <a:off x="4300070" y="5220697"/>
          <a:ext cx="2450350" cy="25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035">
                  <a:extLst>
                    <a:ext uri="{9D8B030D-6E8A-4147-A177-3AD203B41FA5}">
                      <a16:colId xmlns:a16="http://schemas.microsoft.com/office/drawing/2014/main" val="1436376182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1182205318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1333172775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2640119056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2539554675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995017162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4224935092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1494039320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3198946969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3401229713"/>
                    </a:ext>
                  </a:extLst>
                </a:gridCol>
              </a:tblGrid>
              <a:tr h="252408">
                <a:tc>
                  <a:txBody>
                    <a:bodyPr/>
                    <a:lstStyle/>
                    <a:p>
                      <a:endParaRPr lang="fr-FR" sz="800"/>
                    </a:p>
                  </a:txBody>
                  <a:tcPr>
                    <a:solidFill>
                      <a:srgbClr val="FF377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/>
                    </a:p>
                  </a:txBody>
                  <a:tcPr>
                    <a:solidFill>
                      <a:srgbClr val="FF377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/>
                    </a:p>
                  </a:txBody>
                  <a:tcPr>
                    <a:solidFill>
                      <a:srgbClr val="FF377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/>
                    </a:p>
                  </a:txBody>
                  <a:tcPr>
                    <a:solidFill>
                      <a:srgbClr val="FF377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FF377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563364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81D270E-E7E5-8801-FD46-80B607DA5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142735"/>
              </p:ext>
            </p:extLst>
          </p:nvPr>
        </p:nvGraphicFramePr>
        <p:xfrm>
          <a:off x="4300070" y="5969299"/>
          <a:ext cx="2450350" cy="25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035">
                  <a:extLst>
                    <a:ext uri="{9D8B030D-6E8A-4147-A177-3AD203B41FA5}">
                      <a16:colId xmlns:a16="http://schemas.microsoft.com/office/drawing/2014/main" val="1436376182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1182205318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1333172775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2640119056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2539554675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995017162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4224935092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1494039320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3198946969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3401229713"/>
                    </a:ext>
                  </a:extLst>
                </a:gridCol>
              </a:tblGrid>
              <a:tr h="252408"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FF377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FF377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FF377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FF377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FF377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56336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65724ED-8BC3-0E2C-13FA-B84E020F3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751347"/>
              </p:ext>
            </p:extLst>
          </p:nvPr>
        </p:nvGraphicFramePr>
        <p:xfrm>
          <a:off x="2516094" y="2226285"/>
          <a:ext cx="2450350" cy="252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035">
                  <a:extLst>
                    <a:ext uri="{9D8B030D-6E8A-4147-A177-3AD203B41FA5}">
                      <a16:colId xmlns:a16="http://schemas.microsoft.com/office/drawing/2014/main" val="1436376182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1182205318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1333172775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2640119056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2539554675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995017162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4224935092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1494039320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3198946969"/>
                    </a:ext>
                  </a:extLst>
                </a:gridCol>
                <a:gridCol w="245035">
                  <a:extLst>
                    <a:ext uri="{9D8B030D-6E8A-4147-A177-3AD203B41FA5}">
                      <a16:colId xmlns:a16="http://schemas.microsoft.com/office/drawing/2014/main" val="3401229713"/>
                    </a:ext>
                  </a:extLst>
                </a:gridCol>
              </a:tblGrid>
              <a:tr h="252408">
                <a:tc>
                  <a:txBody>
                    <a:bodyPr/>
                    <a:lstStyle/>
                    <a:p>
                      <a:endParaRPr lang="fr-FR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8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563364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43E0FA6F-7243-851B-E782-F41B0DE3B8EF}"/>
              </a:ext>
            </a:extLst>
          </p:cNvPr>
          <p:cNvSpPr txBox="1"/>
          <p:nvPr/>
        </p:nvSpPr>
        <p:spPr>
          <a:xfrm>
            <a:off x="3333375" y="1904999"/>
            <a:ext cx="81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+mn-lt"/>
              </a:rPr>
              <a:t>10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9C8573-B618-9953-406F-3B4AFF3A5433}"/>
              </a:ext>
            </a:extLst>
          </p:cNvPr>
          <p:cNvSpPr txBox="1"/>
          <p:nvPr/>
        </p:nvSpPr>
        <p:spPr>
          <a:xfrm>
            <a:off x="1504575" y="2657362"/>
            <a:ext cx="81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+mn-lt"/>
              </a:rPr>
              <a:t>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F40D30-FCD8-3DEC-2C84-FD2E4CB2C4AB}"/>
              </a:ext>
            </a:extLst>
          </p:cNvPr>
          <p:cNvSpPr txBox="1"/>
          <p:nvPr/>
        </p:nvSpPr>
        <p:spPr>
          <a:xfrm>
            <a:off x="1504575" y="3410254"/>
            <a:ext cx="81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+mn-lt"/>
              </a:rPr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43D865-1538-4AA7-675A-9FD74BDCB033}"/>
              </a:ext>
            </a:extLst>
          </p:cNvPr>
          <p:cNvSpPr txBox="1"/>
          <p:nvPr/>
        </p:nvSpPr>
        <p:spPr>
          <a:xfrm>
            <a:off x="1504575" y="4163146"/>
            <a:ext cx="81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+mn-lt"/>
              </a:rPr>
              <a:t>7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8D43BA-AF0A-E5F3-92DA-6092949F5E50}"/>
              </a:ext>
            </a:extLst>
          </p:cNvPr>
          <p:cNvSpPr txBox="1"/>
          <p:nvPr/>
        </p:nvSpPr>
        <p:spPr>
          <a:xfrm>
            <a:off x="1504575" y="4916038"/>
            <a:ext cx="81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+mn-lt"/>
              </a:rPr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3C479B-A812-5927-D082-3CAAB468F044}"/>
              </a:ext>
            </a:extLst>
          </p:cNvPr>
          <p:cNvSpPr txBox="1"/>
          <p:nvPr/>
        </p:nvSpPr>
        <p:spPr>
          <a:xfrm>
            <a:off x="1504575" y="5668930"/>
            <a:ext cx="81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+mn-lt"/>
              </a:rPr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F1F80E-6816-5C30-4438-0ECE3F2EA180}"/>
              </a:ext>
            </a:extLst>
          </p:cNvPr>
          <p:cNvSpPr txBox="1"/>
          <p:nvPr/>
        </p:nvSpPr>
        <p:spPr>
          <a:xfrm>
            <a:off x="5117351" y="2657362"/>
            <a:ext cx="81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+mn-lt"/>
              </a:rPr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FF5B10-328D-4B26-6CB1-E25A6A5BC8FF}"/>
              </a:ext>
            </a:extLst>
          </p:cNvPr>
          <p:cNvSpPr txBox="1"/>
          <p:nvPr/>
        </p:nvSpPr>
        <p:spPr>
          <a:xfrm>
            <a:off x="5117351" y="3410254"/>
            <a:ext cx="81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+mn-lt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2D5E84-D8CA-BF2B-6893-C88222F352F2}"/>
              </a:ext>
            </a:extLst>
          </p:cNvPr>
          <p:cNvSpPr txBox="1"/>
          <p:nvPr/>
        </p:nvSpPr>
        <p:spPr>
          <a:xfrm>
            <a:off x="5117351" y="4163146"/>
            <a:ext cx="81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+mn-lt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E8F0B4-A3E0-DB1F-DD9C-37C480721CEA}"/>
              </a:ext>
            </a:extLst>
          </p:cNvPr>
          <p:cNvSpPr txBox="1"/>
          <p:nvPr/>
        </p:nvSpPr>
        <p:spPr>
          <a:xfrm>
            <a:off x="5117351" y="4916038"/>
            <a:ext cx="81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+mn-lt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0E1935-FCB0-C481-8211-FC23E9FEBD8A}"/>
              </a:ext>
            </a:extLst>
          </p:cNvPr>
          <p:cNvSpPr txBox="1"/>
          <p:nvPr/>
        </p:nvSpPr>
        <p:spPr>
          <a:xfrm>
            <a:off x="5117351" y="5668930"/>
            <a:ext cx="815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+mn-lt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9403646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000"/>
              <a:buFont typeface="Quattrocento Sans"/>
              <a:buNone/>
            </a:pPr>
            <a:r>
              <a:rPr lang="fr-FR"/>
              <a:t>Results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762001" y="1432561"/>
            <a:ext cx="3051464" cy="72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A2A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reduces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the range of </a:t>
            </a:r>
            <a:r>
              <a:rPr lang="fr-FR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predicted</a:t>
            </a:r>
            <a:r>
              <a:rPr lang="fr-FR" sz="1600" dirty="0">
                <a:latin typeface="Segoe UI" panose="020B0502040204020203" pitchFamily="34" charset="0"/>
                <a:cs typeface="Segoe UI" panose="020B0502040204020203" pitchFamily="34" charset="0"/>
              </a:rPr>
              <a:t> values.</a:t>
            </a:r>
            <a:endParaRPr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2227" y="51262"/>
            <a:ext cx="7757832" cy="584504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/>
          <p:nvPr/>
        </p:nvSpPr>
        <p:spPr>
          <a:xfrm>
            <a:off x="6355773" y="2482734"/>
            <a:ext cx="1541317" cy="31179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762001" y="2262355"/>
            <a:ext cx="3051464" cy="72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600" b="0" i="0" u="none" strike="noStrike" cap="none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The methods selected are more accurate</a:t>
            </a:r>
            <a:endParaRPr sz="1600" b="0" i="0" u="none" strike="noStrike" cap="none">
              <a:solidFill>
                <a:schemeClr val="dk1"/>
              </a:solidFill>
              <a:latin typeface="Segoe UI" panose="020B0502040204020203" pitchFamily="34" charset="0"/>
              <a:ea typeface="Quattrocento Sans"/>
              <a:cs typeface="Segoe UI" panose="020B0502040204020203" pitchFamily="34" charset="0"/>
              <a:sym typeface="Quattrocento Sans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8783783" y="2482733"/>
            <a:ext cx="1430481" cy="31179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762001" y="3092149"/>
            <a:ext cx="3051464" cy="991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6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SMD×A2A </a:t>
            </a:r>
            <a:r>
              <a:rPr lang="fr-FR" sz="1600" b="0" i="0" u="none" strike="noStrike" cap="none" dirty="0" err="1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works</a:t>
            </a:r>
            <a:r>
              <a:rPr lang="fr-FR" sz="16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 </a:t>
            </a:r>
            <a:r>
              <a:rPr lang="fr-FR" sz="1600" b="0" i="0" u="none" strike="noStrike" cap="none" dirty="0" err="1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better</a:t>
            </a:r>
            <a:r>
              <a:rPr lang="fr-FR" sz="16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 </a:t>
            </a:r>
            <a:r>
              <a:rPr lang="fr-FR" sz="1600" b="0" i="0" u="none" strike="noStrike" cap="none" dirty="0" err="1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when</a:t>
            </a:r>
            <a:r>
              <a:rPr lang="fr-FR" sz="16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 the </a:t>
            </a:r>
            <a:r>
              <a:rPr lang="fr-FR" sz="1600" b="0" i="0" u="none" strike="noStrike" cap="none" dirty="0" err="1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number</a:t>
            </a:r>
            <a:r>
              <a:rPr lang="fr-FR" sz="16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 of </a:t>
            </a:r>
            <a:r>
              <a:rPr lang="fr-FR" sz="1600" b="0" i="0" u="none" strike="noStrike" cap="none" dirty="0" err="1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confounders</a:t>
            </a:r>
            <a:r>
              <a:rPr lang="fr-FR" sz="16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 </a:t>
            </a:r>
            <a:r>
              <a:rPr lang="fr-FR" sz="1600" b="0" i="0" u="none" strike="noStrike" cap="none" dirty="0" err="1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is</a:t>
            </a:r>
            <a:r>
              <a:rPr lang="fr-FR" sz="1600" b="0" i="0" u="none" strike="noStrike" cap="none" dirty="0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 </a:t>
            </a:r>
            <a:r>
              <a:rPr lang="fr-FR" sz="1600" b="0" i="0" u="none" strike="noStrike" cap="none" dirty="0" err="1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low</a:t>
            </a:r>
            <a:endParaRPr sz="1600" b="0" i="0" u="none" strike="noStrike" cap="none" dirty="0">
              <a:solidFill>
                <a:schemeClr val="dk1"/>
              </a:solidFill>
              <a:latin typeface="Segoe UI" panose="020B0502040204020203" pitchFamily="34" charset="0"/>
              <a:ea typeface="Quattrocento Sans"/>
              <a:cs typeface="Segoe UI" panose="020B0502040204020203" pitchFamily="34" charset="0"/>
              <a:sym typeface="Quattrocento Sans"/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10449435" y="2482732"/>
            <a:ext cx="1430481" cy="31179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762001" y="4184673"/>
            <a:ext cx="3051464" cy="991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600" b="0" i="0" u="none" strike="noStrike" cap="none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In general, when there are confounders, SMD is better</a:t>
            </a:r>
            <a:endParaRPr sz="1600" b="0" i="0" u="none" strike="noStrike" cap="none">
              <a:solidFill>
                <a:schemeClr val="dk1"/>
              </a:solidFill>
              <a:latin typeface="Segoe UI" panose="020B0502040204020203" pitchFamily="34" charset="0"/>
              <a:ea typeface="Quattrocento Sans"/>
              <a:cs typeface="Segoe UI" panose="020B0502040204020203" pitchFamily="34" charset="0"/>
              <a:sym typeface="Quattrocento Sans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6395250" y="1330036"/>
            <a:ext cx="1541317" cy="8312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762001" y="5022873"/>
            <a:ext cx="3051464" cy="991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fr-FR" sz="1600" b="0" i="0" u="none" strike="noStrike" cap="none">
                <a:solidFill>
                  <a:schemeClr val="dk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Prediction range is decreased on real datasets</a:t>
            </a:r>
            <a:endParaRPr sz="1600" b="0" i="0" u="none" strike="noStrike" cap="none">
              <a:solidFill>
                <a:schemeClr val="dk1"/>
              </a:solidFill>
              <a:latin typeface="Segoe UI" panose="020B0502040204020203" pitchFamily="34" charset="0"/>
              <a:ea typeface="Quattrocento Sans"/>
              <a:cs typeface="Segoe UI" panose="020B0502040204020203" pitchFamily="34" charset="0"/>
              <a:sym typeface="Quattrocento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877B2E-310E-A454-8A76-91161BD2183C}"/>
              </a:ext>
            </a:extLst>
          </p:cNvPr>
          <p:cNvSpPr/>
          <p:nvPr/>
        </p:nvSpPr>
        <p:spPr bwMode="auto">
          <a:xfrm>
            <a:off x="6355774" y="2482732"/>
            <a:ext cx="1511921" cy="3159785"/>
          </a:xfrm>
          <a:prstGeom prst="rect">
            <a:avLst/>
          </a:prstGeom>
          <a:noFill/>
          <a:ln w="28575" cap="flat" cmpd="sng" algn="ctr">
            <a:solidFill>
              <a:srgbClr val="FE4387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5D87C8-94DE-45BC-7D17-D496227CE0AB}"/>
              </a:ext>
            </a:extLst>
          </p:cNvPr>
          <p:cNvSpPr/>
          <p:nvPr/>
        </p:nvSpPr>
        <p:spPr bwMode="auto">
          <a:xfrm>
            <a:off x="8702343" y="2482731"/>
            <a:ext cx="1511921" cy="3159785"/>
          </a:xfrm>
          <a:prstGeom prst="rect">
            <a:avLst/>
          </a:prstGeom>
          <a:noFill/>
          <a:ln w="28575" cap="flat" cmpd="sng" algn="ctr">
            <a:solidFill>
              <a:srgbClr val="FE4387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38100" tIns="38100" rIns="38100" bIns="381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825500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000" b="0" i="0" u="none" strike="noStrike" cap="none" normalizeH="0" baseline="0">
              <a:ln>
                <a:noFill/>
              </a:ln>
              <a:solidFill>
                <a:srgbClr val="74808C"/>
              </a:solidFill>
              <a:effectLst/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1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1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1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1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1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612785"/>
            <a:ext cx="6477000" cy="4529254"/>
          </a:xfrm>
        </p:spPr>
        <p:txBody>
          <a:bodyPr/>
          <a:lstStyle/>
          <a:p>
            <a:r>
              <a:rPr lang="en-US" b="0" dirty="0"/>
              <a:t>We have introduced a new metric allowing to better select bias correction methods.</a:t>
            </a:r>
          </a:p>
          <a:p>
            <a:endParaRPr lang="en-US" sz="600" b="0" dirty="0"/>
          </a:p>
          <a:p>
            <a:r>
              <a:rPr lang="en-US" b="0" dirty="0"/>
              <a:t>It still has some flaws: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It requires to runs all possible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It is ordinal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00" b="0" dirty="0"/>
          </a:p>
          <a:p>
            <a:r>
              <a:rPr lang="en-US" b="0" dirty="0"/>
              <a:t>But it also offers promising perspectives: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It can be extended to other methods than matching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It can already be used in real cases (meetup next month!)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700" b="0" dirty="0"/>
          </a:p>
          <a:p>
            <a:r>
              <a:rPr lang="en-US" b="0" dirty="0"/>
              <a:t>Available as a research package at: https://www.github.com/AlexandreAbraham/popmatch</a:t>
            </a:r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4B9B5EE-8307-8BC3-9689-456A1F70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3"/>
            <a:ext cx="10456985" cy="761145"/>
          </a:xfrm>
        </p:spPr>
        <p:txBody>
          <a:bodyPr>
            <a:normAutofit/>
          </a:bodyPr>
          <a:lstStyle/>
          <a:p>
            <a:r>
              <a:rPr lang="fr-FR" dirty="0"/>
              <a:t>This </a:t>
            </a:r>
            <a:r>
              <a:rPr lang="fr-FR" dirty="0" err="1"/>
              <a:t>research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hobby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871997-5FA0-CAC0-14DA-11724F16B3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999" y="1652954"/>
            <a:ext cx="6881447" cy="4009292"/>
          </a:xfrm>
        </p:spPr>
        <p:txBody>
          <a:bodyPr/>
          <a:lstStyle/>
          <a:p>
            <a:r>
              <a:rPr lang="fr-FR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You (yes, </a:t>
            </a:r>
            <a:r>
              <a:rPr lang="fr-FR" b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you</a:t>
            </a:r>
            <a:r>
              <a:rPr lang="fr-FR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!) can help </a:t>
            </a:r>
            <a:r>
              <a:rPr lang="fr-FR" b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research</a:t>
            </a:r>
            <a:r>
              <a:rPr lang="fr-FR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on </a:t>
            </a:r>
            <a:r>
              <a:rPr lang="fr-FR" b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your</a:t>
            </a:r>
            <a:r>
              <a:rPr lang="fr-FR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free time: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Researchers</a:t>
            </a:r>
            <a:r>
              <a:rPr lang="fr-FR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fr-FR" b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we</a:t>
            </a:r>
            <a:r>
              <a:rPr lang="fr-FR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fr-FR" b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need</a:t>
            </a:r>
            <a:r>
              <a:rPr lang="fr-FR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fr-FR" b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you</a:t>
            </a:r>
            <a:r>
              <a:rPr lang="fr-FR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 </a:t>
            </a:r>
            <a:r>
              <a:rPr lang="fr-FR" b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provide</a:t>
            </a:r>
            <a:r>
              <a:rPr lang="fr-FR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fr-FR" b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ideas</a:t>
            </a:r>
            <a:r>
              <a:rPr lang="fr-FR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and supervision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Participants: come and </a:t>
            </a:r>
            <a:r>
              <a:rPr lang="fr-FR" b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join</a:t>
            </a:r>
            <a:r>
              <a:rPr lang="fr-FR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fr-FR" b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project</a:t>
            </a:r>
            <a:r>
              <a:rPr lang="fr-FR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!</a:t>
            </a:r>
          </a:p>
          <a:p>
            <a:r>
              <a:rPr lang="fr-FR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You can have a </a:t>
            </a:r>
            <a:r>
              <a:rPr lang="fr-FR" b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meaningful</a:t>
            </a:r>
            <a:r>
              <a:rPr lang="fr-FR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impact on the world</a:t>
            </a:r>
          </a:p>
          <a:p>
            <a:r>
              <a:rPr lang="fr-FR" b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Publishing</a:t>
            </a:r>
            <a:r>
              <a:rPr lang="fr-FR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fr-FR" b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paper</a:t>
            </a:r>
            <a:r>
              <a:rPr lang="fr-FR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(1 to 2 </a:t>
            </a:r>
            <a:r>
              <a:rPr lang="fr-FR" b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years</a:t>
            </a:r>
            <a:r>
              <a:rPr lang="fr-FR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 </a:t>
            </a:r>
            <a:r>
              <a:rPr lang="fr-FR" b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is</a:t>
            </a:r>
            <a:r>
              <a:rPr lang="fr-FR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shorter </a:t>
            </a:r>
            <a:r>
              <a:rPr lang="fr-FR" b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than</a:t>
            </a:r>
            <a:r>
              <a:rPr lang="fr-FR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fr-FR" b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having</a:t>
            </a:r>
            <a:r>
              <a:rPr lang="fr-FR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fr-FR" b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scikit-learn</a:t>
            </a:r>
            <a:r>
              <a:rPr lang="fr-FR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PR </a:t>
            </a:r>
            <a:r>
              <a:rPr lang="fr-FR" b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accepted</a:t>
            </a:r>
            <a:r>
              <a:rPr lang="fr-FR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(10 </a:t>
            </a:r>
            <a:r>
              <a:rPr lang="fr-FR" b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years</a:t>
            </a:r>
            <a:r>
              <a:rPr lang="fr-FR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 and </a:t>
            </a:r>
            <a:r>
              <a:rPr lang="fr-FR" b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half</a:t>
            </a:r>
            <a:r>
              <a:rPr lang="fr-FR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the rate of </a:t>
            </a:r>
            <a:r>
              <a:rPr lang="fr-FR" b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burn-outs</a:t>
            </a:r>
            <a:r>
              <a:rPr lang="fr-FR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  <a:p>
            <a:r>
              <a:rPr lang="fr-FR" b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Together</a:t>
            </a:r>
            <a:r>
              <a:rPr lang="fr-FR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fr-FR" b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we</a:t>
            </a:r>
            <a:r>
              <a:rPr lang="fr-FR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are </a:t>
            </a:r>
            <a:r>
              <a:rPr lang="fr-FR" b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stronger</a:t>
            </a:r>
            <a:r>
              <a:rPr lang="fr-FR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Create</a:t>
            </a:r>
            <a:r>
              <a:rPr lang="fr-FR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fr-FR" b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work</a:t>
            </a:r>
            <a:r>
              <a:rPr lang="fr-FR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fr-FR" b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dynamics</a:t>
            </a:r>
            <a:r>
              <a:rPr lang="fr-FR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fr-FR" b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through</a:t>
            </a:r>
            <a:r>
              <a:rPr lang="fr-FR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 </a:t>
            </a:r>
            <a:r>
              <a:rPr lang="fr-FR" b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meet</a:t>
            </a:r>
            <a:r>
              <a:rPr lang="fr-FR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-up, manage </a:t>
            </a:r>
            <a:r>
              <a:rPr lang="fr-FR" b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conflicts</a:t>
            </a:r>
            <a:endParaRPr lang="fr-FR" b="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Get</a:t>
            </a:r>
            <a:r>
              <a:rPr lang="fr-FR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fr-FR" b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sponsorship</a:t>
            </a:r>
            <a:r>
              <a:rPr lang="fr-FR" b="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to attend </a:t>
            </a:r>
            <a:r>
              <a:rPr lang="fr-FR" b="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conferences</a:t>
            </a:r>
            <a:endParaRPr lang="fr-FR" b="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" name="Picture 1" descr="A qr code with black dots&#10;&#10;Description automatically generated">
            <a:extLst>
              <a:ext uri="{FF2B5EF4-FFF2-40B4-BE49-F238E27FC236}">
                <a16:creationId xmlns:a16="http://schemas.microsoft.com/office/drawing/2014/main" id="{16C11116-124E-7F08-D18F-0B6FF669D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136" y="1586878"/>
            <a:ext cx="4009293" cy="400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78179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5993" y="1402879"/>
            <a:ext cx="6303153" cy="4377293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0895F1-2621-747A-4F09-7CD5832DCA5A}"/>
              </a:ext>
            </a:extLst>
          </p:cNvPr>
          <p:cNvSpPr txBox="1"/>
          <p:nvPr/>
        </p:nvSpPr>
        <p:spPr>
          <a:xfrm>
            <a:off x="3047999" y="39889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fr-F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attrocento Sans"/>
                <a:sym typeface="Quattrocento Sans"/>
              </a:rPr>
              <a:t>Questions </a:t>
            </a:r>
            <a:r>
              <a:rPr kumimoji="0" lang="fr-FR" sz="4000" b="1" i="0" u="none" strike="noStrike" kern="0" cap="none" spc="0" normalizeH="0" baseline="0" noProof="0" dirty="0">
                <a:ln>
                  <a:noFill/>
                </a:ln>
                <a:solidFill>
                  <a:srgbClr val="9473AA"/>
                </a:solidFill>
                <a:effectLst/>
                <a:uLnTx/>
                <a:uFillTx/>
                <a:latin typeface="Quattrocento Sans"/>
                <a:sym typeface="Quattrocento Sans"/>
              </a:rPr>
              <a:t>&amp;</a:t>
            </a:r>
            <a:r>
              <a:rPr kumimoji="0" lang="fr-FR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attrocento Sans"/>
                <a:sym typeface="Quattrocento Sans"/>
              </a:rPr>
              <a:t> </a:t>
            </a:r>
            <a:r>
              <a:rPr kumimoji="0" lang="fr-FR" sz="4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attrocento Sans"/>
                <a:sym typeface="Quattrocento Sans"/>
              </a:rPr>
              <a:t>answers</a:t>
            </a:r>
            <a:endParaRPr lang="fr-FR" dirty="0"/>
          </a:p>
        </p:txBody>
      </p:sp>
      <p:pic>
        <p:nvPicPr>
          <p:cNvPr id="2" name="Picture 1" descr="A qr code with black dots&#10;&#10;Description automatically generated">
            <a:extLst>
              <a:ext uri="{FF2B5EF4-FFF2-40B4-BE49-F238E27FC236}">
                <a16:creationId xmlns:a16="http://schemas.microsoft.com/office/drawing/2014/main" id="{E1271384-7D66-19CB-1BD2-8C0D1EB75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1136" y="1586878"/>
            <a:ext cx="4009293" cy="400929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3267DAB-4FAE-9D8A-922D-D405EB019236}"/>
              </a:ext>
            </a:extLst>
          </p:cNvPr>
          <p:cNvSpPr txBox="1"/>
          <p:nvPr/>
        </p:nvSpPr>
        <p:spPr>
          <a:xfrm>
            <a:off x="5906813" y="6489213"/>
            <a:ext cx="5864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Slides </a:t>
            </a:r>
            <a:r>
              <a:rPr lang="fr-FR" sz="1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credit</a:t>
            </a:r>
            <a:r>
              <a:rPr lang="fr-FR" sz="1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LGBTQIA Pride </a:t>
            </a:r>
            <a:r>
              <a:rPr lang="fr-FR" sz="1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month</a:t>
            </a:r>
            <a:r>
              <a:rPr lang="fr-FR" sz="1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template</a:t>
            </a:r>
            <a:r>
              <a:rPr lang="fr-FR" sz="1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by Microsoft</a:t>
            </a:r>
          </a:p>
        </p:txBody>
      </p:sp>
    </p:spTree>
    <p:extLst>
      <p:ext uri="{BB962C8B-B14F-4D97-AF65-F5344CB8AC3E}">
        <p14:creationId xmlns:p14="http://schemas.microsoft.com/office/powerpoint/2010/main" val="404144473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Quattrocento Sans"/>
              <a:buNone/>
            </a:pPr>
            <a:r>
              <a:rPr lang="fr-FR"/>
              <a:t>A2A and SMD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63440-1B85-09F7-572D-FDE6114F5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12" y="1559858"/>
            <a:ext cx="6902706" cy="498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1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98ED-A316-1F77-16ED-7E397F00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Selection</a:t>
            </a:r>
            <a:r>
              <a:rPr lang="fr-FR" dirty="0"/>
              <a:t> </a:t>
            </a:r>
            <a:r>
              <a:rPr lang="fr-FR" dirty="0" err="1"/>
              <a:t>bias</a:t>
            </a:r>
            <a:r>
              <a:rPr lang="fr-FR" dirty="0"/>
              <a:t> correction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E5399-6061-8C3E-15C5-9CD109DE6C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gentle</a:t>
            </a:r>
            <a:r>
              <a:rPr lang="fr-FR" dirty="0"/>
              <a:t> introduction to </a:t>
            </a:r>
            <a:r>
              <a:rPr lang="fr-FR" dirty="0" err="1"/>
              <a:t>propensity</a:t>
            </a:r>
            <a:r>
              <a:rPr lang="fr-FR" dirty="0"/>
              <a:t> score </a:t>
            </a:r>
            <a:r>
              <a:rPr lang="fr-FR" dirty="0" err="1"/>
              <a:t>matching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159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11272838" y="6224588"/>
            <a:ext cx="447675" cy="19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defTabSz="412750" hangingPunct="0">
              <a:defRPr/>
            </a:pPr>
            <a:fld id="{524EDFC7-78EF-A643-ADFF-5E18A2AC5227}" type="slidenum">
              <a:rPr lang="x-none" altLang="x-none" sz="1000">
                <a:solidFill>
                  <a:srgbClr val="9B9A9C"/>
                </a:solidFill>
                <a:latin typeface="Montserrat" charset="0"/>
                <a:ea typeface="Montserrat" charset="0"/>
                <a:cs typeface="Montserrat" charset="0"/>
              </a:rPr>
              <a:pPr algn="ctr" defTabSz="412750" hangingPunct="0">
                <a:defRPr/>
              </a:pPr>
              <a:t>4</a:t>
            </a:fld>
            <a:endParaRPr lang="x-none" altLang="x-none" sz="1000" dirty="0">
              <a:solidFill>
                <a:srgbClr val="9B9A9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8194" name="Group 2">
            <a:extLst>
              <a:ext uri="{FF2B5EF4-FFF2-40B4-BE49-F238E27FC236}">
                <a16:creationId xmlns:a16="http://schemas.microsoft.com/office/drawing/2014/main" id="{57B87ECF-A50A-7E47-8A99-C4817B451288}"/>
              </a:ext>
            </a:extLst>
          </p:cNvPr>
          <p:cNvGrpSpPr>
            <a:grpSpLocks/>
          </p:cNvGrpSpPr>
          <p:nvPr/>
        </p:nvGrpSpPr>
        <p:grpSpPr bwMode="auto">
          <a:xfrm>
            <a:off x="731404" y="645239"/>
            <a:ext cx="4428332" cy="2146011"/>
            <a:chOff x="2759075" y="3710126"/>
            <a:chExt cx="8856861" cy="4291989"/>
          </a:xfrm>
        </p:grpSpPr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007D5A8D-239E-8243-A9E6-7121CB72F79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59075" y="3710126"/>
              <a:ext cx="7848775" cy="1584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/>
            <a:lstStyle/>
            <a:p>
              <a:pPr defTabSz="412750" hangingPunct="0">
                <a:defRPr/>
              </a:pPr>
              <a:r>
                <a:rPr lang="en-US" altLang="x-none" sz="3600" b="1" dirty="0">
                  <a:solidFill>
                    <a:srgbClr val="000000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Measuring bias</a:t>
              </a:r>
              <a:endParaRPr lang="x-none" altLang="x-none" sz="3600" b="1" dirty="0">
                <a:solidFill>
                  <a:srgbClr val="000000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16388" name="Rectangle 1">
              <a:extLst>
                <a:ext uri="{FF2B5EF4-FFF2-40B4-BE49-F238E27FC236}">
                  <a16:creationId xmlns:a16="http://schemas.microsoft.com/office/drawing/2014/main" id="{5560FC2A-2DEC-6A45-AF17-89681D33D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25" y="5273824"/>
              <a:ext cx="8837811" cy="2728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412750" eaLnBrk="0" hangingPunct="0">
                <a:lnSpc>
                  <a:spcPct val="180000"/>
                </a:lnSpc>
              </a:pPr>
              <a:r>
                <a:rPr lang="en-US" altLang="en-US" sz="1600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"/>
                </a:rPr>
                <a:t>Selection bias is measured as a difference in population probability to be selected for study, also called propensity.</a:t>
              </a:r>
            </a:p>
          </p:txBody>
        </p:sp>
      </p:grpSp>
      <p:sp>
        <p:nvSpPr>
          <p:cNvPr id="41" name="Morph1">
            <a:extLst>
              <a:ext uri="{FF2B5EF4-FFF2-40B4-BE49-F238E27FC236}">
                <a16:creationId xmlns:a16="http://schemas.microsoft.com/office/drawing/2014/main" id="{6F0E5E7C-9F2C-390D-2D14-C0202CDF0435}"/>
              </a:ext>
            </a:extLst>
          </p:cNvPr>
          <p:cNvSpPr/>
          <p:nvPr/>
        </p:nvSpPr>
        <p:spPr bwMode="auto">
          <a:xfrm>
            <a:off x="731404" y="3707338"/>
            <a:ext cx="292456" cy="333342"/>
          </a:xfrm>
          <a:custGeom>
            <a:avLst/>
            <a:gdLst/>
            <a:ahLst/>
            <a:cxnLst/>
            <a:rect l="l" t="t" r="r" b="b"/>
            <a:pathLst>
              <a:path w="584911" h="666683">
                <a:moveTo>
                  <a:pt x="292456" y="107747"/>
                </a:moveTo>
                <a:lnTo>
                  <a:pt x="171240" y="446379"/>
                </a:lnTo>
                <a:lnTo>
                  <a:pt x="413671" y="446379"/>
                </a:lnTo>
                <a:close/>
                <a:moveTo>
                  <a:pt x="242430" y="0"/>
                </a:moveTo>
                <a:lnTo>
                  <a:pt x="343443" y="0"/>
                </a:lnTo>
                <a:lnTo>
                  <a:pt x="584911" y="666683"/>
                </a:lnTo>
                <a:lnTo>
                  <a:pt x="492557" y="666683"/>
                </a:lnTo>
                <a:lnTo>
                  <a:pt x="438683" y="517569"/>
                </a:lnTo>
                <a:lnTo>
                  <a:pt x="146228" y="517569"/>
                </a:lnTo>
                <a:lnTo>
                  <a:pt x="92354" y="666683"/>
                </a:lnTo>
                <a:lnTo>
                  <a:pt x="0" y="666683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19050" tIns="19050" rIns="19050" bIns="1905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12750" hangingPunct="0"/>
            <a:endParaRPr lang="fr-FR" sz="100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3" name="Morph2">
            <a:extLst>
              <a:ext uri="{FF2B5EF4-FFF2-40B4-BE49-F238E27FC236}">
                <a16:creationId xmlns:a16="http://schemas.microsoft.com/office/drawing/2014/main" id="{571A1895-A9B0-05B4-1F92-26F7B0356EEE}"/>
              </a:ext>
            </a:extLst>
          </p:cNvPr>
          <p:cNvSpPr/>
          <p:nvPr/>
        </p:nvSpPr>
        <p:spPr bwMode="auto">
          <a:xfrm>
            <a:off x="2177302" y="3703009"/>
            <a:ext cx="332861" cy="342000"/>
          </a:xfrm>
          <a:custGeom>
            <a:avLst/>
            <a:gdLst/>
            <a:ahLst/>
            <a:cxnLst/>
            <a:rect l="l" t="t" r="r" b="b"/>
            <a:pathLst>
              <a:path w="665722" h="683999">
                <a:moveTo>
                  <a:pt x="336709" y="0"/>
                </a:moveTo>
                <a:cubicBezTo>
                  <a:pt x="407899" y="0"/>
                  <a:pt x="470912" y="17637"/>
                  <a:pt x="525747" y="52911"/>
                </a:cubicBezTo>
                <a:cubicBezTo>
                  <a:pt x="580582" y="88185"/>
                  <a:pt x="620506" y="137890"/>
                  <a:pt x="645519" y="202025"/>
                </a:cubicBezTo>
                <a:lnTo>
                  <a:pt x="540658" y="202025"/>
                </a:lnTo>
                <a:cubicBezTo>
                  <a:pt x="522059" y="162902"/>
                  <a:pt x="495123" y="132599"/>
                  <a:pt x="459848" y="111113"/>
                </a:cubicBezTo>
                <a:cubicBezTo>
                  <a:pt x="424574" y="89628"/>
                  <a:pt x="383528" y="78886"/>
                  <a:pt x="336709" y="78886"/>
                </a:cubicBezTo>
                <a:cubicBezTo>
                  <a:pt x="289891" y="78886"/>
                  <a:pt x="247722" y="89628"/>
                  <a:pt x="210203" y="111113"/>
                </a:cubicBezTo>
                <a:cubicBezTo>
                  <a:pt x="172684" y="132599"/>
                  <a:pt x="143182" y="163384"/>
                  <a:pt x="121696" y="203468"/>
                </a:cubicBezTo>
                <a:cubicBezTo>
                  <a:pt x="100211" y="243552"/>
                  <a:pt x="89469" y="289890"/>
                  <a:pt x="89469" y="342480"/>
                </a:cubicBezTo>
                <a:cubicBezTo>
                  <a:pt x="89469" y="395071"/>
                  <a:pt x="100211" y="441248"/>
                  <a:pt x="121696" y="481012"/>
                </a:cubicBezTo>
                <a:cubicBezTo>
                  <a:pt x="143182" y="520776"/>
                  <a:pt x="172684" y="551400"/>
                  <a:pt x="210203" y="572885"/>
                </a:cubicBezTo>
                <a:cubicBezTo>
                  <a:pt x="247722" y="594371"/>
                  <a:pt x="289891" y="605113"/>
                  <a:pt x="336709" y="605113"/>
                </a:cubicBezTo>
                <a:cubicBezTo>
                  <a:pt x="402127" y="605113"/>
                  <a:pt x="456000" y="585552"/>
                  <a:pt x="498329" y="546430"/>
                </a:cubicBezTo>
                <a:cubicBezTo>
                  <a:pt x="540658" y="507307"/>
                  <a:pt x="565350" y="454396"/>
                  <a:pt x="572405" y="387696"/>
                </a:cubicBezTo>
                <a:lnTo>
                  <a:pt x="304962" y="387696"/>
                </a:lnTo>
                <a:lnTo>
                  <a:pt x="304962" y="316506"/>
                </a:lnTo>
                <a:lnTo>
                  <a:pt x="665722" y="316506"/>
                </a:lnTo>
                <a:lnTo>
                  <a:pt x="665722" y="383848"/>
                </a:lnTo>
                <a:cubicBezTo>
                  <a:pt x="660591" y="439004"/>
                  <a:pt x="643274" y="489510"/>
                  <a:pt x="613772" y="535366"/>
                </a:cubicBezTo>
                <a:cubicBezTo>
                  <a:pt x="584270" y="581223"/>
                  <a:pt x="545468" y="617459"/>
                  <a:pt x="497367" y="644075"/>
                </a:cubicBezTo>
                <a:cubicBezTo>
                  <a:pt x="449266" y="670691"/>
                  <a:pt x="395713" y="683999"/>
                  <a:pt x="336709" y="683999"/>
                </a:cubicBezTo>
                <a:cubicBezTo>
                  <a:pt x="274498" y="683999"/>
                  <a:pt x="217739" y="669409"/>
                  <a:pt x="166431" y="640227"/>
                </a:cubicBezTo>
                <a:cubicBezTo>
                  <a:pt x="115123" y="611046"/>
                  <a:pt x="74557" y="570480"/>
                  <a:pt x="44734" y="518531"/>
                </a:cubicBezTo>
                <a:cubicBezTo>
                  <a:pt x="14912" y="466582"/>
                  <a:pt x="0" y="407898"/>
                  <a:pt x="0" y="342480"/>
                </a:cubicBezTo>
                <a:cubicBezTo>
                  <a:pt x="0" y="277063"/>
                  <a:pt x="14912" y="218219"/>
                  <a:pt x="44734" y="165949"/>
                </a:cubicBezTo>
                <a:cubicBezTo>
                  <a:pt x="74557" y="113679"/>
                  <a:pt x="115123" y="72953"/>
                  <a:pt x="166431" y="43772"/>
                </a:cubicBezTo>
                <a:cubicBezTo>
                  <a:pt x="217739" y="14590"/>
                  <a:pt x="274498" y="0"/>
                  <a:pt x="336709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19050" tIns="19050" rIns="19050" bIns="1905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12750" hangingPunct="0"/>
            <a:endParaRPr lang="fr-FR" sz="100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4" name="Morph3">
            <a:extLst>
              <a:ext uri="{FF2B5EF4-FFF2-40B4-BE49-F238E27FC236}">
                <a16:creationId xmlns:a16="http://schemas.microsoft.com/office/drawing/2014/main" id="{79E1CC4E-AA0F-A377-A672-836342B31A30}"/>
              </a:ext>
            </a:extLst>
          </p:cNvPr>
          <p:cNvSpPr/>
          <p:nvPr/>
        </p:nvSpPr>
        <p:spPr bwMode="auto">
          <a:xfrm>
            <a:off x="4279469" y="3702768"/>
            <a:ext cx="322760" cy="342481"/>
          </a:xfrm>
          <a:custGeom>
            <a:avLst/>
            <a:gdLst/>
            <a:ahLst/>
            <a:cxnLst/>
            <a:rect l="l" t="t" r="r" b="b"/>
            <a:pathLst>
              <a:path w="645519" h="684961">
                <a:moveTo>
                  <a:pt x="334785" y="0"/>
                </a:moveTo>
                <a:cubicBezTo>
                  <a:pt x="407899" y="0"/>
                  <a:pt x="471713" y="17637"/>
                  <a:pt x="526228" y="52911"/>
                </a:cubicBezTo>
                <a:cubicBezTo>
                  <a:pt x="580742" y="88185"/>
                  <a:pt x="620506" y="138211"/>
                  <a:pt x="645519" y="202987"/>
                </a:cubicBezTo>
                <a:lnTo>
                  <a:pt x="540658" y="202987"/>
                </a:lnTo>
                <a:cubicBezTo>
                  <a:pt x="522059" y="162582"/>
                  <a:pt x="495283" y="131476"/>
                  <a:pt x="460329" y="109670"/>
                </a:cubicBezTo>
                <a:cubicBezTo>
                  <a:pt x="425375" y="87864"/>
                  <a:pt x="383527" y="76962"/>
                  <a:pt x="334785" y="76962"/>
                </a:cubicBezTo>
                <a:cubicBezTo>
                  <a:pt x="287966" y="76962"/>
                  <a:pt x="245958" y="87864"/>
                  <a:pt x="208760" y="109670"/>
                </a:cubicBezTo>
                <a:cubicBezTo>
                  <a:pt x="171561" y="131476"/>
                  <a:pt x="142380" y="162421"/>
                  <a:pt x="121215" y="202506"/>
                </a:cubicBezTo>
                <a:cubicBezTo>
                  <a:pt x="100051" y="242590"/>
                  <a:pt x="89468" y="289569"/>
                  <a:pt x="89468" y="343442"/>
                </a:cubicBezTo>
                <a:cubicBezTo>
                  <a:pt x="89468" y="396675"/>
                  <a:pt x="100051" y="443333"/>
                  <a:pt x="121215" y="483417"/>
                </a:cubicBezTo>
                <a:cubicBezTo>
                  <a:pt x="142380" y="523502"/>
                  <a:pt x="171561" y="554447"/>
                  <a:pt x="208760" y="576253"/>
                </a:cubicBezTo>
                <a:cubicBezTo>
                  <a:pt x="245958" y="598058"/>
                  <a:pt x="287966" y="608961"/>
                  <a:pt x="334785" y="608961"/>
                </a:cubicBezTo>
                <a:cubicBezTo>
                  <a:pt x="383527" y="608961"/>
                  <a:pt x="425375" y="598219"/>
                  <a:pt x="460329" y="576734"/>
                </a:cubicBezTo>
                <a:cubicBezTo>
                  <a:pt x="495283" y="555248"/>
                  <a:pt x="522059" y="524303"/>
                  <a:pt x="540658" y="483898"/>
                </a:cubicBezTo>
                <a:lnTo>
                  <a:pt x="645519" y="483898"/>
                </a:lnTo>
                <a:cubicBezTo>
                  <a:pt x="620506" y="548033"/>
                  <a:pt x="580742" y="597577"/>
                  <a:pt x="526228" y="632531"/>
                </a:cubicBezTo>
                <a:cubicBezTo>
                  <a:pt x="471713" y="667485"/>
                  <a:pt x="407899" y="684961"/>
                  <a:pt x="334785" y="684961"/>
                </a:cubicBezTo>
                <a:cubicBezTo>
                  <a:pt x="272574" y="684961"/>
                  <a:pt x="215975" y="670371"/>
                  <a:pt x="164987" y="641189"/>
                </a:cubicBezTo>
                <a:cubicBezTo>
                  <a:pt x="114000" y="612008"/>
                  <a:pt x="73755" y="571442"/>
                  <a:pt x="44253" y="519493"/>
                </a:cubicBezTo>
                <a:cubicBezTo>
                  <a:pt x="14751" y="467544"/>
                  <a:pt x="0" y="408860"/>
                  <a:pt x="0" y="343442"/>
                </a:cubicBezTo>
                <a:cubicBezTo>
                  <a:pt x="0" y="278025"/>
                  <a:pt x="14751" y="219181"/>
                  <a:pt x="44253" y="166911"/>
                </a:cubicBezTo>
                <a:cubicBezTo>
                  <a:pt x="73755" y="114641"/>
                  <a:pt x="114000" y="73755"/>
                  <a:pt x="164987" y="44253"/>
                </a:cubicBezTo>
                <a:cubicBezTo>
                  <a:pt x="215975" y="14751"/>
                  <a:pt x="272574" y="0"/>
                  <a:pt x="334785" y="0"/>
                </a:cubicBezTo>
                <a:close/>
              </a:path>
            </a:pathLst>
          </a:custGeom>
          <a:solidFill>
            <a:srgbClr val="92D050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19050" tIns="19050" rIns="19050" bIns="1905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12750" hangingPunct="0"/>
            <a:endParaRPr lang="fr-FR" sz="100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89F802-2F8C-F842-9950-208A920B38FA}"/>
              </a:ext>
            </a:extLst>
          </p:cNvPr>
          <p:cNvSpPr txBox="1"/>
          <p:nvPr/>
        </p:nvSpPr>
        <p:spPr>
          <a:xfrm>
            <a:off x="977928" y="3577198"/>
            <a:ext cx="81624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12750" eaLnBrk="0" hangingPunct="0"/>
            <a:r>
              <a:rPr lang="fr-FR" sz="3800" dirty="0" err="1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ge</a:t>
            </a:r>
            <a:endParaRPr lang="fr-FR" sz="3800" dirty="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EA7EF9-66D3-2438-83AB-C98989768A2F}"/>
              </a:ext>
            </a:extLst>
          </p:cNvPr>
          <p:cNvSpPr txBox="1"/>
          <p:nvPr/>
        </p:nvSpPr>
        <p:spPr>
          <a:xfrm>
            <a:off x="2491502" y="3577198"/>
            <a:ext cx="161133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12750" eaLnBrk="0" hangingPunct="0"/>
            <a:r>
              <a:rPr lang="fr-FR" sz="3800" dirty="0" err="1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ender</a:t>
            </a:r>
            <a:endParaRPr lang="fr-FR" sz="3800" dirty="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B2B47B-9A0E-1C28-F9F2-9B263CF1067F}"/>
              </a:ext>
            </a:extLst>
          </p:cNvPr>
          <p:cNvSpPr txBox="1"/>
          <p:nvPr/>
        </p:nvSpPr>
        <p:spPr>
          <a:xfrm>
            <a:off x="4583568" y="3577198"/>
            <a:ext cx="182293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12750" eaLnBrk="0" hangingPunct="0"/>
            <a:r>
              <a:rPr lang="fr-FR" sz="3800" dirty="0" err="1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omorb</a:t>
            </a:r>
            <a:endParaRPr lang="fr-FR" sz="3800" dirty="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graphicFrame>
        <p:nvGraphicFramePr>
          <p:cNvPr id="2" name="!!Graph2">
            <a:extLst>
              <a:ext uri="{FF2B5EF4-FFF2-40B4-BE49-F238E27FC236}">
                <a16:creationId xmlns:a16="http://schemas.microsoft.com/office/drawing/2014/main" id="{1CDCD73A-B72B-BDE4-5B04-60B0DF32CA40}"/>
              </a:ext>
            </a:extLst>
          </p:cNvPr>
          <p:cNvGraphicFramePr/>
          <p:nvPr/>
        </p:nvGraphicFramePr>
        <p:xfrm>
          <a:off x="2639616" y="4208140"/>
          <a:ext cx="879840" cy="1610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!!Graph1">
            <a:extLst>
              <a:ext uri="{FF2B5EF4-FFF2-40B4-BE49-F238E27FC236}">
                <a16:creationId xmlns:a16="http://schemas.microsoft.com/office/drawing/2014/main" id="{837A1232-48AB-7FF4-1DA2-8B094BCDE9ED}"/>
              </a:ext>
            </a:extLst>
          </p:cNvPr>
          <p:cNvGraphicFramePr/>
          <p:nvPr/>
        </p:nvGraphicFramePr>
        <p:xfrm>
          <a:off x="597357" y="4208140"/>
          <a:ext cx="1260140" cy="1610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!!Graph3">
            <a:extLst>
              <a:ext uri="{FF2B5EF4-FFF2-40B4-BE49-F238E27FC236}">
                <a16:creationId xmlns:a16="http://schemas.microsoft.com/office/drawing/2014/main" id="{C04E92E0-56F2-D083-4C5B-0A3EC79F1FFF}"/>
              </a:ext>
            </a:extLst>
          </p:cNvPr>
          <p:cNvGraphicFramePr>
            <a:graphicFrameLocks/>
          </p:cNvGraphicFramePr>
          <p:nvPr/>
        </p:nvGraphicFramePr>
        <p:xfrm>
          <a:off x="4543934" y="4208140"/>
          <a:ext cx="1519807" cy="1610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59758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44" grpId="0" animBg="1"/>
      <p:bldP spid="36" grpId="0"/>
      <p:bldP spid="38" grpId="0"/>
      <p:bldP spid="40" grpId="0"/>
      <p:bldGraphic spid="2" grpId="0">
        <p:bldAsOne/>
      </p:bldGraphic>
      <p:bldGraphic spid="3" grpId="0">
        <p:bldAsOne/>
      </p:bldGraphic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11272838" y="6224588"/>
            <a:ext cx="447675" cy="19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defTabSz="412750" hangingPunct="0">
              <a:defRPr/>
            </a:pPr>
            <a:fld id="{524EDFC7-78EF-A643-ADFF-5E18A2AC5227}" type="slidenum">
              <a:rPr lang="x-none" altLang="x-none" sz="1000">
                <a:solidFill>
                  <a:srgbClr val="9B9A9C"/>
                </a:solidFill>
                <a:latin typeface="Montserrat" charset="0"/>
                <a:ea typeface="Montserrat" charset="0"/>
                <a:cs typeface="Montserrat" charset="0"/>
              </a:rPr>
              <a:pPr algn="ctr" defTabSz="412750" hangingPunct="0">
                <a:defRPr/>
              </a:pPr>
              <a:t>5</a:t>
            </a:fld>
            <a:endParaRPr lang="x-none" altLang="x-none" sz="1000" dirty="0">
              <a:solidFill>
                <a:srgbClr val="9B9A9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1" name="Morph1">
            <a:extLst>
              <a:ext uri="{FF2B5EF4-FFF2-40B4-BE49-F238E27FC236}">
                <a16:creationId xmlns:a16="http://schemas.microsoft.com/office/drawing/2014/main" id="{6F0E5E7C-9F2C-390D-2D14-C0202CDF0435}"/>
              </a:ext>
            </a:extLst>
          </p:cNvPr>
          <p:cNvSpPr/>
          <p:nvPr/>
        </p:nvSpPr>
        <p:spPr bwMode="auto">
          <a:xfrm>
            <a:off x="731404" y="3707338"/>
            <a:ext cx="292456" cy="333342"/>
          </a:xfrm>
          <a:custGeom>
            <a:avLst/>
            <a:gdLst/>
            <a:ahLst/>
            <a:cxnLst/>
            <a:rect l="l" t="t" r="r" b="b"/>
            <a:pathLst>
              <a:path w="584911" h="666683">
                <a:moveTo>
                  <a:pt x="292456" y="107747"/>
                </a:moveTo>
                <a:lnTo>
                  <a:pt x="171240" y="446379"/>
                </a:lnTo>
                <a:lnTo>
                  <a:pt x="413671" y="446379"/>
                </a:lnTo>
                <a:close/>
                <a:moveTo>
                  <a:pt x="242430" y="0"/>
                </a:moveTo>
                <a:lnTo>
                  <a:pt x="343443" y="0"/>
                </a:lnTo>
                <a:lnTo>
                  <a:pt x="584911" y="666683"/>
                </a:lnTo>
                <a:lnTo>
                  <a:pt x="492557" y="666683"/>
                </a:lnTo>
                <a:lnTo>
                  <a:pt x="438683" y="517569"/>
                </a:lnTo>
                <a:lnTo>
                  <a:pt x="146228" y="517569"/>
                </a:lnTo>
                <a:lnTo>
                  <a:pt x="92354" y="666683"/>
                </a:lnTo>
                <a:lnTo>
                  <a:pt x="0" y="666683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19050" tIns="19050" rIns="19050" bIns="1905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12750" hangingPunct="0"/>
            <a:endParaRPr lang="fr-FR" sz="100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3" name="Morph2">
            <a:extLst>
              <a:ext uri="{FF2B5EF4-FFF2-40B4-BE49-F238E27FC236}">
                <a16:creationId xmlns:a16="http://schemas.microsoft.com/office/drawing/2014/main" id="{571A1895-A9B0-05B4-1F92-26F7B0356EEE}"/>
              </a:ext>
            </a:extLst>
          </p:cNvPr>
          <p:cNvSpPr/>
          <p:nvPr/>
        </p:nvSpPr>
        <p:spPr bwMode="auto">
          <a:xfrm>
            <a:off x="2177302" y="3703009"/>
            <a:ext cx="332861" cy="342000"/>
          </a:xfrm>
          <a:custGeom>
            <a:avLst/>
            <a:gdLst/>
            <a:ahLst/>
            <a:cxnLst/>
            <a:rect l="l" t="t" r="r" b="b"/>
            <a:pathLst>
              <a:path w="665722" h="683999">
                <a:moveTo>
                  <a:pt x="336709" y="0"/>
                </a:moveTo>
                <a:cubicBezTo>
                  <a:pt x="407899" y="0"/>
                  <a:pt x="470912" y="17637"/>
                  <a:pt x="525747" y="52911"/>
                </a:cubicBezTo>
                <a:cubicBezTo>
                  <a:pt x="580582" y="88185"/>
                  <a:pt x="620506" y="137890"/>
                  <a:pt x="645519" y="202025"/>
                </a:cubicBezTo>
                <a:lnTo>
                  <a:pt x="540658" y="202025"/>
                </a:lnTo>
                <a:cubicBezTo>
                  <a:pt x="522059" y="162902"/>
                  <a:pt x="495123" y="132599"/>
                  <a:pt x="459848" y="111113"/>
                </a:cubicBezTo>
                <a:cubicBezTo>
                  <a:pt x="424574" y="89628"/>
                  <a:pt x="383528" y="78886"/>
                  <a:pt x="336709" y="78886"/>
                </a:cubicBezTo>
                <a:cubicBezTo>
                  <a:pt x="289891" y="78886"/>
                  <a:pt x="247722" y="89628"/>
                  <a:pt x="210203" y="111113"/>
                </a:cubicBezTo>
                <a:cubicBezTo>
                  <a:pt x="172684" y="132599"/>
                  <a:pt x="143182" y="163384"/>
                  <a:pt x="121696" y="203468"/>
                </a:cubicBezTo>
                <a:cubicBezTo>
                  <a:pt x="100211" y="243552"/>
                  <a:pt x="89469" y="289890"/>
                  <a:pt x="89469" y="342480"/>
                </a:cubicBezTo>
                <a:cubicBezTo>
                  <a:pt x="89469" y="395071"/>
                  <a:pt x="100211" y="441248"/>
                  <a:pt x="121696" y="481012"/>
                </a:cubicBezTo>
                <a:cubicBezTo>
                  <a:pt x="143182" y="520776"/>
                  <a:pt x="172684" y="551400"/>
                  <a:pt x="210203" y="572885"/>
                </a:cubicBezTo>
                <a:cubicBezTo>
                  <a:pt x="247722" y="594371"/>
                  <a:pt x="289891" y="605113"/>
                  <a:pt x="336709" y="605113"/>
                </a:cubicBezTo>
                <a:cubicBezTo>
                  <a:pt x="402127" y="605113"/>
                  <a:pt x="456000" y="585552"/>
                  <a:pt x="498329" y="546430"/>
                </a:cubicBezTo>
                <a:cubicBezTo>
                  <a:pt x="540658" y="507307"/>
                  <a:pt x="565350" y="454396"/>
                  <a:pt x="572405" y="387696"/>
                </a:cubicBezTo>
                <a:lnTo>
                  <a:pt x="304962" y="387696"/>
                </a:lnTo>
                <a:lnTo>
                  <a:pt x="304962" y="316506"/>
                </a:lnTo>
                <a:lnTo>
                  <a:pt x="665722" y="316506"/>
                </a:lnTo>
                <a:lnTo>
                  <a:pt x="665722" y="383848"/>
                </a:lnTo>
                <a:cubicBezTo>
                  <a:pt x="660591" y="439004"/>
                  <a:pt x="643274" y="489510"/>
                  <a:pt x="613772" y="535366"/>
                </a:cubicBezTo>
                <a:cubicBezTo>
                  <a:pt x="584270" y="581223"/>
                  <a:pt x="545468" y="617459"/>
                  <a:pt x="497367" y="644075"/>
                </a:cubicBezTo>
                <a:cubicBezTo>
                  <a:pt x="449266" y="670691"/>
                  <a:pt x="395713" y="683999"/>
                  <a:pt x="336709" y="683999"/>
                </a:cubicBezTo>
                <a:cubicBezTo>
                  <a:pt x="274498" y="683999"/>
                  <a:pt x="217739" y="669409"/>
                  <a:pt x="166431" y="640227"/>
                </a:cubicBezTo>
                <a:cubicBezTo>
                  <a:pt x="115123" y="611046"/>
                  <a:pt x="74557" y="570480"/>
                  <a:pt x="44734" y="518531"/>
                </a:cubicBezTo>
                <a:cubicBezTo>
                  <a:pt x="14912" y="466582"/>
                  <a:pt x="0" y="407898"/>
                  <a:pt x="0" y="342480"/>
                </a:cubicBezTo>
                <a:cubicBezTo>
                  <a:pt x="0" y="277063"/>
                  <a:pt x="14912" y="218219"/>
                  <a:pt x="44734" y="165949"/>
                </a:cubicBezTo>
                <a:cubicBezTo>
                  <a:pt x="74557" y="113679"/>
                  <a:pt x="115123" y="72953"/>
                  <a:pt x="166431" y="43772"/>
                </a:cubicBezTo>
                <a:cubicBezTo>
                  <a:pt x="217739" y="14590"/>
                  <a:pt x="274498" y="0"/>
                  <a:pt x="336709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19050" tIns="19050" rIns="19050" bIns="1905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12750" hangingPunct="0"/>
            <a:endParaRPr lang="fr-FR" sz="100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4" name="Morph3">
            <a:extLst>
              <a:ext uri="{FF2B5EF4-FFF2-40B4-BE49-F238E27FC236}">
                <a16:creationId xmlns:a16="http://schemas.microsoft.com/office/drawing/2014/main" id="{79E1CC4E-AA0F-A377-A672-836342B31A30}"/>
              </a:ext>
            </a:extLst>
          </p:cNvPr>
          <p:cNvSpPr/>
          <p:nvPr/>
        </p:nvSpPr>
        <p:spPr bwMode="auto">
          <a:xfrm>
            <a:off x="4279469" y="3702768"/>
            <a:ext cx="322760" cy="342481"/>
          </a:xfrm>
          <a:custGeom>
            <a:avLst/>
            <a:gdLst/>
            <a:ahLst/>
            <a:cxnLst/>
            <a:rect l="l" t="t" r="r" b="b"/>
            <a:pathLst>
              <a:path w="645519" h="684961">
                <a:moveTo>
                  <a:pt x="334785" y="0"/>
                </a:moveTo>
                <a:cubicBezTo>
                  <a:pt x="407899" y="0"/>
                  <a:pt x="471713" y="17637"/>
                  <a:pt x="526228" y="52911"/>
                </a:cubicBezTo>
                <a:cubicBezTo>
                  <a:pt x="580742" y="88185"/>
                  <a:pt x="620506" y="138211"/>
                  <a:pt x="645519" y="202987"/>
                </a:cubicBezTo>
                <a:lnTo>
                  <a:pt x="540658" y="202987"/>
                </a:lnTo>
                <a:cubicBezTo>
                  <a:pt x="522059" y="162582"/>
                  <a:pt x="495283" y="131476"/>
                  <a:pt x="460329" y="109670"/>
                </a:cubicBezTo>
                <a:cubicBezTo>
                  <a:pt x="425375" y="87864"/>
                  <a:pt x="383527" y="76962"/>
                  <a:pt x="334785" y="76962"/>
                </a:cubicBezTo>
                <a:cubicBezTo>
                  <a:pt x="287966" y="76962"/>
                  <a:pt x="245958" y="87864"/>
                  <a:pt x="208760" y="109670"/>
                </a:cubicBezTo>
                <a:cubicBezTo>
                  <a:pt x="171561" y="131476"/>
                  <a:pt x="142380" y="162421"/>
                  <a:pt x="121215" y="202506"/>
                </a:cubicBezTo>
                <a:cubicBezTo>
                  <a:pt x="100051" y="242590"/>
                  <a:pt x="89468" y="289569"/>
                  <a:pt x="89468" y="343442"/>
                </a:cubicBezTo>
                <a:cubicBezTo>
                  <a:pt x="89468" y="396675"/>
                  <a:pt x="100051" y="443333"/>
                  <a:pt x="121215" y="483417"/>
                </a:cubicBezTo>
                <a:cubicBezTo>
                  <a:pt x="142380" y="523502"/>
                  <a:pt x="171561" y="554447"/>
                  <a:pt x="208760" y="576253"/>
                </a:cubicBezTo>
                <a:cubicBezTo>
                  <a:pt x="245958" y="598058"/>
                  <a:pt x="287966" y="608961"/>
                  <a:pt x="334785" y="608961"/>
                </a:cubicBezTo>
                <a:cubicBezTo>
                  <a:pt x="383527" y="608961"/>
                  <a:pt x="425375" y="598219"/>
                  <a:pt x="460329" y="576734"/>
                </a:cubicBezTo>
                <a:cubicBezTo>
                  <a:pt x="495283" y="555248"/>
                  <a:pt x="522059" y="524303"/>
                  <a:pt x="540658" y="483898"/>
                </a:cubicBezTo>
                <a:lnTo>
                  <a:pt x="645519" y="483898"/>
                </a:lnTo>
                <a:cubicBezTo>
                  <a:pt x="620506" y="548033"/>
                  <a:pt x="580742" y="597577"/>
                  <a:pt x="526228" y="632531"/>
                </a:cubicBezTo>
                <a:cubicBezTo>
                  <a:pt x="471713" y="667485"/>
                  <a:pt x="407899" y="684961"/>
                  <a:pt x="334785" y="684961"/>
                </a:cubicBezTo>
                <a:cubicBezTo>
                  <a:pt x="272574" y="684961"/>
                  <a:pt x="215975" y="670371"/>
                  <a:pt x="164987" y="641189"/>
                </a:cubicBezTo>
                <a:cubicBezTo>
                  <a:pt x="114000" y="612008"/>
                  <a:pt x="73755" y="571442"/>
                  <a:pt x="44253" y="519493"/>
                </a:cubicBezTo>
                <a:cubicBezTo>
                  <a:pt x="14751" y="467544"/>
                  <a:pt x="0" y="408860"/>
                  <a:pt x="0" y="343442"/>
                </a:cubicBezTo>
                <a:cubicBezTo>
                  <a:pt x="0" y="278025"/>
                  <a:pt x="14751" y="219181"/>
                  <a:pt x="44253" y="166911"/>
                </a:cubicBezTo>
                <a:cubicBezTo>
                  <a:pt x="73755" y="114641"/>
                  <a:pt x="114000" y="73755"/>
                  <a:pt x="164987" y="44253"/>
                </a:cubicBezTo>
                <a:cubicBezTo>
                  <a:pt x="215975" y="14751"/>
                  <a:pt x="272574" y="0"/>
                  <a:pt x="334785" y="0"/>
                </a:cubicBezTo>
                <a:close/>
              </a:path>
            </a:pathLst>
          </a:custGeom>
          <a:solidFill>
            <a:srgbClr val="92D050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19050" tIns="19050" rIns="19050" bIns="1905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12750" hangingPunct="0"/>
            <a:endParaRPr lang="fr-FR" sz="100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89F802-2F8C-F842-9950-208A920B38FA}"/>
              </a:ext>
            </a:extLst>
          </p:cNvPr>
          <p:cNvSpPr txBox="1"/>
          <p:nvPr/>
        </p:nvSpPr>
        <p:spPr>
          <a:xfrm>
            <a:off x="977928" y="3577198"/>
            <a:ext cx="81624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12750" eaLnBrk="0" hangingPunct="0"/>
            <a:r>
              <a:rPr lang="fr-FR" sz="3800" dirty="0" err="1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ge</a:t>
            </a:r>
            <a:endParaRPr lang="fr-FR" sz="3800" dirty="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EA7EF9-66D3-2438-83AB-C98989768A2F}"/>
              </a:ext>
            </a:extLst>
          </p:cNvPr>
          <p:cNvSpPr txBox="1"/>
          <p:nvPr/>
        </p:nvSpPr>
        <p:spPr>
          <a:xfrm>
            <a:off x="2491502" y="3577198"/>
            <a:ext cx="161133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12750" eaLnBrk="0" hangingPunct="0"/>
            <a:r>
              <a:rPr lang="fr-FR" sz="3800" dirty="0" err="1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ender</a:t>
            </a:r>
            <a:endParaRPr lang="fr-FR" sz="3800" dirty="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B2B47B-9A0E-1C28-F9F2-9B263CF1067F}"/>
              </a:ext>
            </a:extLst>
          </p:cNvPr>
          <p:cNvSpPr txBox="1"/>
          <p:nvPr/>
        </p:nvSpPr>
        <p:spPr>
          <a:xfrm>
            <a:off x="4583568" y="3577198"/>
            <a:ext cx="182293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12750" eaLnBrk="0" hangingPunct="0"/>
            <a:r>
              <a:rPr lang="fr-FR" sz="3800" dirty="0" err="1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omorb</a:t>
            </a:r>
            <a:endParaRPr lang="fr-FR" sz="3800" dirty="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graphicFrame>
        <p:nvGraphicFramePr>
          <p:cNvPr id="2" name="!!Graph2">
            <a:extLst>
              <a:ext uri="{FF2B5EF4-FFF2-40B4-BE49-F238E27FC236}">
                <a16:creationId xmlns:a16="http://schemas.microsoft.com/office/drawing/2014/main" id="{1CDCD73A-B72B-BDE4-5B04-60B0DF32CA40}"/>
              </a:ext>
            </a:extLst>
          </p:cNvPr>
          <p:cNvGraphicFramePr/>
          <p:nvPr/>
        </p:nvGraphicFramePr>
        <p:xfrm>
          <a:off x="9004111" y="902333"/>
          <a:ext cx="636524" cy="116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!!Graph1">
            <a:extLst>
              <a:ext uri="{FF2B5EF4-FFF2-40B4-BE49-F238E27FC236}">
                <a16:creationId xmlns:a16="http://schemas.microsoft.com/office/drawing/2014/main" id="{837A1232-48AB-7FF4-1DA2-8B094BCDE9ED}"/>
              </a:ext>
            </a:extLst>
          </p:cNvPr>
          <p:cNvGraphicFramePr/>
          <p:nvPr/>
        </p:nvGraphicFramePr>
        <p:xfrm>
          <a:off x="7489142" y="894925"/>
          <a:ext cx="911654" cy="116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!!Graph3">
            <a:extLst>
              <a:ext uri="{FF2B5EF4-FFF2-40B4-BE49-F238E27FC236}">
                <a16:creationId xmlns:a16="http://schemas.microsoft.com/office/drawing/2014/main" id="{C04E92E0-56F2-D083-4C5B-0A3EC79F1FFF}"/>
              </a:ext>
            </a:extLst>
          </p:cNvPr>
          <p:cNvGraphicFramePr/>
          <p:nvPr/>
        </p:nvGraphicFramePr>
        <p:xfrm>
          <a:off x="10090281" y="885797"/>
          <a:ext cx="1099512" cy="116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9FD7754-2407-9094-4B62-54089123696D}"/>
              </a:ext>
            </a:extLst>
          </p:cNvPr>
          <p:cNvSpPr txBox="1"/>
          <p:nvPr/>
        </p:nvSpPr>
        <p:spPr>
          <a:xfrm>
            <a:off x="8542625" y="440668"/>
            <a:ext cx="163859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12750" eaLnBrk="0" hangingPunct="0"/>
            <a:r>
              <a:rPr lang="fr-FR" sz="2700" dirty="0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Controls</a:t>
            </a:r>
          </a:p>
        </p:txBody>
      </p:sp>
      <p:graphicFrame>
        <p:nvGraphicFramePr>
          <p:cNvPr id="6" name="Диаграмма 4">
            <a:extLst>
              <a:ext uri="{FF2B5EF4-FFF2-40B4-BE49-F238E27FC236}">
                <a16:creationId xmlns:a16="http://schemas.microsoft.com/office/drawing/2014/main" id="{A0FF9C19-AADE-F885-750C-A5E1294B482F}"/>
              </a:ext>
            </a:extLst>
          </p:cNvPr>
          <p:cNvGraphicFramePr/>
          <p:nvPr/>
        </p:nvGraphicFramePr>
        <p:xfrm>
          <a:off x="9004111" y="2940497"/>
          <a:ext cx="636525" cy="1165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Диаграмма 4">
            <a:extLst>
              <a:ext uri="{FF2B5EF4-FFF2-40B4-BE49-F238E27FC236}">
                <a16:creationId xmlns:a16="http://schemas.microsoft.com/office/drawing/2014/main" id="{B4DDD62D-8186-A80E-3AE5-61DE3682AA32}"/>
              </a:ext>
            </a:extLst>
          </p:cNvPr>
          <p:cNvGraphicFramePr/>
          <p:nvPr/>
        </p:nvGraphicFramePr>
        <p:xfrm>
          <a:off x="7489142" y="2940497"/>
          <a:ext cx="911655" cy="1165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Диаграмма 4">
            <a:extLst>
              <a:ext uri="{FF2B5EF4-FFF2-40B4-BE49-F238E27FC236}">
                <a16:creationId xmlns:a16="http://schemas.microsoft.com/office/drawing/2014/main" id="{1A1DE9C0-D019-2A47-B324-1694CC3A1FF6}"/>
              </a:ext>
            </a:extLst>
          </p:cNvPr>
          <p:cNvGraphicFramePr/>
          <p:nvPr/>
        </p:nvGraphicFramePr>
        <p:xfrm>
          <a:off x="10094700" y="2940497"/>
          <a:ext cx="1099512" cy="11654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998C30E-A1D4-22A5-331B-76456D48B367}"/>
              </a:ext>
            </a:extLst>
          </p:cNvPr>
          <p:cNvSpPr txBox="1"/>
          <p:nvPr/>
        </p:nvSpPr>
        <p:spPr>
          <a:xfrm>
            <a:off x="8598729" y="2384884"/>
            <a:ext cx="1526380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12750" eaLnBrk="0" hangingPunct="0"/>
            <a:r>
              <a:rPr lang="fr-FR" sz="2700" dirty="0" err="1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Treated</a:t>
            </a:r>
            <a:endParaRPr lang="fr-FR" sz="2700" dirty="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BDFC9-E6D1-C266-EA8D-4F48F4D2E58D}"/>
              </a:ext>
            </a:extLst>
          </p:cNvPr>
          <p:cNvSpPr txBox="1"/>
          <p:nvPr/>
        </p:nvSpPr>
        <p:spPr>
          <a:xfrm>
            <a:off x="7434795" y="4437112"/>
            <a:ext cx="3854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12750" eaLnBrk="0" hangingPunct="0"/>
            <a:r>
              <a:rPr lang="fr-FR" sz="2700" dirty="0" err="1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Standardized</a:t>
            </a:r>
            <a:r>
              <a:rPr lang="fr-FR" sz="2700" dirty="0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 </a:t>
            </a:r>
            <a:r>
              <a:rPr lang="fr-FR" sz="2700" dirty="0" err="1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Mean</a:t>
            </a:r>
            <a:r>
              <a:rPr lang="fr-FR" sz="2700" dirty="0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 </a:t>
            </a:r>
            <a:r>
              <a:rPr lang="fr-FR" sz="2700" dirty="0" err="1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Difference</a:t>
            </a:r>
            <a:endParaRPr lang="fr-FR" sz="2700" dirty="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graphicFrame>
        <p:nvGraphicFramePr>
          <p:cNvPr id="13" name="Диаграмма 4">
            <a:extLst>
              <a:ext uri="{FF2B5EF4-FFF2-40B4-BE49-F238E27FC236}">
                <a16:creationId xmlns:a16="http://schemas.microsoft.com/office/drawing/2014/main" id="{88E13FD1-5465-E86D-8B12-1082DEEFC900}"/>
              </a:ext>
            </a:extLst>
          </p:cNvPr>
          <p:cNvGraphicFramePr/>
          <p:nvPr/>
        </p:nvGraphicFramePr>
        <p:xfrm>
          <a:off x="9640635" y="5326355"/>
          <a:ext cx="1801963" cy="11654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279F82-8159-DF20-5B47-6C2EC6A611EC}"/>
                  </a:ext>
                </a:extLst>
              </p:cNvPr>
              <p:cNvSpPr txBox="1"/>
              <p:nvPr/>
            </p:nvSpPr>
            <p:spPr>
              <a:xfrm>
                <a:off x="7486459" y="5769144"/>
                <a:ext cx="1832681" cy="469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12750"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1400">
                          <a:solidFill>
                            <a:srgbClr val="74808C"/>
                          </a:solidFill>
                          <a:latin typeface="Cambria Math" panose="02040503050406030204" pitchFamily="18" charset="0"/>
                          <a:cs typeface="Poppins"/>
                          <a:sym typeface="Poppins"/>
                        </a:rPr>
                        <m:t>Cohen</m:t>
                      </m:r>
                      <m:r>
                        <m:rPr>
                          <m:nor/>
                        </m:rPr>
                        <a:rPr lang="fr-FR" sz="1400">
                          <a:solidFill>
                            <a:srgbClr val="74808C"/>
                          </a:solidFill>
                          <a:latin typeface="Cambria Math" panose="02040503050406030204" pitchFamily="18" charset="0"/>
                          <a:cs typeface="Poppins"/>
                          <a:sym typeface="Poppins"/>
                        </a:rPr>
                        <m:t>′</m:t>
                      </m:r>
                      <m:r>
                        <m:rPr>
                          <m:nor/>
                        </m:rPr>
                        <a:rPr lang="fr-FR" sz="1400">
                          <a:solidFill>
                            <a:srgbClr val="74808C"/>
                          </a:solidFill>
                          <a:latin typeface="Cambria Math" panose="02040503050406030204" pitchFamily="18" charset="0"/>
                          <a:cs typeface="Poppins"/>
                          <a:sym typeface="Poppins"/>
                        </a:rPr>
                        <m:t>s</m:t>
                      </m:r>
                      <m:r>
                        <m:rPr>
                          <m:nor/>
                        </m:rPr>
                        <a:rPr lang="fr-FR" sz="1400">
                          <a:solidFill>
                            <a:srgbClr val="74808C"/>
                          </a:solidFill>
                          <a:latin typeface="Cambria Math" panose="02040503050406030204" pitchFamily="18" charset="0"/>
                          <a:cs typeface="Poppins"/>
                          <a:sym typeface="Poppins"/>
                        </a:rPr>
                        <m:t> </m:t>
                      </m:r>
                      <m:r>
                        <m:rPr>
                          <m:nor/>
                        </m:rPr>
                        <a:rPr lang="fr-FR" sz="1400">
                          <a:solidFill>
                            <a:srgbClr val="74808C"/>
                          </a:solidFill>
                          <a:latin typeface="Cambria Math" panose="02040503050406030204" pitchFamily="18" charset="0"/>
                          <a:cs typeface="Poppins"/>
                          <a:sym typeface="Poppins"/>
                        </a:rPr>
                        <m:t>D</m:t>
                      </m:r>
                      <m:r>
                        <a:rPr lang="fr-FR" sz="1400" i="1">
                          <a:solidFill>
                            <a:srgbClr val="74808C"/>
                          </a:solidFill>
                          <a:latin typeface="Cambria Math" panose="02040503050406030204" pitchFamily="18" charset="0"/>
                          <a:sym typeface="Poppins"/>
                        </a:rPr>
                        <m:t>= </m:t>
                      </m:r>
                      <m:f>
                        <m:fPr>
                          <m:ctrlPr>
                            <a:rPr lang="fr-FR" sz="1400" i="1">
                              <a:solidFill>
                                <a:srgbClr val="74808C"/>
                              </a:solidFill>
                              <a:latin typeface="Cambria Math" panose="02040503050406030204" pitchFamily="18" charset="0"/>
                              <a:sym typeface="Poppins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fr-FR" sz="1400" i="1">
                              <a:solidFill>
                                <a:srgbClr val="74808C"/>
                              </a:solidFill>
                              <a:latin typeface="Cambria Math" panose="02040503050406030204" pitchFamily="18" charset="0"/>
                              <a:sym typeface="Poppins"/>
                            </a:rPr>
                            <m:t>|</m:t>
                          </m:r>
                          <m:sSub>
                            <m:sSubPr>
                              <m:ctrlPr>
                                <a:rPr lang="fr-FR" sz="1400" i="1">
                                  <a:solidFill>
                                    <a:srgbClr val="74808C"/>
                                  </a:solidFill>
                                  <a:latin typeface="Cambria Math" panose="02040503050406030204" pitchFamily="18" charset="0"/>
                                  <a:sym typeface="Poppins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solidFill>
                                    <a:srgbClr val="74808C"/>
                                  </a:solidFill>
                                  <a:latin typeface="Cambria Math" panose="02040503050406030204" pitchFamily="18" charset="0"/>
                                  <a:sym typeface="Poppins"/>
                                </a:rPr>
                                <m:t>𝜇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fr-FR" sz="1400">
                                  <a:solidFill>
                                    <a:srgbClr val="74808C"/>
                                  </a:solidFill>
                                  <a:latin typeface="Cambria Math" panose="02040503050406030204" pitchFamily="18" charset="0"/>
                                  <a:cs typeface="Poppins"/>
                                  <a:sym typeface="Poppins"/>
                                </a:rPr>
                                <m:t>C</m:t>
                              </m:r>
                            </m:sub>
                          </m:sSub>
                          <m:r>
                            <a:rPr lang="fr-FR" sz="1400" i="1">
                              <a:solidFill>
                                <a:srgbClr val="74808C"/>
                              </a:solidFill>
                              <a:latin typeface="Cambria Math" panose="02040503050406030204" pitchFamily="18" charset="0"/>
                              <a:sym typeface="Poppins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400" i="1">
                                  <a:solidFill>
                                    <a:srgbClr val="74808C"/>
                                  </a:solidFill>
                                  <a:latin typeface="Cambria Math" panose="02040503050406030204" pitchFamily="18" charset="0"/>
                                  <a:sym typeface="Poppins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solidFill>
                                    <a:srgbClr val="74808C"/>
                                  </a:solidFill>
                                  <a:latin typeface="Cambria Math" panose="02040503050406030204" pitchFamily="18" charset="0"/>
                                  <a:sym typeface="Poppins"/>
                                </a:rPr>
                                <m:t>𝜇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fr-FR" sz="1400">
                                  <a:solidFill>
                                    <a:srgbClr val="74808C"/>
                                  </a:solidFill>
                                  <a:latin typeface="Cambria Math" panose="02040503050406030204" pitchFamily="18" charset="0"/>
                                  <a:cs typeface="Poppins"/>
                                  <a:sym typeface="Poppins"/>
                                </a:rPr>
                                <m:t>T</m:t>
                              </m:r>
                            </m:sub>
                          </m:sSub>
                          <m:r>
                            <m:rPr>
                              <m:lit/>
                            </m:rPr>
                            <a:rPr lang="fr-FR" sz="1400" i="1">
                              <a:solidFill>
                                <a:srgbClr val="74808C"/>
                              </a:solidFill>
                              <a:latin typeface="Cambria Math" panose="02040503050406030204" pitchFamily="18" charset="0"/>
                              <a:sym typeface="Poppins"/>
                            </a:rPr>
                            <m:t>|</m:t>
                          </m:r>
                        </m:num>
                        <m:den>
                          <m:sSub>
                            <m:sSubPr>
                              <m:ctrlPr>
                                <a:rPr lang="fr-FR" sz="1400" i="1">
                                  <a:solidFill>
                                    <a:srgbClr val="74808C"/>
                                  </a:solidFill>
                                  <a:latin typeface="Cambria Math" panose="02040503050406030204" pitchFamily="18" charset="0"/>
                                  <a:sym typeface="Poppins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solidFill>
                                    <a:srgbClr val="74808C"/>
                                  </a:solidFill>
                                  <a:latin typeface="Cambria Math" panose="02040503050406030204" pitchFamily="18" charset="0"/>
                                  <a:sym typeface="Poppins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fr-FR" sz="1400" i="1">
                                  <a:solidFill>
                                    <a:srgbClr val="74808C"/>
                                  </a:solidFill>
                                  <a:latin typeface="Cambria Math" panose="02040503050406030204" pitchFamily="18" charset="0"/>
                                  <a:sym typeface="Poppins"/>
                                </a:rPr>
                                <m:t>𝑝𝑜𝑜𝑙𝑒𝑑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600" dirty="0">
                  <a:solidFill>
                    <a:srgbClr val="74808C"/>
                  </a:solidFill>
                  <a:latin typeface="Poppins"/>
                  <a:cs typeface="Poppins"/>
                  <a:sym typeface="Poppins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279F82-8159-DF20-5B47-6C2EC6A61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459" y="5769144"/>
                <a:ext cx="1832681" cy="469103"/>
              </a:xfrm>
              <a:prstGeom prst="rect">
                <a:avLst/>
              </a:prstGeom>
              <a:blipFill>
                <a:blip r:embed="rId9"/>
                <a:stretch>
                  <a:fillRect l="-1993" t="-2597" r="-2658" b="-116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2">
            <a:extLst>
              <a:ext uri="{FF2B5EF4-FFF2-40B4-BE49-F238E27FC236}">
                <a16:creationId xmlns:a16="http://schemas.microsoft.com/office/drawing/2014/main" id="{9AC354EC-11AA-D524-849E-D26DED9F4FDB}"/>
              </a:ext>
            </a:extLst>
          </p:cNvPr>
          <p:cNvGrpSpPr>
            <a:grpSpLocks/>
          </p:cNvGrpSpPr>
          <p:nvPr/>
        </p:nvGrpSpPr>
        <p:grpSpPr bwMode="auto">
          <a:xfrm>
            <a:off x="731404" y="645239"/>
            <a:ext cx="4428332" cy="2146011"/>
            <a:chOff x="2759075" y="3710126"/>
            <a:chExt cx="8856861" cy="4291989"/>
          </a:xfrm>
        </p:grpSpPr>
        <p:sp>
          <p:nvSpPr>
            <p:cNvPr id="18" name="Text Box 3">
              <a:extLst>
                <a:ext uri="{FF2B5EF4-FFF2-40B4-BE49-F238E27FC236}">
                  <a16:creationId xmlns:a16="http://schemas.microsoft.com/office/drawing/2014/main" id="{54EE098C-D186-6310-6480-4ED9349D911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59075" y="3710126"/>
              <a:ext cx="7848775" cy="1584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/>
            <a:lstStyle/>
            <a:p>
              <a:pPr defTabSz="412750" hangingPunct="0">
                <a:defRPr/>
              </a:pPr>
              <a:r>
                <a:rPr lang="en-US" altLang="x-none" sz="3600" b="1" dirty="0">
                  <a:solidFill>
                    <a:srgbClr val="000000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Measuring bias</a:t>
              </a:r>
              <a:endParaRPr lang="x-none" altLang="x-none" sz="3600" b="1" dirty="0">
                <a:solidFill>
                  <a:srgbClr val="000000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5AAF3815-0C51-B58C-2B6A-51D714600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25" y="5273824"/>
              <a:ext cx="8837811" cy="2728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412750" eaLnBrk="0" hangingPunct="0">
                <a:lnSpc>
                  <a:spcPct val="180000"/>
                </a:lnSpc>
              </a:pPr>
              <a:r>
                <a:rPr lang="en-US" altLang="en-US" sz="1600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"/>
                </a:rPr>
                <a:t>Selection bias is measured as a difference in population probability to be selected for study, also called propensity.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0115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AsOne/>
      </p:bldGraphic>
      <p:bldGraphic spid="9" grpId="0">
        <p:bldAsOne/>
      </p:bldGraphic>
      <p:bldGraphic spid="10" grpId="0">
        <p:bldAsOne/>
      </p:bldGraphic>
      <p:bldP spid="11" grpId="0"/>
      <p:bldP spid="12" grpId="0"/>
      <p:bldGraphic spid="13" grpId="0">
        <p:bldAsOne/>
      </p:bldGraphic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!!Prop">
                <a:extLst>
                  <a:ext uri="{FF2B5EF4-FFF2-40B4-BE49-F238E27FC236}">
                    <a16:creationId xmlns:a16="http://schemas.microsoft.com/office/drawing/2014/main" id="{D925B57F-7418-AB83-F3CA-AB1C37423FD1}"/>
                  </a:ext>
                </a:extLst>
              </p:cNvPr>
              <p:cNvSpPr txBox="1"/>
              <p:nvPr/>
            </p:nvSpPr>
            <p:spPr>
              <a:xfrm>
                <a:off x="142725" y="4879521"/>
                <a:ext cx="6720186" cy="5250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12750"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3300" i="1">
                              <a:solidFill>
                                <a:srgbClr val="74808C"/>
                              </a:solidFill>
                              <a:latin typeface="Cambria Math" panose="02040503050406030204" pitchFamily="18" charset="0"/>
                              <a:sym typeface="Poppins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fr-FR" sz="3300">
                              <a:solidFill>
                                <a:srgbClr val="74808C"/>
                              </a:solidFill>
                              <a:latin typeface="Cambria Math" panose="02040503050406030204" pitchFamily="18" charset="0"/>
                              <a:cs typeface="Poppins"/>
                              <a:sym typeface="Poppins"/>
                            </a:rPr>
                            <m:t>PS</m:t>
                          </m:r>
                        </m:e>
                      </m:acc>
                      <m:d>
                        <m:dPr>
                          <m:ctrlPr>
                            <a:rPr lang="fr-FR" sz="3300" i="1">
                              <a:solidFill>
                                <a:srgbClr val="74808C"/>
                              </a:solidFill>
                              <a:latin typeface="Cambria Math" panose="02040503050406030204" pitchFamily="18" charset="0"/>
                              <a:sym typeface="Poppins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fr-FR" sz="3300" b="1">
                              <a:solidFill>
                                <a:srgbClr val="74808C"/>
                              </a:solidFill>
                              <a:latin typeface="Cambria Math" panose="02040503050406030204" pitchFamily="18" charset="0"/>
                              <a:cs typeface="Poppins"/>
                              <a:sym typeface="Poppins"/>
                            </a:rPr>
                            <m:t>x</m:t>
                          </m:r>
                        </m:e>
                      </m:d>
                      <m:r>
                        <a:rPr lang="fr-FR" sz="3300" i="1">
                          <a:solidFill>
                            <a:srgbClr val="74808C"/>
                          </a:solidFill>
                          <a:latin typeface="Cambria Math" panose="02040503050406030204" pitchFamily="18" charset="0"/>
                          <a:sym typeface="Poppins"/>
                        </a:rPr>
                        <m:t>=</m:t>
                      </m:r>
                      <m:r>
                        <a:rPr lang="fr-FR" sz="3300" i="1">
                          <a:solidFill>
                            <a:srgbClr val="74808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oppins"/>
                        </a:rPr>
                        <m:t>ℙ</m:t>
                      </m:r>
                      <m:d>
                        <m:dPr>
                          <m:begChr m:val="["/>
                          <m:endChr m:val="|"/>
                          <m:ctrlPr>
                            <a:rPr lang="fr-FR" sz="3300" i="1">
                              <a:solidFill>
                                <a:srgbClr val="74808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oppins"/>
                            </a:rPr>
                          </m:ctrlPr>
                        </m:dPr>
                        <m:e>
                          <m:r>
                            <a:rPr lang="fr-FR" sz="3300" i="1">
                              <a:solidFill>
                                <a:srgbClr val="74808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oppins"/>
                            </a:rPr>
                            <m:t>𝑇</m:t>
                          </m:r>
                          <m:r>
                            <a:rPr lang="fr-FR" sz="3300" i="1">
                              <a:solidFill>
                                <a:srgbClr val="74808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oppins"/>
                            </a:rPr>
                            <m:t>=1</m:t>
                          </m:r>
                        </m:e>
                      </m:d>
                      <m:r>
                        <a:rPr lang="fr-FR" sz="3300" i="1">
                          <a:solidFill>
                            <a:srgbClr val="74808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oppins"/>
                        </a:rPr>
                        <m:t>                        ]+</m:t>
                      </m:r>
                      <m:r>
                        <a:rPr lang="fr-FR" sz="3300" i="1">
                          <a:solidFill>
                            <a:srgbClr val="74808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oppins"/>
                        </a:rPr>
                        <m:t>𝜖</m:t>
                      </m:r>
                    </m:oMath>
                  </m:oMathPara>
                </a14:m>
                <a:endParaRPr lang="fr-FR" sz="3300" dirty="0">
                  <a:solidFill>
                    <a:srgbClr val="74808C"/>
                  </a:solidFill>
                  <a:latin typeface="Poppins"/>
                  <a:cs typeface="Poppins"/>
                  <a:sym typeface="Poppins"/>
                </a:endParaRPr>
              </a:p>
            </p:txBody>
          </p:sp>
        </mc:Choice>
        <mc:Fallback xmlns="">
          <p:sp>
            <p:nvSpPr>
              <p:cNvPr id="28" name="!!Prop">
                <a:extLst>
                  <a:ext uri="{FF2B5EF4-FFF2-40B4-BE49-F238E27FC236}">
                    <a16:creationId xmlns:a16="http://schemas.microsoft.com/office/drawing/2014/main" id="{D925B57F-7418-AB83-F3CA-AB1C37423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25" y="4879521"/>
                <a:ext cx="6720186" cy="525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11272838" y="6224588"/>
            <a:ext cx="447675" cy="19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defTabSz="412750" hangingPunct="0">
              <a:defRPr/>
            </a:pPr>
            <a:fld id="{524EDFC7-78EF-A643-ADFF-5E18A2AC5227}" type="slidenum">
              <a:rPr lang="x-none" altLang="x-none" sz="1000">
                <a:solidFill>
                  <a:srgbClr val="9B9A9C"/>
                </a:solidFill>
                <a:latin typeface="Montserrat" charset="0"/>
                <a:ea typeface="Montserrat" charset="0"/>
                <a:cs typeface="Montserrat" charset="0"/>
              </a:rPr>
              <a:pPr algn="ctr" defTabSz="412750" hangingPunct="0">
                <a:defRPr/>
              </a:pPr>
              <a:t>6</a:t>
            </a:fld>
            <a:endParaRPr lang="x-none" altLang="x-none" sz="1000" dirty="0">
              <a:solidFill>
                <a:srgbClr val="9B9A9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sp>
        <p:nvSpPr>
          <p:cNvPr id="41" name="Morph1">
            <a:extLst>
              <a:ext uri="{FF2B5EF4-FFF2-40B4-BE49-F238E27FC236}">
                <a16:creationId xmlns:a16="http://schemas.microsoft.com/office/drawing/2014/main" id="{6F0E5E7C-9F2C-390D-2D14-C0202CDF0435}"/>
              </a:ext>
            </a:extLst>
          </p:cNvPr>
          <p:cNvSpPr/>
          <p:nvPr/>
        </p:nvSpPr>
        <p:spPr bwMode="auto">
          <a:xfrm>
            <a:off x="731404" y="3707338"/>
            <a:ext cx="292456" cy="333342"/>
          </a:xfrm>
          <a:custGeom>
            <a:avLst/>
            <a:gdLst/>
            <a:ahLst/>
            <a:cxnLst/>
            <a:rect l="l" t="t" r="r" b="b"/>
            <a:pathLst>
              <a:path w="584911" h="666683">
                <a:moveTo>
                  <a:pt x="292456" y="107747"/>
                </a:moveTo>
                <a:lnTo>
                  <a:pt x="171240" y="446379"/>
                </a:lnTo>
                <a:lnTo>
                  <a:pt x="413671" y="446379"/>
                </a:lnTo>
                <a:close/>
                <a:moveTo>
                  <a:pt x="242430" y="0"/>
                </a:moveTo>
                <a:lnTo>
                  <a:pt x="343443" y="0"/>
                </a:lnTo>
                <a:lnTo>
                  <a:pt x="584911" y="666683"/>
                </a:lnTo>
                <a:lnTo>
                  <a:pt x="492557" y="666683"/>
                </a:lnTo>
                <a:lnTo>
                  <a:pt x="438683" y="517569"/>
                </a:lnTo>
                <a:lnTo>
                  <a:pt x="146228" y="517569"/>
                </a:lnTo>
                <a:lnTo>
                  <a:pt x="92354" y="666683"/>
                </a:lnTo>
                <a:lnTo>
                  <a:pt x="0" y="666683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19050" tIns="19050" rIns="19050" bIns="1905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12750" hangingPunct="0"/>
            <a:endParaRPr lang="fr-FR" sz="100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3" name="Morph2">
            <a:extLst>
              <a:ext uri="{FF2B5EF4-FFF2-40B4-BE49-F238E27FC236}">
                <a16:creationId xmlns:a16="http://schemas.microsoft.com/office/drawing/2014/main" id="{571A1895-A9B0-05B4-1F92-26F7B0356EEE}"/>
              </a:ext>
            </a:extLst>
          </p:cNvPr>
          <p:cNvSpPr/>
          <p:nvPr/>
        </p:nvSpPr>
        <p:spPr bwMode="auto">
          <a:xfrm>
            <a:off x="2177302" y="3703009"/>
            <a:ext cx="332861" cy="342000"/>
          </a:xfrm>
          <a:custGeom>
            <a:avLst/>
            <a:gdLst/>
            <a:ahLst/>
            <a:cxnLst/>
            <a:rect l="l" t="t" r="r" b="b"/>
            <a:pathLst>
              <a:path w="665722" h="683999">
                <a:moveTo>
                  <a:pt x="336709" y="0"/>
                </a:moveTo>
                <a:cubicBezTo>
                  <a:pt x="407899" y="0"/>
                  <a:pt x="470912" y="17637"/>
                  <a:pt x="525747" y="52911"/>
                </a:cubicBezTo>
                <a:cubicBezTo>
                  <a:pt x="580582" y="88185"/>
                  <a:pt x="620506" y="137890"/>
                  <a:pt x="645519" y="202025"/>
                </a:cubicBezTo>
                <a:lnTo>
                  <a:pt x="540658" y="202025"/>
                </a:lnTo>
                <a:cubicBezTo>
                  <a:pt x="522059" y="162902"/>
                  <a:pt x="495123" y="132599"/>
                  <a:pt x="459848" y="111113"/>
                </a:cubicBezTo>
                <a:cubicBezTo>
                  <a:pt x="424574" y="89628"/>
                  <a:pt x="383528" y="78886"/>
                  <a:pt x="336709" y="78886"/>
                </a:cubicBezTo>
                <a:cubicBezTo>
                  <a:pt x="289891" y="78886"/>
                  <a:pt x="247722" y="89628"/>
                  <a:pt x="210203" y="111113"/>
                </a:cubicBezTo>
                <a:cubicBezTo>
                  <a:pt x="172684" y="132599"/>
                  <a:pt x="143182" y="163384"/>
                  <a:pt x="121696" y="203468"/>
                </a:cubicBezTo>
                <a:cubicBezTo>
                  <a:pt x="100211" y="243552"/>
                  <a:pt x="89469" y="289890"/>
                  <a:pt x="89469" y="342480"/>
                </a:cubicBezTo>
                <a:cubicBezTo>
                  <a:pt x="89469" y="395071"/>
                  <a:pt x="100211" y="441248"/>
                  <a:pt x="121696" y="481012"/>
                </a:cubicBezTo>
                <a:cubicBezTo>
                  <a:pt x="143182" y="520776"/>
                  <a:pt x="172684" y="551400"/>
                  <a:pt x="210203" y="572885"/>
                </a:cubicBezTo>
                <a:cubicBezTo>
                  <a:pt x="247722" y="594371"/>
                  <a:pt x="289891" y="605113"/>
                  <a:pt x="336709" y="605113"/>
                </a:cubicBezTo>
                <a:cubicBezTo>
                  <a:pt x="402127" y="605113"/>
                  <a:pt x="456000" y="585552"/>
                  <a:pt x="498329" y="546430"/>
                </a:cubicBezTo>
                <a:cubicBezTo>
                  <a:pt x="540658" y="507307"/>
                  <a:pt x="565350" y="454396"/>
                  <a:pt x="572405" y="387696"/>
                </a:cubicBezTo>
                <a:lnTo>
                  <a:pt x="304962" y="387696"/>
                </a:lnTo>
                <a:lnTo>
                  <a:pt x="304962" y="316506"/>
                </a:lnTo>
                <a:lnTo>
                  <a:pt x="665722" y="316506"/>
                </a:lnTo>
                <a:lnTo>
                  <a:pt x="665722" y="383848"/>
                </a:lnTo>
                <a:cubicBezTo>
                  <a:pt x="660591" y="439004"/>
                  <a:pt x="643274" y="489510"/>
                  <a:pt x="613772" y="535366"/>
                </a:cubicBezTo>
                <a:cubicBezTo>
                  <a:pt x="584270" y="581223"/>
                  <a:pt x="545468" y="617459"/>
                  <a:pt x="497367" y="644075"/>
                </a:cubicBezTo>
                <a:cubicBezTo>
                  <a:pt x="449266" y="670691"/>
                  <a:pt x="395713" y="683999"/>
                  <a:pt x="336709" y="683999"/>
                </a:cubicBezTo>
                <a:cubicBezTo>
                  <a:pt x="274498" y="683999"/>
                  <a:pt x="217739" y="669409"/>
                  <a:pt x="166431" y="640227"/>
                </a:cubicBezTo>
                <a:cubicBezTo>
                  <a:pt x="115123" y="611046"/>
                  <a:pt x="74557" y="570480"/>
                  <a:pt x="44734" y="518531"/>
                </a:cubicBezTo>
                <a:cubicBezTo>
                  <a:pt x="14912" y="466582"/>
                  <a:pt x="0" y="407898"/>
                  <a:pt x="0" y="342480"/>
                </a:cubicBezTo>
                <a:cubicBezTo>
                  <a:pt x="0" y="277063"/>
                  <a:pt x="14912" y="218219"/>
                  <a:pt x="44734" y="165949"/>
                </a:cubicBezTo>
                <a:cubicBezTo>
                  <a:pt x="74557" y="113679"/>
                  <a:pt x="115123" y="72953"/>
                  <a:pt x="166431" y="43772"/>
                </a:cubicBezTo>
                <a:cubicBezTo>
                  <a:pt x="217739" y="14590"/>
                  <a:pt x="274498" y="0"/>
                  <a:pt x="336709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19050" tIns="19050" rIns="19050" bIns="1905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12750" hangingPunct="0"/>
            <a:endParaRPr lang="fr-FR" sz="100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44" name="Morph3">
            <a:extLst>
              <a:ext uri="{FF2B5EF4-FFF2-40B4-BE49-F238E27FC236}">
                <a16:creationId xmlns:a16="http://schemas.microsoft.com/office/drawing/2014/main" id="{79E1CC4E-AA0F-A377-A672-836342B31A30}"/>
              </a:ext>
            </a:extLst>
          </p:cNvPr>
          <p:cNvSpPr/>
          <p:nvPr/>
        </p:nvSpPr>
        <p:spPr bwMode="auto">
          <a:xfrm>
            <a:off x="4279469" y="3702768"/>
            <a:ext cx="322760" cy="342481"/>
          </a:xfrm>
          <a:custGeom>
            <a:avLst/>
            <a:gdLst/>
            <a:ahLst/>
            <a:cxnLst/>
            <a:rect l="l" t="t" r="r" b="b"/>
            <a:pathLst>
              <a:path w="645519" h="684961">
                <a:moveTo>
                  <a:pt x="334785" y="0"/>
                </a:moveTo>
                <a:cubicBezTo>
                  <a:pt x="407899" y="0"/>
                  <a:pt x="471713" y="17637"/>
                  <a:pt x="526228" y="52911"/>
                </a:cubicBezTo>
                <a:cubicBezTo>
                  <a:pt x="580742" y="88185"/>
                  <a:pt x="620506" y="138211"/>
                  <a:pt x="645519" y="202987"/>
                </a:cubicBezTo>
                <a:lnTo>
                  <a:pt x="540658" y="202987"/>
                </a:lnTo>
                <a:cubicBezTo>
                  <a:pt x="522059" y="162582"/>
                  <a:pt x="495283" y="131476"/>
                  <a:pt x="460329" y="109670"/>
                </a:cubicBezTo>
                <a:cubicBezTo>
                  <a:pt x="425375" y="87864"/>
                  <a:pt x="383527" y="76962"/>
                  <a:pt x="334785" y="76962"/>
                </a:cubicBezTo>
                <a:cubicBezTo>
                  <a:pt x="287966" y="76962"/>
                  <a:pt x="245958" y="87864"/>
                  <a:pt x="208760" y="109670"/>
                </a:cubicBezTo>
                <a:cubicBezTo>
                  <a:pt x="171561" y="131476"/>
                  <a:pt x="142380" y="162421"/>
                  <a:pt x="121215" y="202506"/>
                </a:cubicBezTo>
                <a:cubicBezTo>
                  <a:pt x="100051" y="242590"/>
                  <a:pt x="89468" y="289569"/>
                  <a:pt x="89468" y="343442"/>
                </a:cubicBezTo>
                <a:cubicBezTo>
                  <a:pt x="89468" y="396675"/>
                  <a:pt x="100051" y="443333"/>
                  <a:pt x="121215" y="483417"/>
                </a:cubicBezTo>
                <a:cubicBezTo>
                  <a:pt x="142380" y="523502"/>
                  <a:pt x="171561" y="554447"/>
                  <a:pt x="208760" y="576253"/>
                </a:cubicBezTo>
                <a:cubicBezTo>
                  <a:pt x="245958" y="598058"/>
                  <a:pt x="287966" y="608961"/>
                  <a:pt x="334785" y="608961"/>
                </a:cubicBezTo>
                <a:cubicBezTo>
                  <a:pt x="383527" y="608961"/>
                  <a:pt x="425375" y="598219"/>
                  <a:pt x="460329" y="576734"/>
                </a:cubicBezTo>
                <a:cubicBezTo>
                  <a:pt x="495283" y="555248"/>
                  <a:pt x="522059" y="524303"/>
                  <a:pt x="540658" y="483898"/>
                </a:cubicBezTo>
                <a:lnTo>
                  <a:pt x="645519" y="483898"/>
                </a:lnTo>
                <a:cubicBezTo>
                  <a:pt x="620506" y="548033"/>
                  <a:pt x="580742" y="597577"/>
                  <a:pt x="526228" y="632531"/>
                </a:cubicBezTo>
                <a:cubicBezTo>
                  <a:pt x="471713" y="667485"/>
                  <a:pt x="407899" y="684961"/>
                  <a:pt x="334785" y="684961"/>
                </a:cubicBezTo>
                <a:cubicBezTo>
                  <a:pt x="272574" y="684961"/>
                  <a:pt x="215975" y="670371"/>
                  <a:pt x="164987" y="641189"/>
                </a:cubicBezTo>
                <a:cubicBezTo>
                  <a:pt x="114000" y="612008"/>
                  <a:pt x="73755" y="571442"/>
                  <a:pt x="44253" y="519493"/>
                </a:cubicBezTo>
                <a:cubicBezTo>
                  <a:pt x="14751" y="467544"/>
                  <a:pt x="0" y="408860"/>
                  <a:pt x="0" y="343442"/>
                </a:cubicBezTo>
                <a:cubicBezTo>
                  <a:pt x="0" y="278025"/>
                  <a:pt x="14751" y="219181"/>
                  <a:pt x="44253" y="166911"/>
                </a:cubicBezTo>
                <a:cubicBezTo>
                  <a:pt x="73755" y="114641"/>
                  <a:pt x="114000" y="73755"/>
                  <a:pt x="164987" y="44253"/>
                </a:cubicBezTo>
                <a:cubicBezTo>
                  <a:pt x="215975" y="14751"/>
                  <a:pt x="272574" y="0"/>
                  <a:pt x="334785" y="0"/>
                </a:cubicBezTo>
                <a:close/>
              </a:path>
            </a:pathLst>
          </a:custGeom>
          <a:solidFill>
            <a:srgbClr val="92D050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19050" tIns="19050" rIns="19050" bIns="1905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12750" hangingPunct="0"/>
            <a:endParaRPr lang="fr-FR" sz="100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89F802-2F8C-F842-9950-208A920B38FA}"/>
              </a:ext>
            </a:extLst>
          </p:cNvPr>
          <p:cNvSpPr txBox="1"/>
          <p:nvPr/>
        </p:nvSpPr>
        <p:spPr>
          <a:xfrm>
            <a:off x="977928" y="3577198"/>
            <a:ext cx="81624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12750" eaLnBrk="0" hangingPunct="0"/>
            <a:r>
              <a:rPr lang="fr-FR" sz="3800" dirty="0" err="1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ge</a:t>
            </a:r>
            <a:endParaRPr lang="fr-FR" sz="3800" dirty="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EA7EF9-66D3-2438-83AB-C98989768A2F}"/>
              </a:ext>
            </a:extLst>
          </p:cNvPr>
          <p:cNvSpPr txBox="1"/>
          <p:nvPr/>
        </p:nvSpPr>
        <p:spPr>
          <a:xfrm>
            <a:off x="2491502" y="3577198"/>
            <a:ext cx="161133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12750" eaLnBrk="0" hangingPunct="0"/>
            <a:r>
              <a:rPr lang="fr-FR" sz="3800" dirty="0" err="1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ender</a:t>
            </a:r>
            <a:endParaRPr lang="fr-FR" sz="3800" dirty="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B2B47B-9A0E-1C28-F9F2-9B263CF1067F}"/>
              </a:ext>
            </a:extLst>
          </p:cNvPr>
          <p:cNvSpPr txBox="1"/>
          <p:nvPr/>
        </p:nvSpPr>
        <p:spPr>
          <a:xfrm>
            <a:off x="4583568" y="3577198"/>
            <a:ext cx="182293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12750" eaLnBrk="0" hangingPunct="0"/>
            <a:r>
              <a:rPr lang="fr-FR" sz="3800" dirty="0" err="1">
                <a:solidFill>
                  <a:srgbClr val="74808C"/>
                </a:solidFill>
                <a:latin typeface="Poppins"/>
                <a:cs typeface="Poppins"/>
                <a:sym typeface="Poppins"/>
              </a:rPr>
              <a:t>omorb</a:t>
            </a:r>
            <a:endParaRPr lang="fr-FR" sz="3800" dirty="0">
              <a:solidFill>
                <a:srgbClr val="74808C"/>
              </a:solidFill>
              <a:latin typeface="Poppins"/>
              <a:cs typeface="Poppins"/>
              <a:sym typeface="Poppins"/>
            </a:endParaRP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F5BF973D-37B3-A891-7D6E-E38665DC0C18}"/>
              </a:ext>
            </a:extLst>
          </p:cNvPr>
          <p:cNvGrpSpPr>
            <a:grpSpLocks/>
          </p:cNvGrpSpPr>
          <p:nvPr/>
        </p:nvGrpSpPr>
        <p:grpSpPr bwMode="auto">
          <a:xfrm>
            <a:off x="731404" y="645239"/>
            <a:ext cx="4428332" cy="2146011"/>
            <a:chOff x="2759075" y="3710126"/>
            <a:chExt cx="8856861" cy="4291989"/>
          </a:xfrm>
        </p:grpSpPr>
        <p:sp>
          <p:nvSpPr>
            <p:cNvPr id="5" name="Text Box 3">
              <a:extLst>
                <a:ext uri="{FF2B5EF4-FFF2-40B4-BE49-F238E27FC236}">
                  <a16:creationId xmlns:a16="http://schemas.microsoft.com/office/drawing/2014/main" id="{D211AB86-1375-B4BD-40B2-71EA2E9C961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59075" y="3710126"/>
              <a:ext cx="7848775" cy="1584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/>
            <a:lstStyle/>
            <a:p>
              <a:pPr defTabSz="412750" hangingPunct="0">
                <a:defRPr/>
              </a:pPr>
              <a:r>
                <a:rPr lang="en-US" altLang="x-none" sz="3600" b="1" dirty="0">
                  <a:solidFill>
                    <a:srgbClr val="000000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Measuring bias</a:t>
              </a:r>
              <a:endParaRPr lang="x-none" altLang="x-none" sz="3600" b="1" dirty="0">
                <a:solidFill>
                  <a:srgbClr val="000000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3D5095A2-D575-4606-E3A3-E013ECA9A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25" y="5273824"/>
              <a:ext cx="8837811" cy="2728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412750" eaLnBrk="0" hangingPunct="0">
                <a:lnSpc>
                  <a:spcPct val="180000"/>
                </a:lnSpc>
              </a:pPr>
              <a:r>
                <a:rPr lang="en-US" altLang="en-US" sz="1600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"/>
                </a:rPr>
                <a:t>Selection bias is measured as a difference in population probability to be selected for study, also called propensity.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554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!!Prop">
                <a:extLst>
                  <a:ext uri="{FF2B5EF4-FFF2-40B4-BE49-F238E27FC236}">
                    <a16:creationId xmlns:a16="http://schemas.microsoft.com/office/drawing/2014/main" id="{D925B57F-7418-AB83-F3CA-AB1C37423FD1}"/>
                  </a:ext>
                </a:extLst>
              </p:cNvPr>
              <p:cNvSpPr txBox="1"/>
              <p:nvPr/>
            </p:nvSpPr>
            <p:spPr>
              <a:xfrm>
                <a:off x="142725" y="4879521"/>
                <a:ext cx="6720186" cy="5250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12750" eaLnBrk="0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3300" i="1">
                              <a:solidFill>
                                <a:srgbClr val="74808C"/>
                              </a:solidFill>
                              <a:latin typeface="Cambria Math" panose="02040503050406030204" pitchFamily="18" charset="0"/>
                              <a:sym typeface="Poppins"/>
                            </a:rPr>
                          </m:ctrlPr>
                        </m:accPr>
                        <m:e>
                          <m:r>
                            <m:rPr>
                              <m:nor/>
                            </m:rPr>
                            <a:rPr lang="fr-FR" sz="3300">
                              <a:solidFill>
                                <a:srgbClr val="74808C"/>
                              </a:solidFill>
                              <a:latin typeface="Cambria Math" panose="02040503050406030204" pitchFamily="18" charset="0"/>
                              <a:cs typeface="Poppins"/>
                              <a:sym typeface="Poppins"/>
                            </a:rPr>
                            <m:t>PS</m:t>
                          </m:r>
                        </m:e>
                      </m:acc>
                      <m:d>
                        <m:dPr>
                          <m:ctrlPr>
                            <a:rPr lang="fr-FR" sz="3300" i="1">
                              <a:solidFill>
                                <a:srgbClr val="74808C"/>
                              </a:solidFill>
                              <a:latin typeface="Cambria Math" panose="02040503050406030204" pitchFamily="18" charset="0"/>
                              <a:sym typeface="Poppins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fr-FR" sz="3300" b="1">
                              <a:solidFill>
                                <a:srgbClr val="74808C"/>
                              </a:solidFill>
                              <a:latin typeface="Cambria Math" panose="02040503050406030204" pitchFamily="18" charset="0"/>
                              <a:cs typeface="Poppins"/>
                              <a:sym typeface="Poppins"/>
                            </a:rPr>
                            <m:t>x</m:t>
                          </m:r>
                        </m:e>
                      </m:d>
                      <m:r>
                        <a:rPr lang="fr-FR" sz="3300" i="1">
                          <a:solidFill>
                            <a:srgbClr val="74808C"/>
                          </a:solidFill>
                          <a:latin typeface="Cambria Math" panose="02040503050406030204" pitchFamily="18" charset="0"/>
                          <a:sym typeface="Poppins"/>
                        </a:rPr>
                        <m:t>=</m:t>
                      </m:r>
                      <m:r>
                        <a:rPr lang="fr-FR" sz="3300" i="1">
                          <a:solidFill>
                            <a:srgbClr val="74808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oppins"/>
                        </a:rPr>
                        <m:t>ℙ</m:t>
                      </m:r>
                      <m:d>
                        <m:dPr>
                          <m:begChr m:val="["/>
                          <m:endChr m:val="|"/>
                          <m:ctrlPr>
                            <a:rPr lang="fr-FR" sz="3300" i="1">
                              <a:solidFill>
                                <a:srgbClr val="74808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oppins"/>
                            </a:rPr>
                          </m:ctrlPr>
                        </m:dPr>
                        <m:e>
                          <m:r>
                            <a:rPr lang="fr-FR" sz="3300" i="1">
                              <a:solidFill>
                                <a:srgbClr val="74808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oppins"/>
                            </a:rPr>
                            <m:t>𝑇</m:t>
                          </m:r>
                          <m:r>
                            <a:rPr lang="fr-FR" sz="3300" i="1">
                              <a:solidFill>
                                <a:srgbClr val="74808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oppins"/>
                            </a:rPr>
                            <m:t>=1</m:t>
                          </m:r>
                        </m:e>
                      </m:d>
                      <m:r>
                        <a:rPr lang="fr-FR" sz="3300" i="1">
                          <a:solidFill>
                            <a:srgbClr val="74808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oppins"/>
                        </a:rPr>
                        <m:t> </m:t>
                      </m:r>
                      <m:sSub>
                        <m:sSubPr>
                          <m:ctrlPr>
                            <a:rPr lang="fr-FR" sz="3300" i="1">
                              <a:solidFill>
                                <a:srgbClr val="74808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oppins"/>
                            </a:rPr>
                          </m:ctrlPr>
                        </m:sSubPr>
                        <m:e>
                          <m:r>
                            <a:rPr lang="fr-FR" sz="3300" i="1">
                              <a:solidFill>
                                <a:srgbClr val="FDFC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oppins"/>
                            </a:rPr>
                            <m:t>𝑥</m:t>
                          </m:r>
                        </m:e>
                        <m:sub>
                          <m:r>
                            <a:rPr lang="fr-FR" sz="3300" i="1">
                              <a:solidFill>
                                <a:srgbClr val="74808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oppins"/>
                            </a:rPr>
                            <m:t>1</m:t>
                          </m:r>
                        </m:sub>
                      </m:sSub>
                      <m:r>
                        <a:rPr lang="fr-FR" sz="3300" i="1">
                          <a:solidFill>
                            <a:srgbClr val="74808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oppins"/>
                        </a:rPr>
                        <m:t>,</m:t>
                      </m:r>
                      <m:sSub>
                        <m:sSubPr>
                          <m:ctrlPr>
                            <a:rPr lang="fr-FR" sz="3300" i="1">
                              <a:solidFill>
                                <a:srgbClr val="74808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oppins"/>
                            </a:rPr>
                          </m:ctrlPr>
                        </m:sSubPr>
                        <m:e>
                          <m:r>
                            <a:rPr lang="fr-FR" sz="3300" i="1">
                              <a:solidFill>
                                <a:srgbClr val="FDFC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oppins"/>
                            </a:rPr>
                            <m:t>𝑥</m:t>
                          </m:r>
                        </m:e>
                        <m:sub>
                          <m:r>
                            <a:rPr lang="fr-FR" sz="3300" i="1">
                              <a:solidFill>
                                <a:srgbClr val="74808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oppins"/>
                            </a:rPr>
                            <m:t>2</m:t>
                          </m:r>
                        </m:sub>
                      </m:sSub>
                      <m:r>
                        <a:rPr lang="fr-FR" sz="3300" i="1">
                          <a:solidFill>
                            <a:srgbClr val="74808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oppins"/>
                        </a:rPr>
                        <m:t>, </m:t>
                      </m:r>
                      <m:sSub>
                        <m:sSubPr>
                          <m:ctrlPr>
                            <a:rPr lang="fr-FR" sz="3300" i="1">
                              <a:solidFill>
                                <a:srgbClr val="74808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oppins"/>
                            </a:rPr>
                          </m:ctrlPr>
                        </m:sSubPr>
                        <m:e>
                          <m:r>
                            <a:rPr lang="fr-FR" sz="3300" i="1">
                              <a:solidFill>
                                <a:srgbClr val="FDFC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oppins"/>
                            </a:rPr>
                            <m:t>𝑥</m:t>
                          </m:r>
                        </m:e>
                        <m:sub>
                          <m:r>
                            <a:rPr lang="fr-FR" sz="3300" i="1">
                              <a:solidFill>
                                <a:srgbClr val="74808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Poppins"/>
                            </a:rPr>
                            <m:t>3</m:t>
                          </m:r>
                        </m:sub>
                      </m:sSub>
                      <m:r>
                        <a:rPr lang="fr-FR" sz="3300" i="1">
                          <a:solidFill>
                            <a:srgbClr val="74808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oppins"/>
                        </a:rPr>
                        <m:t>,…]+</m:t>
                      </m:r>
                      <m:r>
                        <a:rPr lang="fr-FR" sz="3300" i="1">
                          <a:solidFill>
                            <a:srgbClr val="74808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Poppins"/>
                        </a:rPr>
                        <m:t>𝜖</m:t>
                      </m:r>
                    </m:oMath>
                  </m:oMathPara>
                </a14:m>
                <a:endParaRPr lang="fr-FR" sz="3300" dirty="0">
                  <a:solidFill>
                    <a:srgbClr val="74808C"/>
                  </a:solidFill>
                  <a:latin typeface="Poppins"/>
                  <a:cs typeface="Poppins"/>
                  <a:sym typeface="Poppins"/>
                </a:endParaRPr>
              </a:p>
            </p:txBody>
          </p:sp>
        </mc:Choice>
        <mc:Fallback xmlns="">
          <p:sp>
            <p:nvSpPr>
              <p:cNvPr id="28" name="!!Prop">
                <a:extLst>
                  <a:ext uri="{FF2B5EF4-FFF2-40B4-BE49-F238E27FC236}">
                    <a16:creationId xmlns:a16="http://schemas.microsoft.com/office/drawing/2014/main" id="{D925B57F-7418-AB83-F3CA-AB1C37423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25" y="4879521"/>
                <a:ext cx="6720186" cy="525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Morph1">
            <a:extLst>
              <a:ext uri="{FF2B5EF4-FFF2-40B4-BE49-F238E27FC236}">
                <a16:creationId xmlns:a16="http://schemas.microsoft.com/office/drawing/2014/main" id="{5B88AA6A-69A7-AF14-F213-390AB4A6DBBF}"/>
              </a:ext>
            </a:extLst>
          </p:cNvPr>
          <p:cNvSpPr/>
          <p:nvPr/>
        </p:nvSpPr>
        <p:spPr bwMode="auto">
          <a:xfrm>
            <a:off x="3642055" y="5077324"/>
            <a:ext cx="241916" cy="232286"/>
          </a:xfrm>
          <a:custGeom>
            <a:avLst/>
            <a:gdLst/>
            <a:ahLst/>
            <a:cxnLst/>
            <a:rect l="l" t="t" r="r" b="b"/>
            <a:pathLst>
              <a:path w="483831" h="464572">
                <a:moveTo>
                  <a:pt x="171455" y="0"/>
                </a:moveTo>
                <a:cubicBezTo>
                  <a:pt x="181163" y="0"/>
                  <a:pt x="189696" y="1096"/>
                  <a:pt x="197056" y="3288"/>
                </a:cubicBezTo>
                <a:cubicBezTo>
                  <a:pt x="204415" y="5480"/>
                  <a:pt x="210913" y="8847"/>
                  <a:pt x="216550" y="13388"/>
                </a:cubicBezTo>
                <a:cubicBezTo>
                  <a:pt x="222187" y="17929"/>
                  <a:pt x="227197" y="23800"/>
                  <a:pt x="231581" y="31003"/>
                </a:cubicBezTo>
                <a:cubicBezTo>
                  <a:pt x="235966" y="38206"/>
                  <a:pt x="240193" y="47992"/>
                  <a:pt x="244264" y="60362"/>
                </a:cubicBezTo>
                <a:cubicBezTo>
                  <a:pt x="248335" y="72731"/>
                  <a:pt x="252172" y="88076"/>
                  <a:pt x="255773" y="106396"/>
                </a:cubicBezTo>
                <a:cubicBezTo>
                  <a:pt x="259374" y="124716"/>
                  <a:pt x="262584" y="143740"/>
                  <a:pt x="265403" y="163469"/>
                </a:cubicBezTo>
                <a:lnTo>
                  <a:pt x="270100" y="163469"/>
                </a:lnTo>
                <a:cubicBezTo>
                  <a:pt x="300163" y="121193"/>
                  <a:pt x="322946" y="90268"/>
                  <a:pt x="338447" y="70696"/>
                </a:cubicBezTo>
                <a:cubicBezTo>
                  <a:pt x="353948" y="51123"/>
                  <a:pt x="367023" y="36561"/>
                  <a:pt x="377670" y="27010"/>
                </a:cubicBezTo>
                <a:cubicBezTo>
                  <a:pt x="388318" y="17459"/>
                  <a:pt x="398574" y="10726"/>
                  <a:pt x="408438" y="6811"/>
                </a:cubicBezTo>
                <a:cubicBezTo>
                  <a:pt x="418303" y="2897"/>
                  <a:pt x="431377" y="940"/>
                  <a:pt x="447661" y="940"/>
                </a:cubicBezTo>
                <a:cubicBezTo>
                  <a:pt x="462380" y="940"/>
                  <a:pt x="474436" y="2819"/>
                  <a:pt x="483831" y="6577"/>
                </a:cubicBezTo>
                <a:lnTo>
                  <a:pt x="465042" y="91599"/>
                </a:lnTo>
                <a:lnTo>
                  <a:pt x="432160" y="91599"/>
                </a:lnTo>
                <a:cubicBezTo>
                  <a:pt x="430281" y="78447"/>
                  <a:pt x="424801" y="71870"/>
                  <a:pt x="415719" y="71870"/>
                </a:cubicBezTo>
                <a:cubicBezTo>
                  <a:pt x="412901" y="71870"/>
                  <a:pt x="409926" y="72340"/>
                  <a:pt x="406794" y="73279"/>
                </a:cubicBezTo>
                <a:cubicBezTo>
                  <a:pt x="403662" y="74219"/>
                  <a:pt x="399826" y="76254"/>
                  <a:pt x="395285" y="79386"/>
                </a:cubicBezTo>
                <a:cubicBezTo>
                  <a:pt x="390744" y="82518"/>
                  <a:pt x="384090" y="88624"/>
                  <a:pt x="375321" y="97706"/>
                </a:cubicBezTo>
                <a:cubicBezTo>
                  <a:pt x="366553" y="106787"/>
                  <a:pt x="356688" y="117905"/>
                  <a:pt x="345728" y="131057"/>
                </a:cubicBezTo>
                <a:cubicBezTo>
                  <a:pt x="334767" y="144210"/>
                  <a:pt x="323494" y="157989"/>
                  <a:pt x="311907" y="172394"/>
                </a:cubicBezTo>
                <a:lnTo>
                  <a:pt x="279964" y="212322"/>
                </a:lnTo>
                <a:cubicBezTo>
                  <a:pt x="285601" y="242385"/>
                  <a:pt x="290925" y="268378"/>
                  <a:pt x="295936" y="290299"/>
                </a:cubicBezTo>
                <a:cubicBezTo>
                  <a:pt x="300946" y="312220"/>
                  <a:pt x="305409" y="330461"/>
                  <a:pt x="309323" y="345023"/>
                </a:cubicBezTo>
                <a:cubicBezTo>
                  <a:pt x="313238" y="359585"/>
                  <a:pt x="316682" y="371094"/>
                  <a:pt x="319657" y="379549"/>
                </a:cubicBezTo>
                <a:cubicBezTo>
                  <a:pt x="322632" y="388004"/>
                  <a:pt x="325842" y="394346"/>
                  <a:pt x="329287" y="398573"/>
                </a:cubicBezTo>
                <a:cubicBezTo>
                  <a:pt x="332732" y="402801"/>
                  <a:pt x="336255" y="405776"/>
                  <a:pt x="339856" y="407499"/>
                </a:cubicBezTo>
                <a:cubicBezTo>
                  <a:pt x="343458" y="409221"/>
                  <a:pt x="347607" y="410082"/>
                  <a:pt x="352304" y="410082"/>
                </a:cubicBezTo>
                <a:cubicBezTo>
                  <a:pt x="360760" y="410082"/>
                  <a:pt x="368980" y="406794"/>
                  <a:pt x="376966" y="400218"/>
                </a:cubicBezTo>
                <a:cubicBezTo>
                  <a:pt x="384951" y="393641"/>
                  <a:pt x="396460" y="378766"/>
                  <a:pt x="411491" y="355592"/>
                </a:cubicBezTo>
                <a:lnTo>
                  <a:pt x="442024" y="375791"/>
                </a:lnTo>
                <a:cubicBezTo>
                  <a:pt x="420103" y="408360"/>
                  <a:pt x="400296" y="431299"/>
                  <a:pt x="382602" y="444608"/>
                </a:cubicBezTo>
                <a:cubicBezTo>
                  <a:pt x="364909" y="457917"/>
                  <a:pt x="343849" y="464572"/>
                  <a:pt x="319422" y="464572"/>
                </a:cubicBezTo>
                <a:cubicBezTo>
                  <a:pt x="305957" y="464572"/>
                  <a:pt x="294526" y="462145"/>
                  <a:pt x="285132" y="457291"/>
                </a:cubicBezTo>
                <a:cubicBezTo>
                  <a:pt x="275737" y="452437"/>
                  <a:pt x="267595" y="444686"/>
                  <a:pt x="260705" y="434039"/>
                </a:cubicBezTo>
                <a:cubicBezTo>
                  <a:pt x="253816" y="423391"/>
                  <a:pt x="247709" y="406794"/>
                  <a:pt x="242385" y="384247"/>
                </a:cubicBezTo>
                <a:cubicBezTo>
                  <a:pt x="232677" y="344162"/>
                  <a:pt x="226727" y="313473"/>
                  <a:pt x="224535" y="292178"/>
                </a:cubicBezTo>
                <a:lnTo>
                  <a:pt x="219838" y="292178"/>
                </a:lnTo>
                <a:cubicBezTo>
                  <a:pt x="186643" y="338838"/>
                  <a:pt x="161982" y="372346"/>
                  <a:pt x="145854" y="392702"/>
                </a:cubicBezTo>
                <a:cubicBezTo>
                  <a:pt x="129726" y="413057"/>
                  <a:pt x="116417" y="428089"/>
                  <a:pt x="105926" y="437797"/>
                </a:cubicBezTo>
                <a:cubicBezTo>
                  <a:pt x="95435" y="447505"/>
                  <a:pt x="85258" y="454316"/>
                  <a:pt x="75393" y="458230"/>
                </a:cubicBezTo>
                <a:cubicBezTo>
                  <a:pt x="65529" y="462145"/>
                  <a:pt x="52454" y="464102"/>
                  <a:pt x="36170" y="464102"/>
                </a:cubicBezTo>
                <a:cubicBezTo>
                  <a:pt x="21452" y="464102"/>
                  <a:pt x="9395" y="462223"/>
                  <a:pt x="0" y="458465"/>
                </a:cubicBezTo>
                <a:lnTo>
                  <a:pt x="18790" y="373443"/>
                </a:lnTo>
                <a:lnTo>
                  <a:pt x="51671" y="373443"/>
                </a:lnTo>
                <a:cubicBezTo>
                  <a:pt x="53550" y="386595"/>
                  <a:pt x="59031" y="393171"/>
                  <a:pt x="68112" y="393171"/>
                </a:cubicBezTo>
                <a:cubicBezTo>
                  <a:pt x="72497" y="393171"/>
                  <a:pt x="77116" y="391997"/>
                  <a:pt x="81970" y="389649"/>
                </a:cubicBezTo>
                <a:cubicBezTo>
                  <a:pt x="86824" y="387300"/>
                  <a:pt x="93791" y="381663"/>
                  <a:pt x="102873" y="372738"/>
                </a:cubicBezTo>
                <a:cubicBezTo>
                  <a:pt x="111955" y="363813"/>
                  <a:pt x="124481" y="349799"/>
                  <a:pt x="140452" y="330696"/>
                </a:cubicBezTo>
                <a:cubicBezTo>
                  <a:pt x="156423" y="311594"/>
                  <a:pt x="179597" y="282939"/>
                  <a:pt x="209973" y="244734"/>
                </a:cubicBezTo>
                <a:cubicBezTo>
                  <a:pt x="205276" y="219995"/>
                  <a:pt x="200422" y="196194"/>
                  <a:pt x="195412" y="173334"/>
                </a:cubicBezTo>
                <a:cubicBezTo>
                  <a:pt x="190401" y="150473"/>
                  <a:pt x="185234" y="129178"/>
                  <a:pt x="179910" y="109449"/>
                </a:cubicBezTo>
                <a:cubicBezTo>
                  <a:pt x="174586" y="89720"/>
                  <a:pt x="170202" y="76802"/>
                  <a:pt x="166757" y="70696"/>
                </a:cubicBezTo>
                <a:cubicBezTo>
                  <a:pt x="163313" y="64589"/>
                  <a:pt x="159633" y="60362"/>
                  <a:pt x="155719" y="58013"/>
                </a:cubicBezTo>
                <a:cubicBezTo>
                  <a:pt x="151804" y="55664"/>
                  <a:pt x="146872" y="54490"/>
                  <a:pt x="140922" y="54490"/>
                </a:cubicBezTo>
                <a:cubicBezTo>
                  <a:pt x="134345" y="54490"/>
                  <a:pt x="128395" y="55977"/>
                  <a:pt x="123072" y="58952"/>
                </a:cubicBezTo>
                <a:cubicBezTo>
                  <a:pt x="117748" y="61927"/>
                  <a:pt x="111955" y="67095"/>
                  <a:pt x="105691" y="74454"/>
                </a:cubicBezTo>
                <a:cubicBezTo>
                  <a:pt x="99428" y="81813"/>
                  <a:pt x="91130" y="93322"/>
                  <a:pt x="80795" y="108980"/>
                </a:cubicBezTo>
                <a:lnTo>
                  <a:pt x="50262" y="88781"/>
                </a:lnTo>
                <a:cubicBezTo>
                  <a:pt x="69991" y="59031"/>
                  <a:pt x="88937" y="36796"/>
                  <a:pt x="107101" y="22078"/>
                </a:cubicBezTo>
                <a:cubicBezTo>
                  <a:pt x="125264" y="7359"/>
                  <a:pt x="146715" y="0"/>
                  <a:pt x="171455" y="0"/>
                </a:cubicBezTo>
                <a:close/>
              </a:path>
            </a:pathLst>
          </a:custGeom>
          <a:solidFill>
            <a:schemeClr val="tx1">
              <a:lumMod val="75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19050" tIns="19050" rIns="19050" bIns="1905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12750" hangingPunct="0"/>
            <a:endParaRPr lang="fr-FR" sz="100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11272838" y="6224588"/>
            <a:ext cx="447675" cy="19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defTabSz="412750" hangingPunct="0">
              <a:defRPr/>
            </a:pPr>
            <a:fld id="{524EDFC7-78EF-A643-ADFF-5E18A2AC5227}" type="slidenum">
              <a:rPr lang="x-none" altLang="x-none" sz="1000">
                <a:solidFill>
                  <a:srgbClr val="9B9A9C"/>
                </a:solidFill>
                <a:latin typeface="Montserrat" charset="0"/>
                <a:ea typeface="Montserrat" charset="0"/>
                <a:cs typeface="Montserrat" charset="0"/>
              </a:rPr>
              <a:pPr algn="ctr" defTabSz="412750" hangingPunct="0">
                <a:defRPr/>
              </a:pPr>
              <a:t>7</a:t>
            </a:fld>
            <a:endParaRPr lang="x-none" altLang="x-none" sz="1000" dirty="0">
              <a:solidFill>
                <a:srgbClr val="9B9A9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DCE228-A5C5-2AED-C1AC-057463FC4E48}"/>
              </a:ext>
            </a:extLst>
          </p:cNvPr>
          <p:cNvGrpSpPr/>
          <p:nvPr/>
        </p:nvGrpSpPr>
        <p:grpSpPr>
          <a:xfrm>
            <a:off x="6662560" y="1340769"/>
            <a:ext cx="4534080" cy="4336793"/>
            <a:chOff x="13325118" y="2681536"/>
            <a:chExt cx="9068159" cy="867358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21FB554-BA9F-5C0B-BFFD-B61833FD83BF}"/>
                </a:ext>
              </a:extLst>
            </p:cNvPr>
            <p:cNvCxnSpPr/>
            <p:nvPr/>
          </p:nvCxnSpPr>
          <p:spPr bwMode="auto">
            <a:xfrm flipV="1">
              <a:off x="14208224" y="2681536"/>
              <a:ext cx="0" cy="7416824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857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arrow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D45D087-27EA-DD1A-E8A2-D7E7EC17CA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208224" y="10107840"/>
              <a:ext cx="8185051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857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arrow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C5E578-B7F8-6EF1-C6A1-8518A787A601}"/>
                </a:ext>
              </a:extLst>
            </p:cNvPr>
            <p:cNvSpPr txBox="1"/>
            <p:nvPr/>
          </p:nvSpPr>
          <p:spPr>
            <a:xfrm>
              <a:off x="14208225" y="10801123"/>
              <a:ext cx="818505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12750" eaLnBrk="0" hangingPunct="0"/>
              <a:r>
                <a:rPr lang="fr-FR" sz="1200" dirty="0" err="1">
                  <a:solidFill>
                    <a:srgbClr val="74808C"/>
                  </a:solidFill>
                  <a:latin typeface="Poppins"/>
                  <a:cs typeface="Poppins"/>
                  <a:sym typeface="Poppins"/>
                </a:rPr>
                <a:t>Probability</a:t>
              </a:r>
              <a:r>
                <a:rPr lang="fr-FR" sz="1200" dirty="0">
                  <a:solidFill>
                    <a:srgbClr val="74808C"/>
                  </a:solidFill>
                  <a:latin typeface="Poppins"/>
                  <a:cs typeface="Poppins"/>
                  <a:sym typeface="Poppins"/>
                </a:rPr>
                <a:t> to </a:t>
              </a:r>
              <a:r>
                <a:rPr lang="fr-FR" sz="1200" dirty="0" err="1">
                  <a:solidFill>
                    <a:srgbClr val="74808C"/>
                  </a:solidFill>
                  <a:latin typeface="Poppins"/>
                  <a:cs typeface="Poppins"/>
                  <a:sym typeface="Poppins"/>
                </a:rPr>
                <a:t>be</a:t>
              </a:r>
              <a:r>
                <a:rPr lang="fr-FR" sz="1200" dirty="0">
                  <a:solidFill>
                    <a:srgbClr val="74808C"/>
                  </a:solidFill>
                  <a:latin typeface="Poppins"/>
                  <a:cs typeface="Poppins"/>
                  <a:sym typeface="Poppins"/>
                </a:rPr>
                <a:t> </a:t>
              </a:r>
              <a:r>
                <a:rPr lang="fr-FR" sz="1200" dirty="0" err="1">
                  <a:solidFill>
                    <a:srgbClr val="74808C"/>
                  </a:solidFill>
                  <a:latin typeface="Poppins"/>
                  <a:cs typeface="Poppins"/>
                  <a:sym typeface="Poppins"/>
                </a:rPr>
                <a:t>selected</a:t>
              </a:r>
              <a:endParaRPr lang="fr-FR" sz="1200" dirty="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34DD104-EECB-66EF-2E20-CD062B6891E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288344" y="10098360"/>
              <a:ext cx="0" cy="216024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857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53B471C-6B82-AD70-ABB5-BF903C3F93E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265008" y="10098360"/>
              <a:ext cx="0" cy="216024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857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71E7FE9-640E-D801-D904-9BF030F771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280565" y="10098360"/>
              <a:ext cx="0" cy="216024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857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B072C85-8E10-1233-F50A-53E648B3CF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272786" y="10098360"/>
              <a:ext cx="0" cy="216024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857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DDD77D-F1F9-AEBE-9CC0-338AED4DDCC6}"/>
                </a:ext>
              </a:extLst>
            </p:cNvPr>
            <p:cNvSpPr txBox="1"/>
            <p:nvPr/>
          </p:nvSpPr>
          <p:spPr>
            <a:xfrm>
              <a:off x="14893845" y="10326921"/>
              <a:ext cx="97206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12750" eaLnBrk="0" hangingPunct="0"/>
              <a:r>
                <a:rPr lang="fr-FR" sz="1200" dirty="0">
                  <a:solidFill>
                    <a:srgbClr val="74808C"/>
                  </a:solidFill>
                  <a:latin typeface="Poppins"/>
                  <a:cs typeface="Poppins"/>
                  <a:sym typeface="Poppins"/>
                </a:rPr>
                <a:t>20%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51AAB0-3F28-36C9-E6EE-66D97F868FA9}"/>
                </a:ext>
              </a:extLst>
            </p:cNvPr>
            <p:cNvSpPr txBox="1"/>
            <p:nvPr/>
          </p:nvSpPr>
          <p:spPr>
            <a:xfrm>
              <a:off x="16886065" y="10326921"/>
              <a:ext cx="98809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12750" eaLnBrk="0" hangingPunct="0"/>
              <a:r>
                <a:rPr lang="fr-FR" sz="1200" dirty="0">
                  <a:solidFill>
                    <a:srgbClr val="74808C"/>
                  </a:solidFill>
                  <a:latin typeface="Poppins"/>
                  <a:cs typeface="Poppins"/>
                  <a:sym typeface="Poppins"/>
                </a:rPr>
                <a:t>40%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B469758-A4F9-9AC1-8AFE-AA73D03C611C}"/>
                </a:ext>
              </a:extLst>
            </p:cNvPr>
            <p:cNvSpPr txBox="1"/>
            <p:nvPr/>
          </p:nvSpPr>
          <p:spPr>
            <a:xfrm>
              <a:off x="18895919" y="10326921"/>
              <a:ext cx="99129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12750" eaLnBrk="0" hangingPunct="0"/>
              <a:r>
                <a:rPr lang="fr-FR" sz="1200" dirty="0">
                  <a:solidFill>
                    <a:srgbClr val="74808C"/>
                  </a:solidFill>
                  <a:latin typeface="Poppins"/>
                  <a:cs typeface="Poppins"/>
                  <a:sym typeface="Poppins"/>
                </a:rPr>
                <a:t>60%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E71E1F-F16B-2955-B065-EDDF439CF16A}"/>
                </a:ext>
              </a:extLst>
            </p:cNvPr>
            <p:cNvSpPr txBox="1"/>
            <p:nvPr/>
          </p:nvSpPr>
          <p:spPr>
            <a:xfrm>
              <a:off x="20870509" y="10326921"/>
              <a:ext cx="99129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12750" eaLnBrk="0" hangingPunct="0"/>
              <a:r>
                <a:rPr lang="fr-FR" sz="1200" dirty="0">
                  <a:solidFill>
                    <a:srgbClr val="74808C"/>
                  </a:solidFill>
                  <a:latin typeface="Poppins"/>
                  <a:cs typeface="Poppins"/>
                  <a:sym typeface="Poppins"/>
                </a:rPr>
                <a:t>80%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15C236B-8ABC-B640-1548-C6E09004B685}"/>
                </a:ext>
              </a:extLst>
            </p:cNvPr>
            <p:cNvSpPr txBox="1"/>
            <p:nvPr/>
          </p:nvSpPr>
          <p:spPr>
            <a:xfrm rot="16200000">
              <a:off x="9893705" y="6112949"/>
              <a:ext cx="741682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12750" eaLnBrk="0" hangingPunct="0"/>
              <a:r>
                <a:rPr lang="fr-FR" sz="1200" dirty="0">
                  <a:solidFill>
                    <a:srgbClr val="74808C"/>
                  </a:solidFill>
                  <a:latin typeface="Poppins"/>
                  <a:cs typeface="Poppins"/>
                  <a:sym typeface="Poppins"/>
                </a:rPr>
                <a:t>Distribution</a:t>
              </a:r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C826B3-BB7A-B801-EFC7-45FE2EE446A3}"/>
              </a:ext>
            </a:extLst>
          </p:cNvPr>
          <p:cNvSpPr/>
          <p:nvPr/>
        </p:nvSpPr>
        <p:spPr bwMode="auto">
          <a:xfrm>
            <a:off x="7153096" y="1736730"/>
            <a:ext cx="3547715" cy="3319363"/>
          </a:xfrm>
          <a:custGeom>
            <a:avLst/>
            <a:gdLst>
              <a:gd name="connsiteX0" fmla="*/ 0 w 6638544"/>
              <a:gd name="connsiteY0" fmla="*/ 4646028 h 4646028"/>
              <a:gd name="connsiteX1" fmla="*/ 987552 w 6638544"/>
              <a:gd name="connsiteY1" fmla="*/ 3859644 h 4646028"/>
              <a:gd name="connsiteX2" fmla="*/ 1865376 w 6638544"/>
              <a:gd name="connsiteY2" fmla="*/ 876 h 4646028"/>
              <a:gd name="connsiteX3" fmla="*/ 3547872 w 6638544"/>
              <a:gd name="connsiteY3" fmla="*/ 3512172 h 4646028"/>
              <a:gd name="connsiteX4" fmla="*/ 6638544 w 6638544"/>
              <a:gd name="connsiteY4" fmla="*/ 4444860 h 4646028"/>
              <a:gd name="connsiteX0" fmla="*/ 0 w 6798816"/>
              <a:gd name="connsiteY0" fmla="*/ 4646028 h 4737468"/>
              <a:gd name="connsiteX1" fmla="*/ 987552 w 6798816"/>
              <a:gd name="connsiteY1" fmla="*/ 3859644 h 4737468"/>
              <a:gd name="connsiteX2" fmla="*/ 1865376 w 6798816"/>
              <a:gd name="connsiteY2" fmla="*/ 876 h 4737468"/>
              <a:gd name="connsiteX3" fmla="*/ 3547872 w 6798816"/>
              <a:gd name="connsiteY3" fmla="*/ 3512172 h 4737468"/>
              <a:gd name="connsiteX4" fmla="*/ 6798816 w 6798816"/>
              <a:gd name="connsiteY4" fmla="*/ 4737468 h 4737468"/>
              <a:gd name="connsiteX0" fmla="*/ 0 w 6941280"/>
              <a:gd name="connsiteY0" fmla="*/ 4755756 h 4755756"/>
              <a:gd name="connsiteX1" fmla="*/ 1130016 w 6941280"/>
              <a:gd name="connsiteY1" fmla="*/ 3859644 h 4755756"/>
              <a:gd name="connsiteX2" fmla="*/ 2007840 w 6941280"/>
              <a:gd name="connsiteY2" fmla="*/ 876 h 4755756"/>
              <a:gd name="connsiteX3" fmla="*/ 3690336 w 6941280"/>
              <a:gd name="connsiteY3" fmla="*/ 3512172 h 4755756"/>
              <a:gd name="connsiteX4" fmla="*/ 6941280 w 6941280"/>
              <a:gd name="connsiteY4" fmla="*/ 4737468 h 4755756"/>
              <a:gd name="connsiteX0" fmla="*/ 0 w 6941280"/>
              <a:gd name="connsiteY0" fmla="*/ 6639073 h 6652387"/>
              <a:gd name="connsiteX1" fmla="*/ 1130016 w 6941280"/>
              <a:gd name="connsiteY1" fmla="*/ 5742961 h 6652387"/>
              <a:gd name="connsiteX2" fmla="*/ 2007840 w 6941280"/>
              <a:gd name="connsiteY2" fmla="*/ 529 h 6652387"/>
              <a:gd name="connsiteX3" fmla="*/ 3690336 w 6941280"/>
              <a:gd name="connsiteY3" fmla="*/ 5395489 h 6652387"/>
              <a:gd name="connsiteX4" fmla="*/ 6941280 w 6941280"/>
              <a:gd name="connsiteY4" fmla="*/ 6620785 h 6652387"/>
              <a:gd name="connsiteX0" fmla="*/ 0 w 6941280"/>
              <a:gd name="connsiteY0" fmla="*/ 6639132 h 6652446"/>
              <a:gd name="connsiteX1" fmla="*/ 1130016 w 6941280"/>
              <a:gd name="connsiteY1" fmla="*/ 5743020 h 6652446"/>
              <a:gd name="connsiteX2" fmla="*/ 2007840 w 6941280"/>
              <a:gd name="connsiteY2" fmla="*/ 588 h 6652446"/>
              <a:gd name="connsiteX3" fmla="*/ 3957456 w 6941280"/>
              <a:gd name="connsiteY3" fmla="*/ 5377260 h 6652446"/>
              <a:gd name="connsiteX4" fmla="*/ 6941280 w 6941280"/>
              <a:gd name="connsiteY4" fmla="*/ 6620844 h 665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1280" h="6652446">
                <a:moveTo>
                  <a:pt x="0" y="6639132"/>
                </a:moveTo>
                <a:cubicBezTo>
                  <a:pt x="338328" y="6633036"/>
                  <a:pt x="795376" y="6849444"/>
                  <a:pt x="1130016" y="5743020"/>
                </a:cubicBezTo>
                <a:cubicBezTo>
                  <a:pt x="1464656" y="4636596"/>
                  <a:pt x="1536600" y="61548"/>
                  <a:pt x="2007840" y="588"/>
                </a:cubicBezTo>
                <a:cubicBezTo>
                  <a:pt x="2479080" y="-60372"/>
                  <a:pt x="3161928" y="4636596"/>
                  <a:pt x="3957456" y="5377260"/>
                </a:cubicBezTo>
                <a:cubicBezTo>
                  <a:pt x="4752984" y="6117924"/>
                  <a:pt x="5793708" y="6524832"/>
                  <a:pt x="6941280" y="6620844"/>
                </a:cubicBezTo>
              </a:path>
            </a:pathLst>
          </a:custGeom>
          <a:solidFill>
            <a:srgbClr val="0000FF">
              <a:alpha val="20000"/>
            </a:srgbClr>
          </a:solidFill>
          <a:ln w="38100" cap="flat" cmpd="sng" algn="ctr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19050" tIns="19050" rIns="19050" bIns="1905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412750" hangingPunct="0"/>
            <a:endParaRPr lang="fr-FR">
              <a:sym typeface="Poppins" charset="0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EA1577C-BD07-52C2-1A69-D48E68200490}"/>
              </a:ext>
            </a:extLst>
          </p:cNvPr>
          <p:cNvSpPr/>
          <p:nvPr/>
        </p:nvSpPr>
        <p:spPr bwMode="auto">
          <a:xfrm>
            <a:off x="7347473" y="2339466"/>
            <a:ext cx="3581940" cy="2716628"/>
          </a:xfrm>
          <a:custGeom>
            <a:avLst/>
            <a:gdLst>
              <a:gd name="connsiteX0" fmla="*/ 0 w 6638544"/>
              <a:gd name="connsiteY0" fmla="*/ 4646028 h 4646028"/>
              <a:gd name="connsiteX1" fmla="*/ 987552 w 6638544"/>
              <a:gd name="connsiteY1" fmla="*/ 3859644 h 4646028"/>
              <a:gd name="connsiteX2" fmla="*/ 1865376 w 6638544"/>
              <a:gd name="connsiteY2" fmla="*/ 876 h 4646028"/>
              <a:gd name="connsiteX3" fmla="*/ 3547872 w 6638544"/>
              <a:gd name="connsiteY3" fmla="*/ 3512172 h 4646028"/>
              <a:gd name="connsiteX4" fmla="*/ 6638544 w 6638544"/>
              <a:gd name="connsiteY4" fmla="*/ 4444860 h 4646028"/>
              <a:gd name="connsiteX0" fmla="*/ 0 w 6798816"/>
              <a:gd name="connsiteY0" fmla="*/ 4646028 h 4737468"/>
              <a:gd name="connsiteX1" fmla="*/ 987552 w 6798816"/>
              <a:gd name="connsiteY1" fmla="*/ 3859644 h 4737468"/>
              <a:gd name="connsiteX2" fmla="*/ 1865376 w 6798816"/>
              <a:gd name="connsiteY2" fmla="*/ 876 h 4737468"/>
              <a:gd name="connsiteX3" fmla="*/ 3547872 w 6798816"/>
              <a:gd name="connsiteY3" fmla="*/ 3512172 h 4737468"/>
              <a:gd name="connsiteX4" fmla="*/ 6798816 w 6798816"/>
              <a:gd name="connsiteY4" fmla="*/ 4737468 h 4737468"/>
              <a:gd name="connsiteX0" fmla="*/ 0 w 6941280"/>
              <a:gd name="connsiteY0" fmla="*/ 4755756 h 4755756"/>
              <a:gd name="connsiteX1" fmla="*/ 1130016 w 6941280"/>
              <a:gd name="connsiteY1" fmla="*/ 3859644 h 4755756"/>
              <a:gd name="connsiteX2" fmla="*/ 2007840 w 6941280"/>
              <a:gd name="connsiteY2" fmla="*/ 876 h 4755756"/>
              <a:gd name="connsiteX3" fmla="*/ 3690336 w 6941280"/>
              <a:gd name="connsiteY3" fmla="*/ 3512172 h 4755756"/>
              <a:gd name="connsiteX4" fmla="*/ 6941280 w 6941280"/>
              <a:gd name="connsiteY4" fmla="*/ 4737468 h 4755756"/>
              <a:gd name="connsiteX0" fmla="*/ 0 w 6941280"/>
              <a:gd name="connsiteY0" fmla="*/ 6639073 h 6652387"/>
              <a:gd name="connsiteX1" fmla="*/ 1130016 w 6941280"/>
              <a:gd name="connsiteY1" fmla="*/ 5742961 h 6652387"/>
              <a:gd name="connsiteX2" fmla="*/ 2007840 w 6941280"/>
              <a:gd name="connsiteY2" fmla="*/ 529 h 6652387"/>
              <a:gd name="connsiteX3" fmla="*/ 3690336 w 6941280"/>
              <a:gd name="connsiteY3" fmla="*/ 5395489 h 6652387"/>
              <a:gd name="connsiteX4" fmla="*/ 6941280 w 6941280"/>
              <a:gd name="connsiteY4" fmla="*/ 6620785 h 6652387"/>
              <a:gd name="connsiteX0" fmla="*/ 0 w 6941280"/>
              <a:gd name="connsiteY0" fmla="*/ 6639132 h 6652446"/>
              <a:gd name="connsiteX1" fmla="*/ 1130016 w 6941280"/>
              <a:gd name="connsiteY1" fmla="*/ 5743020 h 6652446"/>
              <a:gd name="connsiteX2" fmla="*/ 2007840 w 6941280"/>
              <a:gd name="connsiteY2" fmla="*/ 588 h 6652446"/>
              <a:gd name="connsiteX3" fmla="*/ 3957456 w 6941280"/>
              <a:gd name="connsiteY3" fmla="*/ 5377260 h 6652446"/>
              <a:gd name="connsiteX4" fmla="*/ 6941280 w 6941280"/>
              <a:gd name="connsiteY4" fmla="*/ 6620844 h 6652446"/>
              <a:gd name="connsiteX0" fmla="*/ 0 w 6941280"/>
              <a:gd name="connsiteY0" fmla="*/ 5414042 h 5414042"/>
              <a:gd name="connsiteX1" fmla="*/ 1130016 w 6941280"/>
              <a:gd name="connsiteY1" fmla="*/ 4517930 h 5414042"/>
              <a:gd name="connsiteX2" fmla="*/ 5266704 w 6941280"/>
              <a:gd name="connsiteY2" fmla="*/ 794 h 5414042"/>
              <a:gd name="connsiteX3" fmla="*/ 3957456 w 6941280"/>
              <a:gd name="connsiteY3" fmla="*/ 4152170 h 5414042"/>
              <a:gd name="connsiteX4" fmla="*/ 6941280 w 6941280"/>
              <a:gd name="connsiteY4" fmla="*/ 5395754 h 5414042"/>
              <a:gd name="connsiteX0" fmla="*/ 0 w 6941280"/>
              <a:gd name="connsiteY0" fmla="*/ 5415373 h 5415373"/>
              <a:gd name="connsiteX1" fmla="*/ 1130016 w 6941280"/>
              <a:gd name="connsiteY1" fmla="*/ 4519261 h 5415373"/>
              <a:gd name="connsiteX2" fmla="*/ 5266704 w 6941280"/>
              <a:gd name="connsiteY2" fmla="*/ 2125 h 5415373"/>
              <a:gd name="connsiteX3" fmla="*/ 6219072 w 6941280"/>
              <a:gd name="connsiteY3" fmla="*/ 3934045 h 5415373"/>
              <a:gd name="connsiteX4" fmla="*/ 6941280 w 6941280"/>
              <a:gd name="connsiteY4" fmla="*/ 5397085 h 5415373"/>
              <a:gd name="connsiteX0" fmla="*/ 0 w 6941280"/>
              <a:gd name="connsiteY0" fmla="*/ 5418713 h 5418713"/>
              <a:gd name="connsiteX1" fmla="*/ 1130016 w 6941280"/>
              <a:gd name="connsiteY1" fmla="*/ 4522601 h 5418713"/>
              <a:gd name="connsiteX2" fmla="*/ 5266704 w 6941280"/>
              <a:gd name="connsiteY2" fmla="*/ 5465 h 5418713"/>
              <a:gd name="connsiteX3" fmla="*/ 6219072 w 6941280"/>
              <a:gd name="connsiteY3" fmla="*/ 3937385 h 5418713"/>
              <a:gd name="connsiteX4" fmla="*/ 6941280 w 6941280"/>
              <a:gd name="connsiteY4" fmla="*/ 5400425 h 5418713"/>
              <a:gd name="connsiteX0" fmla="*/ 0 w 6941280"/>
              <a:gd name="connsiteY0" fmla="*/ 5416528 h 5416528"/>
              <a:gd name="connsiteX1" fmla="*/ 1130016 w 6941280"/>
              <a:gd name="connsiteY1" fmla="*/ 4520416 h 5416528"/>
              <a:gd name="connsiteX2" fmla="*/ 5266704 w 6941280"/>
              <a:gd name="connsiteY2" fmla="*/ 3280 h 5416528"/>
              <a:gd name="connsiteX3" fmla="*/ 6219072 w 6941280"/>
              <a:gd name="connsiteY3" fmla="*/ 3935200 h 5416528"/>
              <a:gd name="connsiteX4" fmla="*/ 6941280 w 6941280"/>
              <a:gd name="connsiteY4" fmla="*/ 5398240 h 5416528"/>
              <a:gd name="connsiteX0" fmla="*/ 0 w 6941280"/>
              <a:gd name="connsiteY0" fmla="*/ 5416081 h 5416081"/>
              <a:gd name="connsiteX1" fmla="*/ 1130016 w 6941280"/>
              <a:gd name="connsiteY1" fmla="*/ 4519969 h 5416081"/>
              <a:gd name="connsiteX2" fmla="*/ 5266704 w 6941280"/>
              <a:gd name="connsiteY2" fmla="*/ 2833 h 5416081"/>
              <a:gd name="connsiteX3" fmla="*/ 6219072 w 6941280"/>
              <a:gd name="connsiteY3" fmla="*/ 3934753 h 5416081"/>
              <a:gd name="connsiteX4" fmla="*/ 6941280 w 6941280"/>
              <a:gd name="connsiteY4" fmla="*/ 5397793 h 5416081"/>
              <a:gd name="connsiteX0" fmla="*/ 0 w 6941280"/>
              <a:gd name="connsiteY0" fmla="*/ 5416054 h 5416054"/>
              <a:gd name="connsiteX1" fmla="*/ 1130016 w 6941280"/>
              <a:gd name="connsiteY1" fmla="*/ 4519942 h 5416054"/>
              <a:gd name="connsiteX2" fmla="*/ 5266704 w 6941280"/>
              <a:gd name="connsiteY2" fmla="*/ 2806 h 5416054"/>
              <a:gd name="connsiteX3" fmla="*/ 6219072 w 6941280"/>
              <a:gd name="connsiteY3" fmla="*/ 3934726 h 5416054"/>
              <a:gd name="connsiteX4" fmla="*/ 6941280 w 6941280"/>
              <a:gd name="connsiteY4" fmla="*/ 5397766 h 5416054"/>
              <a:gd name="connsiteX0" fmla="*/ 0 w 6941280"/>
              <a:gd name="connsiteY0" fmla="*/ 5415477 h 5415477"/>
              <a:gd name="connsiteX1" fmla="*/ 1130016 w 6941280"/>
              <a:gd name="connsiteY1" fmla="*/ 4519365 h 5415477"/>
              <a:gd name="connsiteX2" fmla="*/ 5266704 w 6941280"/>
              <a:gd name="connsiteY2" fmla="*/ 2229 h 5415477"/>
              <a:gd name="connsiteX3" fmla="*/ 6219072 w 6941280"/>
              <a:gd name="connsiteY3" fmla="*/ 3934149 h 5415477"/>
              <a:gd name="connsiteX4" fmla="*/ 6941280 w 6941280"/>
              <a:gd name="connsiteY4" fmla="*/ 5397189 h 5415477"/>
              <a:gd name="connsiteX0" fmla="*/ 0 w 6941280"/>
              <a:gd name="connsiteY0" fmla="*/ 5415477 h 5415477"/>
              <a:gd name="connsiteX1" fmla="*/ 1130016 w 6941280"/>
              <a:gd name="connsiteY1" fmla="*/ 4519365 h 5415477"/>
              <a:gd name="connsiteX2" fmla="*/ 5266704 w 6941280"/>
              <a:gd name="connsiteY2" fmla="*/ 2229 h 5415477"/>
              <a:gd name="connsiteX3" fmla="*/ 6219072 w 6941280"/>
              <a:gd name="connsiteY3" fmla="*/ 3934149 h 5415477"/>
              <a:gd name="connsiteX4" fmla="*/ 6941280 w 6941280"/>
              <a:gd name="connsiteY4" fmla="*/ 5397189 h 5415477"/>
              <a:gd name="connsiteX0" fmla="*/ 0 w 6941280"/>
              <a:gd name="connsiteY0" fmla="*/ 5415404 h 5415404"/>
              <a:gd name="connsiteX1" fmla="*/ 1130016 w 6941280"/>
              <a:gd name="connsiteY1" fmla="*/ 4519292 h 5415404"/>
              <a:gd name="connsiteX2" fmla="*/ 5266704 w 6941280"/>
              <a:gd name="connsiteY2" fmla="*/ 2156 h 5415404"/>
              <a:gd name="connsiteX3" fmla="*/ 6219072 w 6941280"/>
              <a:gd name="connsiteY3" fmla="*/ 3934076 h 5415404"/>
              <a:gd name="connsiteX4" fmla="*/ 6941280 w 6941280"/>
              <a:gd name="connsiteY4" fmla="*/ 5397116 h 5415404"/>
              <a:gd name="connsiteX0" fmla="*/ 0 w 6941280"/>
              <a:gd name="connsiteY0" fmla="*/ 5413258 h 5413258"/>
              <a:gd name="connsiteX1" fmla="*/ 3053280 w 6941280"/>
              <a:gd name="connsiteY1" fmla="*/ 3895354 h 5413258"/>
              <a:gd name="connsiteX2" fmla="*/ 5266704 w 6941280"/>
              <a:gd name="connsiteY2" fmla="*/ 10 h 5413258"/>
              <a:gd name="connsiteX3" fmla="*/ 6219072 w 6941280"/>
              <a:gd name="connsiteY3" fmla="*/ 3931930 h 5413258"/>
              <a:gd name="connsiteX4" fmla="*/ 6941280 w 6941280"/>
              <a:gd name="connsiteY4" fmla="*/ 5394970 h 5413258"/>
              <a:gd name="connsiteX0" fmla="*/ 0 w 6941280"/>
              <a:gd name="connsiteY0" fmla="*/ 5580711 h 5580711"/>
              <a:gd name="connsiteX1" fmla="*/ 3053280 w 6941280"/>
              <a:gd name="connsiteY1" fmla="*/ 4062807 h 5580711"/>
              <a:gd name="connsiteX2" fmla="*/ 5266704 w 6941280"/>
              <a:gd name="connsiteY2" fmla="*/ 167463 h 5580711"/>
              <a:gd name="connsiteX3" fmla="*/ 6219072 w 6941280"/>
              <a:gd name="connsiteY3" fmla="*/ 4099383 h 5580711"/>
              <a:gd name="connsiteX4" fmla="*/ 6941280 w 6941280"/>
              <a:gd name="connsiteY4" fmla="*/ 5562423 h 5580711"/>
              <a:gd name="connsiteX0" fmla="*/ 0 w 6941280"/>
              <a:gd name="connsiteY0" fmla="*/ 5432932 h 5432932"/>
              <a:gd name="connsiteX1" fmla="*/ 3445056 w 6941280"/>
              <a:gd name="connsiteY1" fmla="*/ 2561716 h 5432932"/>
              <a:gd name="connsiteX2" fmla="*/ 5266704 w 6941280"/>
              <a:gd name="connsiteY2" fmla="*/ 19684 h 5432932"/>
              <a:gd name="connsiteX3" fmla="*/ 6219072 w 6941280"/>
              <a:gd name="connsiteY3" fmla="*/ 3951604 h 5432932"/>
              <a:gd name="connsiteX4" fmla="*/ 6941280 w 6941280"/>
              <a:gd name="connsiteY4" fmla="*/ 5414644 h 5432932"/>
              <a:gd name="connsiteX0" fmla="*/ 0 w 6941280"/>
              <a:gd name="connsiteY0" fmla="*/ 5434396 h 5434396"/>
              <a:gd name="connsiteX1" fmla="*/ 3445056 w 6941280"/>
              <a:gd name="connsiteY1" fmla="*/ 2563180 h 5434396"/>
              <a:gd name="connsiteX2" fmla="*/ 5266704 w 6941280"/>
              <a:gd name="connsiteY2" fmla="*/ 21148 h 5434396"/>
              <a:gd name="connsiteX3" fmla="*/ 6219072 w 6941280"/>
              <a:gd name="connsiteY3" fmla="*/ 3953068 h 5434396"/>
              <a:gd name="connsiteX4" fmla="*/ 6941280 w 6941280"/>
              <a:gd name="connsiteY4" fmla="*/ 5416108 h 5434396"/>
              <a:gd name="connsiteX0" fmla="*/ 0 w 6941280"/>
              <a:gd name="connsiteY0" fmla="*/ 5434396 h 5434396"/>
              <a:gd name="connsiteX1" fmla="*/ 3445056 w 6941280"/>
              <a:gd name="connsiteY1" fmla="*/ 2563180 h 5434396"/>
              <a:gd name="connsiteX2" fmla="*/ 5266704 w 6941280"/>
              <a:gd name="connsiteY2" fmla="*/ 21148 h 5434396"/>
              <a:gd name="connsiteX3" fmla="*/ 6219072 w 6941280"/>
              <a:gd name="connsiteY3" fmla="*/ 3953068 h 5434396"/>
              <a:gd name="connsiteX4" fmla="*/ 6941280 w 6941280"/>
              <a:gd name="connsiteY4" fmla="*/ 5416108 h 5434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1280" h="5434396">
                <a:moveTo>
                  <a:pt x="0" y="5434396"/>
                </a:moveTo>
                <a:cubicBezTo>
                  <a:pt x="338328" y="5428300"/>
                  <a:pt x="2941240" y="3611692"/>
                  <a:pt x="3445056" y="2563180"/>
                </a:cubicBezTo>
                <a:cubicBezTo>
                  <a:pt x="3948872" y="1514668"/>
                  <a:pt x="4804368" y="-210500"/>
                  <a:pt x="5266704" y="21148"/>
                </a:cubicBezTo>
                <a:cubicBezTo>
                  <a:pt x="5729040" y="252796"/>
                  <a:pt x="5864252" y="3164910"/>
                  <a:pt x="6219072" y="3953068"/>
                </a:cubicBezTo>
                <a:cubicBezTo>
                  <a:pt x="6554270" y="4697639"/>
                  <a:pt x="6915613" y="5173792"/>
                  <a:pt x="6941280" y="5416108"/>
                </a:cubicBezTo>
              </a:path>
            </a:pathLst>
          </a:custGeom>
          <a:solidFill>
            <a:srgbClr val="FF0000">
              <a:alpha val="20000"/>
            </a:srgbClr>
          </a:solidFill>
          <a:ln w="381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19050" tIns="19050" rIns="19050" bIns="1905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412750" hangingPunct="0"/>
            <a:endParaRPr lang="fr-FR" sz="1000" dirty="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33" name="Morph2">
            <a:extLst>
              <a:ext uri="{FF2B5EF4-FFF2-40B4-BE49-F238E27FC236}">
                <a16:creationId xmlns:a16="http://schemas.microsoft.com/office/drawing/2014/main" id="{F99A581A-6611-6374-5B94-895C7F8B93D9}"/>
              </a:ext>
            </a:extLst>
          </p:cNvPr>
          <p:cNvSpPr/>
          <p:nvPr/>
        </p:nvSpPr>
        <p:spPr bwMode="auto">
          <a:xfrm>
            <a:off x="4201250" y="5075073"/>
            <a:ext cx="241916" cy="232286"/>
          </a:xfrm>
          <a:custGeom>
            <a:avLst/>
            <a:gdLst/>
            <a:ahLst/>
            <a:cxnLst/>
            <a:rect l="l" t="t" r="r" b="b"/>
            <a:pathLst>
              <a:path w="483831" h="464572">
                <a:moveTo>
                  <a:pt x="171455" y="0"/>
                </a:moveTo>
                <a:cubicBezTo>
                  <a:pt x="181163" y="0"/>
                  <a:pt x="189696" y="1096"/>
                  <a:pt x="197056" y="3288"/>
                </a:cubicBezTo>
                <a:cubicBezTo>
                  <a:pt x="204415" y="5480"/>
                  <a:pt x="210913" y="8847"/>
                  <a:pt x="216550" y="13388"/>
                </a:cubicBezTo>
                <a:cubicBezTo>
                  <a:pt x="222187" y="17929"/>
                  <a:pt x="227197" y="23800"/>
                  <a:pt x="231581" y="31003"/>
                </a:cubicBezTo>
                <a:cubicBezTo>
                  <a:pt x="235966" y="38206"/>
                  <a:pt x="240193" y="47992"/>
                  <a:pt x="244264" y="60362"/>
                </a:cubicBezTo>
                <a:cubicBezTo>
                  <a:pt x="248335" y="72731"/>
                  <a:pt x="252172" y="88076"/>
                  <a:pt x="255773" y="106396"/>
                </a:cubicBezTo>
                <a:cubicBezTo>
                  <a:pt x="259374" y="124716"/>
                  <a:pt x="262584" y="143740"/>
                  <a:pt x="265403" y="163469"/>
                </a:cubicBezTo>
                <a:lnTo>
                  <a:pt x="270100" y="163469"/>
                </a:lnTo>
                <a:cubicBezTo>
                  <a:pt x="300163" y="121193"/>
                  <a:pt x="322946" y="90268"/>
                  <a:pt x="338447" y="70696"/>
                </a:cubicBezTo>
                <a:cubicBezTo>
                  <a:pt x="353948" y="51123"/>
                  <a:pt x="367023" y="36561"/>
                  <a:pt x="377670" y="27010"/>
                </a:cubicBezTo>
                <a:cubicBezTo>
                  <a:pt x="388318" y="17459"/>
                  <a:pt x="398574" y="10726"/>
                  <a:pt x="408438" y="6811"/>
                </a:cubicBezTo>
                <a:cubicBezTo>
                  <a:pt x="418303" y="2897"/>
                  <a:pt x="431377" y="940"/>
                  <a:pt x="447661" y="940"/>
                </a:cubicBezTo>
                <a:cubicBezTo>
                  <a:pt x="462380" y="940"/>
                  <a:pt x="474436" y="2819"/>
                  <a:pt x="483831" y="6577"/>
                </a:cubicBezTo>
                <a:lnTo>
                  <a:pt x="465042" y="91599"/>
                </a:lnTo>
                <a:lnTo>
                  <a:pt x="432160" y="91599"/>
                </a:lnTo>
                <a:cubicBezTo>
                  <a:pt x="430281" y="78447"/>
                  <a:pt x="424801" y="71870"/>
                  <a:pt x="415719" y="71870"/>
                </a:cubicBezTo>
                <a:cubicBezTo>
                  <a:pt x="412901" y="71870"/>
                  <a:pt x="409926" y="72340"/>
                  <a:pt x="406794" y="73279"/>
                </a:cubicBezTo>
                <a:cubicBezTo>
                  <a:pt x="403662" y="74219"/>
                  <a:pt x="399826" y="76254"/>
                  <a:pt x="395285" y="79386"/>
                </a:cubicBezTo>
                <a:cubicBezTo>
                  <a:pt x="390744" y="82518"/>
                  <a:pt x="384090" y="88624"/>
                  <a:pt x="375321" y="97706"/>
                </a:cubicBezTo>
                <a:cubicBezTo>
                  <a:pt x="366553" y="106787"/>
                  <a:pt x="356688" y="117905"/>
                  <a:pt x="345728" y="131057"/>
                </a:cubicBezTo>
                <a:cubicBezTo>
                  <a:pt x="334767" y="144210"/>
                  <a:pt x="323494" y="157989"/>
                  <a:pt x="311907" y="172394"/>
                </a:cubicBezTo>
                <a:lnTo>
                  <a:pt x="279964" y="212322"/>
                </a:lnTo>
                <a:cubicBezTo>
                  <a:pt x="285601" y="242385"/>
                  <a:pt x="290925" y="268378"/>
                  <a:pt x="295936" y="290299"/>
                </a:cubicBezTo>
                <a:cubicBezTo>
                  <a:pt x="300946" y="312220"/>
                  <a:pt x="305409" y="330461"/>
                  <a:pt x="309323" y="345023"/>
                </a:cubicBezTo>
                <a:cubicBezTo>
                  <a:pt x="313238" y="359585"/>
                  <a:pt x="316682" y="371094"/>
                  <a:pt x="319657" y="379549"/>
                </a:cubicBezTo>
                <a:cubicBezTo>
                  <a:pt x="322632" y="388004"/>
                  <a:pt x="325842" y="394346"/>
                  <a:pt x="329287" y="398573"/>
                </a:cubicBezTo>
                <a:cubicBezTo>
                  <a:pt x="332732" y="402801"/>
                  <a:pt x="336255" y="405776"/>
                  <a:pt x="339856" y="407499"/>
                </a:cubicBezTo>
                <a:cubicBezTo>
                  <a:pt x="343458" y="409221"/>
                  <a:pt x="347607" y="410082"/>
                  <a:pt x="352304" y="410082"/>
                </a:cubicBezTo>
                <a:cubicBezTo>
                  <a:pt x="360760" y="410082"/>
                  <a:pt x="368980" y="406794"/>
                  <a:pt x="376966" y="400218"/>
                </a:cubicBezTo>
                <a:cubicBezTo>
                  <a:pt x="384951" y="393641"/>
                  <a:pt x="396460" y="378766"/>
                  <a:pt x="411491" y="355592"/>
                </a:cubicBezTo>
                <a:lnTo>
                  <a:pt x="442024" y="375791"/>
                </a:lnTo>
                <a:cubicBezTo>
                  <a:pt x="420103" y="408360"/>
                  <a:pt x="400296" y="431299"/>
                  <a:pt x="382602" y="444608"/>
                </a:cubicBezTo>
                <a:cubicBezTo>
                  <a:pt x="364909" y="457917"/>
                  <a:pt x="343849" y="464572"/>
                  <a:pt x="319422" y="464572"/>
                </a:cubicBezTo>
                <a:cubicBezTo>
                  <a:pt x="305957" y="464572"/>
                  <a:pt x="294526" y="462145"/>
                  <a:pt x="285132" y="457291"/>
                </a:cubicBezTo>
                <a:cubicBezTo>
                  <a:pt x="275737" y="452437"/>
                  <a:pt x="267595" y="444686"/>
                  <a:pt x="260705" y="434039"/>
                </a:cubicBezTo>
                <a:cubicBezTo>
                  <a:pt x="253816" y="423391"/>
                  <a:pt x="247709" y="406794"/>
                  <a:pt x="242385" y="384247"/>
                </a:cubicBezTo>
                <a:cubicBezTo>
                  <a:pt x="232677" y="344162"/>
                  <a:pt x="226727" y="313473"/>
                  <a:pt x="224535" y="292178"/>
                </a:cubicBezTo>
                <a:lnTo>
                  <a:pt x="219838" y="292178"/>
                </a:lnTo>
                <a:cubicBezTo>
                  <a:pt x="186643" y="338838"/>
                  <a:pt x="161982" y="372346"/>
                  <a:pt x="145854" y="392702"/>
                </a:cubicBezTo>
                <a:cubicBezTo>
                  <a:pt x="129726" y="413057"/>
                  <a:pt x="116417" y="428089"/>
                  <a:pt x="105926" y="437797"/>
                </a:cubicBezTo>
                <a:cubicBezTo>
                  <a:pt x="95435" y="447505"/>
                  <a:pt x="85258" y="454316"/>
                  <a:pt x="75393" y="458230"/>
                </a:cubicBezTo>
                <a:cubicBezTo>
                  <a:pt x="65529" y="462145"/>
                  <a:pt x="52454" y="464102"/>
                  <a:pt x="36170" y="464102"/>
                </a:cubicBezTo>
                <a:cubicBezTo>
                  <a:pt x="21452" y="464102"/>
                  <a:pt x="9395" y="462223"/>
                  <a:pt x="0" y="458465"/>
                </a:cubicBezTo>
                <a:lnTo>
                  <a:pt x="18790" y="373443"/>
                </a:lnTo>
                <a:lnTo>
                  <a:pt x="51671" y="373443"/>
                </a:lnTo>
                <a:cubicBezTo>
                  <a:pt x="53550" y="386595"/>
                  <a:pt x="59031" y="393171"/>
                  <a:pt x="68112" y="393171"/>
                </a:cubicBezTo>
                <a:cubicBezTo>
                  <a:pt x="72497" y="393171"/>
                  <a:pt x="77116" y="391997"/>
                  <a:pt x="81970" y="389649"/>
                </a:cubicBezTo>
                <a:cubicBezTo>
                  <a:pt x="86824" y="387300"/>
                  <a:pt x="93791" y="381663"/>
                  <a:pt x="102873" y="372738"/>
                </a:cubicBezTo>
                <a:cubicBezTo>
                  <a:pt x="111955" y="363813"/>
                  <a:pt x="124481" y="349799"/>
                  <a:pt x="140452" y="330696"/>
                </a:cubicBezTo>
                <a:cubicBezTo>
                  <a:pt x="156423" y="311594"/>
                  <a:pt x="179597" y="282939"/>
                  <a:pt x="209973" y="244734"/>
                </a:cubicBezTo>
                <a:cubicBezTo>
                  <a:pt x="205276" y="219995"/>
                  <a:pt x="200422" y="196194"/>
                  <a:pt x="195412" y="173334"/>
                </a:cubicBezTo>
                <a:cubicBezTo>
                  <a:pt x="190401" y="150473"/>
                  <a:pt x="185234" y="129178"/>
                  <a:pt x="179910" y="109449"/>
                </a:cubicBezTo>
                <a:cubicBezTo>
                  <a:pt x="174586" y="89720"/>
                  <a:pt x="170202" y="76802"/>
                  <a:pt x="166757" y="70696"/>
                </a:cubicBezTo>
                <a:cubicBezTo>
                  <a:pt x="163313" y="64589"/>
                  <a:pt x="159633" y="60362"/>
                  <a:pt x="155719" y="58013"/>
                </a:cubicBezTo>
                <a:cubicBezTo>
                  <a:pt x="151804" y="55664"/>
                  <a:pt x="146872" y="54490"/>
                  <a:pt x="140922" y="54490"/>
                </a:cubicBezTo>
                <a:cubicBezTo>
                  <a:pt x="134345" y="54490"/>
                  <a:pt x="128395" y="55977"/>
                  <a:pt x="123072" y="58952"/>
                </a:cubicBezTo>
                <a:cubicBezTo>
                  <a:pt x="117748" y="61927"/>
                  <a:pt x="111955" y="67095"/>
                  <a:pt x="105691" y="74454"/>
                </a:cubicBezTo>
                <a:cubicBezTo>
                  <a:pt x="99428" y="81813"/>
                  <a:pt x="91130" y="93322"/>
                  <a:pt x="80795" y="108980"/>
                </a:cubicBezTo>
                <a:lnTo>
                  <a:pt x="50262" y="88781"/>
                </a:lnTo>
                <a:cubicBezTo>
                  <a:pt x="69991" y="59031"/>
                  <a:pt x="88937" y="36796"/>
                  <a:pt x="107101" y="22078"/>
                </a:cubicBezTo>
                <a:cubicBezTo>
                  <a:pt x="125264" y="7359"/>
                  <a:pt x="146715" y="0"/>
                  <a:pt x="171455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19050" tIns="19050" rIns="19050" bIns="1905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12750" hangingPunct="0"/>
            <a:endParaRPr lang="fr-FR" sz="1000" dirty="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34" name="Morph3">
            <a:extLst>
              <a:ext uri="{FF2B5EF4-FFF2-40B4-BE49-F238E27FC236}">
                <a16:creationId xmlns:a16="http://schemas.microsoft.com/office/drawing/2014/main" id="{146F8E04-354F-D319-BE6A-7EFC4E95A7EA}"/>
              </a:ext>
            </a:extLst>
          </p:cNvPr>
          <p:cNvSpPr/>
          <p:nvPr/>
        </p:nvSpPr>
        <p:spPr bwMode="auto">
          <a:xfrm>
            <a:off x="4767030" y="5082153"/>
            <a:ext cx="241916" cy="232286"/>
          </a:xfrm>
          <a:custGeom>
            <a:avLst/>
            <a:gdLst/>
            <a:ahLst/>
            <a:cxnLst/>
            <a:rect l="l" t="t" r="r" b="b"/>
            <a:pathLst>
              <a:path w="483831" h="464572">
                <a:moveTo>
                  <a:pt x="171455" y="0"/>
                </a:moveTo>
                <a:cubicBezTo>
                  <a:pt x="181163" y="0"/>
                  <a:pt x="189696" y="1096"/>
                  <a:pt x="197056" y="3288"/>
                </a:cubicBezTo>
                <a:cubicBezTo>
                  <a:pt x="204415" y="5480"/>
                  <a:pt x="210913" y="8847"/>
                  <a:pt x="216550" y="13388"/>
                </a:cubicBezTo>
                <a:cubicBezTo>
                  <a:pt x="222187" y="17929"/>
                  <a:pt x="227197" y="23800"/>
                  <a:pt x="231581" y="31003"/>
                </a:cubicBezTo>
                <a:cubicBezTo>
                  <a:pt x="235966" y="38206"/>
                  <a:pt x="240193" y="47992"/>
                  <a:pt x="244264" y="60362"/>
                </a:cubicBezTo>
                <a:cubicBezTo>
                  <a:pt x="248335" y="72731"/>
                  <a:pt x="252172" y="88076"/>
                  <a:pt x="255773" y="106396"/>
                </a:cubicBezTo>
                <a:cubicBezTo>
                  <a:pt x="259374" y="124716"/>
                  <a:pt x="262584" y="143740"/>
                  <a:pt x="265403" y="163469"/>
                </a:cubicBezTo>
                <a:lnTo>
                  <a:pt x="270100" y="163469"/>
                </a:lnTo>
                <a:cubicBezTo>
                  <a:pt x="300163" y="121193"/>
                  <a:pt x="322946" y="90268"/>
                  <a:pt x="338447" y="70696"/>
                </a:cubicBezTo>
                <a:cubicBezTo>
                  <a:pt x="353948" y="51123"/>
                  <a:pt x="367023" y="36561"/>
                  <a:pt x="377670" y="27010"/>
                </a:cubicBezTo>
                <a:cubicBezTo>
                  <a:pt x="388318" y="17459"/>
                  <a:pt x="398574" y="10726"/>
                  <a:pt x="408438" y="6811"/>
                </a:cubicBezTo>
                <a:cubicBezTo>
                  <a:pt x="418303" y="2897"/>
                  <a:pt x="431377" y="940"/>
                  <a:pt x="447661" y="940"/>
                </a:cubicBezTo>
                <a:cubicBezTo>
                  <a:pt x="462380" y="940"/>
                  <a:pt x="474436" y="2819"/>
                  <a:pt x="483831" y="6577"/>
                </a:cubicBezTo>
                <a:lnTo>
                  <a:pt x="465042" y="91599"/>
                </a:lnTo>
                <a:lnTo>
                  <a:pt x="432160" y="91599"/>
                </a:lnTo>
                <a:cubicBezTo>
                  <a:pt x="430281" y="78447"/>
                  <a:pt x="424801" y="71870"/>
                  <a:pt x="415719" y="71870"/>
                </a:cubicBezTo>
                <a:cubicBezTo>
                  <a:pt x="412901" y="71870"/>
                  <a:pt x="409926" y="72340"/>
                  <a:pt x="406794" y="73279"/>
                </a:cubicBezTo>
                <a:cubicBezTo>
                  <a:pt x="403662" y="74219"/>
                  <a:pt x="399826" y="76254"/>
                  <a:pt x="395285" y="79386"/>
                </a:cubicBezTo>
                <a:cubicBezTo>
                  <a:pt x="390744" y="82518"/>
                  <a:pt x="384090" y="88624"/>
                  <a:pt x="375321" y="97706"/>
                </a:cubicBezTo>
                <a:cubicBezTo>
                  <a:pt x="366553" y="106787"/>
                  <a:pt x="356688" y="117905"/>
                  <a:pt x="345728" y="131057"/>
                </a:cubicBezTo>
                <a:cubicBezTo>
                  <a:pt x="334767" y="144210"/>
                  <a:pt x="323494" y="157989"/>
                  <a:pt x="311907" y="172394"/>
                </a:cubicBezTo>
                <a:lnTo>
                  <a:pt x="279964" y="212322"/>
                </a:lnTo>
                <a:cubicBezTo>
                  <a:pt x="285601" y="242385"/>
                  <a:pt x="290925" y="268378"/>
                  <a:pt x="295936" y="290299"/>
                </a:cubicBezTo>
                <a:cubicBezTo>
                  <a:pt x="300946" y="312220"/>
                  <a:pt x="305409" y="330461"/>
                  <a:pt x="309323" y="345023"/>
                </a:cubicBezTo>
                <a:cubicBezTo>
                  <a:pt x="313238" y="359585"/>
                  <a:pt x="316682" y="371094"/>
                  <a:pt x="319657" y="379549"/>
                </a:cubicBezTo>
                <a:cubicBezTo>
                  <a:pt x="322632" y="388004"/>
                  <a:pt x="325842" y="394346"/>
                  <a:pt x="329287" y="398573"/>
                </a:cubicBezTo>
                <a:cubicBezTo>
                  <a:pt x="332732" y="402801"/>
                  <a:pt x="336255" y="405776"/>
                  <a:pt x="339856" y="407499"/>
                </a:cubicBezTo>
                <a:cubicBezTo>
                  <a:pt x="343458" y="409221"/>
                  <a:pt x="347607" y="410082"/>
                  <a:pt x="352304" y="410082"/>
                </a:cubicBezTo>
                <a:cubicBezTo>
                  <a:pt x="360760" y="410082"/>
                  <a:pt x="368980" y="406794"/>
                  <a:pt x="376966" y="400218"/>
                </a:cubicBezTo>
                <a:cubicBezTo>
                  <a:pt x="384951" y="393641"/>
                  <a:pt x="396460" y="378766"/>
                  <a:pt x="411491" y="355592"/>
                </a:cubicBezTo>
                <a:lnTo>
                  <a:pt x="442024" y="375791"/>
                </a:lnTo>
                <a:cubicBezTo>
                  <a:pt x="420103" y="408360"/>
                  <a:pt x="400296" y="431299"/>
                  <a:pt x="382602" y="444608"/>
                </a:cubicBezTo>
                <a:cubicBezTo>
                  <a:pt x="364909" y="457917"/>
                  <a:pt x="343849" y="464572"/>
                  <a:pt x="319422" y="464572"/>
                </a:cubicBezTo>
                <a:cubicBezTo>
                  <a:pt x="305957" y="464572"/>
                  <a:pt x="294526" y="462145"/>
                  <a:pt x="285132" y="457291"/>
                </a:cubicBezTo>
                <a:cubicBezTo>
                  <a:pt x="275737" y="452437"/>
                  <a:pt x="267595" y="444686"/>
                  <a:pt x="260705" y="434039"/>
                </a:cubicBezTo>
                <a:cubicBezTo>
                  <a:pt x="253816" y="423391"/>
                  <a:pt x="247709" y="406794"/>
                  <a:pt x="242385" y="384247"/>
                </a:cubicBezTo>
                <a:cubicBezTo>
                  <a:pt x="232677" y="344162"/>
                  <a:pt x="226727" y="313473"/>
                  <a:pt x="224535" y="292178"/>
                </a:cubicBezTo>
                <a:lnTo>
                  <a:pt x="219838" y="292178"/>
                </a:lnTo>
                <a:cubicBezTo>
                  <a:pt x="186643" y="338838"/>
                  <a:pt x="161982" y="372346"/>
                  <a:pt x="145854" y="392702"/>
                </a:cubicBezTo>
                <a:cubicBezTo>
                  <a:pt x="129726" y="413057"/>
                  <a:pt x="116417" y="428089"/>
                  <a:pt x="105926" y="437797"/>
                </a:cubicBezTo>
                <a:cubicBezTo>
                  <a:pt x="95435" y="447505"/>
                  <a:pt x="85258" y="454316"/>
                  <a:pt x="75393" y="458230"/>
                </a:cubicBezTo>
                <a:cubicBezTo>
                  <a:pt x="65529" y="462145"/>
                  <a:pt x="52454" y="464102"/>
                  <a:pt x="36170" y="464102"/>
                </a:cubicBezTo>
                <a:cubicBezTo>
                  <a:pt x="21452" y="464102"/>
                  <a:pt x="9395" y="462223"/>
                  <a:pt x="0" y="458465"/>
                </a:cubicBezTo>
                <a:lnTo>
                  <a:pt x="18790" y="373443"/>
                </a:lnTo>
                <a:lnTo>
                  <a:pt x="51671" y="373443"/>
                </a:lnTo>
                <a:cubicBezTo>
                  <a:pt x="53550" y="386595"/>
                  <a:pt x="59031" y="393171"/>
                  <a:pt x="68112" y="393171"/>
                </a:cubicBezTo>
                <a:cubicBezTo>
                  <a:pt x="72497" y="393171"/>
                  <a:pt x="77116" y="391997"/>
                  <a:pt x="81970" y="389649"/>
                </a:cubicBezTo>
                <a:cubicBezTo>
                  <a:pt x="86824" y="387300"/>
                  <a:pt x="93791" y="381663"/>
                  <a:pt x="102873" y="372738"/>
                </a:cubicBezTo>
                <a:cubicBezTo>
                  <a:pt x="111955" y="363813"/>
                  <a:pt x="124481" y="349799"/>
                  <a:pt x="140452" y="330696"/>
                </a:cubicBezTo>
                <a:cubicBezTo>
                  <a:pt x="156423" y="311594"/>
                  <a:pt x="179597" y="282939"/>
                  <a:pt x="209973" y="244734"/>
                </a:cubicBezTo>
                <a:cubicBezTo>
                  <a:pt x="205276" y="219995"/>
                  <a:pt x="200422" y="196194"/>
                  <a:pt x="195412" y="173334"/>
                </a:cubicBezTo>
                <a:cubicBezTo>
                  <a:pt x="190401" y="150473"/>
                  <a:pt x="185234" y="129178"/>
                  <a:pt x="179910" y="109449"/>
                </a:cubicBezTo>
                <a:cubicBezTo>
                  <a:pt x="174586" y="89720"/>
                  <a:pt x="170202" y="76802"/>
                  <a:pt x="166757" y="70696"/>
                </a:cubicBezTo>
                <a:cubicBezTo>
                  <a:pt x="163313" y="64589"/>
                  <a:pt x="159633" y="60362"/>
                  <a:pt x="155719" y="58013"/>
                </a:cubicBezTo>
                <a:cubicBezTo>
                  <a:pt x="151804" y="55664"/>
                  <a:pt x="146872" y="54490"/>
                  <a:pt x="140922" y="54490"/>
                </a:cubicBezTo>
                <a:cubicBezTo>
                  <a:pt x="134345" y="54490"/>
                  <a:pt x="128395" y="55977"/>
                  <a:pt x="123072" y="58952"/>
                </a:cubicBezTo>
                <a:cubicBezTo>
                  <a:pt x="117748" y="61927"/>
                  <a:pt x="111955" y="67095"/>
                  <a:pt x="105691" y="74454"/>
                </a:cubicBezTo>
                <a:cubicBezTo>
                  <a:pt x="99428" y="81813"/>
                  <a:pt x="91130" y="93322"/>
                  <a:pt x="80795" y="108980"/>
                </a:cubicBezTo>
                <a:lnTo>
                  <a:pt x="50262" y="88781"/>
                </a:lnTo>
                <a:cubicBezTo>
                  <a:pt x="69991" y="59031"/>
                  <a:pt x="88937" y="36796"/>
                  <a:pt x="107101" y="22078"/>
                </a:cubicBezTo>
                <a:cubicBezTo>
                  <a:pt x="125264" y="7359"/>
                  <a:pt x="146715" y="0"/>
                  <a:pt x="171455" y="0"/>
                </a:cubicBezTo>
                <a:close/>
              </a:path>
            </a:pathLst>
          </a:custGeom>
          <a:solidFill>
            <a:srgbClr val="92D050"/>
          </a:solidFill>
          <a:ln w="12700" cap="flat" cmpd="sng" algn="ctr">
            <a:noFill/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19050" tIns="19050" rIns="19050" bIns="19050" numCol="1" rtlCol="0" anchor="ctr" anchorCtr="0" compatLnSpc="1">
            <a:prstTxWarp prst="textNoShape">
              <a:avLst/>
            </a:prstTxWarp>
            <a:noAutofit/>
          </a:bodyPr>
          <a:lstStyle/>
          <a:p>
            <a:pPr defTabSz="412750" hangingPunct="0"/>
            <a:endParaRPr lang="fr-FR" sz="1000" dirty="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4296DC-9BF2-77C5-0751-EFE3E7157406}"/>
              </a:ext>
            </a:extLst>
          </p:cNvPr>
          <p:cNvSpPr txBox="1"/>
          <p:nvPr/>
        </p:nvSpPr>
        <p:spPr>
          <a:xfrm>
            <a:off x="8298279" y="1543576"/>
            <a:ext cx="846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12750" eaLnBrk="0" hangingPunct="0"/>
            <a:r>
              <a:rPr lang="fr-FR" sz="1400" dirty="0">
                <a:solidFill>
                  <a:srgbClr val="0000FF"/>
                </a:solidFill>
                <a:latin typeface="Poppins"/>
                <a:cs typeface="Poppins"/>
                <a:sym typeface="Poppins"/>
              </a:rPr>
              <a:t>Control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6E93A3-FBC6-1E20-9592-3954D797FDC0}"/>
              </a:ext>
            </a:extLst>
          </p:cNvPr>
          <p:cNvSpPr txBox="1"/>
          <p:nvPr/>
        </p:nvSpPr>
        <p:spPr>
          <a:xfrm>
            <a:off x="10271352" y="2149765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12750" eaLnBrk="0" hangingPunct="0"/>
            <a:r>
              <a:rPr lang="fr-FR" sz="1400" dirty="0" err="1">
                <a:solidFill>
                  <a:srgbClr val="FF0000"/>
                </a:solidFill>
                <a:latin typeface="Poppins"/>
                <a:cs typeface="Poppins"/>
                <a:sym typeface="Poppins"/>
              </a:rPr>
              <a:t>Treated</a:t>
            </a:r>
            <a:endParaRPr lang="fr-FR" sz="1400" dirty="0">
              <a:solidFill>
                <a:srgbClr val="FF0000"/>
              </a:solidFill>
              <a:latin typeface="Poppins"/>
              <a:cs typeface="Poppins"/>
              <a:sym typeface="Poppins"/>
            </a:endParaRPr>
          </a:p>
        </p:txBody>
      </p:sp>
      <p:grpSp>
        <p:nvGrpSpPr>
          <p:cNvPr id="26" name="Group 2">
            <a:extLst>
              <a:ext uri="{FF2B5EF4-FFF2-40B4-BE49-F238E27FC236}">
                <a16:creationId xmlns:a16="http://schemas.microsoft.com/office/drawing/2014/main" id="{3BF35D69-8F78-06F7-980D-4FFFB5CBCEFE}"/>
              </a:ext>
            </a:extLst>
          </p:cNvPr>
          <p:cNvGrpSpPr>
            <a:grpSpLocks/>
          </p:cNvGrpSpPr>
          <p:nvPr/>
        </p:nvGrpSpPr>
        <p:grpSpPr bwMode="auto">
          <a:xfrm>
            <a:off x="731404" y="645239"/>
            <a:ext cx="4428332" cy="2146011"/>
            <a:chOff x="2759075" y="3710126"/>
            <a:chExt cx="8856861" cy="4291989"/>
          </a:xfrm>
        </p:grpSpPr>
        <p:sp>
          <p:nvSpPr>
            <p:cNvPr id="27" name="Text Box 3">
              <a:extLst>
                <a:ext uri="{FF2B5EF4-FFF2-40B4-BE49-F238E27FC236}">
                  <a16:creationId xmlns:a16="http://schemas.microsoft.com/office/drawing/2014/main" id="{67807D9E-C718-4AB7-CD02-265534D011C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59075" y="3710126"/>
              <a:ext cx="7848775" cy="1584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/>
            <a:lstStyle/>
            <a:p>
              <a:pPr defTabSz="412750" hangingPunct="0">
                <a:defRPr/>
              </a:pPr>
              <a:r>
                <a:rPr lang="en-US" altLang="x-none" sz="3600" b="1" dirty="0">
                  <a:solidFill>
                    <a:srgbClr val="000000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Measuring bias</a:t>
              </a:r>
              <a:endParaRPr lang="x-none" altLang="x-none" sz="3600" b="1" dirty="0">
                <a:solidFill>
                  <a:srgbClr val="000000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29" name="Rectangle 1">
              <a:extLst>
                <a:ext uri="{FF2B5EF4-FFF2-40B4-BE49-F238E27FC236}">
                  <a16:creationId xmlns:a16="http://schemas.microsoft.com/office/drawing/2014/main" id="{F05940F0-E866-B156-4A56-ED4F11DEE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25" y="5273824"/>
              <a:ext cx="8837811" cy="2728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412750" eaLnBrk="0" hangingPunct="0">
                <a:lnSpc>
                  <a:spcPct val="180000"/>
                </a:lnSpc>
              </a:pPr>
              <a:r>
                <a:rPr lang="en-US" altLang="en-US" sz="1600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"/>
                </a:rPr>
                <a:t>Selection bias is measured as a difference in population probability to be selected for study, also called propensity.</a:t>
              </a:r>
            </a:p>
          </p:txBody>
        </p: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F56D5097-6186-4D09-AF63-0787750F3D1D}"/>
              </a:ext>
            </a:extLst>
          </p:cNvPr>
          <p:cNvSpPr txBox="1"/>
          <p:nvPr/>
        </p:nvSpPr>
        <p:spPr>
          <a:xfrm>
            <a:off x="66528" y="6224588"/>
            <a:ext cx="11130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  <a:lumOff val="50000"/>
                  </a:schemeClr>
                </a:solidFill>
              </a:rPr>
              <a:t>Rosenbaum, P.R., Rubin, D.B.: The central role of the propensity score in observational studies for causal effects, 1983</a:t>
            </a:r>
            <a:endParaRPr lang="fr-FR" sz="1400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311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11272838" y="6224588"/>
            <a:ext cx="447675" cy="19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defTabSz="412750" hangingPunct="0">
              <a:defRPr/>
            </a:pPr>
            <a:fld id="{524EDFC7-78EF-A643-ADFF-5E18A2AC5227}" type="slidenum">
              <a:rPr lang="x-none" altLang="x-none" sz="1000">
                <a:solidFill>
                  <a:srgbClr val="9B9A9C"/>
                </a:solidFill>
                <a:latin typeface="Montserrat" charset="0"/>
                <a:ea typeface="Montserrat" charset="0"/>
                <a:cs typeface="Montserrat" charset="0"/>
              </a:rPr>
              <a:pPr algn="ctr" defTabSz="412750" hangingPunct="0">
                <a:defRPr/>
              </a:pPr>
              <a:t>8</a:t>
            </a:fld>
            <a:endParaRPr lang="x-none" altLang="x-none" sz="1000" dirty="0">
              <a:solidFill>
                <a:srgbClr val="9B9A9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grpSp>
        <p:nvGrpSpPr>
          <p:cNvPr id="8194" name="Group 2">
            <a:extLst>
              <a:ext uri="{FF2B5EF4-FFF2-40B4-BE49-F238E27FC236}">
                <a16:creationId xmlns:a16="http://schemas.microsoft.com/office/drawing/2014/main" id="{57B87ECF-A50A-7E47-8A99-C4817B451288}"/>
              </a:ext>
            </a:extLst>
          </p:cNvPr>
          <p:cNvGrpSpPr>
            <a:grpSpLocks/>
          </p:cNvGrpSpPr>
          <p:nvPr/>
        </p:nvGrpSpPr>
        <p:grpSpPr bwMode="auto">
          <a:xfrm>
            <a:off x="713669" y="708526"/>
            <a:ext cx="4428332" cy="1163242"/>
            <a:chOff x="2759075" y="3710126"/>
            <a:chExt cx="8856861" cy="2326463"/>
          </a:xfrm>
        </p:grpSpPr>
        <p:sp>
          <p:nvSpPr>
            <p:cNvPr id="8" name="Text Box 3">
              <a:extLst>
                <a:ext uri="{FF2B5EF4-FFF2-40B4-BE49-F238E27FC236}">
                  <a16:creationId xmlns:a16="http://schemas.microsoft.com/office/drawing/2014/main" id="{007D5A8D-239E-8243-A9E6-7121CB72F793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59075" y="3710126"/>
              <a:ext cx="7848775" cy="1584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/>
            <a:lstStyle/>
            <a:p>
              <a:pPr defTabSz="412750" hangingPunct="0">
                <a:defRPr/>
              </a:pPr>
              <a:r>
                <a:rPr lang="en-US" altLang="x-none" sz="3600" b="1" dirty="0">
                  <a:solidFill>
                    <a:srgbClr val="000000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Correcting bias</a:t>
              </a:r>
              <a:endParaRPr lang="x-none" altLang="x-none" sz="3600" b="1" dirty="0">
                <a:solidFill>
                  <a:srgbClr val="000000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16388" name="Rectangle 1">
              <a:extLst>
                <a:ext uri="{FF2B5EF4-FFF2-40B4-BE49-F238E27FC236}">
                  <a16:creationId xmlns:a16="http://schemas.microsoft.com/office/drawing/2014/main" id="{5560FC2A-2DEC-6A45-AF17-89681D33D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25" y="5273824"/>
              <a:ext cx="8837811" cy="762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412750" eaLnBrk="0" hangingPunct="0">
                <a:lnSpc>
                  <a:spcPct val="180000"/>
                </a:lnSpc>
              </a:pPr>
              <a:r>
                <a:rPr lang="en-US" altLang="en-US" sz="1200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"/>
                </a:rPr>
                <a:t>Propensity score matching</a:t>
              </a:r>
            </a:p>
          </p:txBody>
        </p:sp>
      </p:grpSp>
      <p:pic>
        <p:nvPicPr>
          <p:cNvPr id="2" name="Graphic 1" descr="Man with solid fill">
            <a:extLst>
              <a:ext uri="{FF2B5EF4-FFF2-40B4-BE49-F238E27FC236}">
                <a16:creationId xmlns:a16="http://schemas.microsoft.com/office/drawing/2014/main" id="{78F5C69C-A6C6-E064-FCC4-A797B1ACE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2084" y="1052736"/>
            <a:ext cx="457200" cy="457200"/>
          </a:xfrm>
          <a:prstGeom prst="rect">
            <a:avLst/>
          </a:prstGeom>
        </p:spPr>
      </p:pic>
      <p:pic>
        <p:nvPicPr>
          <p:cNvPr id="3" name="Graphic 2" descr="Man with solid fill">
            <a:extLst>
              <a:ext uri="{FF2B5EF4-FFF2-40B4-BE49-F238E27FC236}">
                <a16:creationId xmlns:a16="http://schemas.microsoft.com/office/drawing/2014/main" id="{562A39E5-8027-5643-5907-F894A5CC6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7102" y="1052736"/>
            <a:ext cx="457200" cy="457200"/>
          </a:xfrm>
          <a:prstGeom prst="rect">
            <a:avLst/>
          </a:prstGeom>
        </p:spPr>
      </p:pic>
      <p:pic>
        <p:nvPicPr>
          <p:cNvPr id="4" name="Graphic 3" descr="Man with solid fill">
            <a:extLst>
              <a:ext uri="{FF2B5EF4-FFF2-40B4-BE49-F238E27FC236}">
                <a16:creationId xmlns:a16="http://schemas.microsoft.com/office/drawing/2014/main" id="{606AF8F2-7A5B-3353-EBBF-2A69EF83F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2084" y="1567644"/>
            <a:ext cx="457200" cy="457200"/>
          </a:xfrm>
          <a:prstGeom prst="rect">
            <a:avLst/>
          </a:prstGeom>
        </p:spPr>
      </p:pic>
      <p:pic>
        <p:nvPicPr>
          <p:cNvPr id="5" name="Graphic 4" descr="Man with solid fill">
            <a:extLst>
              <a:ext uri="{FF2B5EF4-FFF2-40B4-BE49-F238E27FC236}">
                <a16:creationId xmlns:a16="http://schemas.microsoft.com/office/drawing/2014/main" id="{671751DB-4969-E9C0-E93F-D513A9448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7102" y="1567644"/>
            <a:ext cx="457200" cy="457200"/>
          </a:xfrm>
          <a:prstGeom prst="rect">
            <a:avLst/>
          </a:prstGeom>
        </p:spPr>
      </p:pic>
      <p:pic>
        <p:nvPicPr>
          <p:cNvPr id="6" name="Graphic 5" descr="Man with solid fill">
            <a:extLst>
              <a:ext uri="{FF2B5EF4-FFF2-40B4-BE49-F238E27FC236}">
                <a16:creationId xmlns:a16="http://schemas.microsoft.com/office/drawing/2014/main" id="{B8740F1A-A8C9-687D-D766-E6346A043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2084" y="2093888"/>
            <a:ext cx="457200" cy="457200"/>
          </a:xfrm>
          <a:prstGeom prst="rect">
            <a:avLst/>
          </a:prstGeom>
        </p:spPr>
      </p:pic>
      <p:pic>
        <p:nvPicPr>
          <p:cNvPr id="9" name="Graphic 8" descr="Man with solid fill">
            <a:extLst>
              <a:ext uri="{FF2B5EF4-FFF2-40B4-BE49-F238E27FC236}">
                <a16:creationId xmlns:a16="http://schemas.microsoft.com/office/drawing/2014/main" id="{1C6E6F3A-DD73-78BF-A5AF-0B78DB201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7102" y="2093888"/>
            <a:ext cx="457200" cy="457200"/>
          </a:xfrm>
          <a:prstGeom prst="rect">
            <a:avLst/>
          </a:prstGeom>
        </p:spPr>
      </p:pic>
      <p:pic>
        <p:nvPicPr>
          <p:cNvPr id="10" name="Graphic 9" descr="Man with solid fill">
            <a:extLst>
              <a:ext uri="{FF2B5EF4-FFF2-40B4-BE49-F238E27FC236}">
                <a16:creationId xmlns:a16="http://schemas.microsoft.com/office/drawing/2014/main" id="{81E84F9C-5099-0C25-9369-F91DFD7D8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2084" y="2608796"/>
            <a:ext cx="457200" cy="457200"/>
          </a:xfrm>
          <a:prstGeom prst="rect">
            <a:avLst/>
          </a:prstGeom>
        </p:spPr>
      </p:pic>
      <p:pic>
        <p:nvPicPr>
          <p:cNvPr id="11" name="Graphic 10" descr="Man with solid fill">
            <a:extLst>
              <a:ext uri="{FF2B5EF4-FFF2-40B4-BE49-F238E27FC236}">
                <a16:creationId xmlns:a16="http://schemas.microsoft.com/office/drawing/2014/main" id="{2CEEE5F0-5BCD-4995-5737-54C213D39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7102" y="2608796"/>
            <a:ext cx="457200" cy="457200"/>
          </a:xfrm>
          <a:prstGeom prst="rect">
            <a:avLst/>
          </a:prstGeom>
        </p:spPr>
      </p:pic>
      <p:pic>
        <p:nvPicPr>
          <p:cNvPr id="12" name="Graphic 11" descr="Man with solid fill">
            <a:extLst>
              <a:ext uri="{FF2B5EF4-FFF2-40B4-BE49-F238E27FC236}">
                <a16:creationId xmlns:a16="http://schemas.microsoft.com/office/drawing/2014/main" id="{D92FEFD6-BC40-B10E-89B6-FE396D987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2084" y="3141618"/>
            <a:ext cx="457200" cy="457200"/>
          </a:xfrm>
          <a:prstGeom prst="rect">
            <a:avLst/>
          </a:prstGeom>
        </p:spPr>
      </p:pic>
      <p:pic>
        <p:nvPicPr>
          <p:cNvPr id="13" name="Graphic 12" descr="Man with solid fill">
            <a:extLst>
              <a:ext uri="{FF2B5EF4-FFF2-40B4-BE49-F238E27FC236}">
                <a16:creationId xmlns:a16="http://schemas.microsoft.com/office/drawing/2014/main" id="{A76826DB-5908-1758-720B-CA4FD4312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7102" y="3141618"/>
            <a:ext cx="457200" cy="457200"/>
          </a:xfrm>
          <a:prstGeom prst="rect">
            <a:avLst/>
          </a:prstGeom>
        </p:spPr>
      </p:pic>
      <p:pic>
        <p:nvPicPr>
          <p:cNvPr id="14" name="Graphic 13" descr="Man with solid fill">
            <a:extLst>
              <a:ext uri="{FF2B5EF4-FFF2-40B4-BE49-F238E27FC236}">
                <a16:creationId xmlns:a16="http://schemas.microsoft.com/office/drawing/2014/main" id="{5B9B47A8-78D4-F869-3075-FB2AA7BD6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2084" y="3656526"/>
            <a:ext cx="457200" cy="457200"/>
          </a:xfrm>
          <a:prstGeom prst="rect">
            <a:avLst/>
          </a:prstGeom>
        </p:spPr>
      </p:pic>
      <p:pic>
        <p:nvPicPr>
          <p:cNvPr id="15" name="Graphic 14" descr="Man with solid fill">
            <a:extLst>
              <a:ext uri="{FF2B5EF4-FFF2-40B4-BE49-F238E27FC236}">
                <a16:creationId xmlns:a16="http://schemas.microsoft.com/office/drawing/2014/main" id="{557A1D88-E30B-4F91-3703-FB54EE58E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7102" y="3656526"/>
            <a:ext cx="457200" cy="457200"/>
          </a:xfrm>
          <a:prstGeom prst="rect">
            <a:avLst/>
          </a:prstGeom>
        </p:spPr>
      </p:pic>
      <p:pic>
        <p:nvPicPr>
          <p:cNvPr id="16" name="Graphic 15" descr="Man with solid fill">
            <a:extLst>
              <a:ext uri="{FF2B5EF4-FFF2-40B4-BE49-F238E27FC236}">
                <a16:creationId xmlns:a16="http://schemas.microsoft.com/office/drawing/2014/main" id="{B1325CFE-D3BA-AA58-1A74-0E785BEB4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2084" y="4182770"/>
            <a:ext cx="457200" cy="457200"/>
          </a:xfrm>
          <a:prstGeom prst="rect">
            <a:avLst/>
          </a:prstGeom>
        </p:spPr>
      </p:pic>
      <p:pic>
        <p:nvPicPr>
          <p:cNvPr id="17" name="Graphic 16" descr="Man with solid fill">
            <a:extLst>
              <a:ext uri="{FF2B5EF4-FFF2-40B4-BE49-F238E27FC236}">
                <a16:creationId xmlns:a16="http://schemas.microsoft.com/office/drawing/2014/main" id="{FBFD7019-2B73-A988-5CCE-C23E9E902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7102" y="4182770"/>
            <a:ext cx="457200" cy="457200"/>
          </a:xfrm>
          <a:prstGeom prst="rect">
            <a:avLst/>
          </a:prstGeom>
        </p:spPr>
      </p:pic>
      <p:pic>
        <p:nvPicPr>
          <p:cNvPr id="18" name="Graphic 17" descr="Man with solid fill">
            <a:extLst>
              <a:ext uri="{FF2B5EF4-FFF2-40B4-BE49-F238E27FC236}">
                <a16:creationId xmlns:a16="http://schemas.microsoft.com/office/drawing/2014/main" id="{6B51ACBF-B82C-FC71-07D0-76EBACBE7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2084" y="4697678"/>
            <a:ext cx="457200" cy="457200"/>
          </a:xfrm>
          <a:prstGeom prst="rect">
            <a:avLst/>
          </a:prstGeom>
        </p:spPr>
      </p:pic>
      <p:pic>
        <p:nvPicPr>
          <p:cNvPr id="19" name="Graphic 18" descr="Man with solid fill">
            <a:extLst>
              <a:ext uri="{FF2B5EF4-FFF2-40B4-BE49-F238E27FC236}">
                <a16:creationId xmlns:a16="http://schemas.microsoft.com/office/drawing/2014/main" id="{840784DA-260F-AECA-8042-949D5E2E0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7102" y="4697678"/>
            <a:ext cx="457200" cy="457200"/>
          </a:xfrm>
          <a:prstGeom prst="rect">
            <a:avLst/>
          </a:prstGeom>
        </p:spPr>
      </p:pic>
      <p:pic>
        <p:nvPicPr>
          <p:cNvPr id="20" name="Graphic 19" descr="Man with solid fill">
            <a:extLst>
              <a:ext uri="{FF2B5EF4-FFF2-40B4-BE49-F238E27FC236}">
                <a16:creationId xmlns:a16="http://schemas.microsoft.com/office/drawing/2014/main" id="{35072846-D6E5-B061-36B0-CBA5F1D21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2084" y="5202643"/>
            <a:ext cx="457200" cy="457200"/>
          </a:xfrm>
          <a:prstGeom prst="rect">
            <a:avLst/>
          </a:prstGeom>
        </p:spPr>
      </p:pic>
      <p:pic>
        <p:nvPicPr>
          <p:cNvPr id="21" name="Graphic 20" descr="Man with solid fill">
            <a:extLst>
              <a:ext uri="{FF2B5EF4-FFF2-40B4-BE49-F238E27FC236}">
                <a16:creationId xmlns:a16="http://schemas.microsoft.com/office/drawing/2014/main" id="{5A10B622-5863-F127-5862-25FB8B154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7102" y="5202643"/>
            <a:ext cx="457200" cy="457200"/>
          </a:xfrm>
          <a:prstGeom prst="rect">
            <a:avLst/>
          </a:prstGeom>
        </p:spPr>
      </p:pic>
      <p:pic>
        <p:nvPicPr>
          <p:cNvPr id="22" name="Graphic 21" descr="Man with solid fill">
            <a:extLst>
              <a:ext uri="{FF2B5EF4-FFF2-40B4-BE49-F238E27FC236}">
                <a16:creationId xmlns:a16="http://schemas.microsoft.com/office/drawing/2014/main" id="{CF1F8CEC-06BB-6E21-C270-0E15D4626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2084" y="5717551"/>
            <a:ext cx="457200" cy="457200"/>
          </a:xfrm>
          <a:prstGeom prst="rect">
            <a:avLst/>
          </a:prstGeom>
        </p:spPr>
      </p:pic>
      <p:pic>
        <p:nvPicPr>
          <p:cNvPr id="23" name="Graphic 22" descr="Man with solid fill">
            <a:extLst>
              <a:ext uri="{FF2B5EF4-FFF2-40B4-BE49-F238E27FC236}">
                <a16:creationId xmlns:a16="http://schemas.microsoft.com/office/drawing/2014/main" id="{6C4EEC77-7D83-BEDE-447E-68D4EC6E6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7102" y="5717551"/>
            <a:ext cx="457200" cy="457200"/>
          </a:xfrm>
          <a:prstGeom prst="rect">
            <a:avLst/>
          </a:prstGeom>
        </p:spPr>
      </p:pic>
      <p:pic>
        <p:nvPicPr>
          <p:cNvPr id="24" name="Graphic 23" descr="Man with solid fill">
            <a:extLst>
              <a:ext uri="{FF2B5EF4-FFF2-40B4-BE49-F238E27FC236}">
                <a16:creationId xmlns:a16="http://schemas.microsoft.com/office/drawing/2014/main" id="{9583B885-7205-7408-16AC-5E785D081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0453" y="1052736"/>
            <a:ext cx="457200" cy="457200"/>
          </a:xfrm>
          <a:prstGeom prst="rect">
            <a:avLst/>
          </a:prstGeom>
        </p:spPr>
      </p:pic>
      <p:pic>
        <p:nvPicPr>
          <p:cNvPr id="25" name="Graphic 24" descr="Man with solid fill">
            <a:extLst>
              <a:ext uri="{FF2B5EF4-FFF2-40B4-BE49-F238E27FC236}">
                <a16:creationId xmlns:a16="http://schemas.microsoft.com/office/drawing/2014/main" id="{9D7CACF0-1854-FBB8-1DD6-6518C0848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5024" y="1052736"/>
            <a:ext cx="457200" cy="457200"/>
          </a:xfrm>
          <a:prstGeom prst="rect">
            <a:avLst/>
          </a:prstGeom>
        </p:spPr>
      </p:pic>
      <p:pic>
        <p:nvPicPr>
          <p:cNvPr id="26" name="Graphic 25" descr="Man with solid fill">
            <a:extLst>
              <a:ext uri="{FF2B5EF4-FFF2-40B4-BE49-F238E27FC236}">
                <a16:creationId xmlns:a16="http://schemas.microsoft.com/office/drawing/2014/main" id="{B045E8F6-E781-51EA-DF28-9CAEBE058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0453" y="1567644"/>
            <a:ext cx="457200" cy="457200"/>
          </a:xfrm>
          <a:prstGeom prst="rect">
            <a:avLst/>
          </a:prstGeom>
        </p:spPr>
      </p:pic>
      <p:pic>
        <p:nvPicPr>
          <p:cNvPr id="27" name="Graphic 26" descr="Man with solid fill">
            <a:extLst>
              <a:ext uri="{FF2B5EF4-FFF2-40B4-BE49-F238E27FC236}">
                <a16:creationId xmlns:a16="http://schemas.microsoft.com/office/drawing/2014/main" id="{B010CDE3-B07B-4845-A9D2-F7D87DC16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5024" y="1567644"/>
            <a:ext cx="457200" cy="457200"/>
          </a:xfrm>
          <a:prstGeom prst="rect">
            <a:avLst/>
          </a:prstGeom>
        </p:spPr>
      </p:pic>
      <p:pic>
        <p:nvPicPr>
          <p:cNvPr id="28" name="Graphic 27" descr="Man with solid fill">
            <a:extLst>
              <a:ext uri="{FF2B5EF4-FFF2-40B4-BE49-F238E27FC236}">
                <a16:creationId xmlns:a16="http://schemas.microsoft.com/office/drawing/2014/main" id="{46039BA4-57A3-CF32-4AC1-1D20240ED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0453" y="2093888"/>
            <a:ext cx="457200" cy="457200"/>
          </a:xfrm>
          <a:prstGeom prst="rect">
            <a:avLst/>
          </a:prstGeom>
        </p:spPr>
      </p:pic>
      <p:pic>
        <p:nvPicPr>
          <p:cNvPr id="29" name="Graphic 28" descr="Man with solid fill">
            <a:extLst>
              <a:ext uri="{FF2B5EF4-FFF2-40B4-BE49-F238E27FC236}">
                <a16:creationId xmlns:a16="http://schemas.microsoft.com/office/drawing/2014/main" id="{27BB35B7-ABC4-2AC9-1D24-3A8FC97D3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5024" y="2093888"/>
            <a:ext cx="457200" cy="457200"/>
          </a:xfrm>
          <a:prstGeom prst="rect">
            <a:avLst/>
          </a:prstGeom>
        </p:spPr>
      </p:pic>
      <p:pic>
        <p:nvPicPr>
          <p:cNvPr id="30" name="Graphic 29" descr="Man with solid fill">
            <a:extLst>
              <a:ext uri="{FF2B5EF4-FFF2-40B4-BE49-F238E27FC236}">
                <a16:creationId xmlns:a16="http://schemas.microsoft.com/office/drawing/2014/main" id="{2CED6F02-C5AA-442A-97B4-51A50F731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0453" y="2608796"/>
            <a:ext cx="457200" cy="457200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09F64B45-E9DE-F0F2-DAD6-9457123F6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5024" y="2608796"/>
            <a:ext cx="457200" cy="457200"/>
          </a:xfrm>
          <a:prstGeom prst="rect">
            <a:avLst/>
          </a:prstGeom>
        </p:spPr>
      </p:pic>
      <p:pic>
        <p:nvPicPr>
          <p:cNvPr id="32" name="Graphic 31" descr="Man with solid fill">
            <a:extLst>
              <a:ext uri="{FF2B5EF4-FFF2-40B4-BE49-F238E27FC236}">
                <a16:creationId xmlns:a16="http://schemas.microsoft.com/office/drawing/2014/main" id="{5A206916-F7B5-6D26-1E5A-4BEFAB6E2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0453" y="3141618"/>
            <a:ext cx="457200" cy="457200"/>
          </a:xfrm>
          <a:prstGeom prst="rect">
            <a:avLst/>
          </a:prstGeom>
        </p:spPr>
      </p:pic>
      <p:pic>
        <p:nvPicPr>
          <p:cNvPr id="33" name="Graphic 32" descr="Man with solid fill">
            <a:extLst>
              <a:ext uri="{FF2B5EF4-FFF2-40B4-BE49-F238E27FC236}">
                <a16:creationId xmlns:a16="http://schemas.microsoft.com/office/drawing/2014/main" id="{59AE803D-CA68-B551-0E70-97556CA65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5024" y="3141618"/>
            <a:ext cx="457200" cy="457200"/>
          </a:xfrm>
          <a:prstGeom prst="rect">
            <a:avLst/>
          </a:prstGeom>
        </p:spPr>
      </p:pic>
      <p:pic>
        <p:nvPicPr>
          <p:cNvPr id="34" name="Graphic 33" descr="Man with solid fill">
            <a:extLst>
              <a:ext uri="{FF2B5EF4-FFF2-40B4-BE49-F238E27FC236}">
                <a16:creationId xmlns:a16="http://schemas.microsoft.com/office/drawing/2014/main" id="{F1BC1CE9-5F2D-2AB2-196D-EF3417BF4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0453" y="3656526"/>
            <a:ext cx="457200" cy="457200"/>
          </a:xfrm>
          <a:prstGeom prst="rect">
            <a:avLst/>
          </a:prstGeom>
        </p:spPr>
      </p:pic>
      <p:pic>
        <p:nvPicPr>
          <p:cNvPr id="35" name="Graphic 34" descr="Man with solid fill">
            <a:extLst>
              <a:ext uri="{FF2B5EF4-FFF2-40B4-BE49-F238E27FC236}">
                <a16:creationId xmlns:a16="http://schemas.microsoft.com/office/drawing/2014/main" id="{0F570257-8575-F65F-2BE5-140CB8124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5024" y="3656526"/>
            <a:ext cx="457200" cy="457200"/>
          </a:xfrm>
          <a:prstGeom prst="rect">
            <a:avLst/>
          </a:prstGeom>
        </p:spPr>
      </p:pic>
      <p:pic>
        <p:nvPicPr>
          <p:cNvPr id="36" name="Graphic 35" descr="Man with solid fill">
            <a:extLst>
              <a:ext uri="{FF2B5EF4-FFF2-40B4-BE49-F238E27FC236}">
                <a16:creationId xmlns:a16="http://schemas.microsoft.com/office/drawing/2014/main" id="{05D21BA1-53F1-57CA-BA6A-5E8776B43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0453" y="4182770"/>
            <a:ext cx="457200" cy="457200"/>
          </a:xfrm>
          <a:prstGeom prst="rect">
            <a:avLst/>
          </a:prstGeom>
        </p:spPr>
      </p:pic>
      <p:pic>
        <p:nvPicPr>
          <p:cNvPr id="37" name="Graphic 36" descr="Man with solid fill">
            <a:extLst>
              <a:ext uri="{FF2B5EF4-FFF2-40B4-BE49-F238E27FC236}">
                <a16:creationId xmlns:a16="http://schemas.microsoft.com/office/drawing/2014/main" id="{279A4F2E-85D1-3FEE-2F31-CCBB6B749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5024" y="4182770"/>
            <a:ext cx="457200" cy="457200"/>
          </a:xfrm>
          <a:prstGeom prst="rect">
            <a:avLst/>
          </a:prstGeom>
        </p:spPr>
      </p:pic>
      <p:pic>
        <p:nvPicPr>
          <p:cNvPr id="38" name="Graphic 37" descr="Man with solid fill">
            <a:extLst>
              <a:ext uri="{FF2B5EF4-FFF2-40B4-BE49-F238E27FC236}">
                <a16:creationId xmlns:a16="http://schemas.microsoft.com/office/drawing/2014/main" id="{B00F389F-6631-494F-8EB7-446E41365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0453" y="4697678"/>
            <a:ext cx="457200" cy="457200"/>
          </a:xfrm>
          <a:prstGeom prst="rect">
            <a:avLst/>
          </a:prstGeom>
        </p:spPr>
      </p:pic>
      <p:pic>
        <p:nvPicPr>
          <p:cNvPr id="39" name="Graphic 38" descr="Man with solid fill">
            <a:extLst>
              <a:ext uri="{FF2B5EF4-FFF2-40B4-BE49-F238E27FC236}">
                <a16:creationId xmlns:a16="http://schemas.microsoft.com/office/drawing/2014/main" id="{9F71CA7D-D533-BA99-B62D-716F6A0C2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5024" y="4697678"/>
            <a:ext cx="457200" cy="457200"/>
          </a:xfrm>
          <a:prstGeom prst="rect">
            <a:avLst/>
          </a:prstGeom>
        </p:spPr>
      </p:pic>
      <p:pic>
        <p:nvPicPr>
          <p:cNvPr id="40" name="Graphic 39" descr="Man with solid fill">
            <a:extLst>
              <a:ext uri="{FF2B5EF4-FFF2-40B4-BE49-F238E27FC236}">
                <a16:creationId xmlns:a16="http://schemas.microsoft.com/office/drawing/2014/main" id="{F642B43A-72A8-2BA1-F737-2B9BCDE85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0453" y="5202643"/>
            <a:ext cx="457200" cy="457200"/>
          </a:xfrm>
          <a:prstGeom prst="rect">
            <a:avLst/>
          </a:prstGeom>
        </p:spPr>
      </p:pic>
      <p:pic>
        <p:nvPicPr>
          <p:cNvPr id="41" name="Graphic 40" descr="Man with solid fill">
            <a:extLst>
              <a:ext uri="{FF2B5EF4-FFF2-40B4-BE49-F238E27FC236}">
                <a16:creationId xmlns:a16="http://schemas.microsoft.com/office/drawing/2014/main" id="{9ABD61B2-758C-CEB6-DFBB-866CE2906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5024" y="5202643"/>
            <a:ext cx="457200" cy="457200"/>
          </a:xfrm>
          <a:prstGeom prst="rect">
            <a:avLst/>
          </a:prstGeom>
        </p:spPr>
      </p:pic>
      <p:pic>
        <p:nvPicPr>
          <p:cNvPr id="42" name="Graphic 41" descr="Man with solid fill">
            <a:extLst>
              <a:ext uri="{FF2B5EF4-FFF2-40B4-BE49-F238E27FC236}">
                <a16:creationId xmlns:a16="http://schemas.microsoft.com/office/drawing/2014/main" id="{48014BA0-ED5F-9CCC-712C-576168E2D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0453" y="5717551"/>
            <a:ext cx="457200" cy="457200"/>
          </a:xfrm>
          <a:prstGeom prst="rect">
            <a:avLst/>
          </a:prstGeom>
        </p:spPr>
      </p:pic>
      <p:pic>
        <p:nvPicPr>
          <p:cNvPr id="43" name="Graphic 42" descr="Man with solid fill">
            <a:extLst>
              <a:ext uri="{FF2B5EF4-FFF2-40B4-BE49-F238E27FC236}">
                <a16:creationId xmlns:a16="http://schemas.microsoft.com/office/drawing/2014/main" id="{DFB4743A-1D38-B8CF-C64E-27B02EED8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5024" y="5717551"/>
            <a:ext cx="457200" cy="457200"/>
          </a:xfrm>
          <a:prstGeom prst="rect">
            <a:avLst/>
          </a:prstGeom>
        </p:spPr>
      </p:pic>
      <p:pic>
        <p:nvPicPr>
          <p:cNvPr id="44" name="Graphic 43" descr="Man with solid fill">
            <a:extLst>
              <a:ext uri="{FF2B5EF4-FFF2-40B4-BE49-F238E27FC236}">
                <a16:creationId xmlns:a16="http://schemas.microsoft.com/office/drawing/2014/main" id="{788ABFD8-4A21-EC94-059D-9FE68138FF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1402" y="2093888"/>
            <a:ext cx="457200" cy="457200"/>
          </a:xfrm>
          <a:prstGeom prst="rect">
            <a:avLst/>
          </a:prstGeom>
        </p:spPr>
      </p:pic>
      <p:pic>
        <p:nvPicPr>
          <p:cNvPr id="45" name="Graphic 44" descr="Man with solid fill">
            <a:extLst>
              <a:ext uri="{FF2B5EF4-FFF2-40B4-BE49-F238E27FC236}">
                <a16:creationId xmlns:a16="http://schemas.microsoft.com/office/drawing/2014/main" id="{7DD64AA0-5E74-D063-1AFA-3ABDA87F0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26419" y="2093888"/>
            <a:ext cx="457200" cy="457200"/>
          </a:xfrm>
          <a:prstGeom prst="rect">
            <a:avLst/>
          </a:prstGeom>
        </p:spPr>
      </p:pic>
      <p:pic>
        <p:nvPicPr>
          <p:cNvPr id="46" name="Graphic 45" descr="Man with solid fill">
            <a:extLst>
              <a:ext uri="{FF2B5EF4-FFF2-40B4-BE49-F238E27FC236}">
                <a16:creationId xmlns:a16="http://schemas.microsoft.com/office/drawing/2014/main" id="{4BE19AE0-9E0D-1FBE-CEDC-03E1DF540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1402" y="2608796"/>
            <a:ext cx="457200" cy="457200"/>
          </a:xfrm>
          <a:prstGeom prst="rect">
            <a:avLst/>
          </a:prstGeom>
        </p:spPr>
      </p:pic>
      <p:pic>
        <p:nvPicPr>
          <p:cNvPr id="47" name="Graphic 46" descr="Man with solid fill">
            <a:extLst>
              <a:ext uri="{FF2B5EF4-FFF2-40B4-BE49-F238E27FC236}">
                <a16:creationId xmlns:a16="http://schemas.microsoft.com/office/drawing/2014/main" id="{278DA845-CC62-34F2-C077-994FF57D4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26419" y="2608796"/>
            <a:ext cx="457200" cy="457200"/>
          </a:xfrm>
          <a:prstGeom prst="rect">
            <a:avLst/>
          </a:prstGeom>
        </p:spPr>
      </p:pic>
      <p:pic>
        <p:nvPicPr>
          <p:cNvPr id="48" name="Graphic 47" descr="Man with solid fill">
            <a:extLst>
              <a:ext uri="{FF2B5EF4-FFF2-40B4-BE49-F238E27FC236}">
                <a16:creationId xmlns:a16="http://schemas.microsoft.com/office/drawing/2014/main" id="{2B9C9E61-5EBC-0F8E-F701-52B76A71C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1402" y="3141618"/>
            <a:ext cx="457200" cy="457200"/>
          </a:xfrm>
          <a:prstGeom prst="rect">
            <a:avLst/>
          </a:prstGeom>
        </p:spPr>
      </p:pic>
      <p:pic>
        <p:nvPicPr>
          <p:cNvPr id="49" name="Graphic 48" descr="Man with solid fill">
            <a:extLst>
              <a:ext uri="{FF2B5EF4-FFF2-40B4-BE49-F238E27FC236}">
                <a16:creationId xmlns:a16="http://schemas.microsoft.com/office/drawing/2014/main" id="{E83EF5F2-FFD0-07CB-3C4C-EA1CA77551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26419" y="3141618"/>
            <a:ext cx="457200" cy="457200"/>
          </a:xfrm>
          <a:prstGeom prst="rect">
            <a:avLst/>
          </a:prstGeom>
        </p:spPr>
      </p:pic>
      <p:pic>
        <p:nvPicPr>
          <p:cNvPr id="50" name="Graphic 49" descr="Man with solid fill">
            <a:extLst>
              <a:ext uri="{FF2B5EF4-FFF2-40B4-BE49-F238E27FC236}">
                <a16:creationId xmlns:a16="http://schemas.microsoft.com/office/drawing/2014/main" id="{47688F02-495F-6718-A8CC-A2583F3AF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1402" y="3656526"/>
            <a:ext cx="457200" cy="457200"/>
          </a:xfrm>
          <a:prstGeom prst="rect">
            <a:avLst/>
          </a:prstGeom>
        </p:spPr>
      </p:pic>
      <p:pic>
        <p:nvPicPr>
          <p:cNvPr id="51" name="Graphic 50" descr="Man with solid fill">
            <a:extLst>
              <a:ext uri="{FF2B5EF4-FFF2-40B4-BE49-F238E27FC236}">
                <a16:creationId xmlns:a16="http://schemas.microsoft.com/office/drawing/2014/main" id="{2E458FA9-7390-D1EA-31B9-2F988BF6A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26419" y="3656526"/>
            <a:ext cx="457200" cy="457200"/>
          </a:xfrm>
          <a:prstGeom prst="rect">
            <a:avLst/>
          </a:prstGeom>
        </p:spPr>
      </p:pic>
      <p:pic>
        <p:nvPicPr>
          <p:cNvPr id="52" name="Graphic 51" descr="Man with solid fill">
            <a:extLst>
              <a:ext uri="{FF2B5EF4-FFF2-40B4-BE49-F238E27FC236}">
                <a16:creationId xmlns:a16="http://schemas.microsoft.com/office/drawing/2014/main" id="{15E1D4F8-DBA5-143C-4B47-156BEBDBF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1402" y="4182770"/>
            <a:ext cx="457200" cy="457200"/>
          </a:xfrm>
          <a:prstGeom prst="rect">
            <a:avLst/>
          </a:prstGeom>
        </p:spPr>
      </p:pic>
      <p:pic>
        <p:nvPicPr>
          <p:cNvPr id="53" name="Graphic 52" descr="Man with solid fill">
            <a:extLst>
              <a:ext uri="{FF2B5EF4-FFF2-40B4-BE49-F238E27FC236}">
                <a16:creationId xmlns:a16="http://schemas.microsoft.com/office/drawing/2014/main" id="{D9A58E18-18FD-87B4-88FC-78D31CED48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26419" y="4182770"/>
            <a:ext cx="457200" cy="457200"/>
          </a:xfrm>
          <a:prstGeom prst="rect">
            <a:avLst/>
          </a:prstGeom>
        </p:spPr>
      </p:pic>
      <p:pic>
        <p:nvPicPr>
          <p:cNvPr id="54" name="Graphic 53" descr="Man with solid fill">
            <a:extLst>
              <a:ext uri="{FF2B5EF4-FFF2-40B4-BE49-F238E27FC236}">
                <a16:creationId xmlns:a16="http://schemas.microsoft.com/office/drawing/2014/main" id="{30E9425D-1382-B37C-8DFD-1F9F3E167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1402" y="4697678"/>
            <a:ext cx="457200" cy="457200"/>
          </a:xfrm>
          <a:prstGeom prst="rect">
            <a:avLst/>
          </a:prstGeom>
        </p:spPr>
      </p:pic>
      <p:pic>
        <p:nvPicPr>
          <p:cNvPr id="55" name="Graphic 54" descr="Man with solid fill">
            <a:extLst>
              <a:ext uri="{FF2B5EF4-FFF2-40B4-BE49-F238E27FC236}">
                <a16:creationId xmlns:a16="http://schemas.microsoft.com/office/drawing/2014/main" id="{9A449D5C-1243-ABCB-ACA7-21EF0C246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26419" y="4697678"/>
            <a:ext cx="457200" cy="4572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3D26474E-F6AC-BA3B-F98A-102337371F83}"/>
              </a:ext>
            </a:extLst>
          </p:cNvPr>
          <p:cNvSpPr txBox="1"/>
          <p:nvPr/>
        </p:nvSpPr>
        <p:spPr>
          <a:xfrm>
            <a:off x="6852084" y="663765"/>
            <a:ext cx="126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12750" eaLnBrk="0" hangingPunct="0"/>
            <a:r>
              <a:rPr lang="fr-FR" sz="1400" dirty="0">
                <a:solidFill>
                  <a:srgbClr val="000000"/>
                </a:solidFill>
                <a:latin typeface="Poppins"/>
                <a:cs typeface="Poppins"/>
                <a:sym typeface="Poppins"/>
              </a:rPr>
              <a:t>Controls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D37B8B-ED9B-7D47-8185-2E7E8A40D624}"/>
              </a:ext>
            </a:extLst>
          </p:cNvPr>
          <p:cNvSpPr txBox="1"/>
          <p:nvPr/>
        </p:nvSpPr>
        <p:spPr>
          <a:xfrm>
            <a:off x="10276412" y="1724189"/>
            <a:ext cx="1292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12750" eaLnBrk="0" hangingPunct="0"/>
            <a:r>
              <a:rPr lang="fr-FR" sz="1400" dirty="0" err="1">
                <a:solidFill>
                  <a:srgbClr val="000000"/>
                </a:solidFill>
                <a:latin typeface="Poppins"/>
                <a:cs typeface="Poppins"/>
                <a:sym typeface="Poppins"/>
              </a:rPr>
              <a:t>Treated</a:t>
            </a:r>
            <a:endParaRPr lang="fr-FR" sz="1400" dirty="0">
              <a:solidFill>
                <a:srgbClr val="000000"/>
              </a:solidFill>
              <a:latin typeface="Poppins"/>
              <a:cs typeface="Poppins"/>
              <a:sym typeface="Poppins"/>
            </a:endParaRPr>
          </a:p>
        </p:txBody>
      </p:sp>
      <p:grpSp>
        <p:nvGrpSpPr>
          <p:cNvPr id="8202" name="Group 8201">
            <a:extLst>
              <a:ext uri="{FF2B5EF4-FFF2-40B4-BE49-F238E27FC236}">
                <a16:creationId xmlns:a16="http://schemas.microsoft.com/office/drawing/2014/main" id="{F224615A-1765-B98C-9549-99B9F810A16D}"/>
              </a:ext>
            </a:extLst>
          </p:cNvPr>
          <p:cNvGrpSpPr/>
          <p:nvPr/>
        </p:nvGrpSpPr>
        <p:grpSpPr>
          <a:xfrm>
            <a:off x="1827218" y="3141618"/>
            <a:ext cx="3378629" cy="3269609"/>
            <a:chOff x="13226338" y="2681536"/>
            <a:chExt cx="9166937" cy="8871142"/>
          </a:xfrm>
        </p:grpSpPr>
        <p:cxnSp>
          <p:nvCxnSpPr>
            <p:cNvPr id="8203" name="Straight Connector 8202">
              <a:extLst>
                <a:ext uri="{FF2B5EF4-FFF2-40B4-BE49-F238E27FC236}">
                  <a16:creationId xmlns:a16="http://schemas.microsoft.com/office/drawing/2014/main" id="{930813DD-C24C-6DB0-F807-45B93564530A}"/>
                </a:ext>
              </a:extLst>
            </p:cNvPr>
            <p:cNvCxnSpPr/>
            <p:nvPr/>
          </p:nvCxnSpPr>
          <p:spPr bwMode="auto">
            <a:xfrm flipV="1">
              <a:off x="14208224" y="2681536"/>
              <a:ext cx="0" cy="7416824"/>
            </a:xfrm>
            <a:prstGeom prst="lin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2857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arrow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8204" name="Straight Connector 8203">
              <a:extLst>
                <a:ext uri="{FF2B5EF4-FFF2-40B4-BE49-F238E27FC236}">
                  <a16:creationId xmlns:a16="http://schemas.microsoft.com/office/drawing/2014/main" id="{22D86764-2EF4-0126-C491-B0092BBE61D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208224" y="10107840"/>
              <a:ext cx="8185051" cy="0"/>
            </a:xfrm>
            <a:prstGeom prst="lin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2857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arrow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8205" name="TextBox 8204">
              <a:extLst>
                <a:ext uri="{FF2B5EF4-FFF2-40B4-BE49-F238E27FC236}">
                  <a16:creationId xmlns:a16="http://schemas.microsoft.com/office/drawing/2014/main" id="{FBE63FBD-027E-0A24-D698-404041E79236}"/>
                </a:ext>
              </a:extLst>
            </p:cNvPr>
            <p:cNvSpPr txBox="1"/>
            <p:nvPr/>
          </p:nvSpPr>
          <p:spPr>
            <a:xfrm>
              <a:off x="14208225" y="10801121"/>
              <a:ext cx="8185050" cy="751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12750" eaLnBrk="0" hangingPunct="0"/>
              <a:r>
                <a:rPr lang="fr-FR" sz="1200" dirty="0" err="1">
                  <a:solidFill>
                    <a:srgbClr val="74808C"/>
                  </a:solidFill>
                  <a:latin typeface="Poppins"/>
                  <a:cs typeface="Poppins"/>
                  <a:sym typeface="Poppins"/>
                </a:rPr>
                <a:t>Probability</a:t>
              </a:r>
              <a:r>
                <a:rPr lang="fr-FR" sz="1200" dirty="0">
                  <a:solidFill>
                    <a:srgbClr val="74808C"/>
                  </a:solidFill>
                  <a:latin typeface="Poppins"/>
                  <a:cs typeface="Poppins"/>
                  <a:sym typeface="Poppins"/>
                </a:rPr>
                <a:t> to </a:t>
              </a:r>
              <a:r>
                <a:rPr lang="fr-FR" sz="1200" dirty="0" err="1">
                  <a:solidFill>
                    <a:srgbClr val="74808C"/>
                  </a:solidFill>
                  <a:latin typeface="Poppins"/>
                  <a:cs typeface="Poppins"/>
                  <a:sym typeface="Poppins"/>
                </a:rPr>
                <a:t>be</a:t>
              </a:r>
              <a:r>
                <a:rPr lang="fr-FR" sz="1200" dirty="0">
                  <a:solidFill>
                    <a:srgbClr val="74808C"/>
                  </a:solidFill>
                  <a:latin typeface="Poppins"/>
                  <a:cs typeface="Poppins"/>
                  <a:sym typeface="Poppins"/>
                </a:rPr>
                <a:t> </a:t>
              </a:r>
              <a:r>
                <a:rPr lang="fr-FR" sz="1200" dirty="0" err="1">
                  <a:solidFill>
                    <a:srgbClr val="74808C"/>
                  </a:solidFill>
                  <a:latin typeface="Poppins"/>
                  <a:cs typeface="Poppins"/>
                  <a:sym typeface="Poppins"/>
                </a:rPr>
                <a:t>selected</a:t>
              </a:r>
              <a:endParaRPr lang="fr-FR" sz="1200" dirty="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cxnSp>
          <p:nvCxnSpPr>
            <p:cNvPr id="8206" name="Straight Connector 8205">
              <a:extLst>
                <a:ext uri="{FF2B5EF4-FFF2-40B4-BE49-F238E27FC236}">
                  <a16:creationId xmlns:a16="http://schemas.microsoft.com/office/drawing/2014/main" id="{318FE477-12CC-1219-8E3F-AA185FE536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288344" y="10098360"/>
              <a:ext cx="0" cy="216024"/>
            </a:xfrm>
            <a:prstGeom prst="lin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2857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8207" name="Straight Connector 8206">
              <a:extLst>
                <a:ext uri="{FF2B5EF4-FFF2-40B4-BE49-F238E27FC236}">
                  <a16:creationId xmlns:a16="http://schemas.microsoft.com/office/drawing/2014/main" id="{2ADD717E-4E2D-6F5F-1535-CD53457ADBA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265008" y="10098360"/>
              <a:ext cx="0" cy="216024"/>
            </a:xfrm>
            <a:prstGeom prst="lin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2857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8208" name="Straight Connector 8207">
              <a:extLst>
                <a:ext uri="{FF2B5EF4-FFF2-40B4-BE49-F238E27FC236}">
                  <a16:creationId xmlns:a16="http://schemas.microsoft.com/office/drawing/2014/main" id="{4B11731E-3E9E-897D-7560-7AD1AC5FAE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280565" y="10098360"/>
              <a:ext cx="0" cy="216024"/>
            </a:xfrm>
            <a:prstGeom prst="lin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2857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8209" name="Straight Connector 8208">
              <a:extLst>
                <a:ext uri="{FF2B5EF4-FFF2-40B4-BE49-F238E27FC236}">
                  <a16:creationId xmlns:a16="http://schemas.microsoft.com/office/drawing/2014/main" id="{DDFA1397-EE37-CEEF-7E9E-AE35C929D13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272786" y="10098360"/>
              <a:ext cx="0" cy="216024"/>
            </a:xfrm>
            <a:prstGeom prst="lin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2857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8210" name="TextBox 8209">
              <a:extLst>
                <a:ext uri="{FF2B5EF4-FFF2-40B4-BE49-F238E27FC236}">
                  <a16:creationId xmlns:a16="http://schemas.microsoft.com/office/drawing/2014/main" id="{EB966DD2-FF8B-8AAB-A975-7604B349AF90}"/>
                </a:ext>
              </a:extLst>
            </p:cNvPr>
            <p:cNvSpPr txBox="1"/>
            <p:nvPr/>
          </p:nvSpPr>
          <p:spPr>
            <a:xfrm>
              <a:off x="14893843" y="10326919"/>
              <a:ext cx="1318702" cy="751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12750" eaLnBrk="0" hangingPunct="0"/>
              <a:r>
                <a:rPr lang="fr-FR" sz="1200" dirty="0">
                  <a:solidFill>
                    <a:srgbClr val="74808C"/>
                  </a:solidFill>
                  <a:latin typeface="Poppins"/>
                  <a:cs typeface="Poppins"/>
                  <a:sym typeface="Poppins"/>
                </a:rPr>
                <a:t>20%</a:t>
              </a:r>
            </a:p>
          </p:txBody>
        </p:sp>
        <p:sp>
          <p:nvSpPr>
            <p:cNvPr id="8211" name="TextBox 8210">
              <a:extLst>
                <a:ext uri="{FF2B5EF4-FFF2-40B4-BE49-F238E27FC236}">
                  <a16:creationId xmlns:a16="http://schemas.microsoft.com/office/drawing/2014/main" id="{47E72B0C-5755-AC45-3CDD-0F5FD5D46D9B}"/>
                </a:ext>
              </a:extLst>
            </p:cNvPr>
            <p:cNvSpPr txBox="1"/>
            <p:nvPr/>
          </p:nvSpPr>
          <p:spPr>
            <a:xfrm>
              <a:off x="16886065" y="10326919"/>
              <a:ext cx="1340452" cy="751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12750" eaLnBrk="0" hangingPunct="0"/>
              <a:r>
                <a:rPr lang="fr-FR" sz="1200" dirty="0">
                  <a:solidFill>
                    <a:srgbClr val="74808C"/>
                  </a:solidFill>
                  <a:latin typeface="Poppins"/>
                  <a:cs typeface="Poppins"/>
                  <a:sym typeface="Poppins"/>
                </a:rPr>
                <a:t>40%</a:t>
              </a:r>
            </a:p>
          </p:txBody>
        </p:sp>
        <p:sp>
          <p:nvSpPr>
            <p:cNvPr id="8212" name="TextBox 8211">
              <a:extLst>
                <a:ext uri="{FF2B5EF4-FFF2-40B4-BE49-F238E27FC236}">
                  <a16:creationId xmlns:a16="http://schemas.microsoft.com/office/drawing/2014/main" id="{CE10F13C-7D4C-D0C1-84A6-3BB2D07E174F}"/>
                </a:ext>
              </a:extLst>
            </p:cNvPr>
            <p:cNvSpPr txBox="1"/>
            <p:nvPr/>
          </p:nvSpPr>
          <p:spPr>
            <a:xfrm>
              <a:off x="18895920" y="10326919"/>
              <a:ext cx="1344801" cy="751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12750" eaLnBrk="0" hangingPunct="0"/>
              <a:r>
                <a:rPr lang="fr-FR" sz="1200" dirty="0">
                  <a:solidFill>
                    <a:srgbClr val="74808C"/>
                  </a:solidFill>
                  <a:latin typeface="Poppins"/>
                  <a:cs typeface="Poppins"/>
                  <a:sym typeface="Poppins"/>
                </a:rPr>
                <a:t>60%</a:t>
              </a:r>
            </a:p>
          </p:txBody>
        </p:sp>
        <p:sp>
          <p:nvSpPr>
            <p:cNvPr id="8213" name="TextBox 8212">
              <a:extLst>
                <a:ext uri="{FF2B5EF4-FFF2-40B4-BE49-F238E27FC236}">
                  <a16:creationId xmlns:a16="http://schemas.microsoft.com/office/drawing/2014/main" id="{1D6660D8-E77B-EB1D-4E7B-56AA72AA7B37}"/>
                </a:ext>
              </a:extLst>
            </p:cNvPr>
            <p:cNvSpPr txBox="1"/>
            <p:nvPr/>
          </p:nvSpPr>
          <p:spPr>
            <a:xfrm>
              <a:off x="20870509" y="10326919"/>
              <a:ext cx="1344801" cy="751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12750" eaLnBrk="0" hangingPunct="0"/>
              <a:r>
                <a:rPr lang="fr-FR" sz="1200" dirty="0">
                  <a:solidFill>
                    <a:srgbClr val="74808C"/>
                  </a:solidFill>
                  <a:latin typeface="Poppins"/>
                  <a:cs typeface="Poppins"/>
                  <a:sym typeface="Poppins"/>
                </a:rPr>
                <a:t>80%</a:t>
              </a:r>
            </a:p>
          </p:txBody>
        </p:sp>
        <p:sp>
          <p:nvSpPr>
            <p:cNvPr id="8214" name="TextBox 8213">
              <a:extLst>
                <a:ext uri="{FF2B5EF4-FFF2-40B4-BE49-F238E27FC236}">
                  <a16:creationId xmlns:a16="http://schemas.microsoft.com/office/drawing/2014/main" id="{97D01255-E043-0F92-99D1-50F49165AA9E}"/>
                </a:ext>
              </a:extLst>
            </p:cNvPr>
            <p:cNvSpPr txBox="1"/>
            <p:nvPr/>
          </p:nvSpPr>
          <p:spPr>
            <a:xfrm rot="16200000">
              <a:off x="9893705" y="6014171"/>
              <a:ext cx="7416823" cy="751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12750" eaLnBrk="0" hangingPunct="0"/>
              <a:r>
                <a:rPr lang="fr-FR" sz="1200" dirty="0">
                  <a:solidFill>
                    <a:srgbClr val="74808C"/>
                  </a:solidFill>
                  <a:latin typeface="Poppins"/>
                  <a:cs typeface="Poppins"/>
                  <a:sym typeface="Poppins"/>
                </a:rPr>
                <a:t>Distribution</a:t>
              </a:r>
            </a:p>
          </p:txBody>
        </p:sp>
      </p:grpSp>
      <p:sp>
        <p:nvSpPr>
          <p:cNvPr id="8215" name="Freeform: Shape 8214">
            <a:extLst>
              <a:ext uri="{FF2B5EF4-FFF2-40B4-BE49-F238E27FC236}">
                <a16:creationId xmlns:a16="http://schemas.microsoft.com/office/drawing/2014/main" id="{5E48E629-CD8D-1087-6FFD-790D05888658}"/>
              </a:ext>
            </a:extLst>
          </p:cNvPr>
          <p:cNvSpPr/>
          <p:nvPr/>
        </p:nvSpPr>
        <p:spPr bwMode="auto">
          <a:xfrm>
            <a:off x="2183802" y="3436197"/>
            <a:ext cx="2674816" cy="2437478"/>
          </a:xfrm>
          <a:custGeom>
            <a:avLst/>
            <a:gdLst>
              <a:gd name="connsiteX0" fmla="*/ 0 w 6638544"/>
              <a:gd name="connsiteY0" fmla="*/ 4646028 h 4646028"/>
              <a:gd name="connsiteX1" fmla="*/ 987552 w 6638544"/>
              <a:gd name="connsiteY1" fmla="*/ 3859644 h 4646028"/>
              <a:gd name="connsiteX2" fmla="*/ 1865376 w 6638544"/>
              <a:gd name="connsiteY2" fmla="*/ 876 h 4646028"/>
              <a:gd name="connsiteX3" fmla="*/ 3547872 w 6638544"/>
              <a:gd name="connsiteY3" fmla="*/ 3512172 h 4646028"/>
              <a:gd name="connsiteX4" fmla="*/ 6638544 w 6638544"/>
              <a:gd name="connsiteY4" fmla="*/ 4444860 h 4646028"/>
              <a:gd name="connsiteX0" fmla="*/ 0 w 6798816"/>
              <a:gd name="connsiteY0" fmla="*/ 4646028 h 4737468"/>
              <a:gd name="connsiteX1" fmla="*/ 987552 w 6798816"/>
              <a:gd name="connsiteY1" fmla="*/ 3859644 h 4737468"/>
              <a:gd name="connsiteX2" fmla="*/ 1865376 w 6798816"/>
              <a:gd name="connsiteY2" fmla="*/ 876 h 4737468"/>
              <a:gd name="connsiteX3" fmla="*/ 3547872 w 6798816"/>
              <a:gd name="connsiteY3" fmla="*/ 3512172 h 4737468"/>
              <a:gd name="connsiteX4" fmla="*/ 6798816 w 6798816"/>
              <a:gd name="connsiteY4" fmla="*/ 4737468 h 4737468"/>
              <a:gd name="connsiteX0" fmla="*/ 0 w 6941280"/>
              <a:gd name="connsiteY0" fmla="*/ 4755756 h 4755756"/>
              <a:gd name="connsiteX1" fmla="*/ 1130016 w 6941280"/>
              <a:gd name="connsiteY1" fmla="*/ 3859644 h 4755756"/>
              <a:gd name="connsiteX2" fmla="*/ 2007840 w 6941280"/>
              <a:gd name="connsiteY2" fmla="*/ 876 h 4755756"/>
              <a:gd name="connsiteX3" fmla="*/ 3690336 w 6941280"/>
              <a:gd name="connsiteY3" fmla="*/ 3512172 h 4755756"/>
              <a:gd name="connsiteX4" fmla="*/ 6941280 w 6941280"/>
              <a:gd name="connsiteY4" fmla="*/ 4737468 h 4755756"/>
              <a:gd name="connsiteX0" fmla="*/ 0 w 6941280"/>
              <a:gd name="connsiteY0" fmla="*/ 6639073 h 6652387"/>
              <a:gd name="connsiteX1" fmla="*/ 1130016 w 6941280"/>
              <a:gd name="connsiteY1" fmla="*/ 5742961 h 6652387"/>
              <a:gd name="connsiteX2" fmla="*/ 2007840 w 6941280"/>
              <a:gd name="connsiteY2" fmla="*/ 529 h 6652387"/>
              <a:gd name="connsiteX3" fmla="*/ 3690336 w 6941280"/>
              <a:gd name="connsiteY3" fmla="*/ 5395489 h 6652387"/>
              <a:gd name="connsiteX4" fmla="*/ 6941280 w 6941280"/>
              <a:gd name="connsiteY4" fmla="*/ 6620785 h 6652387"/>
              <a:gd name="connsiteX0" fmla="*/ 0 w 6941280"/>
              <a:gd name="connsiteY0" fmla="*/ 6639132 h 6652446"/>
              <a:gd name="connsiteX1" fmla="*/ 1130016 w 6941280"/>
              <a:gd name="connsiteY1" fmla="*/ 5743020 h 6652446"/>
              <a:gd name="connsiteX2" fmla="*/ 2007840 w 6941280"/>
              <a:gd name="connsiteY2" fmla="*/ 588 h 6652446"/>
              <a:gd name="connsiteX3" fmla="*/ 3957456 w 6941280"/>
              <a:gd name="connsiteY3" fmla="*/ 5377260 h 6652446"/>
              <a:gd name="connsiteX4" fmla="*/ 6941280 w 6941280"/>
              <a:gd name="connsiteY4" fmla="*/ 6620844 h 665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1280" h="6652446">
                <a:moveTo>
                  <a:pt x="0" y="6639132"/>
                </a:moveTo>
                <a:cubicBezTo>
                  <a:pt x="338328" y="6633036"/>
                  <a:pt x="795376" y="6849444"/>
                  <a:pt x="1130016" y="5743020"/>
                </a:cubicBezTo>
                <a:cubicBezTo>
                  <a:pt x="1464656" y="4636596"/>
                  <a:pt x="1536600" y="61548"/>
                  <a:pt x="2007840" y="588"/>
                </a:cubicBezTo>
                <a:cubicBezTo>
                  <a:pt x="2479080" y="-60372"/>
                  <a:pt x="3161928" y="4636596"/>
                  <a:pt x="3957456" y="5377260"/>
                </a:cubicBezTo>
                <a:cubicBezTo>
                  <a:pt x="4752984" y="6117924"/>
                  <a:pt x="5793708" y="6524832"/>
                  <a:pt x="6941280" y="6620844"/>
                </a:cubicBezTo>
              </a:path>
            </a:pathLst>
          </a:custGeom>
          <a:solidFill>
            <a:srgbClr val="0000FF">
              <a:alpha val="20000"/>
            </a:srgbClr>
          </a:solidFill>
          <a:ln w="38100" cap="flat" cmpd="sng" algn="ctr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19050" tIns="19050" rIns="19050" bIns="1905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412750" hangingPunct="0"/>
            <a:endParaRPr lang="fr-FR" sz="100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8216" name="Freeform: Shape 8215">
            <a:extLst>
              <a:ext uri="{FF2B5EF4-FFF2-40B4-BE49-F238E27FC236}">
                <a16:creationId xmlns:a16="http://schemas.microsoft.com/office/drawing/2014/main" id="{3524B65B-502C-4239-D2C7-B625A60A1F1D}"/>
              </a:ext>
            </a:extLst>
          </p:cNvPr>
          <p:cNvSpPr/>
          <p:nvPr/>
        </p:nvSpPr>
        <p:spPr bwMode="auto">
          <a:xfrm>
            <a:off x="2413310" y="3892681"/>
            <a:ext cx="2627282" cy="1977912"/>
          </a:xfrm>
          <a:custGeom>
            <a:avLst/>
            <a:gdLst>
              <a:gd name="connsiteX0" fmla="*/ 0 w 6638544"/>
              <a:gd name="connsiteY0" fmla="*/ 4646028 h 4646028"/>
              <a:gd name="connsiteX1" fmla="*/ 987552 w 6638544"/>
              <a:gd name="connsiteY1" fmla="*/ 3859644 h 4646028"/>
              <a:gd name="connsiteX2" fmla="*/ 1865376 w 6638544"/>
              <a:gd name="connsiteY2" fmla="*/ 876 h 4646028"/>
              <a:gd name="connsiteX3" fmla="*/ 3547872 w 6638544"/>
              <a:gd name="connsiteY3" fmla="*/ 3512172 h 4646028"/>
              <a:gd name="connsiteX4" fmla="*/ 6638544 w 6638544"/>
              <a:gd name="connsiteY4" fmla="*/ 4444860 h 4646028"/>
              <a:gd name="connsiteX0" fmla="*/ 0 w 6798816"/>
              <a:gd name="connsiteY0" fmla="*/ 4646028 h 4737468"/>
              <a:gd name="connsiteX1" fmla="*/ 987552 w 6798816"/>
              <a:gd name="connsiteY1" fmla="*/ 3859644 h 4737468"/>
              <a:gd name="connsiteX2" fmla="*/ 1865376 w 6798816"/>
              <a:gd name="connsiteY2" fmla="*/ 876 h 4737468"/>
              <a:gd name="connsiteX3" fmla="*/ 3547872 w 6798816"/>
              <a:gd name="connsiteY3" fmla="*/ 3512172 h 4737468"/>
              <a:gd name="connsiteX4" fmla="*/ 6798816 w 6798816"/>
              <a:gd name="connsiteY4" fmla="*/ 4737468 h 4737468"/>
              <a:gd name="connsiteX0" fmla="*/ 0 w 6941280"/>
              <a:gd name="connsiteY0" fmla="*/ 4755756 h 4755756"/>
              <a:gd name="connsiteX1" fmla="*/ 1130016 w 6941280"/>
              <a:gd name="connsiteY1" fmla="*/ 3859644 h 4755756"/>
              <a:gd name="connsiteX2" fmla="*/ 2007840 w 6941280"/>
              <a:gd name="connsiteY2" fmla="*/ 876 h 4755756"/>
              <a:gd name="connsiteX3" fmla="*/ 3690336 w 6941280"/>
              <a:gd name="connsiteY3" fmla="*/ 3512172 h 4755756"/>
              <a:gd name="connsiteX4" fmla="*/ 6941280 w 6941280"/>
              <a:gd name="connsiteY4" fmla="*/ 4737468 h 4755756"/>
              <a:gd name="connsiteX0" fmla="*/ 0 w 6941280"/>
              <a:gd name="connsiteY0" fmla="*/ 6639073 h 6652387"/>
              <a:gd name="connsiteX1" fmla="*/ 1130016 w 6941280"/>
              <a:gd name="connsiteY1" fmla="*/ 5742961 h 6652387"/>
              <a:gd name="connsiteX2" fmla="*/ 2007840 w 6941280"/>
              <a:gd name="connsiteY2" fmla="*/ 529 h 6652387"/>
              <a:gd name="connsiteX3" fmla="*/ 3690336 w 6941280"/>
              <a:gd name="connsiteY3" fmla="*/ 5395489 h 6652387"/>
              <a:gd name="connsiteX4" fmla="*/ 6941280 w 6941280"/>
              <a:gd name="connsiteY4" fmla="*/ 6620785 h 6652387"/>
              <a:gd name="connsiteX0" fmla="*/ 0 w 6941280"/>
              <a:gd name="connsiteY0" fmla="*/ 6639132 h 6652446"/>
              <a:gd name="connsiteX1" fmla="*/ 1130016 w 6941280"/>
              <a:gd name="connsiteY1" fmla="*/ 5743020 h 6652446"/>
              <a:gd name="connsiteX2" fmla="*/ 2007840 w 6941280"/>
              <a:gd name="connsiteY2" fmla="*/ 588 h 6652446"/>
              <a:gd name="connsiteX3" fmla="*/ 3957456 w 6941280"/>
              <a:gd name="connsiteY3" fmla="*/ 5377260 h 6652446"/>
              <a:gd name="connsiteX4" fmla="*/ 6941280 w 6941280"/>
              <a:gd name="connsiteY4" fmla="*/ 6620844 h 6652446"/>
              <a:gd name="connsiteX0" fmla="*/ 0 w 6941280"/>
              <a:gd name="connsiteY0" fmla="*/ 5414042 h 5414042"/>
              <a:gd name="connsiteX1" fmla="*/ 1130016 w 6941280"/>
              <a:gd name="connsiteY1" fmla="*/ 4517930 h 5414042"/>
              <a:gd name="connsiteX2" fmla="*/ 5266704 w 6941280"/>
              <a:gd name="connsiteY2" fmla="*/ 794 h 5414042"/>
              <a:gd name="connsiteX3" fmla="*/ 3957456 w 6941280"/>
              <a:gd name="connsiteY3" fmla="*/ 4152170 h 5414042"/>
              <a:gd name="connsiteX4" fmla="*/ 6941280 w 6941280"/>
              <a:gd name="connsiteY4" fmla="*/ 5395754 h 5414042"/>
              <a:gd name="connsiteX0" fmla="*/ 0 w 6941280"/>
              <a:gd name="connsiteY0" fmla="*/ 5415373 h 5415373"/>
              <a:gd name="connsiteX1" fmla="*/ 1130016 w 6941280"/>
              <a:gd name="connsiteY1" fmla="*/ 4519261 h 5415373"/>
              <a:gd name="connsiteX2" fmla="*/ 5266704 w 6941280"/>
              <a:gd name="connsiteY2" fmla="*/ 2125 h 5415373"/>
              <a:gd name="connsiteX3" fmla="*/ 6219072 w 6941280"/>
              <a:gd name="connsiteY3" fmla="*/ 3934045 h 5415373"/>
              <a:gd name="connsiteX4" fmla="*/ 6941280 w 6941280"/>
              <a:gd name="connsiteY4" fmla="*/ 5397085 h 5415373"/>
              <a:gd name="connsiteX0" fmla="*/ 0 w 6941280"/>
              <a:gd name="connsiteY0" fmla="*/ 5418713 h 5418713"/>
              <a:gd name="connsiteX1" fmla="*/ 1130016 w 6941280"/>
              <a:gd name="connsiteY1" fmla="*/ 4522601 h 5418713"/>
              <a:gd name="connsiteX2" fmla="*/ 5266704 w 6941280"/>
              <a:gd name="connsiteY2" fmla="*/ 5465 h 5418713"/>
              <a:gd name="connsiteX3" fmla="*/ 6219072 w 6941280"/>
              <a:gd name="connsiteY3" fmla="*/ 3937385 h 5418713"/>
              <a:gd name="connsiteX4" fmla="*/ 6941280 w 6941280"/>
              <a:gd name="connsiteY4" fmla="*/ 5400425 h 5418713"/>
              <a:gd name="connsiteX0" fmla="*/ 0 w 6941280"/>
              <a:gd name="connsiteY0" fmla="*/ 5416528 h 5416528"/>
              <a:gd name="connsiteX1" fmla="*/ 1130016 w 6941280"/>
              <a:gd name="connsiteY1" fmla="*/ 4520416 h 5416528"/>
              <a:gd name="connsiteX2" fmla="*/ 5266704 w 6941280"/>
              <a:gd name="connsiteY2" fmla="*/ 3280 h 5416528"/>
              <a:gd name="connsiteX3" fmla="*/ 6219072 w 6941280"/>
              <a:gd name="connsiteY3" fmla="*/ 3935200 h 5416528"/>
              <a:gd name="connsiteX4" fmla="*/ 6941280 w 6941280"/>
              <a:gd name="connsiteY4" fmla="*/ 5398240 h 5416528"/>
              <a:gd name="connsiteX0" fmla="*/ 0 w 6941280"/>
              <a:gd name="connsiteY0" fmla="*/ 5416081 h 5416081"/>
              <a:gd name="connsiteX1" fmla="*/ 1130016 w 6941280"/>
              <a:gd name="connsiteY1" fmla="*/ 4519969 h 5416081"/>
              <a:gd name="connsiteX2" fmla="*/ 5266704 w 6941280"/>
              <a:gd name="connsiteY2" fmla="*/ 2833 h 5416081"/>
              <a:gd name="connsiteX3" fmla="*/ 6219072 w 6941280"/>
              <a:gd name="connsiteY3" fmla="*/ 3934753 h 5416081"/>
              <a:gd name="connsiteX4" fmla="*/ 6941280 w 6941280"/>
              <a:gd name="connsiteY4" fmla="*/ 5397793 h 5416081"/>
              <a:gd name="connsiteX0" fmla="*/ 0 w 6941280"/>
              <a:gd name="connsiteY0" fmla="*/ 5416054 h 5416054"/>
              <a:gd name="connsiteX1" fmla="*/ 1130016 w 6941280"/>
              <a:gd name="connsiteY1" fmla="*/ 4519942 h 5416054"/>
              <a:gd name="connsiteX2" fmla="*/ 5266704 w 6941280"/>
              <a:gd name="connsiteY2" fmla="*/ 2806 h 5416054"/>
              <a:gd name="connsiteX3" fmla="*/ 6219072 w 6941280"/>
              <a:gd name="connsiteY3" fmla="*/ 3934726 h 5416054"/>
              <a:gd name="connsiteX4" fmla="*/ 6941280 w 6941280"/>
              <a:gd name="connsiteY4" fmla="*/ 5397766 h 5416054"/>
              <a:gd name="connsiteX0" fmla="*/ 0 w 6941280"/>
              <a:gd name="connsiteY0" fmla="*/ 5415477 h 5415477"/>
              <a:gd name="connsiteX1" fmla="*/ 1130016 w 6941280"/>
              <a:gd name="connsiteY1" fmla="*/ 4519365 h 5415477"/>
              <a:gd name="connsiteX2" fmla="*/ 5266704 w 6941280"/>
              <a:gd name="connsiteY2" fmla="*/ 2229 h 5415477"/>
              <a:gd name="connsiteX3" fmla="*/ 6219072 w 6941280"/>
              <a:gd name="connsiteY3" fmla="*/ 3934149 h 5415477"/>
              <a:gd name="connsiteX4" fmla="*/ 6941280 w 6941280"/>
              <a:gd name="connsiteY4" fmla="*/ 5397189 h 5415477"/>
              <a:gd name="connsiteX0" fmla="*/ 0 w 6941280"/>
              <a:gd name="connsiteY0" fmla="*/ 5415477 h 5415477"/>
              <a:gd name="connsiteX1" fmla="*/ 1130016 w 6941280"/>
              <a:gd name="connsiteY1" fmla="*/ 4519365 h 5415477"/>
              <a:gd name="connsiteX2" fmla="*/ 5266704 w 6941280"/>
              <a:gd name="connsiteY2" fmla="*/ 2229 h 5415477"/>
              <a:gd name="connsiteX3" fmla="*/ 6219072 w 6941280"/>
              <a:gd name="connsiteY3" fmla="*/ 3934149 h 5415477"/>
              <a:gd name="connsiteX4" fmla="*/ 6941280 w 6941280"/>
              <a:gd name="connsiteY4" fmla="*/ 5397189 h 5415477"/>
              <a:gd name="connsiteX0" fmla="*/ 0 w 6941280"/>
              <a:gd name="connsiteY0" fmla="*/ 5415404 h 5415404"/>
              <a:gd name="connsiteX1" fmla="*/ 1130016 w 6941280"/>
              <a:gd name="connsiteY1" fmla="*/ 4519292 h 5415404"/>
              <a:gd name="connsiteX2" fmla="*/ 5266704 w 6941280"/>
              <a:gd name="connsiteY2" fmla="*/ 2156 h 5415404"/>
              <a:gd name="connsiteX3" fmla="*/ 6219072 w 6941280"/>
              <a:gd name="connsiteY3" fmla="*/ 3934076 h 5415404"/>
              <a:gd name="connsiteX4" fmla="*/ 6941280 w 6941280"/>
              <a:gd name="connsiteY4" fmla="*/ 5397116 h 5415404"/>
              <a:gd name="connsiteX0" fmla="*/ 0 w 6941280"/>
              <a:gd name="connsiteY0" fmla="*/ 5413258 h 5413258"/>
              <a:gd name="connsiteX1" fmla="*/ 3053280 w 6941280"/>
              <a:gd name="connsiteY1" fmla="*/ 3895354 h 5413258"/>
              <a:gd name="connsiteX2" fmla="*/ 5266704 w 6941280"/>
              <a:gd name="connsiteY2" fmla="*/ 10 h 5413258"/>
              <a:gd name="connsiteX3" fmla="*/ 6219072 w 6941280"/>
              <a:gd name="connsiteY3" fmla="*/ 3931930 h 5413258"/>
              <a:gd name="connsiteX4" fmla="*/ 6941280 w 6941280"/>
              <a:gd name="connsiteY4" fmla="*/ 5394970 h 5413258"/>
              <a:gd name="connsiteX0" fmla="*/ 0 w 6941280"/>
              <a:gd name="connsiteY0" fmla="*/ 5580711 h 5580711"/>
              <a:gd name="connsiteX1" fmla="*/ 3053280 w 6941280"/>
              <a:gd name="connsiteY1" fmla="*/ 4062807 h 5580711"/>
              <a:gd name="connsiteX2" fmla="*/ 5266704 w 6941280"/>
              <a:gd name="connsiteY2" fmla="*/ 167463 h 5580711"/>
              <a:gd name="connsiteX3" fmla="*/ 6219072 w 6941280"/>
              <a:gd name="connsiteY3" fmla="*/ 4099383 h 5580711"/>
              <a:gd name="connsiteX4" fmla="*/ 6941280 w 6941280"/>
              <a:gd name="connsiteY4" fmla="*/ 5562423 h 5580711"/>
              <a:gd name="connsiteX0" fmla="*/ 0 w 6941280"/>
              <a:gd name="connsiteY0" fmla="*/ 5432932 h 5432932"/>
              <a:gd name="connsiteX1" fmla="*/ 3445056 w 6941280"/>
              <a:gd name="connsiteY1" fmla="*/ 2561716 h 5432932"/>
              <a:gd name="connsiteX2" fmla="*/ 5266704 w 6941280"/>
              <a:gd name="connsiteY2" fmla="*/ 19684 h 5432932"/>
              <a:gd name="connsiteX3" fmla="*/ 6219072 w 6941280"/>
              <a:gd name="connsiteY3" fmla="*/ 3951604 h 5432932"/>
              <a:gd name="connsiteX4" fmla="*/ 6941280 w 6941280"/>
              <a:gd name="connsiteY4" fmla="*/ 5414644 h 5432932"/>
              <a:gd name="connsiteX0" fmla="*/ 0 w 6941280"/>
              <a:gd name="connsiteY0" fmla="*/ 5434396 h 5434396"/>
              <a:gd name="connsiteX1" fmla="*/ 3445056 w 6941280"/>
              <a:gd name="connsiteY1" fmla="*/ 2563180 h 5434396"/>
              <a:gd name="connsiteX2" fmla="*/ 5266704 w 6941280"/>
              <a:gd name="connsiteY2" fmla="*/ 21148 h 5434396"/>
              <a:gd name="connsiteX3" fmla="*/ 6219072 w 6941280"/>
              <a:gd name="connsiteY3" fmla="*/ 3953068 h 5434396"/>
              <a:gd name="connsiteX4" fmla="*/ 6941280 w 6941280"/>
              <a:gd name="connsiteY4" fmla="*/ 5416108 h 5434396"/>
              <a:gd name="connsiteX0" fmla="*/ 0 w 6941280"/>
              <a:gd name="connsiteY0" fmla="*/ 5434396 h 5434396"/>
              <a:gd name="connsiteX1" fmla="*/ 3445056 w 6941280"/>
              <a:gd name="connsiteY1" fmla="*/ 2563180 h 5434396"/>
              <a:gd name="connsiteX2" fmla="*/ 5266704 w 6941280"/>
              <a:gd name="connsiteY2" fmla="*/ 21148 h 5434396"/>
              <a:gd name="connsiteX3" fmla="*/ 6219072 w 6941280"/>
              <a:gd name="connsiteY3" fmla="*/ 3953068 h 5434396"/>
              <a:gd name="connsiteX4" fmla="*/ 6941280 w 6941280"/>
              <a:gd name="connsiteY4" fmla="*/ 5416108 h 5434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1280" h="5434396">
                <a:moveTo>
                  <a:pt x="0" y="5434396"/>
                </a:moveTo>
                <a:cubicBezTo>
                  <a:pt x="338328" y="5428300"/>
                  <a:pt x="2941240" y="3611692"/>
                  <a:pt x="3445056" y="2563180"/>
                </a:cubicBezTo>
                <a:cubicBezTo>
                  <a:pt x="3948872" y="1514668"/>
                  <a:pt x="4804368" y="-210500"/>
                  <a:pt x="5266704" y="21148"/>
                </a:cubicBezTo>
                <a:cubicBezTo>
                  <a:pt x="5729040" y="252796"/>
                  <a:pt x="5864252" y="3164910"/>
                  <a:pt x="6219072" y="3953068"/>
                </a:cubicBezTo>
                <a:cubicBezTo>
                  <a:pt x="6554270" y="4697639"/>
                  <a:pt x="6915613" y="5173792"/>
                  <a:pt x="6941280" y="5416108"/>
                </a:cubicBezTo>
              </a:path>
            </a:pathLst>
          </a:custGeom>
          <a:solidFill>
            <a:srgbClr val="FF0000">
              <a:alpha val="20000"/>
            </a:srgbClr>
          </a:solidFill>
          <a:ln w="381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19050" tIns="19050" rIns="19050" bIns="1905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412750" hangingPunct="0"/>
            <a:endParaRPr lang="fr-FR" sz="1000" dirty="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8217" name="TextBox 8216">
            <a:extLst>
              <a:ext uri="{FF2B5EF4-FFF2-40B4-BE49-F238E27FC236}">
                <a16:creationId xmlns:a16="http://schemas.microsoft.com/office/drawing/2014/main" id="{AA7C8EE2-DC8C-0A08-F04F-1B17053CED75}"/>
              </a:ext>
            </a:extLst>
          </p:cNvPr>
          <p:cNvSpPr txBox="1"/>
          <p:nvPr/>
        </p:nvSpPr>
        <p:spPr>
          <a:xfrm>
            <a:off x="3084897" y="3243336"/>
            <a:ext cx="75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2750" eaLnBrk="0" hangingPunct="0"/>
            <a:r>
              <a:rPr lang="fr-FR" sz="1200" dirty="0">
                <a:solidFill>
                  <a:srgbClr val="0000FF"/>
                </a:solidFill>
                <a:latin typeface="Poppins"/>
                <a:cs typeface="Poppins"/>
                <a:sym typeface="Poppins"/>
              </a:rPr>
              <a:t>Control</a:t>
            </a:r>
            <a:endParaRPr lang="fr-FR" sz="1400" dirty="0">
              <a:solidFill>
                <a:srgbClr val="0000FF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8218" name="TextBox 8217">
            <a:extLst>
              <a:ext uri="{FF2B5EF4-FFF2-40B4-BE49-F238E27FC236}">
                <a16:creationId xmlns:a16="http://schemas.microsoft.com/office/drawing/2014/main" id="{C4530751-23A9-1F9C-348A-4F106F61DE55}"/>
              </a:ext>
            </a:extLst>
          </p:cNvPr>
          <p:cNvSpPr txBox="1"/>
          <p:nvPr/>
        </p:nvSpPr>
        <p:spPr>
          <a:xfrm>
            <a:off x="4531176" y="3726805"/>
            <a:ext cx="787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2750" eaLnBrk="0" hangingPunct="0"/>
            <a:r>
              <a:rPr lang="fr-FR" sz="1200" dirty="0" err="1">
                <a:solidFill>
                  <a:srgbClr val="FF0000"/>
                </a:solidFill>
                <a:latin typeface="Poppins"/>
                <a:cs typeface="Poppins"/>
                <a:sym typeface="Poppins"/>
              </a:rPr>
              <a:t>Treated</a:t>
            </a:r>
            <a:endParaRPr lang="fr-FR" sz="1400" dirty="0">
              <a:solidFill>
                <a:srgbClr val="FF0000"/>
              </a:solidFill>
              <a:latin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26255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500"/>
                            </p:stCondLst>
                            <p:childTnLst>
                              <p:par>
                                <p:cTn id="2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2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A5227261-2D03-4A45-A1B0-10F15E58F7BF}"/>
              </a:ext>
            </a:extLst>
          </p:cNvPr>
          <p:cNvSpPr txBox="1">
            <a:spLocks/>
          </p:cNvSpPr>
          <p:nvPr/>
        </p:nvSpPr>
        <p:spPr bwMode="auto">
          <a:xfrm>
            <a:off x="11272838" y="6224588"/>
            <a:ext cx="447675" cy="192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19050" tIns="19050" rIns="19050" bIns="19050">
            <a:spAutoFit/>
          </a:bodyPr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defTabSz="412750" hangingPunct="0">
              <a:defRPr/>
            </a:pPr>
            <a:fld id="{524EDFC7-78EF-A643-ADFF-5E18A2AC5227}" type="slidenum">
              <a:rPr lang="x-none" altLang="x-none" sz="1000">
                <a:solidFill>
                  <a:srgbClr val="9B9A9C"/>
                </a:solidFill>
                <a:latin typeface="Montserrat" charset="0"/>
                <a:ea typeface="Montserrat" charset="0"/>
                <a:cs typeface="Montserrat" charset="0"/>
              </a:rPr>
              <a:pPr algn="ctr" defTabSz="412750" hangingPunct="0">
                <a:defRPr/>
              </a:pPr>
              <a:t>9</a:t>
            </a:fld>
            <a:endParaRPr lang="x-none" altLang="x-none" sz="1000" dirty="0">
              <a:solidFill>
                <a:srgbClr val="9B9A9C"/>
              </a:solidFill>
              <a:latin typeface="Montserrat" charset="0"/>
              <a:ea typeface="Montserrat" charset="0"/>
              <a:cs typeface="Montserrat" charset="0"/>
            </a:endParaRPr>
          </a:p>
        </p:txBody>
      </p:sp>
      <p:pic>
        <p:nvPicPr>
          <p:cNvPr id="5" name="Graphic 4" descr="Man with solid fill">
            <a:extLst>
              <a:ext uri="{FF2B5EF4-FFF2-40B4-BE49-F238E27FC236}">
                <a16:creationId xmlns:a16="http://schemas.microsoft.com/office/drawing/2014/main" id="{72735412-EDA6-5ED8-CF61-EFE9FD3D1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2084" y="1052736"/>
            <a:ext cx="457200" cy="457200"/>
          </a:xfrm>
          <a:prstGeom prst="rect">
            <a:avLst/>
          </a:prstGeom>
        </p:spPr>
      </p:pic>
      <p:pic>
        <p:nvPicPr>
          <p:cNvPr id="6" name="Graphic 5" descr="Man with solid fill">
            <a:extLst>
              <a:ext uri="{FF2B5EF4-FFF2-40B4-BE49-F238E27FC236}">
                <a16:creationId xmlns:a16="http://schemas.microsoft.com/office/drawing/2014/main" id="{D0C0A2F5-6C95-3231-7CF1-2D7F70802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7102" y="1052736"/>
            <a:ext cx="457200" cy="457200"/>
          </a:xfrm>
          <a:prstGeom prst="rect">
            <a:avLst/>
          </a:prstGeom>
        </p:spPr>
      </p:pic>
      <p:pic>
        <p:nvPicPr>
          <p:cNvPr id="9" name="Graphic 8" descr="Man with solid fill">
            <a:extLst>
              <a:ext uri="{FF2B5EF4-FFF2-40B4-BE49-F238E27FC236}">
                <a16:creationId xmlns:a16="http://schemas.microsoft.com/office/drawing/2014/main" id="{28E3BF78-8ACA-ADAA-FF9F-6B2294711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4050" y="1565480"/>
            <a:ext cx="457200" cy="457200"/>
          </a:xfrm>
          <a:prstGeom prst="rect">
            <a:avLst/>
          </a:prstGeom>
        </p:spPr>
      </p:pic>
      <p:pic>
        <p:nvPicPr>
          <p:cNvPr id="10" name="Graphic 9" descr="Man with solid fill">
            <a:extLst>
              <a:ext uri="{FF2B5EF4-FFF2-40B4-BE49-F238E27FC236}">
                <a16:creationId xmlns:a16="http://schemas.microsoft.com/office/drawing/2014/main" id="{6A9AD461-F9B9-F3EA-374C-BF56E4726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7102" y="1567644"/>
            <a:ext cx="457200" cy="457200"/>
          </a:xfrm>
          <a:prstGeom prst="rect">
            <a:avLst/>
          </a:prstGeom>
        </p:spPr>
      </p:pic>
      <p:pic>
        <p:nvPicPr>
          <p:cNvPr id="11" name="Graphic 10" descr="Man with solid fill">
            <a:extLst>
              <a:ext uri="{FF2B5EF4-FFF2-40B4-BE49-F238E27FC236}">
                <a16:creationId xmlns:a16="http://schemas.microsoft.com/office/drawing/2014/main" id="{30FCD37C-AE2B-8272-8127-AB4FCD223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1024" y="2602040"/>
            <a:ext cx="457200" cy="457200"/>
          </a:xfrm>
          <a:prstGeom prst="rect">
            <a:avLst/>
          </a:prstGeom>
        </p:spPr>
      </p:pic>
      <p:pic>
        <p:nvPicPr>
          <p:cNvPr id="12" name="Graphic 11" descr="Man with solid fill">
            <a:extLst>
              <a:ext uri="{FF2B5EF4-FFF2-40B4-BE49-F238E27FC236}">
                <a16:creationId xmlns:a16="http://schemas.microsoft.com/office/drawing/2014/main" id="{CF236BF4-4DD6-388B-CE06-62D9CF06D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7102" y="2093888"/>
            <a:ext cx="457200" cy="457200"/>
          </a:xfrm>
          <a:prstGeom prst="rect">
            <a:avLst/>
          </a:prstGeom>
        </p:spPr>
      </p:pic>
      <p:pic>
        <p:nvPicPr>
          <p:cNvPr id="13" name="Graphic 12" descr="Man with solid fill">
            <a:extLst>
              <a:ext uri="{FF2B5EF4-FFF2-40B4-BE49-F238E27FC236}">
                <a16:creationId xmlns:a16="http://schemas.microsoft.com/office/drawing/2014/main" id="{86EBA90B-E8E9-1D68-6D11-8008593B4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2084" y="2608796"/>
            <a:ext cx="457200" cy="457200"/>
          </a:xfrm>
          <a:prstGeom prst="rect">
            <a:avLst/>
          </a:prstGeom>
        </p:spPr>
      </p:pic>
      <p:pic>
        <p:nvPicPr>
          <p:cNvPr id="14" name="Graphic 13" descr="Man with solid fill">
            <a:extLst>
              <a:ext uri="{FF2B5EF4-FFF2-40B4-BE49-F238E27FC236}">
                <a16:creationId xmlns:a16="http://schemas.microsoft.com/office/drawing/2014/main" id="{0BDB9D5B-21C0-8393-10D5-715BAFFE4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7102" y="2608796"/>
            <a:ext cx="457200" cy="457200"/>
          </a:xfrm>
          <a:prstGeom prst="rect">
            <a:avLst/>
          </a:prstGeom>
        </p:spPr>
      </p:pic>
      <p:pic>
        <p:nvPicPr>
          <p:cNvPr id="15" name="Graphic 14" descr="Man with solid fill">
            <a:extLst>
              <a:ext uri="{FF2B5EF4-FFF2-40B4-BE49-F238E27FC236}">
                <a16:creationId xmlns:a16="http://schemas.microsoft.com/office/drawing/2014/main" id="{0D0E9DB8-416F-F764-D9FA-103B7D2E3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3137" y="3120320"/>
            <a:ext cx="457200" cy="457200"/>
          </a:xfrm>
          <a:prstGeom prst="rect">
            <a:avLst/>
          </a:prstGeom>
        </p:spPr>
      </p:pic>
      <p:pic>
        <p:nvPicPr>
          <p:cNvPr id="16" name="Graphic 15" descr="Man with solid fill">
            <a:extLst>
              <a:ext uri="{FF2B5EF4-FFF2-40B4-BE49-F238E27FC236}">
                <a16:creationId xmlns:a16="http://schemas.microsoft.com/office/drawing/2014/main" id="{61A69DAA-7812-0E83-A965-ACD1E77C3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7102" y="3141618"/>
            <a:ext cx="457200" cy="457200"/>
          </a:xfrm>
          <a:prstGeom prst="rect">
            <a:avLst/>
          </a:prstGeom>
        </p:spPr>
      </p:pic>
      <p:pic>
        <p:nvPicPr>
          <p:cNvPr id="17" name="Graphic 16" descr="Man with solid fill">
            <a:extLst>
              <a:ext uri="{FF2B5EF4-FFF2-40B4-BE49-F238E27FC236}">
                <a16:creationId xmlns:a16="http://schemas.microsoft.com/office/drawing/2014/main" id="{06432061-8C22-A572-2776-AC08907C8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2084" y="3656526"/>
            <a:ext cx="457200" cy="457200"/>
          </a:xfrm>
          <a:prstGeom prst="rect">
            <a:avLst/>
          </a:prstGeom>
        </p:spPr>
      </p:pic>
      <p:pic>
        <p:nvPicPr>
          <p:cNvPr id="18" name="Graphic 17" descr="Man with solid fill">
            <a:extLst>
              <a:ext uri="{FF2B5EF4-FFF2-40B4-BE49-F238E27FC236}">
                <a16:creationId xmlns:a16="http://schemas.microsoft.com/office/drawing/2014/main" id="{8670FE9B-6B52-0F72-6CBE-4E9B30C0C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7102" y="3656526"/>
            <a:ext cx="457200" cy="457200"/>
          </a:xfrm>
          <a:prstGeom prst="rect">
            <a:avLst/>
          </a:prstGeom>
        </p:spPr>
      </p:pic>
      <p:pic>
        <p:nvPicPr>
          <p:cNvPr id="19" name="Graphic 18" descr="Man with solid fill">
            <a:extLst>
              <a:ext uri="{FF2B5EF4-FFF2-40B4-BE49-F238E27FC236}">
                <a16:creationId xmlns:a16="http://schemas.microsoft.com/office/drawing/2014/main" id="{B204EC73-E2A5-B2C0-455B-5361C53FB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3137" y="4675160"/>
            <a:ext cx="457200" cy="457200"/>
          </a:xfrm>
          <a:prstGeom prst="rect">
            <a:avLst/>
          </a:prstGeom>
        </p:spPr>
      </p:pic>
      <p:pic>
        <p:nvPicPr>
          <p:cNvPr id="20" name="Graphic 19" descr="Man with solid fill">
            <a:extLst>
              <a:ext uri="{FF2B5EF4-FFF2-40B4-BE49-F238E27FC236}">
                <a16:creationId xmlns:a16="http://schemas.microsoft.com/office/drawing/2014/main" id="{6E3285CC-0E75-CEF7-E35E-419E08B5F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7102" y="4182770"/>
            <a:ext cx="457200" cy="457200"/>
          </a:xfrm>
          <a:prstGeom prst="rect">
            <a:avLst/>
          </a:prstGeom>
        </p:spPr>
      </p:pic>
      <p:pic>
        <p:nvPicPr>
          <p:cNvPr id="21" name="Graphic 20" descr="Man with solid fill">
            <a:extLst>
              <a:ext uri="{FF2B5EF4-FFF2-40B4-BE49-F238E27FC236}">
                <a16:creationId xmlns:a16="http://schemas.microsoft.com/office/drawing/2014/main" id="{0309C77F-412A-715D-CACF-D386D5D2C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2084" y="4697678"/>
            <a:ext cx="457200" cy="457200"/>
          </a:xfrm>
          <a:prstGeom prst="rect">
            <a:avLst/>
          </a:prstGeom>
        </p:spPr>
      </p:pic>
      <p:pic>
        <p:nvPicPr>
          <p:cNvPr id="22" name="Graphic 21" descr="Man with solid fill">
            <a:extLst>
              <a:ext uri="{FF2B5EF4-FFF2-40B4-BE49-F238E27FC236}">
                <a16:creationId xmlns:a16="http://schemas.microsoft.com/office/drawing/2014/main" id="{F7199FF5-0499-44BC-F55C-949AFB5CB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1024" y="5193440"/>
            <a:ext cx="457200" cy="457200"/>
          </a:xfrm>
          <a:prstGeom prst="rect">
            <a:avLst/>
          </a:prstGeom>
        </p:spPr>
      </p:pic>
      <p:pic>
        <p:nvPicPr>
          <p:cNvPr id="23" name="Graphic 22" descr="Man with solid fill">
            <a:extLst>
              <a:ext uri="{FF2B5EF4-FFF2-40B4-BE49-F238E27FC236}">
                <a16:creationId xmlns:a16="http://schemas.microsoft.com/office/drawing/2014/main" id="{F181FF2E-E7BE-70B9-37C3-497A05F77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2084" y="5202643"/>
            <a:ext cx="457200" cy="457200"/>
          </a:xfrm>
          <a:prstGeom prst="rect">
            <a:avLst/>
          </a:prstGeom>
        </p:spPr>
      </p:pic>
      <p:pic>
        <p:nvPicPr>
          <p:cNvPr id="24" name="Graphic 23" descr="Man with solid fill">
            <a:extLst>
              <a:ext uri="{FF2B5EF4-FFF2-40B4-BE49-F238E27FC236}">
                <a16:creationId xmlns:a16="http://schemas.microsoft.com/office/drawing/2014/main" id="{BA8DD4FF-03D1-6787-7720-8B589537A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7102" y="5202643"/>
            <a:ext cx="457200" cy="457200"/>
          </a:xfrm>
          <a:prstGeom prst="rect">
            <a:avLst/>
          </a:prstGeom>
        </p:spPr>
      </p:pic>
      <p:pic>
        <p:nvPicPr>
          <p:cNvPr id="25" name="Graphic 24" descr="Man with solid fill">
            <a:extLst>
              <a:ext uri="{FF2B5EF4-FFF2-40B4-BE49-F238E27FC236}">
                <a16:creationId xmlns:a16="http://schemas.microsoft.com/office/drawing/2014/main" id="{023D7B1D-74CF-5D1A-0E6F-D08571B3E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2084" y="5717551"/>
            <a:ext cx="457200" cy="457200"/>
          </a:xfrm>
          <a:prstGeom prst="rect">
            <a:avLst/>
          </a:prstGeom>
        </p:spPr>
      </p:pic>
      <p:pic>
        <p:nvPicPr>
          <p:cNvPr id="26" name="Graphic 25" descr="Man with solid fill">
            <a:extLst>
              <a:ext uri="{FF2B5EF4-FFF2-40B4-BE49-F238E27FC236}">
                <a16:creationId xmlns:a16="http://schemas.microsoft.com/office/drawing/2014/main" id="{94825FC2-D1A9-FCA5-AAFD-F4866F1FA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7102" y="5717551"/>
            <a:ext cx="457200" cy="457200"/>
          </a:xfrm>
          <a:prstGeom prst="rect">
            <a:avLst/>
          </a:prstGeom>
        </p:spPr>
      </p:pic>
      <p:pic>
        <p:nvPicPr>
          <p:cNvPr id="27" name="Graphic 26" descr="Man with solid fill">
            <a:extLst>
              <a:ext uri="{FF2B5EF4-FFF2-40B4-BE49-F238E27FC236}">
                <a16:creationId xmlns:a16="http://schemas.microsoft.com/office/drawing/2014/main" id="{A15A264D-5E05-7B6A-5B22-65F1BEE64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4050" y="1047200"/>
            <a:ext cx="457200" cy="457200"/>
          </a:xfrm>
          <a:prstGeom prst="rect">
            <a:avLst/>
          </a:prstGeom>
        </p:spPr>
      </p:pic>
      <p:pic>
        <p:nvPicPr>
          <p:cNvPr id="28" name="Graphic 27" descr="Man with solid fill">
            <a:extLst>
              <a:ext uri="{FF2B5EF4-FFF2-40B4-BE49-F238E27FC236}">
                <a16:creationId xmlns:a16="http://schemas.microsoft.com/office/drawing/2014/main" id="{86D70F6B-E817-C437-DC17-B26F9D14C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5024" y="1052736"/>
            <a:ext cx="457200" cy="457200"/>
          </a:xfrm>
          <a:prstGeom prst="rect">
            <a:avLst/>
          </a:prstGeom>
        </p:spPr>
      </p:pic>
      <p:pic>
        <p:nvPicPr>
          <p:cNvPr id="29" name="Graphic 28" descr="Man with solid fill">
            <a:extLst>
              <a:ext uri="{FF2B5EF4-FFF2-40B4-BE49-F238E27FC236}">
                <a16:creationId xmlns:a16="http://schemas.microsoft.com/office/drawing/2014/main" id="{E6ABFCC8-2E45-13A1-EFB1-9B2CE9BEA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1024" y="2083760"/>
            <a:ext cx="457200" cy="457200"/>
          </a:xfrm>
          <a:prstGeom prst="rect">
            <a:avLst/>
          </a:prstGeom>
        </p:spPr>
      </p:pic>
      <p:pic>
        <p:nvPicPr>
          <p:cNvPr id="30" name="Graphic 29" descr="Man with solid fill">
            <a:extLst>
              <a:ext uri="{FF2B5EF4-FFF2-40B4-BE49-F238E27FC236}">
                <a16:creationId xmlns:a16="http://schemas.microsoft.com/office/drawing/2014/main" id="{5BC63E36-F6E7-A48B-B6B3-5AC461323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5024" y="1567644"/>
            <a:ext cx="457200" cy="457200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C509FE98-61A6-2490-5F8E-BE58122DD9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0453" y="2093888"/>
            <a:ext cx="457200" cy="457200"/>
          </a:xfrm>
          <a:prstGeom prst="rect">
            <a:avLst/>
          </a:prstGeom>
        </p:spPr>
      </p:pic>
      <p:pic>
        <p:nvPicPr>
          <p:cNvPr id="32" name="Graphic 31" descr="Man with solid fill">
            <a:extLst>
              <a:ext uri="{FF2B5EF4-FFF2-40B4-BE49-F238E27FC236}">
                <a16:creationId xmlns:a16="http://schemas.microsoft.com/office/drawing/2014/main" id="{9F3A3380-62F2-587D-7D4E-C1A84029A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5024" y="2093888"/>
            <a:ext cx="457200" cy="457200"/>
          </a:xfrm>
          <a:prstGeom prst="rect">
            <a:avLst/>
          </a:prstGeom>
        </p:spPr>
      </p:pic>
      <p:pic>
        <p:nvPicPr>
          <p:cNvPr id="33" name="Graphic 32" descr="Man with solid fill">
            <a:extLst>
              <a:ext uri="{FF2B5EF4-FFF2-40B4-BE49-F238E27FC236}">
                <a16:creationId xmlns:a16="http://schemas.microsoft.com/office/drawing/2014/main" id="{838CCC8B-AC83-C1FF-01CA-FBB628DE2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0453" y="2608796"/>
            <a:ext cx="457200" cy="457200"/>
          </a:xfrm>
          <a:prstGeom prst="rect">
            <a:avLst/>
          </a:prstGeom>
        </p:spPr>
      </p:pic>
      <p:pic>
        <p:nvPicPr>
          <p:cNvPr id="34" name="Graphic 33" descr="Man with solid fill">
            <a:extLst>
              <a:ext uri="{FF2B5EF4-FFF2-40B4-BE49-F238E27FC236}">
                <a16:creationId xmlns:a16="http://schemas.microsoft.com/office/drawing/2014/main" id="{C4C74360-C1B7-7F2A-9F16-512CC7647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5024" y="2608796"/>
            <a:ext cx="457200" cy="457200"/>
          </a:xfrm>
          <a:prstGeom prst="rect">
            <a:avLst/>
          </a:prstGeom>
        </p:spPr>
      </p:pic>
      <p:pic>
        <p:nvPicPr>
          <p:cNvPr id="35" name="Graphic 34" descr="Man with solid fill">
            <a:extLst>
              <a:ext uri="{FF2B5EF4-FFF2-40B4-BE49-F238E27FC236}">
                <a16:creationId xmlns:a16="http://schemas.microsoft.com/office/drawing/2014/main" id="{1F112ED8-80A7-A0AE-D748-871916197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0453" y="3141618"/>
            <a:ext cx="457200" cy="457200"/>
          </a:xfrm>
          <a:prstGeom prst="rect">
            <a:avLst/>
          </a:prstGeom>
        </p:spPr>
      </p:pic>
      <p:pic>
        <p:nvPicPr>
          <p:cNvPr id="36" name="Graphic 35" descr="Man with solid fill">
            <a:extLst>
              <a:ext uri="{FF2B5EF4-FFF2-40B4-BE49-F238E27FC236}">
                <a16:creationId xmlns:a16="http://schemas.microsoft.com/office/drawing/2014/main" id="{DDB5FA7F-8260-259B-1534-F89A79242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3137" y="3638600"/>
            <a:ext cx="457200" cy="457200"/>
          </a:xfrm>
          <a:prstGeom prst="rect">
            <a:avLst/>
          </a:prstGeom>
        </p:spPr>
      </p:pic>
      <p:pic>
        <p:nvPicPr>
          <p:cNvPr id="37" name="Graphic 36" descr="Man with solid fill">
            <a:extLst>
              <a:ext uri="{FF2B5EF4-FFF2-40B4-BE49-F238E27FC236}">
                <a16:creationId xmlns:a16="http://schemas.microsoft.com/office/drawing/2014/main" id="{5514555A-FFB9-C891-C0E9-6DC5861FB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3137" y="4156880"/>
            <a:ext cx="457200" cy="457200"/>
          </a:xfrm>
          <a:prstGeom prst="rect">
            <a:avLst/>
          </a:prstGeom>
        </p:spPr>
      </p:pic>
      <p:pic>
        <p:nvPicPr>
          <p:cNvPr id="38" name="Graphic 37" descr="Man with solid fill">
            <a:extLst>
              <a:ext uri="{FF2B5EF4-FFF2-40B4-BE49-F238E27FC236}">
                <a16:creationId xmlns:a16="http://schemas.microsoft.com/office/drawing/2014/main" id="{4E1A90F9-10CD-5E4D-9DD4-6785AF8AE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5024" y="3656526"/>
            <a:ext cx="457200" cy="457200"/>
          </a:xfrm>
          <a:prstGeom prst="rect">
            <a:avLst/>
          </a:prstGeom>
        </p:spPr>
      </p:pic>
      <p:pic>
        <p:nvPicPr>
          <p:cNvPr id="39" name="Graphic 38" descr="Man with solid fill">
            <a:extLst>
              <a:ext uri="{FF2B5EF4-FFF2-40B4-BE49-F238E27FC236}">
                <a16:creationId xmlns:a16="http://schemas.microsoft.com/office/drawing/2014/main" id="{76C5EA13-DABA-C2E2-4D30-60FEA5709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0453" y="4182770"/>
            <a:ext cx="457200" cy="457200"/>
          </a:xfrm>
          <a:prstGeom prst="rect">
            <a:avLst/>
          </a:prstGeom>
        </p:spPr>
      </p:pic>
      <p:pic>
        <p:nvPicPr>
          <p:cNvPr id="40" name="Graphic 39" descr="Man with solid fill">
            <a:extLst>
              <a:ext uri="{FF2B5EF4-FFF2-40B4-BE49-F238E27FC236}">
                <a16:creationId xmlns:a16="http://schemas.microsoft.com/office/drawing/2014/main" id="{81683C08-B775-AB45-F387-DF733352F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5024" y="4182770"/>
            <a:ext cx="457200" cy="457200"/>
          </a:xfrm>
          <a:prstGeom prst="rect">
            <a:avLst/>
          </a:prstGeom>
        </p:spPr>
      </p:pic>
      <p:pic>
        <p:nvPicPr>
          <p:cNvPr id="41" name="Graphic 40" descr="Man with solid fill">
            <a:extLst>
              <a:ext uri="{FF2B5EF4-FFF2-40B4-BE49-F238E27FC236}">
                <a16:creationId xmlns:a16="http://schemas.microsoft.com/office/drawing/2014/main" id="{C645D0F6-3887-7D6B-0EBD-55BBB8403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0453" y="4697678"/>
            <a:ext cx="457200" cy="457200"/>
          </a:xfrm>
          <a:prstGeom prst="rect">
            <a:avLst/>
          </a:prstGeom>
        </p:spPr>
      </p:pic>
      <p:pic>
        <p:nvPicPr>
          <p:cNvPr id="42" name="Graphic 41" descr="Man with solid fill">
            <a:extLst>
              <a:ext uri="{FF2B5EF4-FFF2-40B4-BE49-F238E27FC236}">
                <a16:creationId xmlns:a16="http://schemas.microsoft.com/office/drawing/2014/main" id="{7949E28A-1C00-4947-D053-243FE775D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5024" y="4697678"/>
            <a:ext cx="457200" cy="457200"/>
          </a:xfrm>
          <a:prstGeom prst="rect">
            <a:avLst/>
          </a:prstGeom>
        </p:spPr>
      </p:pic>
      <p:pic>
        <p:nvPicPr>
          <p:cNvPr id="43" name="Graphic 42" descr="Man with solid fill">
            <a:extLst>
              <a:ext uri="{FF2B5EF4-FFF2-40B4-BE49-F238E27FC236}">
                <a16:creationId xmlns:a16="http://schemas.microsoft.com/office/drawing/2014/main" id="{BE34D556-D836-C56B-1F05-768E8E30A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0453" y="5202643"/>
            <a:ext cx="457200" cy="457200"/>
          </a:xfrm>
          <a:prstGeom prst="rect">
            <a:avLst/>
          </a:prstGeom>
        </p:spPr>
      </p:pic>
      <p:pic>
        <p:nvPicPr>
          <p:cNvPr id="44" name="Graphic 43" descr="Man with solid fill">
            <a:extLst>
              <a:ext uri="{FF2B5EF4-FFF2-40B4-BE49-F238E27FC236}">
                <a16:creationId xmlns:a16="http://schemas.microsoft.com/office/drawing/2014/main" id="{47ED622E-D343-FBC3-763F-026DD9807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5024" y="5202643"/>
            <a:ext cx="457200" cy="457200"/>
          </a:xfrm>
          <a:prstGeom prst="rect">
            <a:avLst/>
          </a:prstGeom>
        </p:spPr>
      </p:pic>
      <p:pic>
        <p:nvPicPr>
          <p:cNvPr id="45" name="Graphic 44" descr="Man with solid fill">
            <a:extLst>
              <a:ext uri="{FF2B5EF4-FFF2-40B4-BE49-F238E27FC236}">
                <a16:creationId xmlns:a16="http://schemas.microsoft.com/office/drawing/2014/main" id="{1E012293-2D3D-DBCE-BDA8-E73984586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0453" y="5717551"/>
            <a:ext cx="457200" cy="457200"/>
          </a:xfrm>
          <a:prstGeom prst="rect">
            <a:avLst/>
          </a:prstGeom>
        </p:spPr>
      </p:pic>
      <p:pic>
        <p:nvPicPr>
          <p:cNvPr id="46" name="Graphic 45" descr="Man with solid fill">
            <a:extLst>
              <a:ext uri="{FF2B5EF4-FFF2-40B4-BE49-F238E27FC236}">
                <a16:creationId xmlns:a16="http://schemas.microsoft.com/office/drawing/2014/main" id="{569623E1-84AD-EC69-F3B1-C469071B4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3137" y="5711722"/>
            <a:ext cx="457200" cy="457200"/>
          </a:xfrm>
          <a:prstGeom prst="rect">
            <a:avLst/>
          </a:prstGeom>
        </p:spPr>
      </p:pic>
      <p:pic>
        <p:nvPicPr>
          <p:cNvPr id="47" name="Graphic 46" descr="Man with solid fill">
            <a:extLst>
              <a:ext uri="{FF2B5EF4-FFF2-40B4-BE49-F238E27FC236}">
                <a16:creationId xmlns:a16="http://schemas.microsoft.com/office/drawing/2014/main" id="{A8255D11-DFEC-7F43-4ABE-188F4585A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5224" y="1047200"/>
            <a:ext cx="457200" cy="457200"/>
          </a:xfrm>
          <a:prstGeom prst="rect">
            <a:avLst/>
          </a:prstGeom>
        </p:spPr>
      </p:pic>
      <p:pic>
        <p:nvPicPr>
          <p:cNvPr id="48" name="Graphic 47" descr="Man with solid fill">
            <a:extLst>
              <a:ext uri="{FF2B5EF4-FFF2-40B4-BE49-F238E27FC236}">
                <a16:creationId xmlns:a16="http://schemas.microsoft.com/office/drawing/2014/main" id="{8318BBDD-D132-5A12-F2DB-2DCD95711D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26419" y="2093888"/>
            <a:ext cx="457200" cy="457200"/>
          </a:xfrm>
          <a:prstGeom prst="rect">
            <a:avLst/>
          </a:prstGeom>
        </p:spPr>
      </p:pic>
      <p:pic>
        <p:nvPicPr>
          <p:cNvPr id="49" name="Graphic 48" descr="Man with solid fill">
            <a:extLst>
              <a:ext uri="{FF2B5EF4-FFF2-40B4-BE49-F238E27FC236}">
                <a16:creationId xmlns:a16="http://schemas.microsoft.com/office/drawing/2014/main" id="{F980BC1D-0678-687F-C304-5357AC9A13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5224" y="1565480"/>
            <a:ext cx="457200" cy="457200"/>
          </a:xfrm>
          <a:prstGeom prst="rect">
            <a:avLst/>
          </a:prstGeom>
        </p:spPr>
      </p:pic>
      <p:pic>
        <p:nvPicPr>
          <p:cNvPr id="50" name="Graphic 49" descr="Man with solid fill">
            <a:extLst>
              <a:ext uri="{FF2B5EF4-FFF2-40B4-BE49-F238E27FC236}">
                <a16:creationId xmlns:a16="http://schemas.microsoft.com/office/drawing/2014/main" id="{ED5CDB84-774A-015D-3C1A-A7184AD106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5224" y="3638600"/>
            <a:ext cx="457200" cy="457200"/>
          </a:xfrm>
          <a:prstGeom prst="rect">
            <a:avLst/>
          </a:prstGeom>
        </p:spPr>
      </p:pic>
      <p:pic>
        <p:nvPicPr>
          <p:cNvPr id="51" name="Graphic 50" descr="Man with solid fill">
            <a:extLst>
              <a:ext uri="{FF2B5EF4-FFF2-40B4-BE49-F238E27FC236}">
                <a16:creationId xmlns:a16="http://schemas.microsoft.com/office/drawing/2014/main" id="{88D87687-576A-603F-DD15-CC4000774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5224" y="2083760"/>
            <a:ext cx="457200" cy="457200"/>
          </a:xfrm>
          <a:prstGeom prst="rect">
            <a:avLst/>
          </a:prstGeom>
        </p:spPr>
      </p:pic>
      <p:pic>
        <p:nvPicPr>
          <p:cNvPr id="52" name="Graphic 51" descr="Man with solid fill">
            <a:extLst>
              <a:ext uri="{FF2B5EF4-FFF2-40B4-BE49-F238E27FC236}">
                <a16:creationId xmlns:a16="http://schemas.microsoft.com/office/drawing/2014/main" id="{72EDBEE4-5555-3620-5CBC-CC55CD14A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5224" y="4156880"/>
            <a:ext cx="457200" cy="457200"/>
          </a:xfrm>
          <a:prstGeom prst="rect">
            <a:avLst/>
          </a:prstGeom>
        </p:spPr>
      </p:pic>
      <p:pic>
        <p:nvPicPr>
          <p:cNvPr id="53" name="Graphic 52" descr="Man with solid fill">
            <a:extLst>
              <a:ext uri="{FF2B5EF4-FFF2-40B4-BE49-F238E27FC236}">
                <a16:creationId xmlns:a16="http://schemas.microsoft.com/office/drawing/2014/main" id="{1A883586-EF9A-087D-732E-2D0FD4180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1402" y="3656526"/>
            <a:ext cx="457200" cy="457200"/>
          </a:xfrm>
          <a:prstGeom prst="rect">
            <a:avLst/>
          </a:prstGeom>
        </p:spPr>
      </p:pic>
      <p:pic>
        <p:nvPicPr>
          <p:cNvPr id="54" name="Graphic 53" descr="Man with solid fill">
            <a:extLst>
              <a:ext uri="{FF2B5EF4-FFF2-40B4-BE49-F238E27FC236}">
                <a16:creationId xmlns:a16="http://schemas.microsoft.com/office/drawing/2014/main" id="{5141A3C1-B58B-EF21-9BD9-49CB770FA5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5224" y="4675160"/>
            <a:ext cx="457200" cy="457200"/>
          </a:xfrm>
          <a:prstGeom prst="rect">
            <a:avLst/>
          </a:prstGeom>
        </p:spPr>
      </p:pic>
      <p:pic>
        <p:nvPicPr>
          <p:cNvPr id="55" name="Graphic 54" descr="Man with solid fill">
            <a:extLst>
              <a:ext uri="{FF2B5EF4-FFF2-40B4-BE49-F238E27FC236}">
                <a16:creationId xmlns:a16="http://schemas.microsoft.com/office/drawing/2014/main" id="{E51B5B13-C249-F9C2-2BAD-BE810D3A5A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5224" y="2602040"/>
            <a:ext cx="457200" cy="457200"/>
          </a:xfrm>
          <a:prstGeom prst="rect">
            <a:avLst/>
          </a:prstGeom>
        </p:spPr>
      </p:pic>
      <p:pic>
        <p:nvPicPr>
          <p:cNvPr id="56" name="Graphic 55" descr="Man with solid fill">
            <a:extLst>
              <a:ext uri="{FF2B5EF4-FFF2-40B4-BE49-F238E27FC236}">
                <a16:creationId xmlns:a16="http://schemas.microsoft.com/office/drawing/2014/main" id="{DC645299-6E94-643A-45FD-82AAF8AC53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5224" y="5193440"/>
            <a:ext cx="457200" cy="457200"/>
          </a:xfrm>
          <a:prstGeom prst="rect">
            <a:avLst/>
          </a:prstGeom>
        </p:spPr>
      </p:pic>
      <p:pic>
        <p:nvPicPr>
          <p:cNvPr id="57" name="Graphic 56" descr="Man with solid fill">
            <a:extLst>
              <a:ext uri="{FF2B5EF4-FFF2-40B4-BE49-F238E27FC236}">
                <a16:creationId xmlns:a16="http://schemas.microsoft.com/office/drawing/2014/main" id="{96D77CA6-3A33-C75E-1575-D0F61F306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5224" y="3120320"/>
            <a:ext cx="457200" cy="457200"/>
          </a:xfrm>
          <a:prstGeom prst="rect">
            <a:avLst/>
          </a:prstGeom>
        </p:spPr>
      </p:pic>
      <p:pic>
        <p:nvPicPr>
          <p:cNvPr id="58" name="Graphic 57" descr="Man with solid fill">
            <a:extLst>
              <a:ext uri="{FF2B5EF4-FFF2-40B4-BE49-F238E27FC236}">
                <a16:creationId xmlns:a16="http://schemas.microsoft.com/office/drawing/2014/main" id="{DBC66A7B-2F9B-D8D0-B130-83CDD7E38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5224" y="5711722"/>
            <a:ext cx="457200" cy="4572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42198855-0A0F-CFED-8345-E557D966579D}"/>
              </a:ext>
            </a:extLst>
          </p:cNvPr>
          <p:cNvSpPr txBox="1"/>
          <p:nvPr/>
        </p:nvSpPr>
        <p:spPr>
          <a:xfrm>
            <a:off x="6852084" y="663765"/>
            <a:ext cx="126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12750" eaLnBrk="0" hangingPunct="0"/>
            <a:r>
              <a:rPr lang="fr-FR" sz="1400" dirty="0">
                <a:solidFill>
                  <a:srgbClr val="000000"/>
                </a:solidFill>
                <a:latin typeface="Poppins"/>
                <a:cs typeface="Poppins"/>
                <a:sym typeface="Poppins"/>
              </a:rPr>
              <a:t>Controls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600314-6805-C49D-3B39-778523B0EC94}"/>
              </a:ext>
            </a:extLst>
          </p:cNvPr>
          <p:cNvSpPr txBox="1"/>
          <p:nvPr/>
        </p:nvSpPr>
        <p:spPr>
          <a:xfrm>
            <a:off x="10276412" y="1724189"/>
            <a:ext cx="1292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12750" eaLnBrk="0" hangingPunct="0"/>
            <a:r>
              <a:rPr lang="fr-FR" sz="1400" dirty="0" err="1">
                <a:solidFill>
                  <a:srgbClr val="000000"/>
                </a:solidFill>
                <a:latin typeface="Poppins"/>
                <a:cs typeface="Poppins"/>
                <a:sym typeface="Poppins"/>
              </a:rPr>
              <a:t>Treated</a:t>
            </a:r>
            <a:endParaRPr lang="fr-FR" sz="1400" dirty="0">
              <a:solidFill>
                <a:srgbClr val="000000"/>
              </a:solidFill>
              <a:latin typeface="Poppins"/>
              <a:cs typeface="Poppins"/>
              <a:sym typeface="Poppin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C61B61-16B9-0A45-152F-DC6BF6073911}"/>
              </a:ext>
            </a:extLst>
          </p:cNvPr>
          <p:cNvCxnSpPr/>
          <p:nvPr/>
        </p:nvCxnSpPr>
        <p:spPr bwMode="auto">
          <a:xfrm>
            <a:off x="9258004" y="1280975"/>
            <a:ext cx="252048" cy="0"/>
          </a:xfrm>
          <a:prstGeom prst="line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28575" cap="flat" cmpd="sng" algn="ctr">
            <a:solidFill>
              <a:schemeClr val="tx1">
                <a:lumMod val="50000"/>
              </a:schemeClr>
            </a:solidFill>
            <a:prstDash val="sysDot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9BF2E64-BDB9-5BD4-A649-0E6DC5FB74A3}"/>
              </a:ext>
            </a:extLst>
          </p:cNvPr>
          <p:cNvCxnSpPr/>
          <p:nvPr/>
        </p:nvCxnSpPr>
        <p:spPr bwMode="auto">
          <a:xfrm>
            <a:off x="9258004" y="1803676"/>
            <a:ext cx="252048" cy="0"/>
          </a:xfrm>
          <a:prstGeom prst="line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28575" cap="flat" cmpd="sng" algn="ctr">
            <a:solidFill>
              <a:schemeClr val="tx1">
                <a:lumMod val="50000"/>
              </a:schemeClr>
            </a:solidFill>
            <a:prstDash val="sysDot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D1F3E46-62BE-78B7-4737-793C514A8F0D}"/>
              </a:ext>
            </a:extLst>
          </p:cNvPr>
          <p:cNvCxnSpPr/>
          <p:nvPr/>
        </p:nvCxnSpPr>
        <p:spPr bwMode="auto">
          <a:xfrm>
            <a:off x="9258004" y="2326377"/>
            <a:ext cx="252048" cy="0"/>
          </a:xfrm>
          <a:prstGeom prst="line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28575" cap="flat" cmpd="sng" algn="ctr">
            <a:solidFill>
              <a:schemeClr val="tx1">
                <a:lumMod val="50000"/>
              </a:schemeClr>
            </a:solidFill>
            <a:prstDash val="sysDot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9BCA60D-FE8B-8E66-3C8C-CD828BF368C1}"/>
              </a:ext>
            </a:extLst>
          </p:cNvPr>
          <p:cNvCxnSpPr/>
          <p:nvPr/>
        </p:nvCxnSpPr>
        <p:spPr bwMode="auto">
          <a:xfrm>
            <a:off x="9258004" y="2849078"/>
            <a:ext cx="252048" cy="0"/>
          </a:xfrm>
          <a:prstGeom prst="line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28575" cap="flat" cmpd="sng" algn="ctr">
            <a:solidFill>
              <a:schemeClr val="tx1">
                <a:lumMod val="50000"/>
              </a:schemeClr>
            </a:solidFill>
            <a:prstDash val="sysDot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8192" name="Straight Connector 8191">
            <a:extLst>
              <a:ext uri="{FF2B5EF4-FFF2-40B4-BE49-F238E27FC236}">
                <a16:creationId xmlns:a16="http://schemas.microsoft.com/office/drawing/2014/main" id="{84E351EB-9237-4D63-80C1-3B71AF19DCCF}"/>
              </a:ext>
            </a:extLst>
          </p:cNvPr>
          <p:cNvCxnSpPr/>
          <p:nvPr/>
        </p:nvCxnSpPr>
        <p:spPr bwMode="auto">
          <a:xfrm>
            <a:off x="9258004" y="3371779"/>
            <a:ext cx="252048" cy="0"/>
          </a:xfrm>
          <a:prstGeom prst="line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28575" cap="flat" cmpd="sng" algn="ctr">
            <a:solidFill>
              <a:schemeClr val="tx1">
                <a:lumMod val="50000"/>
              </a:schemeClr>
            </a:solidFill>
            <a:prstDash val="sysDot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8193" name="Straight Connector 8192">
            <a:extLst>
              <a:ext uri="{FF2B5EF4-FFF2-40B4-BE49-F238E27FC236}">
                <a16:creationId xmlns:a16="http://schemas.microsoft.com/office/drawing/2014/main" id="{F30D5CDE-9A73-2F99-0B5F-65FE9DE21E4C}"/>
              </a:ext>
            </a:extLst>
          </p:cNvPr>
          <p:cNvCxnSpPr/>
          <p:nvPr/>
        </p:nvCxnSpPr>
        <p:spPr bwMode="auto">
          <a:xfrm>
            <a:off x="9258004" y="3894480"/>
            <a:ext cx="252048" cy="0"/>
          </a:xfrm>
          <a:prstGeom prst="line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28575" cap="flat" cmpd="sng" algn="ctr">
            <a:solidFill>
              <a:schemeClr val="tx1">
                <a:lumMod val="50000"/>
              </a:schemeClr>
            </a:solidFill>
            <a:prstDash val="sysDot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8195" name="Straight Connector 8194">
            <a:extLst>
              <a:ext uri="{FF2B5EF4-FFF2-40B4-BE49-F238E27FC236}">
                <a16:creationId xmlns:a16="http://schemas.microsoft.com/office/drawing/2014/main" id="{B97A4FCA-6D2B-F08C-35E0-E6321E7E7716}"/>
              </a:ext>
            </a:extLst>
          </p:cNvPr>
          <p:cNvCxnSpPr/>
          <p:nvPr/>
        </p:nvCxnSpPr>
        <p:spPr bwMode="auto">
          <a:xfrm>
            <a:off x="9258004" y="4417181"/>
            <a:ext cx="252048" cy="0"/>
          </a:xfrm>
          <a:prstGeom prst="line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28575" cap="flat" cmpd="sng" algn="ctr">
            <a:solidFill>
              <a:schemeClr val="tx1">
                <a:lumMod val="50000"/>
              </a:schemeClr>
            </a:solidFill>
            <a:prstDash val="sysDot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8196" name="Straight Connector 8195">
            <a:extLst>
              <a:ext uri="{FF2B5EF4-FFF2-40B4-BE49-F238E27FC236}">
                <a16:creationId xmlns:a16="http://schemas.microsoft.com/office/drawing/2014/main" id="{6F8C307D-46D6-A8F4-7331-64A52F1907B9}"/>
              </a:ext>
            </a:extLst>
          </p:cNvPr>
          <p:cNvCxnSpPr/>
          <p:nvPr/>
        </p:nvCxnSpPr>
        <p:spPr bwMode="auto">
          <a:xfrm>
            <a:off x="9258004" y="4939882"/>
            <a:ext cx="252048" cy="0"/>
          </a:xfrm>
          <a:prstGeom prst="line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28575" cap="flat" cmpd="sng" algn="ctr">
            <a:solidFill>
              <a:schemeClr val="tx1">
                <a:lumMod val="50000"/>
              </a:schemeClr>
            </a:solidFill>
            <a:prstDash val="sysDot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8197" name="Straight Connector 8196">
            <a:extLst>
              <a:ext uri="{FF2B5EF4-FFF2-40B4-BE49-F238E27FC236}">
                <a16:creationId xmlns:a16="http://schemas.microsoft.com/office/drawing/2014/main" id="{2A0C71E2-EF6C-F566-4277-97B00D260CC8}"/>
              </a:ext>
            </a:extLst>
          </p:cNvPr>
          <p:cNvCxnSpPr/>
          <p:nvPr/>
        </p:nvCxnSpPr>
        <p:spPr bwMode="auto">
          <a:xfrm>
            <a:off x="9258004" y="5462583"/>
            <a:ext cx="252048" cy="0"/>
          </a:xfrm>
          <a:prstGeom prst="line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28575" cap="flat" cmpd="sng" algn="ctr">
            <a:solidFill>
              <a:schemeClr val="tx1">
                <a:lumMod val="50000"/>
              </a:schemeClr>
            </a:solidFill>
            <a:prstDash val="sysDot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cxnSp>
        <p:nvCxnSpPr>
          <p:cNvPr id="8201" name="Straight Connector 8200">
            <a:extLst>
              <a:ext uri="{FF2B5EF4-FFF2-40B4-BE49-F238E27FC236}">
                <a16:creationId xmlns:a16="http://schemas.microsoft.com/office/drawing/2014/main" id="{405AD0F7-56DD-2D77-B92F-1D32369AF957}"/>
              </a:ext>
            </a:extLst>
          </p:cNvPr>
          <p:cNvCxnSpPr/>
          <p:nvPr/>
        </p:nvCxnSpPr>
        <p:spPr bwMode="auto">
          <a:xfrm>
            <a:off x="9258004" y="5985284"/>
            <a:ext cx="252048" cy="0"/>
          </a:xfrm>
          <a:prstGeom prst="line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28575" cap="flat" cmpd="sng" algn="ctr">
            <a:solidFill>
              <a:schemeClr val="tx1">
                <a:lumMod val="50000"/>
              </a:schemeClr>
            </a:solidFill>
            <a:prstDash val="sysDot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</p:cxnSp>
      <p:grpSp>
        <p:nvGrpSpPr>
          <p:cNvPr id="8206" name="Group 8205">
            <a:extLst>
              <a:ext uri="{FF2B5EF4-FFF2-40B4-BE49-F238E27FC236}">
                <a16:creationId xmlns:a16="http://schemas.microsoft.com/office/drawing/2014/main" id="{2C299DFF-9A0F-430D-00B5-4DA14508AC66}"/>
              </a:ext>
            </a:extLst>
          </p:cNvPr>
          <p:cNvGrpSpPr/>
          <p:nvPr/>
        </p:nvGrpSpPr>
        <p:grpSpPr>
          <a:xfrm>
            <a:off x="1827218" y="3141618"/>
            <a:ext cx="3378629" cy="3269609"/>
            <a:chOff x="13226338" y="2681536"/>
            <a:chExt cx="9166937" cy="8871142"/>
          </a:xfrm>
        </p:grpSpPr>
        <p:cxnSp>
          <p:nvCxnSpPr>
            <p:cNvPr id="8207" name="Straight Connector 8206">
              <a:extLst>
                <a:ext uri="{FF2B5EF4-FFF2-40B4-BE49-F238E27FC236}">
                  <a16:creationId xmlns:a16="http://schemas.microsoft.com/office/drawing/2014/main" id="{8C2E5031-23E0-6909-CA06-A0758ED86A3A}"/>
                </a:ext>
              </a:extLst>
            </p:cNvPr>
            <p:cNvCxnSpPr/>
            <p:nvPr/>
          </p:nvCxnSpPr>
          <p:spPr bwMode="auto">
            <a:xfrm flipV="1">
              <a:off x="14208224" y="2681536"/>
              <a:ext cx="0" cy="7416824"/>
            </a:xfrm>
            <a:prstGeom prst="lin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2857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arrow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8208" name="Straight Connector 8207">
              <a:extLst>
                <a:ext uri="{FF2B5EF4-FFF2-40B4-BE49-F238E27FC236}">
                  <a16:creationId xmlns:a16="http://schemas.microsoft.com/office/drawing/2014/main" id="{7557BCC9-E407-C7D7-885C-7408FD2665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208224" y="10107840"/>
              <a:ext cx="8185051" cy="0"/>
            </a:xfrm>
            <a:prstGeom prst="lin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2857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arrow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8209" name="TextBox 8208">
              <a:extLst>
                <a:ext uri="{FF2B5EF4-FFF2-40B4-BE49-F238E27FC236}">
                  <a16:creationId xmlns:a16="http://schemas.microsoft.com/office/drawing/2014/main" id="{08F6E05E-C145-C850-C9F2-0ADC7485A846}"/>
                </a:ext>
              </a:extLst>
            </p:cNvPr>
            <p:cNvSpPr txBox="1"/>
            <p:nvPr/>
          </p:nvSpPr>
          <p:spPr>
            <a:xfrm>
              <a:off x="14208225" y="10801121"/>
              <a:ext cx="8185050" cy="751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12750" eaLnBrk="0" hangingPunct="0"/>
              <a:r>
                <a:rPr lang="fr-FR" sz="1200" dirty="0" err="1">
                  <a:solidFill>
                    <a:srgbClr val="74808C"/>
                  </a:solidFill>
                  <a:latin typeface="Poppins"/>
                  <a:cs typeface="Poppins"/>
                  <a:sym typeface="Poppins"/>
                </a:rPr>
                <a:t>Probability</a:t>
              </a:r>
              <a:r>
                <a:rPr lang="fr-FR" sz="1200" dirty="0">
                  <a:solidFill>
                    <a:srgbClr val="74808C"/>
                  </a:solidFill>
                  <a:latin typeface="Poppins"/>
                  <a:cs typeface="Poppins"/>
                  <a:sym typeface="Poppins"/>
                </a:rPr>
                <a:t> to </a:t>
              </a:r>
              <a:r>
                <a:rPr lang="fr-FR" sz="1200" dirty="0" err="1">
                  <a:solidFill>
                    <a:srgbClr val="74808C"/>
                  </a:solidFill>
                  <a:latin typeface="Poppins"/>
                  <a:cs typeface="Poppins"/>
                  <a:sym typeface="Poppins"/>
                </a:rPr>
                <a:t>be</a:t>
              </a:r>
              <a:r>
                <a:rPr lang="fr-FR" sz="1200" dirty="0">
                  <a:solidFill>
                    <a:srgbClr val="74808C"/>
                  </a:solidFill>
                  <a:latin typeface="Poppins"/>
                  <a:cs typeface="Poppins"/>
                  <a:sym typeface="Poppins"/>
                </a:rPr>
                <a:t> </a:t>
              </a:r>
              <a:r>
                <a:rPr lang="fr-FR" sz="1200" dirty="0" err="1">
                  <a:solidFill>
                    <a:srgbClr val="74808C"/>
                  </a:solidFill>
                  <a:latin typeface="Poppins"/>
                  <a:cs typeface="Poppins"/>
                  <a:sym typeface="Poppins"/>
                </a:rPr>
                <a:t>selected</a:t>
              </a:r>
              <a:endParaRPr lang="fr-FR" sz="1200" dirty="0">
                <a:solidFill>
                  <a:srgbClr val="74808C"/>
                </a:solidFill>
                <a:latin typeface="Poppins"/>
                <a:cs typeface="Poppins"/>
                <a:sym typeface="Poppins"/>
              </a:endParaRPr>
            </a:p>
          </p:txBody>
        </p:sp>
        <p:cxnSp>
          <p:nvCxnSpPr>
            <p:cNvPr id="8210" name="Straight Connector 8209">
              <a:extLst>
                <a:ext uri="{FF2B5EF4-FFF2-40B4-BE49-F238E27FC236}">
                  <a16:creationId xmlns:a16="http://schemas.microsoft.com/office/drawing/2014/main" id="{3F902625-53F1-0138-587A-E08F98A06A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288344" y="10098360"/>
              <a:ext cx="0" cy="216024"/>
            </a:xfrm>
            <a:prstGeom prst="lin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2857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8211" name="Straight Connector 8210">
              <a:extLst>
                <a:ext uri="{FF2B5EF4-FFF2-40B4-BE49-F238E27FC236}">
                  <a16:creationId xmlns:a16="http://schemas.microsoft.com/office/drawing/2014/main" id="{E7151F58-1F0A-3902-59F3-DED618BD45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265008" y="10098360"/>
              <a:ext cx="0" cy="216024"/>
            </a:xfrm>
            <a:prstGeom prst="lin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2857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8212" name="Straight Connector 8211">
              <a:extLst>
                <a:ext uri="{FF2B5EF4-FFF2-40B4-BE49-F238E27FC236}">
                  <a16:creationId xmlns:a16="http://schemas.microsoft.com/office/drawing/2014/main" id="{B3DCE1B9-0842-E1AD-C8B4-278FA746369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280565" y="10098360"/>
              <a:ext cx="0" cy="216024"/>
            </a:xfrm>
            <a:prstGeom prst="lin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2857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cxnSp>
          <p:nvCxnSpPr>
            <p:cNvPr id="8213" name="Straight Connector 8212">
              <a:extLst>
                <a:ext uri="{FF2B5EF4-FFF2-40B4-BE49-F238E27FC236}">
                  <a16:creationId xmlns:a16="http://schemas.microsoft.com/office/drawing/2014/main" id="{57834E65-744E-D593-EC97-EA15A1A0A09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272786" y="10098360"/>
              <a:ext cx="0" cy="216024"/>
            </a:xfrm>
            <a:prstGeom prst="line">
              <a:avLst/>
            </a:prstGeom>
            <a:blipFill dpi="0" rotWithShape="0">
              <a:blip r:embed="rId6"/>
              <a:srcRect/>
              <a:tile tx="0" ty="0" sx="100000" sy="100000" flip="none" algn="tl"/>
            </a:blipFill>
            <a:ln w="28575" cap="flat" cmpd="sng" algn="ctr">
              <a:solidFill>
                <a:srgbClr val="000000"/>
              </a:solidFill>
              <a:prstDash val="solid"/>
              <a:miter lim="400000"/>
              <a:headEnd type="none" w="med" len="med"/>
              <a:tailEnd type="none" w="med" len="med"/>
            </a:ln>
            <a:effectLst>
              <a:outerShdw blurRad="25400" algn="ctr" rotWithShape="0">
                <a:srgbClr val="000000">
                  <a:alpha val="50000"/>
                </a:srgbClr>
              </a:outerShdw>
            </a:effectLst>
          </p:spPr>
        </p:cxnSp>
        <p:sp>
          <p:nvSpPr>
            <p:cNvPr id="8214" name="TextBox 8213">
              <a:extLst>
                <a:ext uri="{FF2B5EF4-FFF2-40B4-BE49-F238E27FC236}">
                  <a16:creationId xmlns:a16="http://schemas.microsoft.com/office/drawing/2014/main" id="{24F3B3B9-AC1E-1885-E3D1-1B0906AB0EE9}"/>
                </a:ext>
              </a:extLst>
            </p:cNvPr>
            <p:cNvSpPr txBox="1"/>
            <p:nvPr/>
          </p:nvSpPr>
          <p:spPr>
            <a:xfrm>
              <a:off x="14893843" y="10326919"/>
              <a:ext cx="1318702" cy="751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12750" eaLnBrk="0" hangingPunct="0"/>
              <a:r>
                <a:rPr lang="fr-FR" sz="1200" dirty="0">
                  <a:solidFill>
                    <a:srgbClr val="74808C"/>
                  </a:solidFill>
                  <a:latin typeface="Poppins"/>
                  <a:cs typeface="Poppins"/>
                  <a:sym typeface="Poppins"/>
                </a:rPr>
                <a:t>20%</a:t>
              </a:r>
            </a:p>
          </p:txBody>
        </p:sp>
        <p:sp>
          <p:nvSpPr>
            <p:cNvPr id="8215" name="TextBox 8214">
              <a:extLst>
                <a:ext uri="{FF2B5EF4-FFF2-40B4-BE49-F238E27FC236}">
                  <a16:creationId xmlns:a16="http://schemas.microsoft.com/office/drawing/2014/main" id="{81FF73BC-8BE9-A49D-4C4B-AFCC6B9CB1D4}"/>
                </a:ext>
              </a:extLst>
            </p:cNvPr>
            <p:cNvSpPr txBox="1"/>
            <p:nvPr/>
          </p:nvSpPr>
          <p:spPr>
            <a:xfrm>
              <a:off x="16886065" y="10326919"/>
              <a:ext cx="1340452" cy="751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12750" eaLnBrk="0" hangingPunct="0"/>
              <a:r>
                <a:rPr lang="fr-FR" sz="1200" dirty="0">
                  <a:solidFill>
                    <a:srgbClr val="74808C"/>
                  </a:solidFill>
                  <a:latin typeface="Poppins"/>
                  <a:cs typeface="Poppins"/>
                  <a:sym typeface="Poppins"/>
                </a:rPr>
                <a:t>40%</a:t>
              </a:r>
            </a:p>
          </p:txBody>
        </p:sp>
        <p:sp>
          <p:nvSpPr>
            <p:cNvPr id="8216" name="TextBox 8215">
              <a:extLst>
                <a:ext uri="{FF2B5EF4-FFF2-40B4-BE49-F238E27FC236}">
                  <a16:creationId xmlns:a16="http://schemas.microsoft.com/office/drawing/2014/main" id="{F048D178-1FDB-8EAC-1A83-6BD8988BEAA9}"/>
                </a:ext>
              </a:extLst>
            </p:cNvPr>
            <p:cNvSpPr txBox="1"/>
            <p:nvPr/>
          </p:nvSpPr>
          <p:spPr>
            <a:xfrm>
              <a:off x="18895920" y="10326919"/>
              <a:ext cx="1344801" cy="751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12750" eaLnBrk="0" hangingPunct="0"/>
              <a:r>
                <a:rPr lang="fr-FR" sz="1200" dirty="0">
                  <a:solidFill>
                    <a:srgbClr val="74808C"/>
                  </a:solidFill>
                  <a:latin typeface="Poppins"/>
                  <a:cs typeface="Poppins"/>
                  <a:sym typeface="Poppins"/>
                </a:rPr>
                <a:t>60%</a:t>
              </a:r>
            </a:p>
          </p:txBody>
        </p:sp>
        <p:sp>
          <p:nvSpPr>
            <p:cNvPr id="8217" name="TextBox 8216">
              <a:extLst>
                <a:ext uri="{FF2B5EF4-FFF2-40B4-BE49-F238E27FC236}">
                  <a16:creationId xmlns:a16="http://schemas.microsoft.com/office/drawing/2014/main" id="{66FFBB61-16AC-EB2E-3C3E-4D78ED1362EF}"/>
                </a:ext>
              </a:extLst>
            </p:cNvPr>
            <p:cNvSpPr txBox="1"/>
            <p:nvPr/>
          </p:nvSpPr>
          <p:spPr>
            <a:xfrm>
              <a:off x="20870509" y="10326919"/>
              <a:ext cx="1344801" cy="751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12750" eaLnBrk="0" hangingPunct="0"/>
              <a:r>
                <a:rPr lang="fr-FR" sz="1200" dirty="0">
                  <a:solidFill>
                    <a:srgbClr val="74808C"/>
                  </a:solidFill>
                  <a:latin typeface="Poppins"/>
                  <a:cs typeface="Poppins"/>
                  <a:sym typeface="Poppins"/>
                </a:rPr>
                <a:t>80%</a:t>
              </a:r>
            </a:p>
          </p:txBody>
        </p:sp>
        <p:sp>
          <p:nvSpPr>
            <p:cNvPr id="8218" name="TextBox 8217">
              <a:extLst>
                <a:ext uri="{FF2B5EF4-FFF2-40B4-BE49-F238E27FC236}">
                  <a16:creationId xmlns:a16="http://schemas.microsoft.com/office/drawing/2014/main" id="{EBF36879-3986-92F9-B1BB-799C8B92B8C0}"/>
                </a:ext>
              </a:extLst>
            </p:cNvPr>
            <p:cNvSpPr txBox="1"/>
            <p:nvPr/>
          </p:nvSpPr>
          <p:spPr>
            <a:xfrm rot="16200000">
              <a:off x="9893705" y="6014171"/>
              <a:ext cx="7416823" cy="7515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12750" eaLnBrk="0" hangingPunct="0"/>
              <a:r>
                <a:rPr lang="fr-FR" sz="1200" dirty="0">
                  <a:solidFill>
                    <a:srgbClr val="74808C"/>
                  </a:solidFill>
                  <a:latin typeface="Poppins"/>
                  <a:cs typeface="Poppins"/>
                  <a:sym typeface="Poppins"/>
                </a:rPr>
                <a:t>Distribution</a:t>
              </a:r>
            </a:p>
          </p:txBody>
        </p:sp>
      </p:grpSp>
      <p:sp>
        <p:nvSpPr>
          <p:cNvPr id="8221" name="Freeform: Shape 8220">
            <a:extLst>
              <a:ext uri="{FF2B5EF4-FFF2-40B4-BE49-F238E27FC236}">
                <a16:creationId xmlns:a16="http://schemas.microsoft.com/office/drawing/2014/main" id="{E4A3BC7F-73B9-CD28-0717-7DD8E8FB50F6}"/>
              </a:ext>
            </a:extLst>
          </p:cNvPr>
          <p:cNvSpPr/>
          <p:nvPr/>
        </p:nvSpPr>
        <p:spPr bwMode="auto">
          <a:xfrm>
            <a:off x="2207569" y="3439280"/>
            <a:ext cx="2627282" cy="2431312"/>
          </a:xfrm>
          <a:custGeom>
            <a:avLst/>
            <a:gdLst>
              <a:gd name="connsiteX0" fmla="*/ 0 w 6638544"/>
              <a:gd name="connsiteY0" fmla="*/ 4646028 h 4646028"/>
              <a:gd name="connsiteX1" fmla="*/ 987552 w 6638544"/>
              <a:gd name="connsiteY1" fmla="*/ 3859644 h 4646028"/>
              <a:gd name="connsiteX2" fmla="*/ 1865376 w 6638544"/>
              <a:gd name="connsiteY2" fmla="*/ 876 h 4646028"/>
              <a:gd name="connsiteX3" fmla="*/ 3547872 w 6638544"/>
              <a:gd name="connsiteY3" fmla="*/ 3512172 h 4646028"/>
              <a:gd name="connsiteX4" fmla="*/ 6638544 w 6638544"/>
              <a:gd name="connsiteY4" fmla="*/ 4444860 h 4646028"/>
              <a:gd name="connsiteX0" fmla="*/ 0 w 6798816"/>
              <a:gd name="connsiteY0" fmla="*/ 4646028 h 4737468"/>
              <a:gd name="connsiteX1" fmla="*/ 987552 w 6798816"/>
              <a:gd name="connsiteY1" fmla="*/ 3859644 h 4737468"/>
              <a:gd name="connsiteX2" fmla="*/ 1865376 w 6798816"/>
              <a:gd name="connsiteY2" fmla="*/ 876 h 4737468"/>
              <a:gd name="connsiteX3" fmla="*/ 3547872 w 6798816"/>
              <a:gd name="connsiteY3" fmla="*/ 3512172 h 4737468"/>
              <a:gd name="connsiteX4" fmla="*/ 6798816 w 6798816"/>
              <a:gd name="connsiteY4" fmla="*/ 4737468 h 4737468"/>
              <a:gd name="connsiteX0" fmla="*/ 0 w 6941280"/>
              <a:gd name="connsiteY0" fmla="*/ 4755756 h 4755756"/>
              <a:gd name="connsiteX1" fmla="*/ 1130016 w 6941280"/>
              <a:gd name="connsiteY1" fmla="*/ 3859644 h 4755756"/>
              <a:gd name="connsiteX2" fmla="*/ 2007840 w 6941280"/>
              <a:gd name="connsiteY2" fmla="*/ 876 h 4755756"/>
              <a:gd name="connsiteX3" fmla="*/ 3690336 w 6941280"/>
              <a:gd name="connsiteY3" fmla="*/ 3512172 h 4755756"/>
              <a:gd name="connsiteX4" fmla="*/ 6941280 w 6941280"/>
              <a:gd name="connsiteY4" fmla="*/ 4737468 h 4755756"/>
              <a:gd name="connsiteX0" fmla="*/ 0 w 6941280"/>
              <a:gd name="connsiteY0" fmla="*/ 6639073 h 6652387"/>
              <a:gd name="connsiteX1" fmla="*/ 1130016 w 6941280"/>
              <a:gd name="connsiteY1" fmla="*/ 5742961 h 6652387"/>
              <a:gd name="connsiteX2" fmla="*/ 2007840 w 6941280"/>
              <a:gd name="connsiteY2" fmla="*/ 529 h 6652387"/>
              <a:gd name="connsiteX3" fmla="*/ 3690336 w 6941280"/>
              <a:gd name="connsiteY3" fmla="*/ 5395489 h 6652387"/>
              <a:gd name="connsiteX4" fmla="*/ 6941280 w 6941280"/>
              <a:gd name="connsiteY4" fmla="*/ 6620785 h 6652387"/>
              <a:gd name="connsiteX0" fmla="*/ 0 w 6941280"/>
              <a:gd name="connsiteY0" fmla="*/ 6639132 h 6652446"/>
              <a:gd name="connsiteX1" fmla="*/ 1130016 w 6941280"/>
              <a:gd name="connsiteY1" fmla="*/ 5743020 h 6652446"/>
              <a:gd name="connsiteX2" fmla="*/ 2007840 w 6941280"/>
              <a:gd name="connsiteY2" fmla="*/ 588 h 6652446"/>
              <a:gd name="connsiteX3" fmla="*/ 3957456 w 6941280"/>
              <a:gd name="connsiteY3" fmla="*/ 5377260 h 6652446"/>
              <a:gd name="connsiteX4" fmla="*/ 6941280 w 6941280"/>
              <a:gd name="connsiteY4" fmla="*/ 6620844 h 665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1280" h="6652446">
                <a:moveTo>
                  <a:pt x="0" y="6639132"/>
                </a:moveTo>
                <a:cubicBezTo>
                  <a:pt x="338328" y="6633036"/>
                  <a:pt x="795376" y="6849444"/>
                  <a:pt x="1130016" y="5743020"/>
                </a:cubicBezTo>
                <a:cubicBezTo>
                  <a:pt x="1464656" y="4636596"/>
                  <a:pt x="1536600" y="61548"/>
                  <a:pt x="2007840" y="588"/>
                </a:cubicBezTo>
                <a:cubicBezTo>
                  <a:pt x="2479080" y="-60372"/>
                  <a:pt x="3161928" y="4636596"/>
                  <a:pt x="3957456" y="5377260"/>
                </a:cubicBezTo>
                <a:cubicBezTo>
                  <a:pt x="4752984" y="6117924"/>
                  <a:pt x="5793708" y="6524832"/>
                  <a:pt x="6941280" y="6620844"/>
                </a:cubicBezTo>
              </a:path>
            </a:pathLst>
          </a:custGeom>
          <a:solidFill>
            <a:srgbClr val="0000FF">
              <a:alpha val="20000"/>
            </a:srgbClr>
          </a:solidFill>
          <a:ln w="38100" cap="flat" cmpd="sng" algn="ctr">
            <a:solidFill>
              <a:schemeClr val="accent3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19050" tIns="19050" rIns="19050" bIns="1905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412750" hangingPunct="0"/>
            <a:endParaRPr lang="fr-FR" sz="100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8222" name="Freeform: Shape 8221">
            <a:extLst>
              <a:ext uri="{FF2B5EF4-FFF2-40B4-BE49-F238E27FC236}">
                <a16:creationId xmlns:a16="http://schemas.microsoft.com/office/drawing/2014/main" id="{867197B6-9D80-F064-F5B4-4EF6B88738A7}"/>
              </a:ext>
            </a:extLst>
          </p:cNvPr>
          <p:cNvSpPr/>
          <p:nvPr/>
        </p:nvSpPr>
        <p:spPr bwMode="auto">
          <a:xfrm>
            <a:off x="2379002" y="3892683"/>
            <a:ext cx="2695898" cy="1977908"/>
          </a:xfrm>
          <a:custGeom>
            <a:avLst/>
            <a:gdLst>
              <a:gd name="connsiteX0" fmla="*/ 0 w 6638544"/>
              <a:gd name="connsiteY0" fmla="*/ 4646028 h 4646028"/>
              <a:gd name="connsiteX1" fmla="*/ 987552 w 6638544"/>
              <a:gd name="connsiteY1" fmla="*/ 3859644 h 4646028"/>
              <a:gd name="connsiteX2" fmla="*/ 1865376 w 6638544"/>
              <a:gd name="connsiteY2" fmla="*/ 876 h 4646028"/>
              <a:gd name="connsiteX3" fmla="*/ 3547872 w 6638544"/>
              <a:gd name="connsiteY3" fmla="*/ 3512172 h 4646028"/>
              <a:gd name="connsiteX4" fmla="*/ 6638544 w 6638544"/>
              <a:gd name="connsiteY4" fmla="*/ 4444860 h 4646028"/>
              <a:gd name="connsiteX0" fmla="*/ 0 w 6798816"/>
              <a:gd name="connsiteY0" fmla="*/ 4646028 h 4737468"/>
              <a:gd name="connsiteX1" fmla="*/ 987552 w 6798816"/>
              <a:gd name="connsiteY1" fmla="*/ 3859644 h 4737468"/>
              <a:gd name="connsiteX2" fmla="*/ 1865376 w 6798816"/>
              <a:gd name="connsiteY2" fmla="*/ 876 h 4737468"/>
              <a:gd name="connsiteX3" fmla="*/ 3547872 w 6798816"/>
              <a:gd name="connsiteY3" fmla="*/ 3512172 h 4737468"/>
              <a:gd name="connsiteX4" fmla="*/ 6798816 w 6798816"/>
              <a:gd name="connsiteY4" fmla="*/ 4737468 h 4737468"/>
              <a:gd name="connsiteX0" fmla="*/ 0 w 6941280"/>
              <a:gd name="connsiteY0" fmla="*/ 4755756 h 4755756"/>
              <a:gd name="connsiteX1" fmla="*/ 1130016 w 6941280"/>
              <a:gd name="connsiteY1" fmla="*/ 3859644 h 4755756"/>
              <a:gd name="connsiteX2" fmla="*/ 2007840 w 6941280"/>
              <a:gd name="connsiteY2" fmla="*/ 876 h 4755756"/>
              <a:gd name="connsiteX3" fmla="*/ 3690336 w 6941280"/>
              <a:gd name="connsiteY3" fmla="*/ 3512172 h 4755756"/>
              <a:gd name="connsiteX4" fmla="*/ 6941280 w 6941280"/>
              <a:gd name="connsiteY4" fmla="*/ 4737468 h 4755756"/>
              <a:gd name="connsiteX0" fmla="*/ 0 w 6941280"/>
              <a:gd name="connsiteY0" fmla="*/ 6639073 h 6652387"/>
              <a:gd name="connsiteX1" fmla="*/ 1130016 w 6941280"/>
              <a:gd name="connsiteY1" fmla="*/ 5742961 h 6652387"/>
              <a:gd name="connsiteX2" fmla="*/ 2007840 w 6941280"/>
              <a:gd name="connsiteY2" fmla="*/ 529 h 6652387"/>
              <a:gd name="connsiteX3" fmla="*/ 3690336 w 6941280"/>
              <a:gd name="connsiteY3" fmla="*/ 5395489 h 6652387"/>
              <a:gd name="connsiteX4" fmla="*/ 6941280 w 6941280"/>
              <a:gd name="connsiteY4" fmla="*/ 6620785 h 6652387"/>
              <a:gd name="connsiteX0" fmla="*/ 0 w 6941280"/>
              <a:gd name="connsiteY0" fmla="*/ 6639132 h 6652446"/>
              <a:gd name="connsiteX1" fmla="*/ 1130016 w 6941280"/>
              <a:gd name="connsiteY1" fmla="*/ 5743020 h 6652446"/>
              <a:gd name="connsiteX2" fmla="*/ 2007840 w 6941280"/>
              <a:gd name="connsiteY2" fmla="*/ 588 h 6652446"/>
              <a:gd name="connsiteX3" fmla="*/ 3957456 w 6941280"/>
              <a:gd name="connsiteY3" fmla="*/ 5377260 h 6652446"/>
              <a:gd name="connsiteX4" fmla="*/ 6941280 w 6941280"/>
              <a:gd name="connsiteY4" fmla="*/ 6620844 h 6652446"/>
              <a:gd name="connsiteX0" fmla="*/ 0 w 6941280"/>
              <a:gd name="connsiteY0" fmla="*/ 5414042 h 5414042"/>
              <a:gd name="connsiteX1" fmla="*/ 1130016 w 6941280"/>
              <a:gd name="connsiteY1" fmla="*/ 4517930 h 5414042"/>
              <a:gd name="connsiteX2" fmla="*/ 5266704 w 6941280"/>
              <a:gd name="connsiteY2" fmla="*/ 794 h 5414042"/>
              <a:gd name="connsiteX3" fmla="*/ 3957456 w 6941280"/>
              <a:gd name="connsiteY3" fmla="*/ 4152170 h 5414042"/>
              <a:gd name="connsiteX4" fmla="*/ 6941280 w 6941280"/>
              <a:gd name="connsiteY4" fmla="*/ 5395754 h 5414042"/>
              <a:gd name="connsiteX0" fmla="*/ 0 w 6941280"/>
              <a:gd name="connsiteY0" fmla="*/ 5415373 h 5415373"/>
              <a:gd name="connsiteX1" fmla="*/ 1130016 w 6941280"/>
              <a:gd name="connsiteY1" fmla="*/ 4519261 h 5415373"/>
              <a:gd name="connsiteX2" fmla="*/ 5266704 w 6941280"/>
              <a:gd name="connsiteY2" fmla="*/ 2125 h 5415373"/>
              <a:gd name="connsiteX3" fmla="*/ 6219072 w 6941280"/>
              <a:gd name="connsiteY3" fmla="*/ 3934045 h 5415373"/>
              <a:gd name="connsiteX4" fmla="*/ 6941280 w 6941280"/>
              <a:gd name="connsiteY4" fmla="*/ 5397085 h 5415373"/>
              <a:gd name="connsiteX0" fmla="*/ 0 w 6941280"/>
              <a:gd name="connsiteY0" fmla="*/ 5418713 h 5418713"/>
              <a:gd name="connsiteX1" fmla="*/ 1130016 w 6941280"/>
              <a:gd name="connsiteY1" fmla="*/ 4522601 h 5418713"/>
              <a:gd name="connsiteX2" fmla="*/ 5266704 w 6941280"/>
              <a:gd name="connsiteY2" fmla="*/ 5465 h 5418713"/>
              <a:gd name="connsiteX3" fmla="*/ 6219072 w 6941280"/>
              <a:gd name="connsiteY3" fmla="*/ 3937385 h 5418713"/>
              <a:gd name="connsiteX4" fmla="*/ 6941280 w 6941280"/>
              <a:gd name="connsiteY4" fmla="*/ 5400425 h 5418713"/>
              <a:gd name="connsiteX0" fmla="*/ 0 w 6941280"/>
              <a:gd name="connsiteY0" fmla="*/ 5416528 h 5416528"/>
              <a:gd name="connsiteX1" fmla="*/ 1130016 w 6941280"/>
              <a:gd name="connsiteY1" fmla="*/ 4520416 h 5416528"/>
              <a:gd name="connsiteX2" fmla="*/ 5266704 w 6941280"/>
              <a:gd name="connsiteY2" fmla="*/ 3280 h 5416528"/>
              <a:gd name="connsiteX3" fmla="*/ 6219072 w 6941280"/>
              <a:gd name="connsiteY3" fmla="*/ 3935200 h 5416528"/>
              <a:gd name="connsiteX4" fmla="*/ 6941280 w 6941280"/>
              <a:gd name="connsiteY4" fmla="*/ 5398240 h 5416528"/>
              <a:gd name="connsiteX0" fmla="*/ 0 w 6941280"/>
              <a:gd name="connsiteY0" fmla="*/ 5416081 h 5416081"/>
              <a:gd name="connsiteX1" fmla="*/ 1130016 w 6941280"/>
              <a:gd name="connsiteY1" fmla="*/ 4519969 h 5416081"/>
              <a:gd name="connsiteX2" fmla="*/ 5266704 w 6941280"/>
              <a:gd name="connsiteY2" fmla="*/ 2833 h 5416081"/>
              <a:gd name="connsiteX3" fmla="*/ 6219072 w 6941280"/>
              <a:gd name="connsiteY3" fmla="*/ 3934753 h 5416081"/>
              <a:gd name="connsiteX4" fmla="*/ 6941280 w 6941280"/>
              <a:gd name="connsiteY4" fmla="*/ 5397793 h 5416081"/>
              <a:gd name="connsiteX0" fmla="*/ 0 w 6941280"/>
              <a:gd name="connsiteY0" fmla="*/ 5416054 h 5416054"/>
              <a:gd name="connsiteX1" fmla="*/ 1130016 w 6941280"/>
              <a:gd name="connsiteY1" fmla="*/ 4519942 h 5416054"/>
              <a:gd name="connsiteX2" fmla="*/ 5266704 w 6941280"/>
              <a:gd name="connsiteY2" fmla="*/ 2806 h 5416054"/>
              <a:gd name="connsiteX3" fmla="*/ 6219072 w 6941280"/>
              <a:gd name="connsiteY3" fmla="*/ 3934726 h 5416054"/>
              <a:gd name="connsiteX4" fmla="*/ 6941280 w 6941280"/>
              <a:gd name="connsiteY4" fmla="*/ 5397766 h 5416054"/>
              <a:gd name="connsiteX0" fmla="*/ 0 w 6941280"/>
              <a:gd name="connsiteY0" fmla="*/ 5415477 h 5415477"/>
              <a:gd name="connsiteX1" fmla="*/ 1130016 w 6941280"/>
              <a:gd name="connsiteY1" fmla="*/ 4519365 h 5415477"/>
              <a:gd name="connsiteX2" fmla="*/ 5266704 w 6941280"/>
              <a:gd name="connsiteY2" fmla="*/ 2229 h 5415477"/>
              <a:gd name="connsiteX3" fmla="*/ 6219072 w 6941280"/>
              <a:gd name="connsiteY3" fmla="*/ 3934149 h 5415477"/>
              <a:gd name="connsiteX4" fmla="*/ 6941280 w 6941280"/>
              <a:gd name="connsiteY4" fmla="*/ 5397189 h 5415477"/>
              <a:gd name="connsiteX0" fmla="*/ 0 w 6941280"/>
              <a:gd name="connsiteY0" fmla="*/ 5415477 h 5415477"/>
              <a:gd name="connsiteX1" fmla="*/ 1130016 w 6941280"/>
              <a:gd name="connsiteY1" fmla="*/ 4519365 h 5415477"/>
              <a:gd name="connsiteX2" fmla="*/ 5266704 w 6941280"/>
              <a:gd name="connsiteY2" fmla="*/ 2229 h 5415477"/>
              <a:gd name="connsiteX3" fmla="*/ 6219072 w 6941280"/>
              <a:gd name="connsiteY3" fmla="*/ 3934149 h 5415477"/>
              <a:gd name="connsiteX4" fmla="*/ 6941280 w 6941280"/>
              <a:gd name="connsiteY4" fmla="*/ 5397189 h 5415477"/>
              <a:gd name="connsiteX0" fmla="*/ 0 w 6941280"/>
              <a:gd name="connsiteY0" fmla="*/ 5415404 h 5415404"/>
              <a:gd name="connsiteX1" fmla="*/ 1130016 w 6941280"/>
              <a:gd name="connsiteY1" fmla="*/ 4519292 h 5415404"/>
              <a:gd name="connsiteX2" fmla="*/ 5266704 w 6941280"/>
              <a:gd name="connsiteY2" fmla="*/ 2156 h 5415404"/>
              <a:gd name="connsiteX3" fmla="*/ 6219072 w 6941280"/>
              <a:gd name="connsiteY3" fmla="*/ 3934076 h 5415404"/>
              <a:gd name="connsiteX4" fmla="*/ 6941280 w 6941280"/>
              <a:gd name="connsiteY4" fmla="*/ 5397116 h 5415404"/>
              <a:gd name="connsiteX0" fmla="*/ 0 w 6941280"/>
              <a:gd name="connsiteY0" fmla="*/ 5413258 h 5413258"/>
              <a:gd name="connsiteX1" fmla="*/ 3053280 w 6941280"/>
              <a:gd name="connsiteY1" fmla="*/ 3895354 h 5413258"/>
              <a:gd name="connsiteX2" fmla="*/ 5266704 w 6941280"/>
              <a:gd name="connsiteY2" fmla="*/ 10 h 5413258"/>
              <a:gd name="connsiteX3" fmla="*/ 6219072 w 6941280"/>
              <a:gd name="connsiteY3" fmla="*/ 3931930 h 5413258"/>
              <a:gd name="connsiteX4" fmla="*/ 6941280 w 6941280"/>
              <a:gd name="connsiteY4" fmla="*/ 5394970 h 5413258"/>
              <a:gd name="connsiteX0" fmla="*/ 0 w 6941280"/>
              <a:gd name="connsiteY0" fmla="*/ 5580711 h 5580711"/>
              <a:gd name="connsiteX1" fmla="*/ 3053280 w 6941280"/>
              <a:gd name="connsiteY1" fmla="*/ 4062807 h 5580711"/>
              <a:gd name="connsiteX2" fmla="*/ 5266704 w 6941280"/>
              <a:gd name="connsiteY2" fmla="*/ 167463 h 5580711"/>
              <a:gd name="connsiteX3" fmla="*/ 6219072 w 6941280"/>
              <a:gd name="connsiteY3" fmla="*/ 4099383 h 5580711"/>
              <a:gd name="connsiteX4" fmla="*/ 6941280 w 6941280"/>
              <a:gd name="connsiteY4" fmla="*/ 5562423 h 5580711"/>
              <a:gd name="connsiteX0" fmla="*/ 0 w 6941280"/>
              <a:gd name="connsiteY0" fmla="*/ 5432932 h 5432932"/>
              <a:gd name="connsiteX1" fmla="*/ 3445056 w 6941280"/>
              <a:gd name="connsiteY1" fmla="*/ 2561716 h 5432932"/>
              <a:gd name="connsiteX2" fmla="*/ 5266704 w 6941280"/>
              <a:gd name="connsiteY2" fmla="*/ 19684 h 5432932"/>
              <a:gd name="connsiteX3" fmla="*/ 6219072 w 6941280"/>
              <a:gd name="connsiteY3" fmla="*/ 3951604 h 5432932"/>
              <a:gd name="connsiteX4" fmla="*/ 6941280 w 6941280"/>
              <a:gd name="connsiteY4" fmla="*/ 5414644 h 5432932"/>
              <a:gd name="connsiteX0" fmla="*/ 0 w 6941280"/>
              <a:gd name="connsiteY0" fmla="*/ 5434396 h 5434396"/>
              <a:gd name="connsiteX1" fmla="*/ 3445056 w 6941280"/>
              <a:gd name="connsiteY1" fmla="*/ 2563180 h 5434396"/>
              <a:gd name="connsiteX2" fmla="*/ 5266704 w 6941280"/>
              <a:gd name="connsiteY2" fmla="*/ 21148 h 5434396"/>
              <a:gd name="connsiteX3" fmla="*/ 6219072 w 6941280"/>
              <a:gd name="connsiteY3" fmla="*/ 3953068 h 5434396"/>
              <a:gd name="connsiteX4" fmla="*/ 6941280 w 6941280"/>
              <a:gd name="connsiteY4" fmla="*/ 5416108 h 5434396"/>
              <a:gd name="connsiteX0" fmla="*/ 0 w 6941280"/>
              <a:gd name="connsiteY0" fmla="*/ 5434396 h 5434396"/>
              <a:gd name="connsiteX1" fmla="*/ 3445056 w 6941280"/>
              <a:gd name="connsiteY1" fmla="*/ 2563180 h 5434396"/>
              <a:gd name="connsiteX2" fmla="*/ 5266704 w 6941280"/>
              <a:gd name="connsiteY2" fmla="*/ 21148 h 5434396"/>
              <a:gd name="connsiteX3" fmla="*/ 6219072 w 6941280"/>
              <a:gd name="connsiteY3" fmla="*/ 3953068 h 5434396"/>
              <a:gd name="connsiteX4" fmla="*/ 6941280 w 6941280"/>
              <a:gd name="connsiteY4" fmla="*/ 5416108 h 5434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41280" h="5434396">
                <a:moveTo>
                  <a:pt x="0" y="5434396"/>
                </a:moveTo>
                <a:cubicBezTo>
                  <a:pt x="338328" y="5428300"/>
                  <a:pt x="2941240" y="3611692"/>
                  <a:pt x="3445056" y="2563180"/>
                </a:cubicBezTo>
                <a:cubicBezTo>
                  <a:pt x="3948872" y="1514668"/>
                  <a:pt x="4804368" y="-210500"/>
                  <a:pt x="5266704" y="21148"/>
                </a:cubicBezTo>
                <a:cubicBezTo>
                  <a:pt x="5729040" y="252796"/>
                  <a:pt x="5864252" y="3164910"/>
                  <a:pt x="6219072" y="3953068"/>
                </a:cubicBezTo>
                <a:cubicBezTo>
                  <a:pt x="6554270" y="4697639"/>
                  <a:pt x="6915613" y="5173792"/>
                  <a:pt x="6941280" y="5416108"/>
                </a:cubicBezTo>
              </a:path>
            </a:pathLst>
          </a:custGeom>
          <a:solidFill>
            <a:srgbClr val="FF0000">
              <a:alpha val="20000"/>
            </a:srgbClr>
          </a:solidFill>
          <a:ln w="38100" cap="flat" cmpd="sng" algn="ctr">
            <a:solidFill>
              <a:srgbClr val="FF0000"/>
            </a:solidFill>
            <a:prstDash val="solid"/>
            <a:miter lim="400000"/>
            <a:headEnd type="none" w="med" len="med"/>
            <a:tailEnd type="none" w="med" len="med"/>
          </a:ln>
          <a:effectLst>
            <a:outerShdw blurRad="25400" algn="ctr" rotWithShape="0">
              <a:srgbClr val="000000">
                <a:alpha val="50000"/>
              </a:srgbClr>
            </a:outerShdw>
          </a:effectLst>
        </p:spPr>
        <p:txBody>
          <a:bodyPr vert="horz" wrap="square" lIns="19050" tIns="19050" rIns="19050" bIns="1905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412750" hangingPunct="0"/>
            <a:endParaRPr lang="fr-FR" sz="1000" dirty="0">
              <a:solidFill>
                <a:srgbClr val="74808C"/>
              </a:solidFill>
              <a:latin typeface="Poppins" charset="0"/>
              <a:ea typeface="Poppins" charset="0"/>
              <a:cs typeface="Poppins" charset="0"/>
              <a:sym typeface="Poppins" charset="0"/>
            </a:endParaRPr>
          </a:p>
        </p:txBody>
      </p:sp>
      <p:sp>
        <p:nvSpPr>
          <p:cNvPr id="8223" name="TextBox 8222">
            <a:extLst>
              <a:ext uri="{FF2B5EF4-FFF2-40B4-BE49-F238E27FC236}">
                <a16:creationId xmlns:a16="http://schemas.microsoft.com/office/drawing/2014/main" id="{ED9E9B08-0AB4-ECC9-7A1A-C011C47281E2}"/>
              </a:ext>
            </a:extLst>
          </p:cNvPr>
          <p:cNvSpPr txBox="1"/>
          <p:nvPr/>
        </p:nvSpPr>
        <p:spPr>
          <a:xfrm>
            <a:off x="3084897" y="3243336"/>
            <a:ext cx="75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2750" eaLnBrk="0" hangingPunct="0"/>
            <a:r>
              <a:rPr lang="fr-FR" sz="1200" dirty="0">
                <a:solidFill>
                  <a:srgbClr val="0000FF"/>
                </a:solidFill>
                <a:latin typeface="Poppins"/>
                <a:cs typeface="Poppins"/>
                <a:sym typeface="Poppins"/>
              </a:rPr>
              <a:t>Control</a:t>
            </a:r>
            <a:endParaRPr lang="fr-FR" sz="1400" dirty="0">
              <a:solidFill>
                <a:srgbClr val="0000FF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8224" name="TextBox 8223">
            <a:extLst>
              <a:ext uri="{FF2B5EF4-FFF2-40B4-BE49-F238E27FC236}">
                <a16:creationId xmlns:a16="http://schemas.microsoft.com/office/drawing/2014/main" id="{029DD95D-EFAA-3DEF-779B-F1AECB0D1ACE}"/>
              </a:ext>
            </a:extLst>
          </p:cNvPr>
          <p:cNvSpPr txBox="1"/>
          <p:nvPr/>
        </p:nvSpPr>
        <p:spPr>
          <a:xfrm>
            <a:off x="4531176" y="3726805"/>
            <a:ext cx="787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2750" eaLnBrk="0" hangingPunct="0"/>
            <a:r>
              <a:rPr lang="fr-FR" sz="1200" dirty="0" err="1">
                <a:solidFill>
                  <a:srgbClr val="FF0000"/>
                </a:solidFill>
                <a:latin typeface="Poppins"/>
                <a:cs typeface="Poppins"/>
                <a:sym typeface="Poppins"/>
              </a:rPr>
              <a:t>Treated</a:t>
            </a:r>
            <a:endParaRPr lang="fr-FR" sz="1400" dirty="0">
              <a:solidFill>
                <a:srgbClr val="FF0000"/>
              </a:solidFill>
              <a:latin typeface="Poppins"/>
              <a:cs typeface="Poppins"/>
              <a:sym typeface="Poppins"/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29C924E2-45E1-05C7-3F34-8B7E4BF0FF32}"/>
              </a:ext>
            </a:extLst>
          </p:cNvPr>
          <p:cNvGrpSpPr>
            <a:grpSpLocks/>
          </p:cNvGrpSpPr>
          <p:nvPr/>
        </p:nvGrpSpPr>
        <p:grpSpPr bwMode="auto">
          <a:xfrm>
            <a:off x="713669" y="708526"/>
            <a:ext cx="4428332" cy="1163242"/>
            <a:chOff x="2759075" y="3710126"/>
            <a:chExt cx="8856861" cy="2326463"/>
          </a:xfrm>
        </p:grpSpPr>
        <p:sp>
          <p:nvSpPr>
            <p:cNvPr id="3" name="Text Box 3">
              <a:extLst>
                <a:ext uri="{FF2B5EF4-FFF2-40B4-BE49-F238E27FC236}">
                  <a16:creationId xmlns:a16="http://schemas.microsoft.com/office/drawing/2014/main" id="{054C1D44-4171-0DC0-711B-4520657EBBA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759075" y="3710126"/>
              <a:ext cx="7848775" cy="1584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19050" tIns="19050" rIns="19050" bIns="19050"/>
            <a:lstStyle/>
            <a:p>
              <a:pPr defTabSz="412750" hangingPunct="0">
                <a:defRPr/>
              </a:pPr>
              <a:r>
                <a:rPr lang="en-US" altLang="x-none" sz="3600" b="1" dirty="0">
                  <a:solidFill>
                    <a:srgbClr val="000000"/>
                  </a:solidFill>
                  <a:latin typeface="Montserrat" pitchFamily="2" charset="0"/>
                  <a:ea typeface="Montserrat Semi" charset="0"/>
                  <a:cs typeface="Montserrat Semi" charset="0"/>
                  <a:sym typeface="Poppins Medium" charset="0"/>
                </a:rPr>
                <a:t>Correcting bias</a:t>
              </a:r>
              <a:endParaRPr lang="x-none" altLang="x-none" sz="3600" b="1" dirty="0">
                <a:solidFill>
                  <a:srgbClr val="000000"/>
                </a:solidFill>
                <a:latin typeface="Montserrat" pitchFamily="2" charset="0"/>
                <a:ea typeface="Montserrat Semi" charset="0"/>
                <a:cs typeface="Montserrat Semi" charset="0"/>
                <a:sym typeface="Poppins Medium" charset="0"/>
              </a:endParaRPr>
            </a:p>
          </p:txBody>
        </p:sp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E699E56-E77B-79D2-FDF4-8CA73B0EA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125" y="5273824"/>
              <a:ext cx="8837811" cy="762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defTabSz="412750" eaLnBrk="0" hangingPunct="0">
                <a:lnSpc>
                  <a:spcPct val="180000"/>
                </a:lnSpc>
              </a:pPr>
              <a:r>
                <a:rPr lang="en-US" altLang="en-US" sz="1200" dirty="0">
                  <a:solidFill>
                    <a:srgbClr val="29282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Poppins"/>
                </a:rPr>
                <a:t>Propensity score matching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4552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theme/theme1.xml><?xml version="1.0" encoding="utf-8"?>
<a:theme xmlns:a="http://schemas.openxmlformats.org/drawingml/2006/main" name="Office Theme">
  <a:themeElements>
    <a:clrScheme name="Custom 115">
      <a:dk1>
        <a:sysClr val="windowText" lastClr="000000"/>
      </a:dk1>
      <a:lt1>
        <a:sysClr val="window" lastClr="FFFFFF"/>
      </a:lt1>
      <a:dk2>
        <a:srgbClr val="F36E36"/>
      </a:dk2>
      <a:lt2>
        <a:srgbClr val="E7E6E6"/>
      </a:lt2>
      <a:accent1>
        <a:srgbClr val="A31312"/>
      </a:accent1>
      <a:accent2>
        <a:srgbClr val="E7E6E6"/>
      </a:accent2>
      <a:accent3>
        <a:srgbClr val="FDB913"/>
      </a:accent3>
      <a:accent4>
        <a:srgbClr val="1E753B"/>
      </a:accent4>
      <a:accent5>
        <a:srgbClr val="067CA2"/>
      </a:accent5>
      <a:accent6>
        <a:srgbClr val="493456"/>
      </a:accent6>
      <a:hlink>
        <a:srgbClr val="067CA2"/>
      </a:hlink>
      <a:folHlink>
        <a:srgbClr val="886D93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967531_win32_mlw v2" id="{D6E82B91-6E0A-4ADE-ABDF-7A3107FF5DC0}" vid="{FDF63795-6842-4874-86B5-D3F4150A0B07}"/>
    </a:ext>
  </a:extLst>
</a:theme>
</file>

<file path=ppt/theme/theme2.xml><?xml version="1.0" encoding="utf-8"?>
<a:theme xmlns:a="http://schemas.openxmlformats.org/drawingml/2006/main" name="White">
  <a:themeElements>
    <a:clrScheme name="W-Blue">
      <a:dk1>
        <a:srgbClr val="292729"/>
      </a:dk1>
      <a:lt1>
        <a:srgbClr val="FDFCFF"/>
      </a:lt1>
      <a:dk2>
        <a:srgbClr val="000000"/>
      </a:dk2>
      <a:lt2>
        <a:srgbClr val="FEFFFF"/>
      </a:lt2>
      <a:accent1>
        <a:srgbClr val="F0F4F7"/>
      </a:accent1>
      <a:accent2>
        <a:srgbClr val="C3CBD0"/>
      </a:accent2>
      <a:accent3>
        <a:srgbClr val="406FFD"/>
      </a:accent3>
      <a:accent4>
        <a:srgbClr val="406FFD"/>
      </a:accent4>
      <a:accent5>
        <a:srgbClr val="406FFD"/>
      </a:accent5>
      <a:accent6>
        <a:srgbClr val="406FFD"/>
      </a:accent6>
      <a:hlink>
        <a:srgbClr val="406FFD"/>
      </a:hlink>
      <a:folHlink>
        <a:srgbClr val="3661D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25400" algn="ctr" rotWithShape="0">
            <a:srgbClr val="000000">
              <a:alpha val="50000"/>
            </a:srgbClr>
          </a:outerShdw>
        </a:effectLst>
      </a:spPr>
      <a:bodyPr vert="horz" wrap="square" lIns="38100" tIns="38100" rIns="38100" bIns="38100" numCol="1" anchor="ctr" anchorCtr="0" compatLnSpc="1">
        <a:prstTxWarp prst="textNoShape">
          <a:avLst/>
        </a:prstTxWarp>
        <a:spAutoFit/>
      </a:bodyPr>
      <a:lstStyle>
        <a:defPPr marL="0" marR="0" indent="0" algn="l" defTabSz="8255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x-none" altLang="x-none" sz="2000" b="0" i="0" u="none" strike="noStrike" cap="none" normalizeH="0" baseline="0">
            <a:ln>
              <a:noFill/>
            </a:ln>
            <a:solidFill>
              <a:srgbClr val="74808C"/>
            </a:solidFill>
            <a:effectLst/>
            <a:latin typeface="Poppins" charset="0"/>
            <a:ea typeface="Poppins" charset="0"/>
            <a:cs typeface="Poppins" charset="0"/>
            <a:sym typeface="Poppins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D97AF3-310A-4DBA-AAE4-E94EC92F74F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8D17C5B-66E3-4784-8825-129A0E305F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509185-7C76-414A-B58D-FA547B6D6E6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963</Words>
  <Application>Microsoft Office PowerPoint</Application>
  <PresentationFormat>Grand écran</PresentationFormat>
  <Paragraphs>215</Paragraphs>
  <Slides>29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29</vt:i4>
      </vt:variant>
    </vt:vector>
  </HeadingPairs>
  <TitlesOfParts>
    <vt:vector size="42" baseType="lpstr">
      <vt:lpstr>Amasis MT Pro Medium</vt:lpstr>
      <vt:lpstr>Arial</vt:lpstr>
      <vt:lpstr>Cambria Math</vt:lpstr>
      <vt:lpstr>Montserrat</vt:lpstr>
      <vt:lpstr>Montserrat Semi</vt:lpstr>
      <vt:lpstr>Open Sans</vt:lpstr>
      <vt:lpstr>Poppins</vt:lpstr>
      <vt:lpstr>Poppins Medium</vt:lpstr>
      <vt:lpstr>Quattrocento Sans</vt:lpstr>
      <vt:lpstr>Segoe UI</vt:lpstr>
      <vt:lpstr>Segoe UI Semibold</vt:lpstr>
      <vt:lpstr>Office Theme</vt:lpstr>
      <vt:lpstr>White</vt:lpstr>
      <vt:lpstr>Dreadful Frailties in Propensity Score Matching and How to Fix Them.  Alexandre Abraham Andrés Hoyos Idrobo</vt:lpstr>
      <vt:lpstr>Présentation PowerPoint</vt:lpstr>
      <vt:lpstr>Selection bias correction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Patient matching</vt:lpstr>
      <vt:lpstr>Selection bias correction</vt:lpstr>
      <vt:lpstr>PSM complete pipeline</vt:lpstr>
      <vt:lpstr>French HAS requirements </vt:lpstr>
      <vt:lpstr>Compute all the things!</vt:lpstr>
      <vt:lpstr>Crafting a new validation metric</vt:lpstr>
      <vt:lpstr>Can we validate treatment correction?</vt:lpstr>
      <vt:lpstr>Présentation PowerPoint</vt:lpstr>
      <vt:lpstr>Présentation PowerPoint</vt:lpstr>
      <vt:lpstr>Présentation PowerPoint</vt:lpstr>
      <vt:lpstr>The A2A metric</vt:lpstr>
      <vt:lpstr>Combining SMD and A2A</vt:lpstr>
      <vt:lpstr>Combining SMD and A2A</vt:lpstr>
      <vt:lpstr>Synthetic dataset with various # of confounders</vt:lpstr>
      <vt:lpstr>Results</vt:lpstr>
      <vt:lpstr>Conclusion</vt:lpstr>
      <vt:lpstr>This research is a hobby</vt:lpstr>
      <vt:lpstr>Présentation PowerPoint</vt:lpstr>
      <vt:lpstr>A2A and SMD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2022-05-06T06:19:48Z</dcterms:created>
  <dcterms:modified xsi:type="dcterms:W3CDTF">2024-09-27T11:33:04Z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