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3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3070724_2880x2159.jpeg"/>
          <p:cNvSpPr>
            <a:spLocks noGrp="1"/>
          </p:cNvSpPr>
          <p:nvPr>
            <p:ph type="pic" idx="13"/>
          </p:nvPr>
        </p:nvSpPr>
        <p:spPr>
          <a:xfrm>
            <a:off x="-12700" y="-3924300"/>
            <a:ext cx="24384000" cy="182795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473200" y="-2692400"/>
            <a:ext cx="21437602" cy="1607075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473200" y="9575800"/>
            <a:ext cx="21437600" cy="1714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73200" y="11290300"/>
            <a:ext cx="21437600" cy="2197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143070716_1012x1350.jpeg"/>
          <p:cNvSpPr>
            <a:spLocks noGrp="1"/>
          </p:cNvSpPr>
          <p:nvPr>
            <p:ph type="pic" idx="13"/>
          </p:nvPr>
        </p:nvSpPr>
        <p:spPr>
          <a:xfrm>
            <a:off x="12925240" y="918941"/>
            <a:ext cx="11599695" cy="1547389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143070718_1000x750.jpeg"/>
          <p:cNvSpPr>
            <a:spLocks noGrp="1"/>
          </p:cNvSpPr>
          <p:nvPr>
            <p:ph type="pic" sz="quarter" idx="13"/>
          </p:nvPr>
        </p:nvSpPr>
        <p:spPr>
          <a:xfrm>
            <a:off x="15225183" y="6694487"/>
            <a:ext cx="8551334" cy="641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143070724_2880x2159.jpeg"/>
          <p:cNvSpPr>
            <a:spLocks noGrp="1"/>
          </p:cNvSpPr>
          <p:nvPr>
            <p:ph type="pic" sz="quarter" idx="14"/>
          </p:nvPr>
        </p:nvSpPr>
        <p:spPr>
          <a:xfrm>
            <a:off x="15773400" y="914400"/>
            <a:ext cx="7476848" cy="560504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143070716_1012x1350.jpeg"/>
          <p:cNvSpPr>
            <a:spLocks noGrp="1"/>
          </p:cNvSpPr>
          <p:nvPr>
            <p:ph type="pic" idx="15"/>
          </p:nvPr>
        </p:nvSpPr>
        <p:spPr>
          <a:xfrm>
            <a:off x="1077599" y="355600"/>
            <a:ext cx="14423165" cy="19240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4221" y="13122415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1936" y="13122415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4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documentdb.png" descr="documentdb.png"/>
          <p:cNvPicPr>
            <a:picLocks noGrp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1282700" y="1135846"/>
            <a:ext cx="21818600" cy="8445501"/>
          </a:xfrm>
          <a:prstGeom prst="rect">
            <a:avLst/>
          </a:prstGeom>
        </p:spPr>
      </p:pic>
      <p:sp>
        <p:nvSpPr>
          <p:cNvPr id="120" name="Por que NoSQL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Por que NoSQL 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genda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23" name="Introdução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19862" indent="-419862" algn="just" defTabSz="470534">
              <a:buSzPct val="75000"/>
              <a:buChar char="•"/>
              <a:defRPr sz="3420">
                <a:solidFill>
                  <a:srgbClr val="FFFFFF"/>
                </a:solidFill>
                <a:effectLst>
                  <a:outerShdw blurRad="28956" dist="21717" dir="5400000" rotWithShape="0">
                    <a:srgbClr val="000000"/>
                  </a:outerShdw>
                </a:effectLst>
              </a:defRPr>
            </a:pPr>
            <a:r>
              <a:rPr dirty="0" err="1"/>
              <a:t>Resumo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a </a:t>
            </a:r>
            <a:r>
              <a:rPr dirty="0" err="1"/>
              <a:t>historia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processamento</a:t>
            </a:r>
            <a:r>
              <a:rPr dirty="0"/>
              <a:t> de dados.</a:t>
            </a:r>
            <a:endParaRPr lang="en-US" dirty="0"/>
          </a:p>
          <a:p>
            <a:pPr marL="419862" indent="-419862" algn="just" defTabSz="470534">
              <a:buSzPct val="75000"/>
              <a:buChar char="•"/>
              <a:defRPr sz="3420">
                <a:solidFill>
                  <a:srgbClr val="FFFFFF"/>
                </a:solidFill>
                <a:effectLst>
                  <a:outerShdw blurRad="28956" dist="21717" dir="5400000" rotWithShape="0">
                    <a:srgbClr val="000000"/>
                  </a:outerShdw>
                </a:effectLst>
              </a:defRPr>
            </a:pPr>
            <a:r>
              <a:rPr lang="en-US" dirty="0" err="1"/>
              <a:t>Teorema</a:t>
            </a:r>
            <a:r>
              <a:rPr lang="en-US" dirty="0"/>
              <a:t> CAP</a:t>
            </a:r>
            <a:endParaRPr dirty="0"/>
          </a:p>
          <a:p>
            <a:pPr marL="419862" indent="-419862" algn="just" defTabSz="470534">
              <a:buSzPct val="75000"/>
              <a:buChar char="•"/>
              <a:defRPr sz="3420">
                <a:solidFill>
                  <a:srgbClr val="FFFFFF"/>
                </a:solidFill>
                <a:effectLst>
                  <a:outerShdw blurRad="28956" dist="21717" dir="5400000" rotWithShape="0">
                    <a:srgbClr val="000000"/>
                  </a:outerShdw>
                </a:effectLst>
              </a:defRPr>
            </a:pPr>
            <a:r>
              <a:rPr dirty="0"/>
              <a:t>Por que </a:t>
            </a:r>
            <a:r>
              <a:rPr dirty="0" err="1"/>
              <a:t>NoSql</a:t>
            </a:r>
            <a:r>
              <a:rPr dirty="0"/>
              <a:t> ?</a:t>
            </a:r>
            <a:r>
              <a:rPr lang="en-US" dirty="0"/>
              <a:t> </a:t>
            </a:r>
            <a:r>
              <a:rPr lang="en-US" dirty="0" err="1"/>
              <a:t>Diferenças</a:t>
            </a:r>
            <a:endParaRPr dirty="0"/>
          </a:p>
          <a:p>
            <a:pPr marL="419862" indent="-419862" algn="just" defTabSz="470534">
              <a:buSzPct val="75000"/>
              <a:buChar char="•"/>
              <a:defRPr sz="3420">
                <a:solidFill>
                  <a:srgbClr val="FFFFFF"/>
                </a:solidFill>
                <a:effectLst>
                  <a:outerShdw blurRad="28956" dist="21717" dir="5400000" rotWithShape="0">
                    <a:srgbClr val="000000"/>
                  </a:outerShdw>
                </a:effectLst>
              </a:defRPr>
            </a:pPr>
            <a:r>
              <a:rPr dirty="0" err="1"/>
              <a:t>Exemplos</a:t>
            </a:r>
            <a:r>
              <a:rPr dirty="0"/>
              <a:t> de </a:t>
            </a:r>
            <a:r>
              <a:rPr dirty="0" err="1"/>
              <a:t>implementação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rocessamentos de dados.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Processamentos</a:t>
            </a:r>
            <a:r>
              <a:rPr dirty="0"/>
              <a:t> de dados..</a:t>
            </a:r>
          </a:p>
        </p:txBody>
      </p:sp>
      <p:sp>
        <p:nvSpPr>
          <p:cNvPr id="130" name="Todas as civilizações antigas que evoluíram até a nossa, sempre tiveram necessidade de armazenar informações para repassar ela aos novos integrantes que viriam, começando com rabiscos em caverna, papiros no Egito antigo, livros e mapas nos grandes impéri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 defTabSz="462280">
              <a:spcBef>
                <a:spcPts val="2800"/>
              </a:spcBef>
              <a:buSzTx/>
              <a:buFont typeface="Arial" panose="020B0604020202020204" pitchFamily="34" charset="0"/>
              <a:buChar char="•"/>
              <a:defRPr sz="2800">
                <a:effectLst>
                  <a:outerShdw blurRad="28448" dist="21336" dir="5400000" rotWithShape="0">
                    <a:srgbClr val="000000"/>
                  </a:outerShdw>
                </a:effectLst>
              </a:defRPr>
            </a:pPr>
            <a:r>
              <a:rPr dirty="0" err="1"/>
              <a:t>Todas</a:t>
            </a:r>
            <a:r>
              <a:rPr dirty="0"/>
              <a:t> as </a:t>
            </a:r>
            <a:r>
              <a:rPr dirty="0" err="1"/>
              <a:t>civilizações</a:t>
            </a:r>
            <a:r>
              <a:rPr dirty="0"/>
              <a:t> </a:t>
            </a:r>
            <a:r>
              <a:rPr dirty="0" err="1"/>
              <a:t>antigas</a:t>
            </a:r>
            <a:r>
              <a:rPr dirty="0"/>
              <a:t> que </a:t>
            </a:r>
            <a:r>
              <a:rPr dirty="0" err="1"/>
              <a:t>evoluíram</a:t>
            </a:r>
            <a:r>
              <a:rPr dirty="0"/>
              <a:t> </a:t>
            </a:r>
            <a:r>
              <a:rPr dirty="0" err="1"/>
              <a:t>até</a:t>
            </a:r>
            <a:r>
              <a:rPr dirty="0"/>
              <a:t> a </a:t>
            </a:r>
            <a:r>
              <a:rPr dirty="0" err="1"/>
              <a:t>nossa</a:t>
            </a:r>
            <a:r>
              <a:rPr dirty="0"/>
              <a:t>, </a:t>
            </a:r>
            <a:r>
              <a:rPr dirty="0" err="1"/>
              <a:t>sempre</a:t>
            </a:r>
            <a:r>
              <a:rPr dirty="0"/>
              <a:t> </a:t>
            </a:r>
            <a:r>
              <a:rPr dirty="0" err="1"/>
              <a:t>tiveram</a:t>
            </a:r>
            <a:r>
              <a:rPr dirty="0"/>
              <a:t> </a:t>
            </a:r>
            <a:r>
              <a:rPr dirty="0" err="1"/>
              <a:t>necessidade</a:t>
            </a:r>
            <a:r>
              <a:rPr dirty="0"/>
              <a:t> de </a:t>
            </a:r>
            <a:r>
              <a:rPr dirty="0" err="1"/>
              <a:t>armazenar</a:t>
            </a:r>
            <a:r>
              <a:rPr dirty="0"/>
              <a:t> </a:t>
            </a:r>
            <a:r>
              <a:rPr dirty="0" err="1"/>
              <a:t>informações</a:t>
            </a:r>
            <a:r>
              <a:rPr dirty="0"/>
              <a:t> para </a:t>
            </a:r>
            <a:r>
              <a:rPr dirty="0" err="1"/>
              <a:t>repassar</a:t>
            </a:r>
            <a:r>
              <a:rPr dirty="0"/>
              <a:t> </a:t>
            </a:r>
            <a:r>
              <a:rPr dirty="0" err="1"/>
              <a:t>ela</a:t>
            </a:r>
            <a:r>
              <a:rPr dirty="0"/>
              <a:t> </a:t>
            </a:r>
            <a:r>
              <a:rPr dirty="0" err="1"/>
              <a:t>aos</a:t>
            </a:r>
            <a:r>
              <a:rPr dirty="0"/>
              <a:t> </a:t>
            </a:r>
            <a:r>
              <a:rPr dirty="0" err="1"/>
              <a:t>novos</a:t>
            </a:r>
            <a:r>
              <a:rPr dirty="0"/>
              <a:t> </a:t>
            </a:r>
            <a:r>
              <a:rPr dirty="0" err="1"/>
              <a:t>integrantes</a:t>
            </a:r>
            <a:r>
              <a:rPr dirty="0"/>
              <a:t> que </a:t>
            </a:r>
            <a:r>
              <a:rPr dirty="0" err="1"/>
              <a:t>viriam</a:t>
            </a:r>
            <a:r>
              <a:rPr dirty="0"/>
              <a:t>, </a:t>
            </a:r>
            <a:r>
              <a:rPr dirty="0" err="1"/>
              <a:t>começando</a:t>
            </a:r>
            <a:r>
              <a:rPr dirty="0"/>
              <a:t> com </a:t>
            </a:r>
            <a:r>
              <a:rPr dirty="0" err="1"/>
              <a:t>rabiscos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caverna</a:t>
            </a:r>
            <a:r>
              <a:rPr dirty="0"/>
              <a:t>, </a:t>
            </a:r>
            <a:r>
              <a:rPr dirty="0" err="1"/>
              <a:t>papiros</a:t>
            </a:r>
            <a:r>
              <a:rPr dirty="0"/>
              <a:t> no </a:t>
            </a:r>
            <a:r>
              <a:rPr dirty="0" err="1"/>
              <a:t>Egito</a:t>
            </a:r>
            <a:r>
              <a:rPr dirty="0"/>
              <a:t> </a:t>
            </a:r>
            <a:r>
              <a:rPr dirty="0" err="1"/>
              <a:t>antigo</a:t>
            </a:r>
            <a:r>
              <a:rPr dirty="0"/>
              <a:t>, </a:t>
            </a:r>
            <a:r>
              <a:rPr dirty="0" err="1"/>
              <a:t>livros</a:t>
            </a:r>
            <a:r>
              <a:rPr dirty="0"/>
              <a:t> e </a:t>
            </a:r>
            <a:r>
              <a:rPr dirty="0" err="1"/>
              <a:t>mapas</a:t>
            </a:r>
            <a:r>
              <a:rPr dirty="0"/>
              <a:t> nos </a:t>
            </a:r>
            <a:r>
              <a:rPr dirty="0" err="1"/>
              <a:t>grandes</a:t>
            </a:r>
            <a:r>
              <a:rPr dirty="0"/>
              <a:t> </a:t>
            </a:r>
            <a:r>
              <a:rPr dirty="0" err="1"/>
              <a:t>impérios</a:t>
            </a:r>
            <a:r>
              <a:rPr dirty="0"/>
              <a:t>, etc..</a:t>
            </a:r>
          </a:p>
          <a:p>
            <a:pPr algn="just" defTabSz="462280">
              <a:spcBef>
                <a:spcPts val="2800"/>
              </a:spcBef>
              <a:buSzTx/>
              <a:buFont typeface="Arial" panose="020B0604020202020204" pitchFamily="34" charset="0"/>
              <a:buChar char="•"/>
              <a:defRPr sz="2800">
                <a:effectLst>
                  <a:outerShdw blurRad="28448" dist="21336" dir="5400000" rotWithShape="0">
                    <a:srgbClr val="000000"/>
                  </a:outerShdw>
                </a:effectLst>
              </a:defRPr>
            </a:pPr>
            <a:r>
              <a:rPr dirty="0"/>
              <a:t>Toda </a:t>
            </a:r>
            <a:r>
              <a:rPr dirty="0" err="1"/>
              <a:t>vez</a:t>
            </a:r>
            <a:r>
              <a:rPr dirty="0"/>
              <a:t> que a </a:t>
            </a:r>
            <a:r>
              <a:rPr dirty="0" err="1"/>
              <a:t>civilização</a:t>
            </a:r>
            <a:r>
              <a:rPr dirty="0"/>
              <a:t> </a:t>
            </a:r>
            <a:r>
              <a:rPr dirty="0" err="1"/>
              <a:t>necessitava</a:t>
            </a:r>
            <a:r>
              <a:rPr dirty="0"/>
              <a:t> </a:t>
            </a:r>
            <a:r>
              <a:rPr dirty="0" err="1"/>
              <a:t>melhorar</a:t>
            </a:r>
            <a:r>
              <a:rPr dirty="0"/>
              <a:t> a forma de </a:t>
            </a:r>
            <a:r>
              <a:rPr dirty="0" err="1"/>
              <a:t>armazenamento</a:t>
            </a:r>
            <a:r>
              <a:rPr dirty="0"/>
              <a:t>, </a:t>
            </a:r>
            <a:r>
              <a:rPr dirty="0" err="1"/>
              <a:t>surgia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nova </a:t>
            </a:r>
            <a:r>
              <a:rPr dirty="0" err="1"/>
              <a:t>solução</a:t>
            </a:r>
            <a:r>
              <a:rPr dirty="0"/>
              <a:t>, </a:t>
            </a:r>
            <a:r>
              <a:rPr dirty="0" err="1"/>
              <a:t>primeiro</a:t>
            </a:r>
            <a:r>
              <a:rPr dirty="0"/>
              <a:t> </a:t>
            </a:r>
            <a:r>
              <a:rPr dirty="0" err="1"/>
              <a:t>papel</a:t>
            </a:r>
            <a:r>
              <a:rPr dirty="0"/>
              <a:t> e </a:t>
            </a:r>
            <a:r>
              <a:rPr dirty="0" err="1"/>
              <a:t>tinta</a:t>
            </a:r>
            <a:r>
              <a:rPr dirty="0"/>
              <a:t>, </a:t>
            </a:r>
            <a:r>
              <a:rPr dirty="0" err="1"/>
              <a:t>maquinas</a:t>
            </a:r>
            <a:r>
              <a:rPr dirty="0"/>
              <a:t> de </a:t>
            </a:r>
            <a:r>
              <a:rPr dirty="0" err="1"/>
              <a:t>escrever</a:t>
            </a:r>
            <a:r>
              <a:rPr dirty="0"/>
              <a:t>, </a:t>
            </a:r>
            <a:r>
              <a:rPr dirty="0" err="1"/>
              <a:t>cartões</a:t>
            </a:r>
            <a:r>
              <a:rPr dirty="0"/>
              <a:t> </a:t>
            </a:r>
            <a:r>
              <a:rPr dirty="0" err="1"/>
              <a:t>perfurados</a:t>
            </a:r>
            <a:r>
              <a:rPr dirty="0"/>
              <a:t>, discos </a:t>
            </a:r>
            <a:r>
              <a:rPr dirty="0" err="1"/>
              <a:t>rígidos</a:t>
            </a:r>
            <a:r>
              <a:rPr dirty="0"/>
              <a:t> etc..  </a:t>
            </a:r>
          </a:p>
          <a:p>
            <a:pPr algn="just" defTabSz="462280">
              <a:spcBef>
                <a:spcPts val="2800"/>
              </a:spcBef>
              <a:buSzTx/>
              <a:buFont typeface="Arial" panose="020B0604020202020204" pitchFamily="34" charset="0"/>
              <a:buChar char="•"/>
              <a:defRPr sz="2800">
                <a:effectLst>
                  <a:outerShdw blurRad="28448" dist="21336" dir="5400000" rotWithShape="0">
                    <a:srgbClr val="000000"/>
                  </a:outerShdw>
                </a:effectLst>
              </a:defRPr>
            </a:pPr>
            <a:r>
              <a:rPr dirty="0" err="1"/>
              <a:t>Em</a:t>
            </a:r>
            <a:r>
              <a:rPr dirty="0"/>
              <a:t> 1970 </a:t>
            </a:r>
            <a:r>
              <a:rPr dirty="0" err="1"/>
              <a:t>surgiu</a:t>
            </a:r>
            <a:r>
              <a:rPr dirty="0"/>
              <a:t> o que </a:t>
            </a:r>
            <a:r>
              <a:rPr dirty="0" err="1"/>
              <a:t>hoje</a:t>
            </a:r>
            <a:r>
              <a:rPr dirty="0"/>
              <a:t> </a:t>
            </a:r>
            <a:r>
              <a:rPr dirty="0" err="1"/>
              <a:t>temos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Banco de Dados </a:t>
            </a:r>
            <a:r>
              <a:rPr dirty="0" err="1"/>
              <a:t>Relacional</a:t>
            </a:r>
            <a:r>
              <a:rPr dirty="0"/>
              <a:t> e é </a:t>
            </a:r>
            <a:r>
              <a:rPr dirty="0" err="1"/>
              <a:t>importante</a:t>
            </a:r>
            <a:r>
              <a:rPr dirty="0"/>
              <a:t> </a:t>
            </a:r>
            <a:r>
              <a:rPr dirty="0" err="1"/>
              <a:t>entender</a:t>
            </a:r>
            <a:r>
              <a:rPr dirty="0"/>
              <a:t> por que </a:t>
            </a:r>
            <a:r>
              <a:rPr dirty="0" err="1"/>
              <a:t>ele</a:t>
            </a:r>
            <a:r>
              <a:rPr dirty="0"/>
              <a:t> </a:t>
            </a:r>
            <a:r>
              <a:rPr dirty="0" err="1"/>
              <a:t>surgiu</a:t>
            </a:r>
            <a:r>
              <a:rPr dirty="0"/>
              <a:t>. Nessa </a:t>
            </a:r>
            <a:r>
              <a:rPr dirty="0" err="1"/>
              <a:t>época</a:t>
            </a:r>
            <a:r>
              <a:rPr dirty="0"/>
              <a:t> o </a:t>
            </a:r>
            <a:r>
              <a:rPr dirty="0" err="1"/>
              <a:t>armazenamento</a:t>
            </a:r>
            <a:r>
              <a:rPr dirty="0"/>
              <a:t> era </a:t>
            </a:r>
            <a:r>
              <a:rPr dirty="0" err="1"/>
              <a:t>extremamente</a:t>
            </a:r>
            <a:r>
              <a:rPr dirty="0"/>
              <a:t> </a:t>
            </a:r>
            <a:r>
              <a:rPr dirty="0" err="1"/>
              <a:t>caro</a:t>
            </a:r>
            <a:r>
              <a:rPr dirty="0"/>
              <a:t>,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unidade</a:t>
            </a:r>
            <a:r>
              <a:rPr dirty="0"/>
              <a:t> de 4 MB de </a:t>
            </a:r>
            <a:r>
              <a:rPr dirty="0" err="1"/>
              <a:t>armazenamento</a:t>
            </a:r>
            <a:r>
              <a:rPr dirty="0"/>
              <a:t> </a:t>
            </a:r>
            <a:r>
              <a:rPr dirty="0" err="1"/>
              <a:t>custava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média</a:t>
            </a:r>
            <a:r>
              <a:rPr dirty="0"/>
              <a:t> $ 250.000.</a:t>
            </a:r>
            <a:endParaRPr lang="en-US" dirty="0"/>
          </a:p>
          <a:p>
            <a:pPr algn="just" defTabSz="462280">
              <a:spcBef>
                <a:spcPts val="2800"/>
              </a:spcBef>
              <a:buSzTx/>
              <a:buFont typeface="Arial" panose="020B0604020202020204" pitchFamily="34" charset="0"/>
              <a:buChar char="•"/>
              <a:defRPr sz="2800">
                <a:effectLst>
                  <a:outerShdw blurRad="28448" dist="21336" dir="5400000" rotWithShape="0">
                    <a:srgbClr val="000000"/>
                  </a:outerShdw>
                </a:effectLst>
              </a:defRPr>
            </a:pPr>
            <a:r>
              <a:rPr dirty="0"/>
              <a:t> </a:t>
            </a:r>
            <a:r>
              <a:rPr dirty="0" err="1"/>
              <a:t>Então</a:t>
            </a:r>
            <a:r>
              <a:rPr dirty="0"/>
              <a:t> </a:t>
            </a:r>
            <a:r>
              <a:rPr dirty="0" err="1"/>
              <a:t>vamos</a:t>
            </a:r>
            <a:r>
              <a:rPr dirty="0"/>
              <a:t> </a:t>
            </a:r>
            <a:r>
              <a:rPr dirty="0" err="1"/>
              <a:t>normalizar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dados, </a:t>
            </a:r>
            <a:r>
              <a:rPr dirty="0" err="1"/>
              <a:t>reduzir</a:t>
            </a:r>
            <a:r>
              <a:rPr dirty="0"/>
              <a:t> o peso </a:t>
            </a:r>
            <a:r>
              <a:rPr dirty="0" err="1"/>
              <a:t>em</a:t>
            </a:r>
            <a:r>
              <a:rPr dirty="0"/>
              <a:t> disco, o que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época</a:t>
            </a:r>
            <a:r>
              <a:rPr dirty="0"/>
              <a:t>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maravilhoso</a:t>
            </a:r>
            <a:r>
              <a:rPr dirty="0"/>
              <a:t>,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tínhamos</a:t>
            </a:r>
            <a:r>
              <a:rPr dirty="0"/>
              <a:t> </a:t>
            </a:r>
            <a:r>
              <a:rPr dirty="0" err="1"/>
              <a:t>problemas</a:t>
            </a:r>
            <a:r>
              <a:rPr dirty="0"/>
              <a:t> com </a:t>
            </a:r>
            <a:r>
              <a:rPr dirty="0" err="1"/>
              <a:t>processamento</a:t>
            </a:r>
            <a:r>
              <a:rPr dirty="0"/>
              <a:t> de CPU,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tínhamos</a:t>
            </a:r>
            <a:r>
              <a:rPr dirty="0"/>
              <a:t> </a:t>
            </a:r>
            <a:r>
              <a:rPr dirty="0" err="1"/>
              <a:t>aplicações</a:t>
            </a:r>
            <a:r>
              <a:rPr dirty="0"/>
              <a:t> que </a:t>
            </a:r>
            <a:r>
              <a:rPr dirty="0" err="1"/>
              <a:t>conseguiam</a:t>
            </a:r>
            <a:r>
              <a:rPr dirty="0"/>
              <a:t> </a:t>
            </a:r>
            <a:r>
              <a:rPr dirty="0" err="1"/>
              <a:t>usar</a:t>
            </a:r>
            <a:r>
              <a:rPr dirty="0"/>
              <a:t> </a:t>
            </a:r>
            <a:r>
              <a:rPr dirty="0" err="1"/>
              <a:t>todo</a:t>
            </a:r>
            <a:r>
              <a:rPr dirty="0"/>
              <a:t> hardware  o que </a:t>
            </a:r>
            <a:r>
              <a:rPr dirty="0" err="1"/>
              <a:t>tínhamos</a:t>
            </a:r>
            <a:r>
              <a:rPr dirty="0"/>
              <a:t> era um alto </a:t>
            </a:r>
            <a:r>
              <a:rPr dirty="0" err="1"/>
              <a:t>custo</a:t>
            </a:r>
            <a:r>
              <a:rPr dirty="0"/>
              <a:t> de </a:t>
            </a:r>
            <a:r>
              <a:rPr dirty="0" err="1"/>
              <a:t>armazenamento</a:t>
            </a:r>
            <a:r>
              <a:rPr dirty="0"/>
              <a:t> que </a:t>
            </a:r>
            <a:r>
              <a:rPr dirty="0" err="1"/>
              <a:t>essa</a:t>
            </a:r>
            <a:r>
              <a:rPr dirty="0"/>
              <a:t> </a:t>
            </a:r>
            <a:r>
              <a:rPr dirty="0" err="1"/>
              <a:t>aplicação</a:t>
            </a:r>
            <a:r>
              <a:rPr dirty="0"/>
              <a:t> </a:t>
            </a:r>
            <a:r>
              <a:rPr dirty="0" err="1"/>
              <a:t>iria</a:t>
            </a:r>
            <a:r>
              <a:rPr dirty="0"/>
              <a:t> </a:t>
            </a:r>
            <a:r>
              <a:rPr dirty="0" err="1"/>
              <a:t>gerar</a:t>
            </a:r>
            <a:r>
              <a:rPr dirty="0"/>
              <a:t>. </a:t>
            </a:r>
          </a:p>
          <a:p>
            <a:pPr algn="just" defTabSz="462280">
              <a:spcBef>
                <a:spcPts val="2800"/>
              </a:spcBef>
              <a:buSzTx/>
              <a:buFont typeface="Arial" panose="020B0604020202020204" pitchFamily="34" charset="0"/>
              <a:buChar char="•"/>
              <a:defRPr sz="2800">
                <a:effectLst>
                  <a:outerShdw blurRad="28448" dist="21336" dir="5400000" rotWithShape="0">
                    <a:srgbClr val="000000"/>
                  </a:outerShdw>
                </a:effectLst>
              </a:defRPr>
            </a:pPr>
            <a:r>
              <a:rPr dirty="0" err="1"/>
              <a:t>Entretanto</a:t>
            </a:r>
            <a:r>
              <a:rPr dirty="0"/>
              <a:t> </a:t>
            </a:r>
            <a:r>
              <a:rPr dirty="0" err="1"/>
              <a:t>hoje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dia</a:t>
            </a:r>
            <a:r>
              <a:rPr dirty="0"/>
              <a:t> o que </a:t>
            </a:r>
            <a:r>
              <a:rPr dirty="0" err="1"/>
              <a:t>temos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é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preços</a:t>
            </a:r>
            <a:r>
              <a:rPr dirty="0"/>
              <a:t> </a:t>
            </a:r>
            <a:r>
              <a:rPr dirty="0" err="1"/>
              <a:t>exorbitantes</a:t>
            </a:r>
            <a:r>
              <a:rPr dirty="0"/>
              <a:t> para </a:t>
            </a:r>
            <a:r>
              <a:rPr dirty="0" err="1"/>
              <a:t>unidade</a:t>
            </a:r>
            <a:r>
              <a:rPr dirty="0"/>
              <a:t> de </a:t>
            </a:r>
            <a:r>
              <a:rPr dirty="0" err="1"/>
              <a:t>armazenamento</a:t>
            </a:r>
            <a:r>
              <a:rPr dirty="0"/>
              <a:t>, e sim para </a:t>
            </a:r>
            <a:r>
              <a:rPr dirty="0" err="1"/>
              <a:t>uso</a:t>
            </a:r>
            <a:r>
              <a:rPr dirty="0"/>
              <a:t> de CPU, que se </a:t>
            </a:r>
            <a:r>
              <a:rPr dirty="0" err="1"/>
              <a:t>tornou</a:t>
            </a:r>
            <a:r>
              <a:rPr dirty="0"/>
              <a:t> um </a:t>
            </a:r>
            <a:r>
              <a:rPr dirty="0" err="1"/>
              <a:t>recurso</a:t>
            </a:r>
            <a:r>
              <a:rPr dirty="0"/>
              <a:t> </a:t>
            </a:r>
            <a:r>
              <a:rPr dirty="0" err="1"/>
              <a:t>caro</a:t>
            </a:r>
            <a:r>
              <a:rPr dirty="0"/>
              <a:t>. </a:t>
            </a:r>
            <a:r>
              <a:rPr dirty="0" err="1"/>
              <a:t>Consultas</a:t>
            </a:r>
            <a:r>
              <a:rPr dirty="0"/>
              <a:t>, </a:t>
            </a:r>
            <a:r>
              <a:rPr i="1" dirty="0">
                <a:latin typeface="Helvetica Neue"/>
                <a:ea typeface="Helvetica Neue"/>
                <a:cs typeface="Helvetica Neue"/>
                <a:sym typeface="Helvetica Neue"/>
              </a:rPr>
              <a:t>join’s </a:t>
            </a:r>
            <a:r>
              <a:rPr dirty="0"/>
              <a:t> entre outros </a:t>
            </a:r>
            <a:r>
              <a:rPr dirty="0" err="1"/>
              <a:t>processamentos</a:t>
            </a:r>
            <a:r>
              <a:rPr dirty="0"/>
              <a:t> que </a:t>
            </a:r>
            <a:r>
              <a:rPr dirty="0" err="1"/>
              <a:t>desnormalizam</a:t>
            </a:r>
            <a:r>
              <a:rPr dirty="0"/>
              <a:t> dados para </a:t>
            </a:r>
            <a:r>
              <a:rPr dirty="0" err="1"/>
              <a:t>alimentar</a:t>
            </a:r>
            <a:r>
              <a:rPr dirty="0"/>
              <a:t> um </a:t>
            </a:r>
            <a:r>
              <a:rPr dirty="0" err="1"/>
              <a:t>aplicativo</a:t>
            </a:r>
            <a:r>
              <a:rPr dirty="0"/>
              <a:t> </a:t>
            </a:r>
            <a:r>
              <a:rPr dirty="0" err="1"/>
              <a:t>começaram</a:t>
            </a:r>
            <a:r>
              <a:rPr dirty="0"/>
              <a:t> a se </a:t>
            </a:r>
            <a:r>
              <a:rPr dirty="0" err="1"/>
              <a:t>tornar</a:t>
            </a:r>
            <a:r>
              <a:rPr dirty="0"/>
              <a:t> </a:t>
            </a:r>
            <a:r>
              <a:rPr dirty="0" err="1"/>
              <a:t>caros</a:t>
            </a:r>
            <a:r>
              <a:rPr dirty="0"/>
              <a:t> de se </a:t>
            </a:r>
            <a:r>
              <a:rPr dirty="0" err="1"/>
              <a:t>realizar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080A593-14B1-4C21-9175-21B002A6E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78" y="2224065"/>
            <a:ext cx="16172701" cy="1093443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119D289-6C43-4AE5-9A34-A3EE6FA4AE1E}"/>
              </a:ext>
            </a:extLst>
          </p:cNvPr>
          <p:cNvSpPr txBox="1"/>
          <p:nvPr/>
        </p:nvSpPr>
        <p:spPr>
          <a:xfrm>
            <a:off x="786925" y="234340"/>
            <a:ext cx="7851509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Teorema</a:t>
            </a: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 CAP</a:t>
            </a:r>
          </a:p>
        </p:txBody>
      </p:sp>
    </p:spTree>
    <p:extLst>
      <p:ext uri="{BB962C8B-B14F-4D97-AF65-F5344CB8AC3E}">
        <p14:creationId xmlns:p14="http://schemas.microsoft.com/office/powerpoint/2010/main" val="21429455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QL vs NoSQ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SQL vs NoSQL</a:t>
            </a:r>
          </a:p>
        </p:txBody>
      </p:sp>
      <p:sp>
        <p:nvSpPr>
          <p:cNvPr id="133" name="Otimiza o armazenamento…"/>
          <p:cNvSpPr txBox="1">
            <a:spLocks noGrp="1"/>
          </p:cNvSpPr>
          <p:nvPr>
            <p:ph type="body" sz="half" idx="1"/>
          </p:nvPr>
        </p:nvSpPr>
        <p:spPr>
          <a:xfrm>
            <a:off x="1683546" y="3898900"/>
            <a:ext cx="8829080" cy="8039100"/>
          </a:xfrm>
          <a:prstGeom prst="rect">
            <a:avLst/>
          </a:prstGeom>
        </p:spPr>
        <p:txBody>
          <a:bodyPr/>
          <a:lstStyle/>
          <a:p>
            <a:pPr>
              <a:buSzPct val="75000"/>
              <a:buChar char="•"/>
            </a:pPr>
            <a:r>
              <a:t>Otimiza o armazenamento</a:t>
            </a:r>
          </a:p>
          <a:p>
            <a:pPr>
              <a:buSzPct val="75000"/>
              <a:buChar char="•"/>
            </a:pPr>
            <a:r>
              <a:t>Trabalha de forma normalizada</a:t>
            </a:r>
          </a:p>
          <a:p>
            <a:pPr>
              <a:buSzPct val="75000"/>
              <a:buChar char="•"/>
            </a:pPr>
            <a:r>
              <a:t>Escala verticalmente</a:t>
            </a:r>
          </a:p>
          <a:p>
            <a:pPr>
              <a:buSzPct val="75000"/>
              <a:buChar char="•"/>
            </a:pPr>
            <a:r>
              <a:t>Excelente para OLAP</a:t>
            </a:r>
          </a:p>
        </p:txBody>
      </p:sp>
      <p:sp>
        <p:nvSpPr>
          <p:cNvPr id="134" name="Otimiza o processamento computacional…"/>
          <p:cNvSpPr txBox="1"/>
          <p:nvPr/>
        </p:nvSpPr>
        <p:spPr>
          <a:xfrm>
            <a:off x="12570573" y="3898900"/>
            <a:ext cx="8829079" cy="803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88950" indent="-488950" algn="l" defTabSz="635634">
              <a:spcBef>
                <a:spcPts val="3900"/>
              </a:spcBef>
              <a:buSzPct val="75000"/>
              <a:buChar char="•"/>
              <a:defRPr sz="3850">
                <a:effectLst>
                  <a:outerShdw blurRad="39116" dist="29337" dir="5400000" rotWithShape="0">
                    <a:srgbClr val="000000"/>
                  </a:outerShdw>
                </a:effectLst>
              </a:defRPr>
            </a:pPr>
            <a:r>
              <a:t>Otimiza o processamento computacional</a:t>
            </a:r>
          </a:p>
          <a:p>
            <a:pPr marL="488950" indent="-488950" algn="l" defTabSz="635634">
              <a:spcBef>
                <a:spcPts val="3900"/>
              </a:spcBef>
              <a:buSzPct val="75000"/>
              <a:buChar char="•"/>
              <a:defRPr sz="3850">
                <a:effectLst>
                  <a:outerShdw blurRad="39116" dist="29337" dir="5400000" rotWithShape="0">
                    <a:srgbClr val="000000"/>
                  </a:outerShdw>
                </a:effectLst>
              </a:defRPr>
            </a:pPr>
            <a:r>
              <a:t>Trabalha de forma desnormalizada e/ou com hierarquia de dados.</a:t>
            </a:r>
          </a:p>
          <a:p>
            <a:pPr marL="488950" indent="-488950" algn="l" defTabSz="635634">
              <a:spcBef>
                <a:spcPts val="3900"/>
              </a:spcBef>
              <a:buSzPct val="75000"/>
              <a:buChar char="•"/>
              <a:defRPr sz="3850">
                <a:effectLst>
                  <a:outerShdw blurRad="39116" dist="29337" dir="5400000" rotWithShape="0">
                    <a:srgbClr val="000000"/>
                  </a:outerShdw>
                </a:effectLst>
              </a:defRPr>
            </a:pPr>
            <a:r>
              <a:t>Escala horizontalmente</a:t>
            </a:r>
          </a:p>
          <a:p>
            <a:pPr marL="488950" indent="-488950" algn="l" defTabSz="635634">
              <a:spcBef>
                <a:spcPts val="3900"/>
              </a:spcBef>
              <a:buSzPct val="75000"/>
              <a:buChar char="•"/>
              <a:defRPr sz="3850">
                <a:effectLst>
                  <a:outerShdw blurRad="39116" dist="29337" dir="5400000" rotWithShape="0">
                    <a:srgbClr val="000000"/>
                  </a:outerShdw>
                </a:effectLst>
              </a:defRPr>
            </a:pPr>
            <a:r>
              <a:t>Foi construído para escalar com aplicativos OLTP</a:t>
            </a:r>
          </a:p>
          <a:p>
            <a:pPr marL="488950" indent="-488950" algn="l" defTabSz="635634">
              <a:spcBef>
                <a:spcPts val="3900"/>
              </a:spcBef>
              <a:buSzPct val="75000"/>
              <a:buChar char="•"/>
              <a:defRPr sz="3850">
                <a:effectLst>
                  <a:outerShdw blurRad="39116" dist="29337" dir="5400000" rotWithShape="0">
                    <a:srgbClr val="000000"/>
                  </a:outerShdw>
                </a:effectLst>
              </a:defRPr>
            </a:pPr>
            <a:r>
              <a:t>Trabalha com conceitos de padrões de acesso o que o torna mais eficiente nas consultas do seu aplicativo.</a:t>
            </a:r>
          </a:p>
        </p:txBody>
      </p:sp>
      <p:sp>
        <p:nvSpPr>
          <p:cNvPr id="135" name="Ambos os tipos escalam verticalmente e horizontalmente, entretanto eles performam melhor em questão de custo em uma das modalidades."/>
          <p:cNvSpPr txBox="1"/>
          <p:nvPr/>
        </p:nvSpPr>
        <p:spPr>
          <a:xfrm>
            <a:off x="1473200" y="12052300"/>
            <a:ext cx="21437600" cy="141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200" i="1"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Ambos os tipos escalam verticalmente e horizontalmente, entretanto eles performam melhor em questão de custo em uma das modalidades.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documentdb.png" descr="documentdb.png"/>
          <p:cNvPicPr>
            <a:picLocks noGrp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1282700" y="1135846"/>
            <a:ext cx="21818600" cy="8445501"/>
          </a:xfrm>
          <a:prstGeom prst="rect">
            <a:avLst/>
          </a:prstGeom>
        </p:spPr>
      </p:pic>
      <p:sp>
        <p:nvSpPr>
          <p:cNvPr id="138" name="Show me the code 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Show me the code !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340</Words>
  <Application>Microsoft Office PowerPoint</Application>
  <PresentationFormat>Personalizar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Helvetica Neue</vt:lpstr>
      <vt:lpstr>Helvetica Neue Light</vt:lpstr>
      <vt:lpstr>Industrial</vt:lpstr>
      <vt:lpstr>Por que NoSQL ?</vt:lpstr>
      <vt:lpstr>Agenda</vt:lpstr>
      <vt:lpstr>Processamentos de dados..</vt:lpstr>
      <vt:lpstr>Apresentação do PowerPoint</vt:lpstr>
      <vt:lpstr>SQL vs NoSQL</vt:lpstr>
      <vt:lpstr>Show me the code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 que NoSQL ?</dc:title>
  <cp:lastModifiedBy>Jean Carlos Moreira da Silva</cp:lastModifiedBy>
  <cp:revision>4</cp:revision>
  <dcterms:modified xsi:type="dcterms:W3CDTF">2020-05-14T01:00:28Z</dcterms:modified>
</cp:coreProperties>
</file>