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6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35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64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32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07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99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05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76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0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72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4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4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3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4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0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E12E-DFAF-4080-A9B0-20DE399991C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1F7930-0972-4131-98D4-F96E7C09C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7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lexandreChaussard/Cassiopee_Chirurgi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36E02FE-55CA-44CB-A325-12A72E763350}"/>
              </a:ext>
            </a:extLst>
          </p:cNvPr>
          <p:cNvSpPr txBox="1"/>
          <p:nvPr/>
        </p:nvSpPr>
        <p:spPr>
          <a:xfrm>
            <a:off x="4256946" y="1130710"/>
            <a:ext cx="3932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Projet Cassiopée N°19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9F563-9FAB-4F8B-89DB-B44C99F294D7}"/>
              </a:ext>
            </a:extLst>
          </p:cNvPr>
          <p:cNvSpPr txBox="1"/>
          <p:nvPr/>
        </p:nvSpPr>
        <p:spPr>
          <a:xfrm>
            <a:off x="1639529" y="1858297"/>
            <a:ext cx="8832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Education à la chirurgie vasculaire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7704EE-A157-4EDD-AF2A-F5264AAFED3A}"/>
              </a:ext>
            </a:extLst>
          </p:cNvPr>
          <p:cNvSpPr txBox="1"/>
          <p:nvPr/>
        </p:nvSpPr>
        <p:spPr>
          <a:xfrm>
            <a:off x="4823316" y="3008501"/>
            <a:ext cx="246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Présentations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224C21-8FEF-460A-BAE5-68A9E338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29" y="4436157"/>
            <a:ext cx="1300316" cy="173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79FCBBA-1029-486C-8C2A-68768EC8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36" y="4436157"/>
            <a:ext cx="1300316" cy="173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1DE48BD-5420-491F-B656-FE5719B6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55" y="4436157"/>
            <a:ext cx="1300316" cy="173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EBBC7E-1C43-4696-92FA-635CDDEBC89A}"/>
              </a:ext>
            </a:extLst>
          </p:cNvPr>
          <p:cNvSpPr txBox="1"/>
          <p:nvPr/>
        </p:nvSpPr>
        <p:spPr>
          <a:xfrm>
            <a:off x="5650281" y="6169912"/>
            <a:ext cx="77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Erwan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646487-9325-4CCA-A770-1095D5E2867D}"/>
              </a:ext>
            </a:extLst>
          </p:cNvPr>
          <p:cNvSpPr txBox="1"/>
          <p:nvPr/>
        </p:nvSpPr>
        <p:spPr>
          <a:xfrm>
            <a:off x="1728020" y="61699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Antoine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DDE4C3-8DFC-4E31-AFC3-7A695C64E196}"/>
              </a:ext>
            </a:extLst>
          </p:cNvPr>
          <p:cNvSpPr txBox="1"/>
          <p:nvPr/>
        </p:nvSpPr>
        <p:spPr>
          <a:xfrm>
            <a:off x="9339377" y="6169912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Alexandre</a:t>
            </a:r>
          </a:p>
        </p:txBody>
      </p:sp>
    </p:spTree>
    <p:extLst>
      <p:ext uri="{BB962C8B-B14F-4D97-AF65-F5344CB8AC3E}">
        <p14:creationId xmlns:p14="http://schemas.microsoft.com/office/powerpoint/2010/main" val="34687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FC3D069-3ABA-4C40-AD8B-02ECD50F78B2}"/>
              </a:ext>
            </a:extLst>
          </p:cNvPr>
          <p:cNvSpPr txBox="1"/>
          <p:nvPr/>
        </p:nvSpPr>
        <p:spPr>
          <a:xfrm>
            <a:off x="2758612" y="772107"/>
            <a:ext cx="667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Suggestion sur le protocole de mesure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EC6816-702D-4F8E-B23D-49E5609DB064}"/>
              </a:ext>
            </a:extLst>
          </p:cNvPr>
          <p:cNvSpPr txBox="1"/>
          <p:nvPr/>
        </p:nvSpPr>
        <p:spPr>
          <a:xfrm>
            <a:off x="1268133" y="2293312"/>
            <a:ext cx="98987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4 caméras (avant, arrières, gauche, droite)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1 caméra plafond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1 caméra GoPro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2 caméra de détection infrarouge en direction des yeux (Kinect2)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1 objet étalon (mesure connue)</a:t>
            </a:r>
          </a:p>
        </p:txBody>
      </p:sp>
    </p:spTree>
    <p:extLst>
      <p:ext uri="{BB962C8B-B14F-4D97-AF65-F5344CB8AC3E}">
        <p14:creationId xmlns:p14="http://schemas.microsoft.com/office/powerpoint/2010/main" val="269125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7A4614-C5C5-4646-9D50-CCAD3AB7C2F7}"/>
              </a:ext>
            </a:extLst>
          </p:cNvPr>
          <p:cNvSpPr txBox="1"/>
          <p:nvPr/>
        </p:nvSpPr>
        <p:spPr>
          <a:xfrm>
            <a:off x="3482656" y="521110"/>
            <a:ext cx="5226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Mise en place d’un repository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CB6A7A-8190-47E9-A6A9-EF0C9E431F1F}"/>
              </a:ext>
            </a:extLst>
          </p:cNvPr>
          <p:cNvSpPr txBox="1"/>
          <p:nvPr/>
        </p:nvSpPr>
        <p:spPr>
          <a:xfrm>
            <a:off x="3327246" y="1617009"/>
            <a:ext cx="5812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Accès : </a:t>
            </a:r>
            <a:r>
              <a:rPr lang="fr-FR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https://github.com/AlexandreChaussard/Cassiopee_Chirurgie</a:t>
            </a:r>
            <a:endParaRPr lang="fr-FR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Algorithmes fonctionnels à disposition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Ressources pour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Supports de slides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D21CFE-2F6D-4C1D-847C-275B18A9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22" y="3540477"/>
            <a:ext cx="10441858" cy="2952291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9220" name="Picture 4" descr="Your QR Code">
            <a:extLst>
              <a:ext uri="{FF2B5EF4-FFF2-40B4-BE49-F238E27FC236}">
                <a16:creationId xmlns:a16="http://schemas.microsoft.com/office/drawing/2014/main" id="{5423FC6D-68DA-45EB-9654-6CEC1C6A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9" y="247252"/>
            <a:ext cx="2333317" cy="233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8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9B827BF-369F-4AB4-AE19-E150B4C8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20762"/>
              </p:ext>
            </p:extLst>
          </p:nvPr>
        </p:nvGraphicFramePr>
        <p:xfrm>
          <a:off x="1627238" y="1028904"/>
          <a:ext cx="8740878" cy="563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3794">
                  <a:extLst>
                    <a:ext uri="{9D8B030D-6E8A-4147-A177-3AD203B41FA5}">
                      <a16:colId xmlns:a16="http://schemas.microsoft.com/office/drawing/2014/main" val="380110414"/>
                    </a:ext>
                  </a:extLst>
                </a:gridCol>
                <a:gridCol w="4567084">
                  <a:extLst>
                    <a:ext uri="{9D8B030D-6E8A-4147-A177-3AD203B41FA5}">
                      <a16:colId xmlns:a16="http://schemas.microsoft.com/office/drawing/2014/main" val="3650803471"/>
                    </a:ext>
                  </a:extLst>
                </a:gridCol>
              </a:tblGrid>
              <a:tr h="1758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Annotations/</a:t>
                      </a:r>
                      <a:r>
                        <a:rPr lang="fr-FR" sz="1400" dirty="0" err="1">
                          <a:effectLst/>
                        </a:rPr>
                        <a:t>Tracking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Métriques résultantes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1047662809"/>
                  </a:ext>
                </a:extLst>
              </a:tr>
              <a:tr h="1116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In/Out avec aiguille/Out sans aiguille du Porte-aiguille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Nombre de out sans aiguille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Durée totale de in/out avec aiguille / out sans porte-aiguille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Durée par point de in/out avec aiguille / out sans porte-aiguille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1919906201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In/Out de la pince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Nombre de out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Durée totale de in/out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Durée par point de in/out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1513487404"/>
                  </a:ext>
                </a:extLst>
              </a:tr>
              <a:tr h="639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Aiguille en coup droit/revers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%age de point en coup droit/revers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Points réalisés en coup droit etudiant/expert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3123874979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Regard en zone (dans la boite, mains en dehors de la boite, aide, autre)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%age du temps passé dans les zones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494041093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Position de la tête (au-dessus ou en-dessous de la ligne des épaules)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%age temps tête haute ou basse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1553404958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Changement de position des épaules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Nombre de changement de position des épaules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2764307809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Main qui tend le fil (celle de la pince, celle du porte-aiguille, les deux)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2077857358"/>
                  </a:ext>
                </a:extLst>
              </a:tr>
              <a:tr h="1758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Début et fin de chaque point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1375710376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Etudiant droitier ou gaucher (main du porte aiguille)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2001886849"/>
                  </a:ext>
                </a:extLst>
              </a:tr>
              <a:tr h="1758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Angle de l’épaule et du bras de chaque coté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99" marR="58399" marT="0" marB="0"/>
                </a:tc>
                <a:extLst>
                  <a:ext uri="{0D108BD9-81ED-4DB2-BD59-A6C34878D82A}">
                    <a16:rowId xmlns:a16="http://schemas.microsoft.com/office/drawing/2014/main" val="3390130553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8809CE4-5DA5-4E62-B6F2-88C56011CC9A}"/>
              </a:ext>
            </a:extLst>
          </p:cNvPr>
          <p:cNvSpPr txBox="1"/>
          <p:nvPr/>
        </p:nvSpPr>
        <p:spPr>
          <a:xfrm>
            <a:off x="4291505" y="276713"/>
            <a:ext cx="341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Données d’intérêts</a:t>
            </a:r>
          </a:p>
        </p:txBody>
      </p:sp>
    </p:spTree>
    <p:extLst>
      <p:ext uri="{BB962C8B-B14F-4D97-AF65-F5344CB8AC3E}">
        <p14:creationId xmlns:p14="http://schemas.microsoft.com/office/powerpoint/2010/main" val="38824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9C6E574-CC11-4D5A-BB07-D08A0A6A78BD}"/>
              </a:ext>
            </a:extLst>
          </p:cNvPr>
          <p:cNvSpPr txBox="1"/>
          <p:nvPr/>
        </p:nvSpPr>
        <p:spPr>
          <a:xfrm>
            <a:off x="4724125" y="542184"/>
            <a:ext cx="1967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Les enjeux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98C3E9-A30C-4479-B241-5E56CCBF64B0}"/>
              </a:ext>
            </a:extLst>
          </p:cNvPr>
          <p:cNvSpPr txBox="1"/>
          <p:nvPr/>
        </p:nvSpPr>
        <p:spPr>
          <a:xfrm>
            <a:off x="1969101" y="1970971"/>
            <a:ext cx="82537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Reconnaitre un comportement ou un geste</a:t>
            </a:r>
          </a:p>
          <a:p>
            <a:r>
              <a:rPr lang="fr-FR" sz="2400" dirty="0"/>
              <a:t>	-&gt; Construit à partir des </a:t>
            </a:r>
            <a:r>
              <a:rPr lang="fr-FR" sz="2400" dirty="0" err="1"/>
              <a:t>datasets</a:t>
            </a:r>
            <a:r>
              <a:rPr lang="fr-FR" sz="2400" dirty="0"/>
              <a:t> (junior, interne, senior)</a:t>
            </a:r>
          </a:p>
          <a:p>
            <a:r>
              <a:rPr lang="fr-FR" sz="2400" dirty="0"/>
              <a:t>	-&gt; Nécessité d’une labélisation </a:t>
            </a:r>
            <a:r>
              <a:rPr lang="fr-FR" sz="2400" b="1" dirty="0"/>
              <a:t>précise</a:t>
            </a:r>
            <a:r>
              <a:rPr lang="fr-FR" sz="2400" dirty="0"/>
              <a:t> et </a:t>
            </a:r>
            <a:r>
              <a:rPr lang="fr-FR" sz="2400" b="1" dirty="0"/>
              <a:t>exhaustive </a:t>
            </a:r>
            <a:endParaRPr lang="fr-FR" sz="2400" dirty="0"/>
          </a:p>
          <a:p>
            <a:r>
              <a:rPr lang="fr-FR" sz="2400" b="1" dirty="0"/>
              <a:t>	    </a:t>
            </a:r>
            <a:r>
              <a:rPr lang="fr-FR" sz="2400" dirty="0"/>
              <a:t> (sortir un maximum d’informations de votre expertise)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AutoNum type="arabicPeriod" startAt="2"/>
            </a:pPr>
            <a:r>
              <a:rPr lang="fr-FR" sz="2400" b="1" dirty="0"/>
              <a:t>Evaluer la qualité du comportement ou du geste</a:t>
            </a:r>
          </a:p>
          <a:p>
            <a:pPr lvl="1"/>
            <a:r>
              <a:rPr lang="fr-FR" sz="2400" dirty="0"/>
              <a:t>	-&gt; Basé les descriptions que vous aurez posées</a:t>
            </a:r>
          </a:p>
          <a:p>
            <a:pPr lvl="1"/>
            <a:r>
              <a:rPr lang="fr-FR" sz="2400" dirty="0"/>
              <a:t>	     sur le 1</a:t>
            </a:r>
            <a:r>
              <a:rPr lang="fr-FR" sz="2400" baseline="30000" dirty="0"/>
              <a:t>er</a:t>
            </a:r>
            <a:r>
              <a:rPr lang="fr-FR" sz="2400" dirty="0"/>
              <a:t> jeu de données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5156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A5906C-CEB1-4035-87EE-76B054DF8FE9}"/>
              </a:ext>
            </a:extLst>
          </p:cNvPr>
          <p:cNvSpPr txBox="1"/>
          <p:nvPr/>
        </p:nvSpPr>
        <p:spPr>
          <a:xfrm>
            <a:off x="4579110" y="511277"/>
            <a:ext cx="3033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Tracking</a:t>
            </a:r>
            <a:r>
              <a:rPr lang="fr-FR" sz="3200" b="1" dirty="0"/>
              <a:t> d’objets</a:t>
            </a:r>
          </a:p>
        </p:txBody>
      </p:sp>
      <p:pic>
        <p:nvPicPr>
          <p:cNvPr id="3074" name="Picture 2" descr="Aucune description disponible.">
            <a:extLst>
              <a:ext uri="{FF2B5EF4-FFF2-40B4-BE49-F238E27FC236}">
                <a16:creationId xmlns:a16="http://schemas.microsoft.com/office/drawing/2014/main" id="{8BD51ACE-0FC1-4625-973F-54DEC46C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54" y="1799590"/>
            <a:ext cx="7612889" cy="427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6FED2BD-B91D-42C9-9618-A0E2BF1DE015}"/>
              </a:ext>
            </a:extLst>
          </p:cNvPr>
          <p:cNvSpPr txBox="1"/>
          <p:nvPr/>
        </p:nvSpPr>
        <p:spPr>
          <a:xfrm>
            <a:off x="3209932" y="432620"/>
            <a:ext cx="669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Tracking</a:t>
            </a:r>
            <a:r>
              <a:rPr lang="fr-FR" sz="3200" b="1" dirty="0"/>
              <a:t> des pivots du corps et visage</a:t>
            </a:r>
          </a:p>
        </p:txBody>
      </p:sp>
      <p:pic>
        <p:nvPicPr>
          <p:cNvPr id="5122" name="Picture 2" descr="Aucune description disponible.">
            <a:extLst>
              <a:ext uri="{FF2B5EF4-FFF2-40B4-BE49-F238E27FC236}">
                <a16:creationId xmlns:a16="http://schemas.microsoft.com/office/drawing/2014/main" id="{ED296941-FC5D-44E7-8F7F-A11B5B5A5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67" y="1643925"/>
            <a:ext cx="7792065" cy="43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DBAA01D-7E56-4ABE-9CB3-CBAA800D6CE9}"/>
              </a:ext>
            </a:extLst>
          </p:cNvPr>
          <p:cNvSpPr txBox="1"/>
          <p:nvPr/>
        </p:nvSpPr>
        <p:spPr>
          <a:xfrm>
            <a:off x="3617917" y="540774"/>
            <a:ext cx="4956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Tracking</a:t>
            </a:r>
            <a:r>
              <a:rPr lang="fr-FR" sz="3200" b="1" dirty="0"/>
              <a:t> des mains et doigts</a:t>
            </a:r>
          </a:p>
        </p:txBody>
      </p:sp>
      <p:pic>
        <p:nvPicPr>
          <p:cNvPr id="6146" name="Picture 2" descr="Aucune description disponible.">
            <a:extLst>
              <a:ext uri="{FF2B5EF4-FFF2-40B4-BE49-F238E27FC236}">
                <a16:creationId xmlns:a16="http://schemas.microsoft.com/office/drawing/2014/main" id="{FD0E26BB-8A90-4014-830E-B61FEC3D9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27" y="1639459"/>
            <a:ext cx="8471745" cy="47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2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EF7CC3-088F-431A-B796-CC41B6BE08D1}"/>
              </a:ext>
            </a:extLst>
          </p:cNvPr>
          <p:cNvSpPr txBox="1"/>
          <p:nvPr/>
        </p:nvSpPr>
        <p:spPr>
          <a:xfrm>
            <a:off x="4247384" y="442451"/>
            <a:ext cx="3697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Tracking</a:t>
            </a:r>
            <a:r>
              <a:rPr lang="fr-FR" sz="3200" b="1" dirty="0"/>
              <a:t> des pupilles</a:t>
            </a:r>
          </a:p>
        </p:txBody>
      </p:sp>
      <p:pic>
        <p:nvPicPr>
          <p:cNvPr id="7170" name="Picture 2" descr="Video-based eye-tracking uses the reflection of an infrared LED and the...  | Download Scientific Diagram">
            <a:extLst>
              <a:ext uri="{FF2B5EF4-FFF2-40B4-BE49-F238E27FC236}">
                <a16:creationId xmlns:a16="http://schemas.microsoft.com/office/drawing/2014/main" id="{7BB23A0C-6D5B-4914-8EFD-B44DA3AB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4" y="2219940"/>
            <a:ext cx="8096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0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4C37024-5B3F-4893-9C5E-ED1E95D160FA}"/>
              </a:ext>
            </a:extLst>
          </p:cNvPr>
          <p:cNvSpPr txBox="1"/>
          <p:nvPr/>
        </p:nvSpPr>
        <p:spPr>
          <a:xfrm>
            <a:off x="3303487" y="275302"/>
            <a:ext cx="5108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Les avantages de l’infrarouge</a:t>
            </a:r>
          </a:p>
        </p:txBody>
      </p:sp>
      <p:pic>
        <p:nvPicPr>
          <p:cNvPr id="2050" name="Picture 2" descr="haytham gaze tracker">
            <a:extLst>
              <a:ext uri="{FF2B5EF4-FFF2-40B4-BE49-F238E27FC236}">
                <a16:creationId xmlns:a16="http://schemas.microsoft.com/office/drawing/2014/main" id="{5B87F529-E864-4BC4-9768-FD69F71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07" y="3617041"/>
            <a:ext cx="5552202" cy="204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226F95-4615-4397-9F8C-2FB832DC6C45}"/>
              </a:ext>
            </a:extLst>
          </p:cNvPr>
          <p:cNvSpPr txBox="1"/>
          <p:nvPr/>
        </p:nvSpPr>
        <p:spPr>
          <a:xfrm>
            <a:off x="2299640" y="1546061"/>
            <a:ext cx="75927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Visibilité nette de la pupille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Atténue les difficultés liées à la couleur de l’iris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Assure des performances largement supérieures</a:t>
            </a:r>
          </a:p>
        </p:txBody>
      </p:sp>
    </p:spTree>
    <p:extLst>
      <p:ext uri="{BB962C8B-B14F-4D97-AF65-F5344CB8AC3E}">
        <p14:creationId xmlns:p14="http://schemas.microsoft.com/office/powerpoint/2010/main" val="2648154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390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Aracneon Sephyross</dc:creator>
  <cp:lastModifiedBy>Aracneon Sephyross</cp:lastModifiedBy>
  <cp:revision>19</cp:revision>
  <dcterms:created xsi:type="dcterms:W3CDTF">2022-01-24T15:47:31Z</dcterms:created>
  <dcterms:modified xsi:type="dcterms:W3CDTF">2022-01-24T16:46:25Z</dcterms:modified>
</cp:coreProperties>
</file>