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650" r:id="rId2"/>
    <p:sldId id="651" r:id="rId3"/>
    <p:sldId id="773" r:id="rId4"/>
    <p:sldId id="694" r:id="rId5"/>
    <p:sldId id="774" r:id="rId6"/>
    <p:sldId id="775" r:id="rId7"/>
    <p:sldId id="776" r:id="rId8"/>
    <p:sldId id="777" r:id="rId9"/>
    <p:sldId id="780" r:id="rId10"/>
    <p:sldId id="781" r:id="rId11"/>
    <p:sldId id="782" r:id="rId12"/>
    <p:sldId id="783" r:id="rId13"/>
    <p:sldId id="785" r:id="rId14"/>
    <p:sldId id="742" r:id="rId15"/>
    <p:sldId id="743" r:id="rId16"/>
    <p:sldId id="744" r:id="rId17"/>
    <p:sldId id="745" r:id="rId18"/>
    <p:sldId id="696" r:id="rId19"/>
    <p:sldId id="795" r:id="rId20"/>
    <p:sldId id="698" r:id="rId21"/>
    <p:sldId id="699" r:id="rId22"/>
    <p:sldId id="797" r:id="rId23"/>
    <p:sldId id="798" r:id="rId24"/>
    <p:sldId id="799" r:id="rId25"/>
    <p:sldId id="700" r:id="rId26"/>
    <p:sldId id="701" r:id="rId27"/>
    <p:sldId id="746" r:id="rId28"/>
    <p:sldId id="747" r:id="rId29"/>
    <p:sldId id="748" r:id="rId30"/>
    <p:sldId id="736" r:id="rId31"/>
    <p:sldId id="818" r:id="rId32"/>
    <p:sldId id="819" r:id="rId33"/>
    <p:sldId id="820" r:id="rId34"/>
    <p:sldId id="821" r:id="rId35"/>
    <p:sldId id="822" r:id="rId36"/>
    <p:sldId id="823" r:id="rId37"/>
    <p:sldId id="824" r:id="rId38"/>
    <p:sldId id="825" r:id="rId39"/>
    <p:sldId id="826" r:id="rId40"/>
    <p:sldId id="827" r:id="rId41"/>
    <p:sldId id="829" r:id="rId42"/>
    <p:sldId id="828" r:id="rId43"/>
  </p:sldIdLst>
  <p:sldSz cx="9144000" cy="6858000" type="screen4x3"/>
  <p:notesSz cx="9842500" cy="6754813"/>
  <p:defaultTextStyle>
    <a:defPPr>
      <a:defRPr lang="ko-KR"/>
    </a:defPPr>
    <a:lvl1pPr algn="ctr"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ctr"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ctr"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ctr"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ctr"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1" hangingPunct="1">
      <a:defRPr kumimoji="1" sz="2400" kern="1200">
        <a:solidFill>
          <a:schemeClr val="tx1"/>
        </a:solidFill>
        <a:latin typeface="굴림" charset="-127"/>
        <a:ea typeface="굴림" charset="-127"/>
        <a:cs typeface="+mn-cs"/>
      </a:defRPr>
    </a:lvl6pPr>
    <a:lvl7pPr marL="2743200" algn="l" defTabSz="914400" rtl="0" eaLnBrk="1" latinLnBrk="1" hangingPunct="1">
      <a:defRPr kumimoji="1" sz="2400" kern="1200">
        <a:solidFill>
          <a:schemeClr val="tx1"/>
        </a:solidFill>
        <a:latin typeface="굴림" charset="-127"/>
        <a:ea typeface="굴림" charset="-127"/>
        <a:cs typeface="+mn-cs"/>
      </a:defRPr>
    </a:lvl7pPr>
    <a:lvl8pPr marL="3200400" algn="l" defTabSz="914400" rtl="0" eaLnBrk="1" latinLnBrk="1" hangingPunct="1">
      <a:defRPr kumimoji="1" sz="2400" kern="1200">
        <a:solidFill>
          <a:schemeClr val="tx1"/>
        </a:solidFill>
        <a:latin typeface="굴림" charset="-127"/>
        <a:ea typeface="굴림" charset="-127"/>
        <a:cs typeface="+mn-cs"/>
      </a:defRPr>
    </a:lvl8pPr>
    <a:lvl9pPr marL="3657600" algn="l" defTabSz="914400" rtl="0" eaLnBrk="1" latinLnBrk="1" hangingPunct="1">
      <a:defRPr kumimoji="1" sz="2400"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069"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28">
          <p15:clr>
            <a:srgbClr val="A4A3A4"/>
          </p15:clr>
        </p15:guide>
        <p15:guide id="2" pos="3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7FE"/>
    <a:srgbClr val="8FDBFC"/>
    <a:srgbClr val="C7EAFC"/>
    <a:srgbClr val="DCDDDF"/>
    <a:srgbClr val="FFFFFF"/>
    <a:srgbClr val="009999"/>
    <a:srgbClr val="003366"/>
    <a:srgbClr val="008000"/>
    <a:srgbClr val="DDDD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946D8-B9FB-46AD-9210-61BE8328DE0A}" v="32" dt="2024-10-07T21:59:57.727"/>
  </p1510:revLst>
</p1510:revInfo>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4" autoAdjust="0"/>
    <p:restoredTop sz="95248" autoAdjust="0"/>
  </p:normalViewPr>
  <p:slideViewPr>
    <p:cSldViewPr>
      <p:cViewPr varScale="1">
        <p:scale>
          <a:sx n="124" d="100"/>
          <a:sy n="124" d="100"/>
        </p:scale>
        <p:origin x="1020" y="90"/>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094" y="-72"/>
      </p:cViewPr>
      <p:guideLst>
        <p:guide orient="horz" pos="2128"/>
        <p:guide pos="3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802" name="Rectangle 2"/>
          <p:cNvSpPr>
            <a:spLocks noGrp="1" noChangeArrowheads="1"/>
          </p:cNvSpPr>
          <p:nvPr>
            <p:ph type="hdr" sz="quarter"/>
          </p:nvPr>
        </p:nvSpPr>
        <p:spPr bwMode="auto">
          <a:xfrm>
            <a:off x="0" y="0"/>
            <a:ext cx="4265613"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l" defTabSz="923925">
              <a:defRPr sz="1200"/>
            </a:lvl1pPr>
          </a:lstStyle>
          <a:p>
            <a:pPr>
              <a:defRPr/>
            </a:pPr>
            <a:endParaRPr lang="en-US" altLang="ko-KR"/>
          </a:p>
        </p:txBody>
      </p:sp>
      <p:sp>
        <p:nvSpPr>
          <p:cNvPr id="332803" name="Rectangle 3"/>
          <p:cNvSpPr>
            <a:spLocks noGrp="1" noChangeArrowheads="1"/>
          </p:cNvSpPr>
          <p:nvPr>
            <p:ph type="dt" sz="quarter" idx="1"/>
          </p:nvPr>
        </p:nvSpPr>
        <p:spPr bwMode="auto">
          <a:xfrm>
            <a:off x="5576888" y="0"/>
            <a:ext cx="4265612"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r" defTabSz="923925">
              <a:defRPr sz="1200"/>
            </a:lvl1pPr>
          </a:lstStyle>
          <a:p>
            <a:pPr>
              <a:defRPr/>
            </a:pPr>
            <a:endParaRPr lang="en-US" altLang="ko-KR"/>
          </a:p>
        </p:txBody>
      </p:sp>
      <p:sp>
        <p:nvSpPr>
          <p:cNvPr id="332804" name="Rectangle 4"/>
          <p:cNvSpPr>
            <a:spLocks noGrp="1" noChangeArrowheads="1"/>
          </p:cNvSpPr>
          <p:nvPr>
            <p:ph type="ftr" sz="quarter" idx="2"/>
          </p:nvPr>
        </p:nvSpPr>
        <p:spPr bwMode="auto">
          <a:xfrm>
            <a:off x="0" y="6416675"/>
            <a:ext cx="4265613"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l" defTabSz="923925">
              <a:defRPr sz="1200"/>
            </a:lvl1pPr>
          </a:lstStyle>
          <a:p>
            <a:pPr>
              <a:defRPr/>
            </a:pPr>
            <a:endParaRPr lang="en-US" altLang="ko-KR"/>
          </a:p>
        </p:txBody>
      </p:sp>
      <p:sp>
        <p:nvSpPr>
          <p:cNvPr id="332805" name="Rectangle 5"/>
          <p:cNvSpPr>
            <a:spLocks noGrp="1" noChangeArrowheads="1"/>
          </p:cNvSpPr>
          <p:nvPr>
            <p:ph type="sldNum" sz="quarter" idx="3"/>
          </p:nvPr>
        </p:nvSpPr>
        <p:spPr bwMode="auto">
          <a:xfrm>
            <a:off x="5576888" y="6416675"/>
            <a:ext cx="4265612"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r" defTabSz="923925">
              <a:defRPr sz="1200"/>
            </a:lvl1pPr>
          </a:lstStyle>
          <a:p>
            <a:pPr>
              <a:defRPr/>
            </a:pPr>
            <a:fld id="{C9B4C822-F520-4A6B-ABE5-16C4EF965DFA}" type="slidenum">
              <a:rPr lang="en-US" altLang="ko-KR"/>
              <a:pPr>
                <a:defRPr/>
              </a:pPr>
              <a:t>‹#›</a:t>
            </a:fld>
            <a:endParaRPr lang="en-US" altLang="ko-KR"/>
          </a:p>
        </p:txBody>
      </p:sp>
    </p:spTree>
    <p:extLst>
      <p:ext uri="{BB962C8B-B14F-4D97-AF65-F5344CB8AC3E}">
        <p14:creationId xmlns:p14="http://schemas.microsoft.com/office/powerpoint/2010/main" val="2095961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265613"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l" defTabSz="923925">
              <a:defRPr sz="1200"/>
            </a:lvl1pPr>
          </a:lstStyle>
          <a:p>
            <a:pPr>
              <a:defRPr/>
            </a:pPr>
            <a:endParaRPr lang="en-US" altLang="ko-KR"/>
          </a:p>
        </p:txBody>
      </p:sp>
      <p:sp>
        <p:nvSpPr>
          <p:cNvPr id="65539" name="Rectangle 3"/>
          <p:cNvSpPr>
            <a:spLocks noGrp="1" noChangeArrowheads="1"/>
          </p:cNvSpPr>
          <p:nvPr>
            <p:ph type="dt" idx="1"/>
          </p:nvPr>
        </p:nvSpPr>
        <p:spPr bwMode="auto">
          <a:xfrm>
            <a:off x="5576888" y="0"/>
            <a:ext cx="4265612"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r" defTabSz="923925">
              <a:defRPr sz="1200"/>
            </a:lvl1pPr>
          </a:lstStyle>
          <a:p>
            <a:pPr>
              <a:defRPr/>
            </a:pPr>
            <a:endParaRPr lang="en-US" altLang="ko-KR"/>
          </a:p>
        </p:txBody>
      </p:sp>
      <p:sp>
        <p:nvSpPr>
          <p:cNvPr id="5124" name="Rectangle 4"/>
          <p:cNvSpPr>
            <a:spLocks noGrp="1" noRot="1" noChangeAspect="1" noChangeArrowheads="1" noTextEdit="1"/>
          </p:cNvSpPr>
          <p:nvPr>
            <p:ph type="sldImg" idx="2"/>
          </p:nvPr>
        </p:nvSpPr>
        <p:spPr bwMode="auto">
          <a:xfrm>
            <a:off x="3228975" y="504825"/>
            <a:ext cx="3379788" cy="2535238"/>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1311275" y="3206750"/>
            <a:ext cx="7219950" cy="3040063"/>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5542" name="Rectangle 6"/>
          <p:cNvSpPr>
            <a:spLocks noGrp="1" noChangeArrowheads="1"/>
          </p:cNvSpPr>
          <p:nvPr>
            <p:ph type="ftr" sz="quarter" idx="4"/>
          </p:nvPr>
        </p:nvSpPr>
        <p:spPr bwMode="auto">
          <a:xfrm>
            <a:off x="0" y="6416675"/>
            <a:ext cx="4265613"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l" defTabSz="923925">
              <a:defRPr sz="1200"/>
            </a:lvl1pPr>
          </a:lstStyle>
          <a:p>
            <a:pPr>
              <a:defRPr/>
            </a:pPr>
            <a:endParaRPr lang="en-US" altLang="ko-KR"/>
          </a:p>
        </p:txBody>
      </p:sp>
      <p:sp>
        <p:nvSpPr>
          <p:cNvPr id="65543" name="Rectangle 7"/>
          <p:cNvSpPr>
            <a:spLocks noGrp="1" noChangeArrowheads="1"/>
          </p:cNvSpPr>
          <p:nvPr>
            <p:ph type="sldNum" sz="quarter" idx="5"/>
          </p:nvPr>
        </p:nvSpPr>
        <p:spPr bwMode="auto">
          <a:xfrm>
            <a:off x="5576888" y="6416675"/>
            <a:ext cx="4265612"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r" defTabSz="923925">
              <a:defRPr sz="1200"/>
            </a:lvl1pPr>
          </a:lstStyle>
          <a:p>
            <a:pPr>
              <a:defRPr/>
            </a:pPr>
            <a:fld id="{5E5597F2-FFBE-41A9-8EAC-913E455C49C8}" type="slidenum">
              <a:rPr lang="en-US" altLang="ko-KR"/>
              <a:pPr>
                <a:defRPr/>
              </a:pPr>
              <a:t>‹#›</a:t>
            </a:fld>
            <a:endParaRPr lang="en-US" altLang="ko-KR"/>
          </a:p>
        </p:txBody>
      </p:sp>
    </p:spTree>
    <p:extLst>
      <p:ext uri="{BB962C8B-B14F-4D97-AF65-F5344CB8AC3E}">
        <p14:creationId xmlns:p14="http://schemas.microsoft.com/office/powerpoint/2010/main" val="405831151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NetworkLayerExample</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string </a:t>
            </a:r>
            <a:r>
              <a:rPr lang="en-US" altLang="ko-KR" sz="1800" dirty="0" err="1">
                <a:solidFill>
                  <a:srgbClr val="000000"/>
                </a:solidFill>
                <a:latin typeface="돋움체" panose="020B0609000101010101" pitchFamily="49" charset="-127"/>
                <a:ea typeface="돋움체" panose="020B0609000101010101" pitchFamily="49" charset="-127"/>
              </a:rPr>
              <a:t>ipString</a:t>
            </a:r>
            <a:r>
              <a:rPr lang="en-US" altLang="ko-KR" sz="1800" dirty="0">
                <a:solidFill>
                  <a:srgbClr val="000000"/>
                </a:solidFill>
                <a:latin typeface="돋움체" panose="020B0609000101010101" pitchFamily="49" charset="-127"/>
                <a:ea typeface="돋움체" panose="020B0609000101010101" pitchFamily="49" charset="-127"/>
              </a:rPr>
              <a:t> = "192.168.1.10";</a:t>
            </a:r>
          </a:p>
          <a:p>
            <a:r>
              <a:rPr lang="en-US" altLang="ko-KR" sz="1800" dirty="0">
                <a:solidFill>
                  <a:srgbClr val="000000"/>
                </a:solidFill>
                <a:latin typeface="돋움체" panose="020B0609000101010101" pitchFamily="49" charset="-127"/>
                <a:ea typeface="돋움체" panose="020B0609000101010101" pitchFamily="49" charset="-127"/>
              </a:rPr>
              <a:t>        string </a:t>
            </a:r>
            <a:r>
              <a:rPr lang="en-US" altLang="ko-KR" sz="1800" dirty="0" err="1">
                <a:solidFill>
                  <a:srgbClr val="000000"/>
                </a:solidFill>
                <a:latin typeface="돋움체" panose="020B0609000101010101" pitchFamily="49" charset="-127"/>
                <a:ea typeface="돋움체" panose="020B0609000101010101" pitchFamily="49" charset="-127"/>
              </a:rPr>
              <a:t>subnetMask</a:t>
            </a:r>
            <a:r>
              <a:rPr lang="en-US" altLang="ko-KR" sz="1800" dirty="0">
                <a:solidFill>
                  <a:srgbClr val="000000"/>
                </a:solidFill>
                <a:latin typeface="돋움체" panose="020B0609000101010101" pitchFamily="49" charset="-127"/>
                <a:ea typeface="돋움체" panose="020B0609000101010101" pitchFamily="49" charset="-127"/>
              </a:rPr>
              <a:t> = "255.255.255.0";</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Convert the IP string to an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object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IPAddress.Parse</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ipString</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mask = </a:t>
            </a:r>
            <a:r>
              <a:rPr lang="en-US" altLang="ko-KR" sz="1800" dirty="0" err="1">
                <a:solidFill>
                  <a:srgbClr val="000000"/>
                </a:solidFill>
                <a:latin typeface="돋움체" panose="020B0609000101010101" pitchFamily="49" charset="-127"/>
                <a:ea typeface="돋움체" panose="020B0609000101010101" pitchFamily="49" charset="-127"/>
              </a:rPr>
              <a:t>IPAddress.Parse</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subnetMask</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($"IP Address: {</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($"Subnet Mask: {mask}");</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Convert IP to binary format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($"Binary IP: {</a:t>
            </a:r>
            <a:r>
              <a:rPr lang="en-US" altLang="ko-KR" sz="1800" dirty="0" err="1">
                <a:solidFill>
                  <a:srgbClr val="000000"/>
                </a:solidFill>
                <a:latin typeface="돋움체" panose="020B0609000101010101" pitchFamily="49" charset="-127"/>
                <a:ea typeface="돋움체" panose="020B0609000101010101" pitchFamily="49" charset="-127"/>
              </a:rPr>
              <a:t>ConvertToBinary</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($"Binary Mask: {</a:t>
            </a:r>
            <a:r>
              <a:rPr lang="en-US" altLang="ko-KR" sz="1800" dirty="0" err="1">
                <a:solidFill>
                  <a:srgbClr val="000000"/>
                </a:solidFill>
                <a:latin typeface="돋움체" panose="020B0609000101010101" pitchFamily="49" charset="-127"/>
                <a:ea typeface="돋움체" panose="020B0609000101010101" pitchFamily="49" charset="-127"/>
              </a:rPr>
              <a:t>ConvertToBinary</a:t>
            </a:r>
            <a:r>
              <a:rPr lang="en-US" altLang="ko-KR" sz="1800" dirty="0">
                <a:solidFill>
                  <a:srgbClr val="000000"/>
                </a:solidFill>
                <a:latin typeface="돋움체" panose="020B0609000101010101" pitchFamily="49" charset="-127"/>
                <a:ea typeface="돋움체" panose="020B0609000101010101" pitchFamily="49" charset="-127"/>
              </a:rPr>
              <a:t>(mask)}");</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Demonstrate subnet calculation (network address)</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networkAddress</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CalculateNetworkAddress</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 mask);</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($"Network Address: {</a:t>
            </a:r>
            <a:r>
              <a:rPr lang="en-US" altLang="ko-KR" sz="1800" dirty="0" err="1">
                <a:solidFill>
                  <a:srgbClr val="000000"/>
                </a:solidFill>
                <a:latin typeface="돋움체" panose="020B0609000101010101" pitchFamily="49" charset="-127"/>
                <a:ea typeface="돋움체" panose="020B0609000101010101" pitchFamily="49" charset="-127"/>
              </a:rPr>
              <a:t>networkAddress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static string </a:t>
            </a:r>
            <a:r>
              <a:rPr lang="en-US" altLang="ko-KR" sz="1800" dirty="0" err="1">
                <a:solidFill>
                  <a:srgbClr val="000000"/>
                </a:solidFill>
                <a:latin typeface="돋움체" panose="020B0609000101010101" pitchFamily="49" charset="-127"/>
                <a:ea typeface="돋움체" panose="020B0609000101010101" pitchFamily="49" charset="-127"/>
              </a:rPr>
              <a:t>ConvertToBinary</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byte[] bytes = </a:t>
            </a:r>
            <a:r>
              <a:rPr lang="en-US" altLang="ko-KR" sz="1800" dirty="0" err="1">
                <a:solidFill>
                  <a:srgbClr val="000000"/>
                </a:solidFill>
                <a:latin typeface="돋움체" panose="020B0609000101010101" pitchFamily="49" charset="-127"/>
                <a:ea typeface="돋움체" panose="020B0609000101010101" pitchFamily="49" charset="-127"/>
              </a:rPr>
              <a:t>ip.GetAddressBytes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string </a:t>
            </a:r>
            <a:r>
              <a:rPr lang="en-US" altLang="ko-KR" sz="1800" dirty="0" err="1">
                <a:solidFill>
                  <a:srgbClr val="000000"/>
                </a:solidFill>
                <a:latin typeface="돋움체" panose="020B0609000101010101" pitchFamily="49" charset="-127"/>
                <a:ea typeface="돋움체" panose="020B0609000101010101" pitchFamily="49" charset="-127"/>
              </a:rPr>
              <a:t>binaryString</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string.Join</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Array.ConvertAll</a:t>
            </a:r>
            <a:r>
              <a:rPr lang="en-US" altLang="ko-KR" sz="1800" dirty="0">
                <a:solidFill>
                  <a:srgbClr val="000000"/>
                </a:solidFill>
                <a:latin typeface="돋움체" panose="020B0609000101010101" pitchFamily="49" charset="-127"/>
                <a:ea typeface="돋움체" panose="020B0609000101010101" pitchFamily="49" charset="-127"/>
              </a:rPr>
              <a:t>(bytes, b =&gt; </a:t>
            </a:r>
            <a:r>
              <a:rPr lang="en-US" altLang="ko-KR" sz="1800" dirty="0" err="1">
                <a:solidFill>
                  <a:srgbClr val="000000"/>
                </a:solidFill>
                <a:latin typeface="돋움체" panose="020B0609000101010101" pitchFamily="49" charset="-127"/>
                <a:ea typeface="돋움체" panose="020B0609000101010101" pitchFamily="49" charset="-127"/>
              </a:rPr>
              <a:t>Convert.ToString</a:t>
            </a:r>
            <a:r>
              <a:rPr lang="en-US" altLang="ko-KR" sz="1800" dirty="0">
                <a:solidFill>
                  <a:srgbClr val="000000"/>
                </a:solidFill>
                <a:latin typeface="돋움체" panose="020B0609000101010101" pitchFamily="49" charset="-127"/>
                <a:ea typeface="돋움체" panose="020B0609000101010101" pitchFamily="49" charset="-127"/>
              </a:rPr>
              <a:t>(b, 2).</a:t>
            </a:r>
            <a:r>
              <a:rPr lang="en-US" altLang="ko-KR" sz="1800" dirty="0" err="1">
                <a:solidFill>
                  <a:srgbClr val="000000"/>
                </a:solidFill>
                <a:latin typeface="돋움체" panose="020B0609000101010101" pitchFamily="49" charset="-127"/>
                <a:ea typeface="돋움체" panose="020B0609000101010101" pitchFamily="49" charset="-127"/>
              </a:rPr>
              <a:t>PadLeft</a:t>
            </a:r>
            <a:r>
              <a:rPr lang="en-US" altLang="ko-KR" sz="1800" dirty="0">
                <a:solidFill>
                  <a:srgbClr val="000000"/>
                </a:solidFill>
                <a:latin typeface="돋움체" panose="020B0609000101010101" pitchFamily="49" charset="-127"/>
                <a:ea typeface="돋움체" panose="020B0609000101010101" pitchFamily="49" charset="-127"/>
              </a:rPr>
              <a:t>(8, '0')));</a:t>
            </a:r>
          </a:p>
          <a:p>
            <a:r>
              <a:rPr lang="en-US" altLang="ko-KR" sz="1800" dirty="0">
                <a:solidFill>
                  <a:srgbClr val="000000"/>
                </a:solidFill>
                <a:latin typeface="돋움체" panose="020B0609000101010101" pitchFamily="49" charset="-127"/>
                <a:ea typeface="돋움체" panose="020B0609000101010101" pitchFamily="49" charset="-127"/>
              </a:rPr>
              <a:t>        return </a:t>
            </a:r>
            <a:r>
              <a:rPr lang="en-US" altLang="ko-KR" sz="1800" dirty="0" err="1">
                <a:solidFill>
                  <a:srgbClr val="000000"/>
                </a:solidFill>
                <a:latin typeface="돋움체" panose="020B0609000101010101" pitchFamily="49" charset="-127"/>
                <a:ea typeface="돋움체" panose="020B0609000101010101" pitchFamily="49" charset="-127"/>
              </a:rPr>
              <a:t>binaryString</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static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CalculateNetworkAddress</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 mask)</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byte[] </a:t>
            </a:r>
            <a:r>
              <a:rPr lang="en-US" altLang="ko-KR" sz="1800" dirty="0" err="1">
                <a:solidFill>
                  <a:srgbClr val="000000"/>
                </a:solidFill>
                <a:latin typeface="돋움체" panose="020B0609000101010101" pitchFamily="49" charset="-127"/>
                <a:ea typeface="돋움체" panose="020B0609000101010101" pitchFamily="49" charset="-127"/>
              </a:rPr>
              <a:t>ipBytes</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ip.GetAddressBytes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byte[] </a:t>
            </a:r>
            <a:r>
              <a:rPr lang="en-US" altLang="ko-KR" sz="1800" dirty="0" err="1">
                <a:solidFill>
                  <a:srgbClr val="000000"/>
                </a:solidFill>
                <a:latin typeface="돋움체" panose="020B0609000101010101" pitchFamily="49" charset="-127"/>
                <a:ea typeface="돋움체" panose="020B0609000101010101" pitchFamily="49" charset="-127"/>
              </a:rPr>
              <a:t>maskBytes</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mask.GetAddressBytes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byte[] </a:t>
            </a:r>
            <a:r>
              <a:rPr lang="en-US" altLang="ko-KR" sz="1800" dirty="0" err="1">
                <a:solidFill>
                  <a:srgbClr val="000000"/>
                </a:solidFill>
                <a:latin typeface="돋움체" panose="020B0609000101010101" pitchFamily="49" charset="-127"/>
                <a:ea typeface="돋움체" panose="020B0609000101010101" pitchFamily="49" charset="-127"/>
              </a:rPr>
              <a:t>networkBytes</a:t>
            </a:r>
            <a:r>
              <a:rPr lang="en-US" altLang="ko-KR" sz="1800" dirty="0">
                <a:solidFill>
                  <a:srgbClr val="000000"/>
                </a:solidFill>
                <a:latin typeface="돋움체" panose="020B0609000101010101" pitchFamily="49" charset="-127"/>
                <a:ea typeface="돋움체" panose="020B0609000101010101" pitchFamily="49" charset="-127"/>
              </a:rPr>
              <a:t> = new byte[</a:t>
            </a:r>
            <a:r>
              <a:rPr lang="en-US" altLang="ko-KR" sz="1800" dirty="0" err="1">
                <a:solidFill>
                  <a:srgbClr val="000000"/>
                </a:solidFill>
                <a:latin typeface="돋움체" panose="020B0609000101010101" pitchFamily="49" charset="-127"/>
                <a:ea typeface="돋움체" panose="020B0609000101010101" pitchFamily="49" charset="-127"/>
              </a:rPr>
              <a:t>ipBytes.Length</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for (int </a:t>
            </a:r>
            <a:r>
              <a:rPr lang="en-US" altLang="ko-KR" sz="1800" dirty="0" err="1">
                <a:solidFill>
                  <a:srgbClr val="000000"/>
                </a:solidFill>
                <a:latin typeface="돋움체" panose="020B0609000101010101" pitchFamily="49" charset="-127"/>
                <a:ea typeface="돋움체" panose="020B0609000101010101" pitchFamily="49" charset="-127"/>
              </a:rPr>
              <a:t>i</a:t>
            </a:r>
            <a:r>
              <a:rPr lang="en-US" altLang="ko-KR" sz="1800" dirty="0">
                <a:solidFill>
                  <a:srgbClr val="000000"/>
                </a:solidFill>
                <a:latin typeface="돋움체" panose="020B0609000101010101" pitchFamily="49" charset="-127"/>
                <a:ea typeface="돋움체" panose="020B0609000101010101" pitchFamily="49" charset="-127"/>
              </a:rPr>
              <a:t> = 0; </a:t>
            </a:r>
            <a:r>
              <a:rPr lang="en-US" altLang="ko-KR" sz="1800" dirty="0" err="1">
                <a:solidFill>
                  <a:srgbClr val="000000"/>
                </a:solidFill>
                <a:latin typeface="돋움체" panose="020B0609000101010101" pitchFamily="49" charset="-127"/>
                <a:ea typeface="돋움체" panose="020B0609000101010101" pitchFamily="49" charset="-127"/>
              </a:rPr>
              <a:t>i</a:t>
            </a:r>
            <a:r>
              <a:rPr lang="en-US" altLang="ko-KR" sz="1800" dirty="0">
                <a:solidFill>
                  <a:srgbClr val="000000"/>
                </a:solidFill>
                <a:latin typeface="돋움체" panose="020B0609000101010101" pitchFamily="49" charset="-127"/>
                <a:ea typeface="돋움체" panose="020B0609000101010101" pitchFamily="49" charset="-127"/>
              </a:rPr>
              <a:t> &lt; </a:t>
            </a:r>
            <a:r>
              <a:rPr lang="en-US" altLang="ko-KR" sz="1800" dirty="0" err="1">
                <a:solidFill>
                  <a:srgbClr val="000000"/>
                </a:solidFill>
                <a:latin typeface="돋움체" panose="020B0609000101010101" pitchFamily="49" charset="-127"/>
                <a:ea typeface="돋움체" panose="020B0609000101010101" pitchFamily="49" charset="-127"/>
              </a:rPr>
              <a:t>ipBytes.Length</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nb-NO" altLang="ko-KR" sz="1800" dirty="0">
                <a:solidFill>
                  <a:srgbClr val="000000"/>
                </a:solidFill>
                <a:latin typeface="돋움체" panose="020B0609000101010101" pitchFamily="49" charset="-127"/>
                <a:ea typeface="돋움체" panose="020B0609000101010101" pitchFamily="49" charset="-127"/>
              </a:rPr>
              <a:t>            networkBytes[i] = (byte)(ipBytes[i] &amp; maskBytes[i]);</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return new </a:t>
            </a:r>
            <a:r>
              <a:rPr lang="en-US" altLang="ko-KR" sz="1800" dirty="0" err="1">
                <a:solidFill>
                  <a:srgbClr val="000000"/>
                </a:solidFill>
                <a:latin typeface="돋움체" panose="020B0609000101010101" pitchFamily="49" charset="-127"/>
                <a:ea typeface="돋움체" panose="020B0609000101010101" pitchFamily="49" charset="-127"/>
              </a:rPr>
              <a:t>IPAddress</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networkBytes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38</a:t>
            </a:fld>
            <a:endParaRPr lang="en-US" altLang="ko-KR"/>
          </a:p>
        </p:txBody>
      </p:sp>
    </p:spTree>
    <p:extLst>
      <p:ext uri="{BB962C8B-B14F-4D97-AF65-F5344CB8AC3E}">
        <p14:creationId xmlns:p14="http://schemas.microsoft.com/office/powerpoint/2010/main" val="385788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System.Net.Sockets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System.Text</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SocketExample</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("Server or Client? (S/C)");</a:t>
            </a:r>
          </a:p>
          <a:p>
            <a:r>
              <a:rPr lang="en-US" altLang="ko-KR" sz="1800" dirty="0">
                <a:solidFill>
                  <a:srgbClr val="000000"/>
                </a:solidFill>
                <a:latin typeface="돋움체" panose="020B0609000101010101" pitchFamily="49" charset="-127"/>
                <a:ea typeface="돋움체" panose="020B0609000101010101" pitchFamily="49" charset="-127"/>
              </a:rPr>
              <a:t>        char role = </a:t>
            </a:r>
            <a:r>
              <a:rPr lang="en-US" altLang="ko-KR" sz="1800" dirty="0" err="1">
                <a:solidFill>
                  <a:srgbClr val="000000"/>
                </a:solidFill>
                <a:latin typeface="돋움체" panose="020B0609000101010101" pitchFamily="49" charset="-127"/>
                <a:ea typeface="돋움체" panose="020B0609000101010101" pitchFamily="49" charset="-127"/>
              </a:rPr>
              <a:t>Console.ReadLine</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ToUpper</a:t>
            </a:r>
            <a:r>
              <a:rPr lang="en-US" altLang="ko-KR" sz="1800" dirty="0">
                <a:solidFill>
                  <a:srgbClr val="000000"/>
                </a:solidFill>
                <a:latin typeface="돋움체" panose="020B0609000101010101" pitchFamily="49" charset="-127"/>
                <a:ea typeface="돋움체" panose="020B0609000101010101" pitchFamily="49" charset="-127"/>
              </a:rPr>
              <a:t>()[0];</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if (role == 'S')</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StartServer</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else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StartClient</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static void </a:t>
            </a:r>
            <a:r>
              <a:rPr lang="en-US" altLang="ko-KR" sz="1800" dirty="0" err="1">
                <a:solidFill>
                  <a:srgbClr val="000000"/>
                </a:solidFill>
                <a:latin typeface="돋움체" panose="020B0609000101010101" pitchFamily="49" charset="-127"/>
                <a:ea typeface="돋움체" panose="020B0609000101010101" pitchFamily="49" charset="-127"/>
              </a:rPr>
              <a:t>StartServer</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IPEndPoint</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localEndPoint</a:t>
            </a:r>
            <a:r>
              <a:rPr lang="en-US" altLang="ko-KR" sz="1800" dirty="0">
                <a:solidFill>
                  <a:srgbClr val="000000"/>
                </a:solidFill>
                <a:latin typeface="돋움체" panose="020B0609000101010101" pitchFamily="49" charset="-127"/>
                <a:ea typeface="돋움체" panose="020B0609000101010101" pitchFamily="49" charset="-127"/>
              </a:rPr>
              <a:t> = new </a:t>
            </a:r>
            <a:r>
              <a:rPr lang="en-US" altLang="ko-KR" sz="1800" dirty="0" err="1">
                <a:solidFill>
                  <a:srgbClr val="000000"/>
                </a:solidFill>
                <a:latin typeface="돋움체" panose="020B0609000101010101" pitchFamily="49" charset="-127"/>
                <a:ea typeface="돋움체" panose="020B0609000101010101" pitchFamily="49" charset="-127"/>
              </a:rPr>
              <a:t>IPEndPoint</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IPAddress.Any</a:t>
            </a:r>
            <a:r>
              <a:rPr lang="en-US" altLang="ko-KR" sz="1800" dirty="0">
                <a:solidFill>
                  <a:srgbClr val="000000"/>
                </a:solidFill>
                <a:latin typeface="돋움체" panose="020B0609000101010101" pitchFamily="49" charset="-127"/>
                <a:ea typeface="돋움체" panose="020B0609000101010101" pitchFamily="49" charset="-127"/>
              </a:rPr>
              <a:t>, 8080);</a:t>
            </a:r>
          </a:p>
          <a:p>
            <a:r>
              <a:rPr lang="en-US" altLang="ko-KR" sz="1800" dirty="0">
                <a:solidFill>
                  <a:srgbClr val="000000"/>
                </a:solidFill>
                <a:latin typeface="돋움체" panose="020B0609000101010101" pitchFamily="49" charset="-127"/>
                <a:ea typeface="돋움체" panose="020B0609000101010101" pitchFamily="49" charset="-127"/>
              </a:rPr>
              <a:t>        Socket listener = new Socket(</a:t>
            </a:r>
            <a:r>
              <a:rPr lang="en-US" altLang="ko-KR" sz="1800" dirty="0" err="1">
                <a:solidFill>
                  <a:srgbClr val="000000"/>
                </a:solidFill>
                <a:latin typeface="돋움체" panose="020B0609000101010101" pitchFamily="49" charset="-127"/>
                <a:ea typeface="돋움체" panose="020B0609000101010101" pitchFamily="49" charset="-127"/>
              </a:rPr>
              <a:t>AddressFamily.InterNetwork</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SocketType.Stream</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ProtocolType.Tcp</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listener.Bind</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localEndPoint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listener.Listen</a:t>
            </a:r>
            <a:r>
              <a:rPr lang="en-US" altLang="ko-KR" sz="1800" dirty="0">
                <a:solidFill>
                  <a:srgbClr val="000000"/>
                </a:solidFill>
                <a:latin typeface="돋움체" panose="020B0609000101010101" pitchFamily="49" charset="-127"/>
                <a:ea typeface="돋움체" panose="020B0609000101010101" pitchFamily="49" charset="-127"/>
              </a:rPr>
              <a:t>(10);</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("Server listening...");</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Socket </a:t>
            </a:r>
            <a:r>
              <a:rPr lang="en-US" altLang="ko-KR" sz="1800" dirty="0" err="1">
                <a:solidFill>
                  <a:srgbClr val="000000"/>
                </a:solidFill>
                <a:latin typeface="돋움체" panose="020B0609000101010101" pitchFamily="49" charset="-127"/>
                <a:ea typeface="돋움체" panose="020B0609000101010101" pitchFamily="49" charset="-127"/>
              </a:rPr>
              <a:t>clientSocket</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listener.Accept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("Client connected.");</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byte[] bytes = new byte[1024];</a:t>
            </a:r>
          </a:p>
          <a:p>
            <a:r>
              <a:rPr lang="en-US" altLang="ko-KR" sz="1800" dirty="0">
                <a:solidFill>
                  <a:srgbClr val="000000"/>
                </a:solidFill>
                <a:latin typeface="돋움체" panose="020B0609000101010101" pitchFamily="49" charset="-127"/>
                <a:ea typeface="돋움체" panose="020B0609000101010101" pitchFamily="49" charset="-127"/>
              </a:rPr>
              <a:t>        int </a:t>
            </a:r>
            <a:r>
              <a:rPr lang="en-US" altLang="ko-KR" sz="1800" dirty="0" err="1">
                <a:solidFill>
                  <a:srgbClr val="000000"/>
                </a:solidFill>
                <a:latin typeface="돋움체" panose="020B0609000101010101" pitchFamily="49" charset="-127"/>
                <a:ea typeface="돋움체" panose="020B0609000101010101" pitchFamily="49" charset="-127"/>
              </a:rPr>
              <a:t>numBytes</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clientSocket.Receive</a:t>
            </a:r>
            <a:r>
              <a:rPr lang="en-US" altLang="ko-KR" sz="1800" dirty="0">
                <a:solidFill>
                  <a:srgbClr val="000000"/>
                </a:solidFill>
                <a:latin typeface="돋움체" panose="020B0609000101010101" pitchFamily="49" charset="-127"/>
                <a:ea typeface="돋움체" panose="020B0609000101010101" pitchFamily="49" charset="-127"/>
              </a:rPr>
              <a:t>(bytes);</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("Received: " + </a:t>
            </a:r>
            <a:r>
              <a:rPr lang="en-US" altLang="ko-KR" sz="1800" dirty="0" err="1">
                <a:solidFill>
                  <a:srgbClr val="000000"/>
                </a:solidFill>
                <a:latin typeface="돋움체" panose="020B0609000101010101" pitchFamily="49" charset="-127"/>
                <a:ea typeface="돋움체" panose="020B0609000101010101" pitchFamily="49" charset="-127"/>
              </a:rPr>
              <a:t>Encoding.ASCII.GetString</a:t>
            </a:r>
            <a:r>
              <a:rPr lang="en-US" altLang="ko-KR" sz="1800" dirty="0">
                <a:solidFill>
                  <a:srgbClr val="000000"/>
                </a:solidFill>
                <a:latin typeface="돋움체" panose="020B0609000101010101" pitchFamily="49" charset="-127"/>
                <a:ea typeface="돋움체" panose="020B0609000101010101" pitchFamily="49" charset="-127"/>
              </a:rPr>
              <a:t>(bytes, 0, </a:t>
            </a:r>
            <a:r>
              <a:rPr lang="en-US" altLang="ko-KR" sz="1800" dirty="0" err="1">
                <a:solidFill>
                  <a:srgbClr val="000000"/>
                </a:solidFill>
                <a:latin typeface="돋움체" panose="020B0609000101010101" pitchFamily="49" charset="-127"/>
                <a:ea typeface="돋움체" panose="020B0609000101010101" pitchFamily="49" charset="-127"/>
              </a:rPr>
              <a:t>numBytes</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clientSocket.Close</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listener.Close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static void </a:t>
            </a:r>
            <a:r>
              <a:rPr lang="en-US" altLang="ko-KR" sz="1800" dirty="0" err="1">
                <a:solidFill>
                  <a:srgbClr val="000000"/>
                </a:solidFill>
                <a:latin typeface="돋움체" panose="020B0609000101010101" pitchFamily="49" charset="-127"/>
                <a:ea typeface="돋움체" panose="020B0609000101010101" pitchFamily="49" charset="-127"/>
              </a:rPr>
              <a:t>StartClient</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IPEndPoint</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remoteEndPoint</a:t>
            </a:r>
            <a:r>
              <a:rPr lang="en-US" altLang="ko-KR" sz="1800" dirty="0">
                <a:solidFill>
                  <a:srgbClr val="000000"/>
                </a:solidFill>
                <a:latin typeface="돋움체" panose="020B0609000101010101" pitchFamily="49" charset="-127"/>
                <a:ea typeface="돋움체" panose="020B0609000101010101" pitchFamily="49" charset="-127"/>
              </a:rPr>
              <a:t> = new </a:t>
            </a:r>
            <a:r>
              <a:rPr lang="en-US" altLang="ko-KR" sz="1800" dirty="0" err="1">
                <a:solidFill>
                  <a:srgbClr val="000000"/>
                </a:solidFill>
                <a:latin typeface="돋움체" panose="020B0609000101010101" pitchFamily="49" charset="-127"/>
                <a:ea typeface="돋움체" panose="020B0609000101010101" pitchFamily="49" charset="-127"/>
              </a:rPr>
              <a:t>IPEndPoint</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IPAddress.Parse</a:t>
            </a:r>
            <a:r>
              <a:rPr lang="en-US" altLang="ko-KR" sz="1800" dirty="0">
                <a:solidFill>
                  <a:srgbClr val="000000"/>
                </a:solidFill>
                <a:latin typeface="돋움체" panose="020B0609000101010101" pitchFamily="49" charset="-127"/>
                <a:ea typeface="돋움체" panose="020B0609000101010101" pitchFamily="49" charset="-127"/>
              </a:rPr>
              <a:t>("127.0.0.1"), 8080);</a:t>
            </a:r>
          </a:p>
          <a:p>
            <a:r>
              <a:rPr lang="en-US" altLang="ko-KR" sz="1800" dirty="0">
                <a:solidFill>
                  <a:srgbClr val="000000"/>
                </a:solidFill>
                <a:latin typeface="돋움체" panose="020B0609000101010101" pitchFamily="49" charset="-127"/>
                <a:ea typeface="돋움체" panose="020B0609000101010101" pitchFamily="49" charset="-127"/>
              </a:rPr>
              <a:t>        Socket sender = new Socket(</a:t>
            </a:r>
            <a:r>
              <a:rPr lang="en-US" altLang="ko-KR" sz="1800" dirty="0" err="1">
                <a:solidFill>
                  <a:srgbClr val="000000"/>
                </a:solidFill>
                <a:latin typeface="돋움체" panose="020B0609000101010101" pitchFamily="49" charset="-127"/>
                <a:ea typeface="돋움체" panose="020B0609000101010101" pitchFamily="49" charset="-127"/>
              </a:rPr>
              <a:t>AddressFamily.InterNetwork</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SocketType.Stream</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ProtocolType.Tcp</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try</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sender.Connect</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remoteEndPoint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("Connected to server.");</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byte[] msg = </a:t>
            </a:r>
            <a:r>
              <a:rPr lang="en-US" altLang="ko-KR" sz="1800" dirty="0" err="1">
                <a:solidFill>
                  <a:srgbClr val="000000"/>
                </a:solidFill>
                <a:latin typeface="돋움체" panose="020B0609000101010101" pitchFamily="49" charset="-127"/>
                <a:ea typeface="돋움체" panose="020B0609000101010101" pitchFamily="49" charset="-127"/>
              </a:rPr>
              <a:t>Encoding.ASCII.GetBytes</a:t>
            </a:r>
            <a:r>
              <a:rPr lang="en-US" altLang="ko-KR" sz="1800" dirty="0">
                <a:solidFill>
                  <a:srgbClr val="000000"/>
                </a:solidFill>
                <a:latin typeface="돋움체" panose="020B0609000101010101" pitchFamily="49" charset="-127"/>
                <a:ea typeface="돋움체" panose="020B0609000101010101" pitchFamily="49" charset="-127"/>
              </a:rPr>
              <a:t>("Hello from Client");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sender.Send</a:t>
            </a:r>
            <a:r>
              <a:rPr lang="en-US" altLang="ko-KR" sz="1800" dirty="0">
                <a:solidFill>
                  <a:srgbClr val="000000"/>
                </a:solidFill>
                <a:latin typeface="돋움체" panose="020B0609000101010101" pitchFamily="49" charset="-127"/>
                <a:ea typeface="돋움체" panose="020B0609000101010101" pitchFamily="49" charset="-127"/>
              </a:rPr>
              <a:t>(msg);</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sender.Close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catch (Exception 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e.ToString</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39</a:t>
            </a:fld>
            <a:endParaRPr lang="en-US" altLang="ko-KR"/>
          </a:p>
        </p:txBody>
      </p:sp>
    </p:spTree>
    <p:extLst>
      <p:ext uri="{BB962C8B-B14F-4D97-AF65-F5344CB8AC3E}">
        <p14:creationId xmlns:p14="http://schemas.microsoft.com/office/powerpoint/2010/main" val="368679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System.Net.NetworkInformation</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PingExample</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a:t>
            </a:r>
            <a:r>
              <a:rPr lang="en-US" altLang="ko-KR" sz="1800" dirty="0">
                <a:solidFill>
                  <a:srgbClr val="000000"/>
                </a:solidFill>
                <a:latin typeface="돋움체" panose="020B0609000101010101" pitchFamily="49" charset="-127"/>
                <a:ea typeface="돋움체" panose="020B0609000101010101" pitchFamily="49" charset="-127"/>
              </a:rPr>
              <a:t>("Enter IP address or host to ping: ");</a:t>
            </a:r>
          </a:p>
          <a:p>
            <a:r>
              <a:rPr lang="en-US" altLang="ko-KR" sz="1800" dirty="0">
                <a:solidFill>
                  <a:srgbClr val="000000"/>
                </a:solidFill>
                <a:latin typeface="돋움체" panose="020B0609000101010101" pitchFamily="49" charset="-127"/>
                <a:ea typeface="돋움체" panose="020B0609000101010101" pitchFamily="49" charset="-127"/>
              </a:rPr>
              <a:t>        string address = </a:t>
            </a:r>
            <a:r>
              <a:rPr lang="en-US" altLang="ko-KR" sz="1800" dirty="0" err="1">
                <a:solidFill>
                  <a:srgbClr val="000000"/>
                </a:solidFill>
                <a:latin typeface="돋움체" panose="020B0609000101010101" pitchFamily="49" charset="-127"/>
                <a:ea typeface="돋움체" panose="020B0609000101010101" pitchFamily="49" charset="-127"/>
              </a:rPr>
              <a:t>Console.ReadLine</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Ping </a:t>
            </a:r>
            <a:r>
              <a:rPr lang="en-US" altLang="ko-KR" sz="1800" dirty="0" err="1">
                <a:solidFill>
                  <a:srgbClr val="000000"/>
                </a:solidFill>
                <a:latin typeface="돋움체" panose="020B0609000101010101" pitchFamily="49" charset="-127"/>
                <a:ea typeface="돋움체" panose="020B0609000101010101" pitchFamily="49" charset="-127"/>
              </a:rPr>
              <a:t>pingSender</a:t>
            </a:r>
            <a:r>
              <a:rPr lang="en-US" altLang="ko-KR" sz="1800" dirty="0">
                <a:solidFill>
                  <a:srgbClr val="000000"/>
                </a:solidFill>
                <a:latin typeface="돋움체" panose="020B0609000101010101" pitchFamily="49" charset="-127"/>
                <a:ea typeface="돋움체" panose="020B0609000101010101" pitchFamily="49" charset="-127"/>
              </a:rPr>
              <a:t> = new Ping();</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PingReply</a:t>
            </a:r>
            <a:r>
              <a:rPr lang="en-US" altLang="ko-KR" sz="1800" dirty="0">
                <a:solidFill>
                  <a:srgbClr val="000000"/>
                </a:solidFill>
                <a:latin typeface="돋움체" panose="020B0609000101010101" pitchFamily="49" charset="-127"/>
                <a:ea typeface="돋움체" panose="020B0609000101010101" pitchFamily="49" charset="-127"/>
              </a:rPr>
              <a:t> reply = </a:t>
            </a:r>
            <a:r>
              <a:rPr lang="en-US" altLang="ko-KR" sz="1800" dirty="0" err="1">
                <a:solidFill>
                  <a:srgbClr val="000000"/>
                </a:solidFill>
                <a:latin typeface="돋움체" panose="020B0609000101010101" pitchFamily="49" charset="-127"/>
                <a:ea typeface="돋움체" panose="020B0609000101010101" pitchFamily="49" charset="-127"/>
              </a:rPr>
              <a:t>pingSender.Send</a:t>
            </a:r>
            <a:r>
              <a:rPr lang="en-US" altLang="ko-KR" sz="1800" dirty="0">
                <a:solidFill>
                  <a:srgbClr val="000000"/>
                </a:solidFill>
                <a:latin typeface="돋움체" panose="020B0609000101010101" pitchFamily="49" charset="-127"/>
                <a:ea typeface="돋움체" panose="020B0609000101010101" pitchFamily="49" charset="-127"/>
              </a:rPr>
              <a:t>(address);</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if (</a:t>
            </a:r>
            <a:r>
              <a:rPr lang="en-US" altLang="ko-KR" sz="1800" dirty="0" err="1">
                <a:solidFill>
                  <a:srgbClr val="000000"/>
                </a:solidFill>
                <a:latin typeface="돋움체" panose="020B0609000101010101" pitchFamily="49" charset="-127"/>
                <a:ea typeface="돋움체" panose="020B0609000101010101" pitchFamily="49" charset="-127"/>
              </a:rPr>
              <a:t>reply.Status</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IPStatus.Success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($"Ping to {address} successful.");</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($"Roundtrip time: {</a:t>
            </a:r>
            <a:r>
              <a:rPr lang="en-US" altLang="ko-KR" sz="1800" dirty="0" err="1">
                <a:solidFill>
                  <a:srgbClr val="000000"/>
                </a:solidFill>
                <a:latin typeface="돋움체" panose="020B0609000101010101" pitchFamily="49" charset="-127"/>
                <a:ea typeface="돋움체" panose="020B0609000101010101" pitchFamily="49" charset="-127"/>
              </a:rPr>
              <a:t>reply.RoundtripTime</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ms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($"TTL (Time to Live): {</a:t>
            </a:r>
            <a:r>
              <a:rPr lang="en-US" altLang="ko-KR" sz="1800" dirty="0" err="1">
                <a:solidFill>
                  <a:srgbClr val="000000"/>
                </a:solidFill>
                <a:latin typeface="돋움체" panose="020B0609000101010101" pitchFamily="49" charset="-127"/>
                <a:ea typeface="돋움체" panose="020B0609000101010101" pitchFamily="49" charset="-127"/>
              </a:rPr>
              <a:t>reply.Options.Ttl</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($"Buffer size: {</a:t>
            </a:r>
            <a:r>
              <a:rPr lang="en-US" altLang="ko-KR" sz="1800" dirty="0" err="1">
                <a:solidFill>
                  <a:srgbClr val="000000"/>
                </a:solidFill>
                <a:latin typeface="돋움체" panose="020B0609000101010101" pitchFamily="49" charset="-127"/>
                <a:ea typeface="돋움체" panose="020B0609000101010101" pitchFamily="49" charset="-127"/>
              </a:rPr>
              <a:t>reply.Buffer.Length</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else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($"Ping to {address} failed: {</a:t>
            </a:r>
            <a:r>
              <a:rPr lang="en-US" altLang="ko-KR" sz="1800" dirty="0" err="1">
                <a:solidFill>
                  <a:srgbClr val="000000"/>
                </a:solidFill>
                <a:latin typeface="돋움체" panose="020B0609000101010101" pitchFamily="49" charset="-127"/>
                <a:ea typeface="돋움체" panose="020B0609000101010101" pitchFamily="49" charset="-127"/>
              </a:rPr>
              <a:t>reply.Status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40</a:t>
            </a:fld>
            <a:endParaRPr lang="en-US" altLang="ko-KR"/>
          </a:p>
        </p:txBody>
      </p:sp>
    </p:spTree>
    <p:extLst>
      <p:ext uri="{BB962C8B-B14F-4D97-AF65-F5344CB8AC3E}">
        <p14:creationId xmlns:p14="http://schemas.microsoft.com/office/powerpoint/2010/main" val="101717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4" name="Rectangle 11"/>
          <p:cNvSpPr>
            <a:spLocks noGrp="1" noChangeArrowheads="1"/>
          </p:cNvSpPr>
          <p:nvPr>
            <p:ph type="dt" sz="half" idx="10"/>
          </p:nvPr>
        </p:nvSpPr>
        <p:spPr>
          <a:xfrm>
            <a:off x="728663" y="6248400"/>
            <a:ext cx="1905000" cy="457200"/>
          </a:xfrm>
          <a:prstGeom prst="rect">
            <a:avLst/>
          </a:prstGeom>
          <a:ln/>
        </p:spPr>
        <p:txBody>
          <a:bodyPr/>
          <a:lstStyle>
            <a:lvl1pPr>
              <a:defRPr/>
            </a:lvl1pPr>
          </a:lstStyle>
          <a:p>
            <a:pPr>
              <a:defRPr/>
            </a:pPr>
            <a:endParaRPr lang="en-US" altLang="ko-KR"/>
          </a:p>
        </p:txBody>
      </p:sp>
      <p:sp>
        <p:nvSpPr>
          <p:cNvPr id="5" name="Rectangle 12"/>
          <p:cNvSpPr>
            <a:spLocks noGrp="1" noChangeArrowheads="1"/>
          </p:cNvSpPr>
          <p:nvPr>
            <p:ph type="sldNum" sz="quarter" idx="11"/>
          </p:nvPr>
        </p:nvSpPr>
        <p:spPr>
          <a:ln/>
        </p:spPr>
        <p:txBody>
          <a:bodyPr/>
          <a:lstStyle>
            <a:lvl1pPr>
              <a:defRPr/>
            </a:lvl1pPr>
          </a:lstStyle>
          <a:p>
            <a:pPr>
              <a:defRPr/>
            </a:pPr>
            <a:fld id="{3813545B-4EDE-4037-B6FC-A857C08DC053}"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1"/>
          <p:cNvSpPr>
            <a:spLocks noGrp="1" noChangeArrowheads="1"/>
          </p:cNvSpPr>
          <p:nvPr>
            <p:ph type="dt" sz="half" idx="10"/>
          </p:nvPr>
        </p:nvSpPr>
        <p:spPr>
          <a:xfrm>
            <a:off x="728663" y="6248400"/>
            <a:ext cx="1905000" cy="457200"/>
          </a:xfrm>
          <a:prstGeom prst="rect">
            <a:avLst/>
          </a:prstGeom>
          <a:ln/>
        </p:spPr>
        <p:txBody>
          <a:bodyPr/>
          <a:lstStyle>
            <a:lvl1pPr>
              <a:defRPr/>
            </a:lvl1pPr>
          </a:lstStyle>
          <a:p>
            <a:pPr>
              <a:defRPr/>
            </a:pPr>
            <a:endParaRPr lang="en-US" altLang="ko-KR" dirty="0"/>
          </a:p>
        </p:txBody>
      </p:sp>
      <p:sp>
        <p:nvSpPr>
          <p:cNvPr id="5" name="Rectangle 12"/>
          <p:cNvSpPr>
            <a:spLocks noGrp="1" noChangeArrowheads="1"/>
          </p:cNvSpPr>
          <p:nvPr>
            <p:ph type="sldNum" sz="quarter" idx="11"/>
          </p:nvPr>
        </p:nvSpPr>
        <p:spPr>
          <a:ln/>
        </p:spPr>
        <p:txBody>
          <a:bodyPr/>
          <a:lstStyle>
            <a:lvl1pPr>
              <a:defRPr/>
            </a:lvl1pPr>
          </a:lstStyle>
          <a:p>
            <a:pPr>
              <a:defRPr/>
            </a:pPr>
            <a:fld id="{6527E400-6224-44A0-AB64-E12674621AC9}"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0" y="466725"/>
            <a:ext cx="9144000" cy="595313"/>
          </a:xfrm>
          <a:prstGeom prst="rect">
            <a:avLst/>
          </a:prstGeom>
          <a:noFill/>
          <a:ln w="9525">
            <a:noFill/>
            <a:miter lim="800000"/>
            <a:headEnd/>
            <a:tailEnd/>
          </a:ln>
          <a:effectLst>
            <a:outerShdw dist="35921" dir="2700000" algn="ctr" rotWithShape="0">
              <a:srgbClr val="808080"/>
            </a:outerShdw>
          </a:effectLst>
        </p:spPr>
        <p:txBody>
          <a:bodyPr vert="horz" wrap="square" lIns="92075" tIns="46038" rIns="92075" bIns="46038" numCol="1" anchor="ctr" anchorCtr="0" compatLnSpc="1">
            <a:prstTxWarp prst="textNoShape">
              <a:avLst/>
            </a:prstTxWarp>
          </a:bodyPr>
          <a:lstStyle/>
          <a:p>
            <a:pPr lvl="0"/>
            <a:r>
              <a:rPr lang="ko-KR" altLang="en-US"/>
              <a:t>마스터 제목 유형 편집</a:t>
            </a:r>
          </a:p>
        </p:txBody>
      </p:sp>
      <p:sp>
        <p:nvSpPr>
          <p:cNvPr id="1036" name="Rectangle 12"/>
          <p:cNvSpPr>
            <a:spLocks noGrp="1" noChangeArrowheads="1"/>
          </p:cNvSpPr>
          <p:nvPr>
            <p:ph type="sldNum" sz="quarter" idx="4"/>
          </p:nvPr>
        </p:nvSpPr>
        <p:spPr bwMode="auto">
          <a:xfrm>
            <a:off x="7253288" y="65532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1"/>
                </a:solidFill>
                <a:latin typeface="Berlin Sans FB" pitchFamily="34" charset="0"/>
              </a:defRPr>
            </a:lvl1pPr>
          </a:lstStyle>
          <a:p>
            <a:pPr>
              <a:defRPr/>
            </a:pPr>
            <a:fld id="{4EBED14B-AD0C-4605-B57C-34BB282BDA6D}" type="slidenum">
              <a:rPr lang="en-US" altLang="ko-KR"/>
              <a:pPr>
                <a:defRPr/>
              </a:pPr>
              <a:t>‹#›</a:t>
            </a:fld>
            <a:endParaRPr lang="en-US" altLang="ko-KR"/>
          </a:p>
        </p:txBody>
      </p:sp>
      <p:sp>
        <p:nvSpPr>
          <p:cNvPr id="1039" name="Text Box 15"/>
          <p:cNvSpPr txBox="1">
            <a:spLocks noChangeArrowheads="1"/>
          </p:cNvSpPr>
          <p:nvPr userDrawn="1"/>
        </p:nvSpPr>
        <p:spPr bwMode="auto">
          <a:xfrm>
            <a:off x="-31750" y="0"/>
            <a:ext cx="184150" cy="312738"/>
          </a:xfrm>
          <a:prstGeom prst="rect">
            <a:avLst/>
          </a:prstGeom>
          <a:noFill/>
          <a:ln w="9525">
            <a:noFill/>
            <a:miter lim="800000"/>
            <a:headEnd/>
            <a:tailEnd/>
          </a:ln>
          <a:effectLst/>
        </p:spPr>
        <p:txBody>
          <a:bodyPr wrap="none">
            <a:spAutoFit/>
          </a:bodyPr>
          <a:lstStyle/>
          <a:p>
            <a:pPr algn="l">
              <a:lnSpc>
                <a:spcPct val="90000"/>
              </a:lnSpc>
              <a:defRPr/>
            </a:pPr>
            <a:endParaRPr lang="ko-KR" altLang="ko-KR" sz="1600" b="1">
              <a:solidFill>
                <a:schemeClr val="bg1"/>
              </a:solidFill>
              <a:latin typeface="Berlin Sans FB" pitchFamily="34" charset="0"/>
              <a:ea typeface="휴먼엑스포" pitchFamily="18" charset="-127"/>
            </a:endParaRPr>
          </a:p>
        </p:txBody>
      </p:sp>
      <p:sp>
        <p:nvSpPr>
          <p:cNvPr id="2" name="Rectangle 27"/>
          <p:cNvSpPr>
            <a:spLocks noGrp="1" noChangeArrowheads="1"/>
          </p:cNvSpPr>
          <p:nvPr>
            <p:ph type="body" idx="1"/>
          </p:nvPr>
        </p:nvSpPr>
        <p:spPr bwMode="auto">
          <a:xfrm>
            <a:off x="990600" y="1447800"/>
            <a:ext cx="7772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dirty="0"/>
              <a:t> </a:t>
            </a:r>
            <a:r>
              <a:rPr lang="ko-KR" altLang="en-US" dirty="0"/>
              <a:t>마스터 문자열 유형 편집</a:t>
            </a:r>
          </a:p>
          <a:p>
            <a:pPr lvl="1"/>
            <a:r>
              <a:rPr lang="ko-KR" altLang="en-US" dirty="0"/>
              <a:t> 둘째 수준</a:t>
            </a:r>
          </a:p>
          <a:p>
            <a:pPr lvl="2"/>
            <a:r>
              <a:rPr lang="ko-KR" altLang="en-US" dirty="0"/>
              <a:t> 셋째 수준</a:t>
            </a:r>
          </a:p>
          <a:p>
            <a:pPr lvl="3"/>
            <a:r>
              <a:rPr lang="ko-KR" altLang="en-US" dirty="0"/>
              <a:t> 넷째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latinLnBrk="1" hangingPunct="0">
        <a:spcBef>
          <a:spcPct val="0"/>
        </a:spcBef>
        <a:spcAft>
          <a:spcPct val="0"/>
        </a:spcAft>
        <a:defRPr kumimoji="1" sz="3600">
          <a:solidFill>
            <a:schemeClr val="tx2"/>
          </a:solidFill>
          <a:latin typeface="+mj-lt"/>
          <a:ea typeface="+mj-ea"/>
          <a:cs typeface="+mj-cs"/>
        </a:defRPr>
      </a:lvl1pPr>
      <a:lvl2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2pPr>
      <a:lvl3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3pPr>
      <a:lvl4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4pPr>
      <a:lvl5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5pPr>
      <a:lvl6pPr marL="4572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6pPr>
      <a:lvl7pPr marL="9144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7pPr>
      <a:lvl8pPr marL="13716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8pPr>
      <a:lvl9pPr marL="18288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9pPr>
    </p:titleStyle>
    <p:bodyStyle>
      <a:lvl1pPr marL="342900" indent="-342900" algn="l" rtl="0" eaLnBrk="0" fontAlgn="base" latinLnBrk="1" hangingPunct="0">
        <a:spcBef>
          <a:spcPct val="20000"/>
        </a:spcBef>
        <a:spcAft>
          <a:spcPct val="0"/>
        </a:spcAft>
        <a:buFont typeface="Wingdings" pitchFamily="2" charset="2"/>
        <a:buChar char="n"/>
        <a:defRPr kumimoji="1" sz="2400">
          <a:solidFill>
            <a:schemeClr val="tx1"/>
          </a:solidFill>
          <a:latin typeface="맑은 고딕" pitchFamily="50" charset="-127"/>
          <a:ea typeface="맑은 고딕" pitchFamily="50" charset="-127"/>
          <a:cs typeface="+mn-cs"/>
        </a:defRPr>
      </a:lvl1pPr>
      <a:lvl2pPr marL="742950" indent="-285750" algn="l" rtl="0" eaLnBrk="0" fontAlgn="base" latinLnBrk="1" hangingPunct="0">
        <a:spcBef>
          <a:spcPct val="20000"/>
        </a:spcBef>
        <a:spcAft>
          <a:spcPct val="0"/>
        </a:spcAft>
        <a:buChar char="►"/>
        <a:defRPr kumimoji="1" sz="20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a:solidFill>
            <a:schemeClr val="tx1"/>
          </a:solidFill>
          <a:latin typeface="맑은 고딕" pitchFamily="50" charset="-127"/>
          <a:ea typeface="맑은 고딕" pitchFamily="50" charset="-127"/>
        </a:defRPr>
      </a:lvl3pPr>
      <a:lvl4pPr marL="1600200" indent="-228600" algn="l" rtl="0" eaLnBrk="0" fontAlgn="base" latinLnBrk="1" hangingPunct="0">
        <a:spcBef>
          <a:spcPct val="20000"/>
        </a:spcBef>
        <a:spcAft>
          <a:spcPct val="0"/>
        </a:spcAft>
        <a:buFont typeface="Wingdings" pitchFamily="2" charset="2"/>
        <a:buChar char="ü"/>
        <a:defRPr kumimoji="1">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2000">
          <a:solidFill>
            <a:schemeClr val="tx1"/>
          </a:solidFill>
          <a:latin typeface="굴림" charset="-127"/>
          <a:ea typeface="굴림" charset="-127"/>
        </a:defRPr>
      </a:lvl5pPr>
      <a:lvl6pPr marL="2514600" indent="-228600" algn="l" rtl="0" fontAlgn="base" latinLnBrk="1">
        <a:spcBef>
          <a:spcPct val="20000"/>
        </a:spcBef>
        <a:spcAft>
          <a:spcPct val="0"/>
        </a:spcAft>
        <a:buChar char="»"/>
        <a:defRPr kumimoji="1" sz="2000">
          <a:solidFill>
            <a:schemeClr val="tx1"/>
          </a:solidFill>
          <a:latin typeface="굴림" charset="-127"/>
          <a:ea typeface="굴림" charset="-127"/>
        </a:defRPr>
      </a:lvl6pPr>
      <a:lvl7pPr marL="2971800" indent="-228600" algn="l" rtl="0" fontAlgn="base" latinLnBrk="1">
        <a:spcBef>
          <a:spcPct val="20000"/>
        </a:spcBef>
        <a:spcAft>
          <a:spcPct val="0"/>
        </a:spcAft>
        <a:buChar char="»"/>
        <a:defRPr kumimoji="1" sz="2000">
          <a:solidFill>
            <a:schemeClr val="tx1"/>
          </a:solidFill>
          <a:latin typeface="굴림" charset="-127"/>
          <a:ea typeface="굴림" charset="-127"/>
        </a:defRPr>
      </a:lvl7pPr>
      <a:lvl8pPr marL="3429000" indent="-228600" algn="l" rtl="0" fontAlgn="base" latinLnBrk="1">
        <a:spcBef>
          <a:spcPct val="20000"/>
        </a:spcBef>
        <a:spcAft>
          <a:spcPct val="0"/>
        </a:spcAft>
        <a:buChar char="»"/>
        <a:defRPr kumimoji="1" sz="2000">
          <a:solidFill>
            <a:schemeClr val="tx1"/>
          </a:solidFill>
          <a:latin typeface="굴림" charset="-127"/>
          <a:ea typeface="굴림" charset="-127"/>
        </a:defRPr>
      </a:lvl8pPr>
      <a:lvl9pPr marL="3886200" indent="-228600" algn="l" rtl="0" fontAlgn="base" latinLnBrk="1">
        <a:spcBef>
          <a:spcPct val="20000"/>
        </a:spcBef>
        <a:spcAft>
          <a:spcPct val="0"/>
        </a:spcAft>
        <a:buChar char="»"/>
        <a:defRPr kumimoji="1" sz="2000">
          <a:solidFill>
            <a:schemeClr val="tx1"/>
          </a:solidFill>
          <a:latin typeface="굴림" charset="-127"/>
          <a:ea typeface="굴림"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0" name="Rectangle 4"/>
          <p:cNvSpPr>
            <a:spLocks noGrp="1" noChangeArrowheads="1"/>
          </p:cNvSpPr>
          <p:nvPr>
            <p:ph type="ctrTitle"/>
          </p:nvPr>
        </p:nvSpPr>
        <p:spPr>
          <a:xfrm>
            <a:off x="685800" y="1556792"/>
            <a:ext cx="7772400" cy="1470025"/>
          </a:xfrm>
        </p:spPr>
        <p:txBody>
          <a:bodyPr/>
          <a:lstStyle/>
          <a:p>
            <a:pPr eaLnBrk="1" hangingPunct="1">
              <a:defRPr/>
            </a:pPr>
            <a:r>
              <a:rPr lang="en-US" altLang="ko-KR" sz="5400" dirty="0"/>
              <a:t>Layer</a:t>
            </a:r>
            <a:r>
              <a:rPr lang="ko-KR" altLang="en-US" sz="5400" dirty="0"/>
              <a:t> </a:t>
            </a:r>
            <a:r>
              <a:rPr lang="en-US" altLang="ko-KR" sz="5400" dirty="0"/>
              <a:t>3</a:t>
            </a:r>
            <a:br>
              <a:rPr lang="en-US" altLang="ko-KR" sz="5400" dirty="0"/>
            </a:br>
            <a:r>
              <a:rPr lang="en-US" altLang="ko-KR" sz="5400" dirty="0"/>
              <a:t>Internet</a:t>
            </a:r>
            <a:r>
              <a:rPr lang="ko-KR" altLang="en-US" sz="5400" dirty="0"/>
              <a:t> </a:t>
            </a:r>
            <a:r>
              <a:rPr lang="en-US" altLang="ko-KR" sz="5400" dirty="0"/>
              <a:t>Protocol</a:t>
            </a:r>
            <a:r>
              <a:rPr lang="ko-KR" altLang="en-US" sz="5400" dirty="0"/>
              <a:t> </a:t>
            </a:r>
            <a:r>
              <a:rPr lang="en-US" altLang="ko-KR" sz="5400" dirty="0"/>
              <a:t>(IP)</a:t>
            </a:r>
            <a:endParaRPr lang="ko-KR" altLang="en-US" sz="5400" dirty="0"/>
          </a:p>
        </p:txBody>
      </p:sp>
      <p:sp>
        <p:nvSpPr>
          <p:cNvPr id="2051" name="Rectangle 5"/>
          <p:cNvSpPr>
            <a:spLocks noGrp="1" noChangeArrowheads="1"/>
          </p:cNvSpPr>
          <p:nvPr>
            <p:ph type="subTitle" idx="1"/>
          </p:nvPr>
        </p:nvSpPr>
        <p:spPr>
          <a:xfrm>
            <a:off x="1371600" y="4534272"/>
            <a:ext cx="6400800" cy="550912"/>
          </a:xfrm>
        </p:spPr>
        <p:txBody>
          <a:bodyPr/>
          <a:lstStyle/>
          <a:p>
            <a:pPr eaLnBrk="1" hangingPunct="1"/>
            <a:r>
              <a:rPr lang="en-US" altLang="ko-KR" b="1" dirty="0"/>
              <a:t>Game</a:t>
            </a:r>
            <a:r>
              <a:rPr lang="ko-KR" altLang="en-US" b="1" dirty="0"/>
              <a:t> </a:t>
            </a:r>
            <a:r>
              <a:rPr lang="en-US" altLang="ko-KR" b="1" dirty="0"/>
              <a:t>Server</a:t>
            </a:r>
            <a:r>
              <a:rPr lang="ko-KR" altLang="en-US" b="1" dirty="0"/>
              <a:t> </a:t>
            </a:r>
            <a:r>
              <a:rPr lang="en-US" altLang="ko-KR" b="1" dirty="0"/>
              <a:t>Programming</a:t>
            </a:r>
            <a:endParaRPr lang="ko-KR" altLang="ko-K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pPr lvl="1"/>
            <a:r>
              <a:rPr lang="en-US" altLang="ko-KR" dirty="0"/>
              <a:t>Identification</a:t>
            </a:r>
          </a:p>
          <a:p>
            <a:pPr lvl="2"/>
            <a:r>
              <a:rPr lang="en-US" altLang="ko-KR" dirty="0"/>
              <a:t>16 bits</a:t>
            </a:r>
          </a:p>
          <a:p>
            <a:pPr lvl="2"/>
            <a:r>
              <a:rPr lang="en-US" altLang="ko-KR" dirty="0"/>
              <a:t>This field is used for fragmentation</a:t>
            </a:r>
          </a:p>
          <a:p>
            <a:pPr lvl="2"/>
            <a:r>
              <a:rPr lang="en-US" altLang="ko-KR" dirty="0"/>
              <a:t>Uniquely identifies each datagram sent by the host</a:t>
            </a:r>
          </a:p>
          <a:p>
            <a:pPr lvl="2"/>
            <a:r>
              <a:rPr lang="en-US" altLang="ko-KR" dirty="0"/>
              <a:t>When fragmentation occurs, the flags field and fragmentation offset are used</a:t>
            </a:r>
          </a:p>
          <a:p>
            <a:pPr lvl="2"/>
            <a:r>
              <a:rPr lang="en-US" altLang="ko-KR" dirty="0"/>
              <a:t>The fragmented packets have the same identifier.</a:t>
            </a:r>
          </a:p>
          <a:p>
            <a:pPr lvl="1"/>
            <a:r>
              <a:rPr lang="en-US" altLang="ko-KR" dirty="0"/>
              <a:t>Flags</a:t>
            </a:r>
          </a:p>
          <a:p>
            <a:pPr lvl="2"/>
            <a:r>
              <a:rPr lang="en-US" altLang="ko-KR" dirty="0"/>
              <a:t>3 bits</a:t>
            </a:r>
          </a:p>
          <a:p>
            <a:pPr lvl="2"/>
            <a:r>
              <a:rPr lang="en-US" altLang="ko-KR" dirty="0"/>
              <a:t>Used for fragmentation</a:t>
            </a:r>
          </a:p>
          <a:p>
            <a:pPr lvl="1"/>
            <a:r>
              <a:rPr lang="en-US" altLang="ko-KR" dirty="0"/>
              <a:t>Fragmentation offset</a:t>
            </a:r>
          </a:p>
          <a:p>
            <a:pPr lvl="2"/>
            <a:r>
              <a:rPr lang="en-US" altLang="ko-KR" dirty="0"/>
              <a:t>13 bits</a:t>
            </a:r>
          </a:p>
          <a:p>
            <a:pPr lvl="2"/>
            <a:r>
              <a:rPr lang="en-US" altLang="ko-KR" dirty="0"/>
              <a:t>When combining fragmented pieces into one datagram, indicates the relative position in the entire datagram</a:t>
            </a:r>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10</a:t>
            </a:fld>
            <a:endParaRPr lang="en-US" altLang="ko-KR"/>
          </a:p>
        </p:txBody>
      </p:sp>
      <p:pic>
        <p:nvPicPr>
          <p:cNvPr id="5" name="그림 4">
            <a:extLst>
              <a:ext uri="{FF2B5EF4-FFF2-40B4-BE49-F238E27FC236}">
                <a16:creationId xmlns:a16="http://schemas.microsoft.com/office/drawing/2014/main" id="{03C4DF27-EED2-877F-EB2F-0F789AC850B8}"/>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FD736AB8-E417-9D91-509B-ADA96060924A}"/>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129741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pPr lvl="1"/>
            <a:r>
              <a:rPr lang="en-US" altLang="ko-KR" dirty="0"/>
              <a:t>Time to live</a:t>
            </a:r>
          </a:p>
          <a:p>
            <a:pPr lvl="2"/>
            <a:r>
              <a:rPr lang="en-US" altLang="ko-KR" dirty="0"/>
              <a:t>Consists of 8 bits</a:t>
            </a:r>
          </a:p>
          <a:p>
            <a:pPr lvl="2"/>
            <a:r>
              <a:rPr lang="en-US" altLang="ko-KR" dirty="0"/>
              <a:t>Limits the lifetime of a datagram by setting an upper limit on the number of routers (Hop count) that the datagram can pass through</a:t>
            </a:r>
          </a:p>
          <a:p>
            <a:pPr lvl="2"/>
            <a:r>
              <a:rPr lang="en-US" altLang="ko-KR" dirty="0"/>
              <a:t>Datagrams have a limited lifetime while being transmitted over the Internet</a:t>
            </a:r>
          </a:p>
          <a:p>
            <a:pPr lvl="2"/>
            <a:r>
              <a:rPr lang="en-US" altLang="ko-KR" dirty="0"/>
              <a:t>This field is designed to perform a timestamp function</a:t>
            </a:r>
          </a:p>
          <a:p>
            <a:pPr lvl="2"/>
            <a:r>
              <a:rPr lang="en-US" altLang="ko-KR" dirty="0"/>
              <a:t>It is decremented by each router visited, and if the value of this field becomes 0, the datagram is discarded</a:t>
            </a:r>
          </a:p>
          <a:p>
            <a:pPr lvl="2"/>
            <a:r>
              <a:rPr lang="en-US" altLang="ko-KR" dirty="0"/>
              <a:t>Default is 64, Windows OS 128</a:t>
            </a:r>
            <a:endParaRPr lang="ko-KR" altLang="en-US" dirty="0"/>
          </a:p>
          <a:p>
            <a:pPr lvl="2"/>
            <a:endParaRPr lang="en-US" altLang="ko-KR" dirty="0"/>
          </a:p>
          <a:p>
            <a:pPr lvl="2"/>
            <a:endParaRPr lang="ko-KR" altLang="en-US" dirty="0"/>
          </a:p>
          <a:p>
            <a:pPr lvl="1"/>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11</a:t>
            </a:fld>
            <a:endParaRPr lang="en-US" altLang="ko-KR"/>
          </a:p>
        </p:txBody>
      </p:sp>
      <p:pic>
        <p:nvPicPr>
          <p:cNvPr id="5" name="그림 4">
            <a:extLst>
              <a:ext uri="{FF2B5EF4-FFF2-40B4-BE49-F238E27FC236}">
                <a16:creationId xmlns:a16="http://schemas.microsoft.com/office/drawing/2014/main" id="{56FF7D30-B03A-D5A6-746D-00A8663CCC96}"/>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5727C37F-1F92-ABDF-67FB-C0D51BCBBFAF}"/>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106547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12</a:t>
            </a:fld>
            <a:endParaRPr lang="en-US" altLang="ko-KR"/>
          </a:p>
        </p:txBody>
      </p:sp>
      <p:pic>
        <p:nvPicPr>
          <p:cNvPr id="5" name="그림 4">
            <a:extLst>
              <a:ext uri="{FF2B5EF4-FFF2-40B4-BE49-F238E27FC236}">
                <a16:creationId xmlns:a16="http://schemas.microsoft.com/office/drawing/2014/main" id="{6BF4A3CE-70C2-4BF8-A246-AD55F57FDBF1}"/>
              </a:ext>
            </a:extLst>
          </p:cNvPr>
          <p:cNvPicPr>
            <a:picLocks noChangeAspect="1"/>
          </p:cNvPicPr>
          <p:nvPr/>
        </p:nvPicPr>
        <p:blipFill>
          <a:blip r:embed="rId2"/>
          <a:stretch>
            <a:fillRect/>
          </a:stretch>
        </p:blipFill>
        <p:spPr>
          <a:xfrm>
            <a:off x="539552" y="2142865"/>
            <a:ext cx="8153400" cy="2294247"/>
          </a:xfrm>
          <a:prstGeom prst="rect">
            <a:avLst/>
          </a:prstGeom>
        </p:spPr>
      </p:pic>
      <p:pic>
        <p:nvPicPr>
          <p:cNvPr id="9" name="그림 8">
            <a:extLst>
              <a:ext uri="{FF2B5EF4-FFF2-40B4-BE49-F238E27FC236}">
                <a16:creationId xmlns:a16="http://schemas.microsoft.com/office/drawing/2014/main" id="{178A100F-7113-437E-B244-00E2114392C9}"/>
              </a:ext>
            </a:extLst>
          </p:cNvPr>
          <p:cNvPicPr>
            <a:picLocks noChangeAspect="1"/>
          </p:cNvPicPr>
          <p:nvPr/>
        </p:nvPicPr>
        <p:blipFill>
          <a:blip r:embed="rId3"/>
          <a:stretch>
            <a:fillRect/>
          </a:stretch>
        </p:blipFill>
        <p:spPr>
          <a:xfrm>
            <a:off x="539552" y="4613159"/>
            <a:ext cx="8153400" cy="1840177"/>
          </a:xfrm>
          <a:prstGeom prst="rect">
            <a:avLst/>
          </a:prstGeom>
        </p:spPr>
      </p:pic>
      <p:pic>
        <p:nvPicPr>
          <p:cNvPr id="2" name="그림 1">
            <a:extLst>
              <a:ext uri="{FF2B5EF4-FFF2-40B4-BE49-F238E27FC236}">
                <a16:creationId xmlns:a16="http://schemas.microsoft.com/office/drawing/2014/main" id="{83F7209E-066B-0B3A-0A9A-605AF5CEAB3C}"/>
              </a:ext>
            </a:extLst>
          </p:cNvPr>
          <p:cNvPicPr>
            <a:picLocks noChangeAspect="1"/>
          </p:cNvPicPr>
          <p:nvPr/>
        </p:nvPicPr>
        <p:blipFill>
          <a:blip r:embed="rId4"/>
          <a:srcRect l="12538" t="53615" r="13252" b="35771"/>
          <a:stretch/>
        </p:blipFill>
        <p:spPr>
          <a:xfrm>
            <a:off x="5724128" y="404664"/>
            <a:ext cx="3354456" cy="360040"/>
          </a:xfrm>
          <a:prstGeom prst="rect">
            <a:avLst/>
          </a:prstGeom>
        </p:spPr>
      </p:pic>
      <p:cxnSp>
        <p:nvCxnSpPr>
          <p:cNvPr id="7" name="직선 연결선 6">
            <a:extLst>
              <a:ext uri="{FF2B5EF4-FFF2-40B4-BE49-F238E27FC236}">
                <a16:creationId xmlns:a16="http://schemas.microsoft.com/office/drawing/2014/main" id="{C2F25A5D-D22B-82AE-BCAA-FD3C04B5B438}"/>
              </a:ext>
            </a:extLst>
          </p:cNvPr>
          <p:cNvCxnSpPr>
            <a:cxnSpLocks/>
          </p:cNvCxnSpPr>
          <p:nvPr/>
        </p:nvCxnSpPr>
        <p:spPr bwMode="auto">
          <a:xfrm>
            <a:off x="2426618" y="3668266"/>
            <a:ext cx="5184576" cy="0"/>
          </a:xfrm>
          <a:prstGeom prst="line">
            <a:avLst/>
          </a:prstGeom>
          <a:ln w="31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6AF7C24-61D0-C891-7666-1ED7317259CC}"/>
              </a:ext>
            </a:extLst>
          </p:cNvPr>
          <p:cNvSpPr txBox="1"/>
          <p:nvPr/>
        </p:nvSpPr>
        <p:spPr>
          <a:xfrm>
            <a:off x="539552" y="2050862"/>
            <a:ext cx="5055096" cy="369332"/>
          </a:xfrm>
          <a:prstGeom prst="rect">
            <a:avLst/>
          </a:prstGeom>
          <a:solidFill>
            <a:schemeClr val="bg1"/>
          </a:solidFill>
        </p:spPr>
        <p:txBody>
          <a:bodyPr wrap="square">
            <a:spAutoFit/>
          </a:bodyPr>
          <a:lstStyle/>
          <a:p>
            <a:pPr algn="l"/>
            <a:r>
              <a:rPr lang="en-US" altLang="ko-KR" sz="1800" dirty="0"/>
              <a:t>Fig.5 Protocol field</a:t>
            </a:r>
            <a:endParaRPr lang="ko-KR" altLang="en-US" sz="1800" dirty="0"/>
          </a:p>
        </p:txBody>
      </p:sp>
      <p:sp>
        <p:nvSpPr>
          <p:cNvPr id="8" name="TextBox 7">
            <a:extLst>
              <a:ext uri="{FF2B5EF4-FFF2-40B4-BE49-F238E27FC236}">
                <a16:creationId xmlns:a16="http://schemas.microsoft.com/office/drawing/2014/main" id="{ACCA7AF0-FC67-9B70-0DAB-B34713204195}"/>
              </a:ext>
            </a:extLst>
          </p:cNvPr>
          <p:cNvSpPr txBox="1"/>
          <p:nvPr/>
        </p:nvSpPr>
        <p:spPr>
          <a:xfrm>
            <a:off x="431651" y="2700386"/>
            <a:ext cx="1895973" cy="369332"/>
          </a:xfrm>
          <a:prstGeom prst="rect">
            <a:avLst/>
          </a:prstGeom>
          <a:solidFill>
            <a:schemeClr val="bg1"/>
          </a:solidFill>
        </p:spPr>
        <p:txBody>
          <a:bodyPr wrap="square">
            <a:spAutoFit/>
          </a:bodyPr>
          <a:lstStyle/>
          <a:p>
            <a:pPr algn="r"/>
            <a:r>
              <a:rPr lang="en-US" altLang="ko-KR" sz="1800" dirty="0"/>
              <a:t>Transport</a:t>
            </a:r>
            <a:endParaRPr lang="ko-KR" altLang="en-US" sz="1800" dirty="0"/>
          </a:p>
        </p:txBody>
      </p:sp>
      <p:sp>
        <p:nvSpPr>
          <p:cNvPr id="10" name="TextBox 9">
            <a:extLst>
              <a:ext uri="{FF2B5EF4-FFF2-40B4-BE49-F238E27FC236}">
                <a16:creationId xmlns:a16="http://schemas.microsoft.com/office/drawing/2014/main" id="{ECA09240-75D8-5C60-D153-A11776ADD2F9}"/>
              </a:ext>
            </a:extLst>
          </p:cNvPr>
          <p:cNvSpPr txBox="1"/>
          <p:nvPr/>
        </p:nvSpPr>
        <p:spPr>
          <a:xfrm>
            <a:off x="431650" y="3483600"/>
            <a:ext cx="1895973" cy="369332"/>
          </a:xfrm>
          <a:prstGeom prst="rect">
            <a:avLst/>
          </a:prstGeom>
          <a:solidFill>
            <a:schemeClr val="bg1"/>
          </a:solidFill>
        </p:spPr>
        <p:txBody>
          <a:bodyPr wrap="square">
            <a:spAutoFit/>
          </a:bodyPr>
          <a:lstStyle/>
          <a:p>
            <a:pPr algn="r"/>
            <a:r>
              <a:rPr lang="en-US" altLang="ko-KR" sz="1800" dirty="0"/>
              <a:t>Network</a:t>
            </a:r>
            <a:endParaRPr lang="ko-KR" altLang="en-US" sz="1800"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a:xfrm>
            <a:off x="990600" y="404664"/>
            <a:ext cx="7772400" cy="4800600"/>
          </a:xfrm>
        </p:spPr>
        <p:txBody>
          <a:bodyPr/>
          <a:lstStyle/>
          <a:p>
            <a:pPr lvl="1">
              <a:defRPr/>
            </a:pPr>
            <a:r>
              <a:rPr lang="en-US" altLang="ko-KR" dirty="0"/>
              <a:t>Protocol</a:t>
            </a:r>
          </a:p>
          <a:p>
            <a:pPr lvl="2">
              <a:defRPr/>
            </a:pPr>
            <a:r>
              <a:rPr lang="en-US" altLang="ko-KR" dirty="0"/>
              <a:t>Composed of 8 bits</a:t>
            </a:r>
          </a:p>
          <a:p>
            <a:pPr lvl="2">
              <a:defRPr/>
            </a:pPr>
            <a:r>
              <a:rPr lang="en-US" altLang="ko-KR" dirty="0"/>
              <a:t>Defines upper layer protocols that use the services of the IP layer</a:t>
            </a:r>
          </a:p>
          <a:p>
            <a:pPr lvl="3">
              <a:defRPr/>
            </a:pPr>
            <a:r>
              <a:rPr lang="en-US" altLang="ko-KR" dirty="0"/>
              <a:t>Encapsulates several types of upper layer protocols such as TCP, UDP, ICMP, and IGMP</a:t>
            </a:r>
            <a:endParaRPr lang="ko-KR" altLang="en-US" dirty="0"/>
          </a:p>
        </p:txBody>
      </p:sp>
      <p:sp>
        <p:nvSpPr>
          <p:cNvPr id="11" name="TextBox 10">
            <a:extLst>
              <a:ext uri="{FF2B5EF4-FFF2-40B4-BE49-F238E27FC236}">
                <a16:creationId xmlns:a16="http://schemas.microsoft.com/office/drawing/2014/main" id="{5DC41B0F-A26F-FE82-C35A-1688E01D9CDC}"/>
              </a:ext>
            </a:extLst>
          </p:cNvPr>
          <p:cNvSpPr txBox="1"/>
          <p:nvPr/>
        </p:nvSpPr>
        <p:spPr>
          <a:xfrm>
            <a:off x="507604" y="4507150"/>
            <a:ext cx="5055096" cy="369332"/>
          </a:xfrm>
          <a:prstGeom prst="rect">
            <a:avLst/>
          </a:prstGeom>
          <a:solidFill>
            <a:schemeClr val="bg1"/>
          </a:solidFill>
        </p:spPr>
        <p:txBody>
          <a:bodyPr wrap="square">
            <a:spAutoFit/>
          </a:bodyPr>
          <a:lstStyle/>
          <a:p>
            <a:pPr algn="l"/>
            <a:r>
              <a:rPr lang="en-US" altLang="ko-KR" sz="1800" dirty="0"/>
              <a:t>Some protocol values</a:t>
            </a:r>
            <a:endParaRPr lang="ko-KR" altLang="en-US" sz="1800" dirty="0"/>
          </a:p>
        </p:txBody>
      </p:sp>
      <p:sp>
        <p:nvSpPr>
          <p:cNvPr id="12" name="TextBox 11">
            <a:extLst>
              <a:ext uri="{FF2B5EF4-FFF2-40B4-BE49-F238E27FC236}">
                <a16:creationId xmlns:a16="http://schemas.microsoft.com/office/drawing/2014/main" id="{B13477D5-40DE-2972-3156-F56C1980D66B}"/>
              </a:ext>
            </a:extLst>
          </p:cNvPr>
          <p:cNvSpPr txBox="1"/>
          <p:nvPr/>
        </p:nvSpPr>
        <p:spPr>
          <a:xfrm>
            <a:off x="1259632" y="5004739"/>
            <a:ext cx="936104" cy="282573"/>
          </a:xfrm>
          <a:prstGeom prst="rect">
            <a:avLst/>
          </a:prstGeom>
          <a:solidFill>
            <a:srgbClr val="C7EAFC"/>
          </a:solidFill>
        </p:spPr>
        <p:txBody>
          <a:bodyPr wrap="square" tIns="0" bIns="36000">
            <a:spAutoFit/>
          </a:bodyPr>
          <a:lstStyle/>
          <a:p>
            <a:pPr algn="l"/>
            <a:r>
              <a:rPr lang="en-US" altLang="ko-KR" sz="1600" dirty="0"/>
              <a:t>Value</a:t>
            </a:r>
            <a:endParaRPr lang="ko-KR" altLang="en-US" sz="1600" dirty="0"/>
          </a:p>
        </p:txBody>
      </p:sp>
      <p:sp>
        <p:nvSpPr>
          <p:cNvPr id="13" name="TextBox 12">
            <a:extLst>
              <a:ext uri="{FF2B5EF4-FFF2-40B4-BE49-F238E27FC236}">
                <a16:creationId xmlns:a16="http://schemas.microsoft.com/office/drawing/2014/main" id="{27A05825-CA74-0B36-3405-74EC57C18E9C}"/>
              </a:ext>
            </a:extLst>
          </p:cNvPr>
          <p:cNvSpPr txBox="1"/>
          <p:nvPr/>
        </p:nvSpPr>
        <p:spPr>
          <a:xfrm>
            <a:off x="5256076" y="5004739"/>
            <a:ext cx="936104" cy="282573"/>
          </a:xfrm>
          <a:prstGeom prst="rect">
            <a:avLst/>
          </a:prstGeom>
          <a:solidFill>
            <a:srgbClr val="C7EAFC"/>
          </a:solidFill>
        </p:spPr>
        <p:txBody>
          <a:bodyPr wrap="square" tIns="0" bIns="36000">
            <a:spAutoFit/>
          </a:bodyPr>
          <a:lstStyle/>
          <a:p>
            <a:pPr algn="l"/>
            <a:r>
              <a:rPr lang="en-US" altLang="ko-KR" sz="1600" dirty="0"/>
              <a:t>Value</a:t>
            </a:r>
            <a:endParaRPr lang="ko-KR" altLang="en-US" sz="1600" dirty="0"/>
          </a:p>
        </p:txBody>
      </p:sp>
      <p:sp>
        <p:nvSpPr>
          <p:cNvPr id="14" name="TextBox 13">
            <a:extLst>
              <a:ext uri="{FF2B5EF4-FFF2-40B4-BE49-F238E27FC236}">
                <a16:creationId xmlns:a16="http://schemas.microsoft.com/office/drawing/2014/main" id="{B13FF7F6-1F12-D28A-A5DC-536CF871D6EA}"/>
              </a:ext>
            </a:extLst>
          </p:cNvPr>
          <p:cNvSpPr txBox="1"/>
          <p:nvPr/>
        </p:nvSpPr>
        <p:spPr>
          <a:xfrm>
            <a:off x="7143142" y="5004739"/>
            <a:ext cx="1245282" cy="282573"/>
          </a:xfrm>
          <a:prstGeom prst="rect">
            <a:avLst/>
          </a:prstGeom>
          <a:solidFill>
            <a:srgbClr val="C7EAFC"/>
          </a:solidFill>
        </p:spPr>
        <p:txBody>
          <a:bodyPr wrap="square" tIns="0" bIns="36000">
            <a:spAutoFit/>
          </a:bodyPr>
          <a:lstStyle/>
          <a:p>
            <a:pPr algn="l"/>
            <a:r>
              <a:rPr lang="en-US" altLang="ko-KR" sz="1600" dirty="0"/>
              <a:t>Protocol</a:t>
            </a:r>
            <a:endParaRPr lang="ko-KR" altLang="en-US" sz="1600" dirty="0"/>
          </a:p>
        </p:txBody>
      </p:sp>
      <p:sp>
        <p:nvSpPr>
          <p:cNvPr id="15" name="TextBox 14">
            <a:extLst>
              <a:ext uri="{FF2B5EF4-FFF2-40B4-BE49-F238E27FC236}">
                <a16:creationId xmlns:a16="http://schemas.microsoft.com/office/drawing/2014/main" id="{B37643C1-FA42-A810-8CC7-FAF95E2385D3}"/>
              </a:ext>
            </a:extLst>
          </p:cNvPr>
          <p:cNvSpPr txBox="1"/>
          <p:nvPr/>
        </p:nvSpPr>
        <p:spPr>
          <a:xfrm>
            <a:off x="3059832" y="4992729"/>
            <a:ext cx="1245282" cy="282573"/>
          </a:xfrm>
          <a:prstGeom prst="rect">
            <a:avLst/>
          </a:prstGeom>
          <a:solidFill>
            <a:srgbClr val="C7EAFC"/>
          </a:solidFill>
        </p:spPr>
        <p:txBody>
          <a:bodyPr wrap="square" tIns="0" bIns="36000">
            <a:spAutoFit/>
          </a:bodyPr>
          <a:lstStyle/>
          <a:p>
            <a:pPr algn="l"/>
            <a:r>
              <a:rPr lang="en-US" altLang="ko-KR" sz="1600" dirty="0"/>
              <a:t>Protocol</a:t>
            </a:r>
            <a:endParaRPr lang="ko-KR" altLang="en-US" sz="1600" dirty="0"/>
          </a:p>
        </p:txBody>
      </p:sp>
    </p:spTree>
    <p:extLst>
      <p:ext uri="{BB962C8B-B14F-4D97-AF65-F5344CB8AC3E}">
        <p14:creationId xmlns:p14="http://schemas.microsoft.com/office/powerpoint/2010/main" val="425267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pPr lvl="1"/>
            <a:r>
              <a:rPr lang="en-US" altLang="ko-KR" dirty="0"/>
              <a:t>Checksum</a:t>
            </a:r>
          </a:p>
          <a:p>
            <a:pPr lvl="2"/>
            <a:r>
              <a:rPr lang="en-US" altLang="ko-KR" dirty="0"/>
              <a:t>16 bits</a:t>
            </a:r>
          </a:p>
          <a:p>
            <a:pPr lvl="2"/>
            <a:r>
              <a:rPr lang="en-US" altLang="ko-KR" dirty="0"/>
              <a:t>Checksum for error detection</a:t>
            </a:r>
          </a:p>
          <a:p>
            <a:pPr lvl="1"/>
            <a:r>
              <a:rPr lang="en-US" altLang="ko-KR" dirty="0"/>
              <a:t>Source address</a:t>
            </a:r>
          </a:p>
          <a:p>
            <a:pPr lvl="2"/>
            <a:r>
              <a:rPr lang="en-US" altLang="ko-KR" dirty="0"/>
              <a:t>32 bits</a:t>
            </a:r>
          </a:p>
          <a:p>
            <a:pPr lvl="2"/>
            <a:r>
              <a:rPr lang="en-US" altLang="ko-KR" dirty="0"/>
              <a:t>Defines the IP address of the source</a:t>
            </a:r>
          </a:p>
          <a:p>
            <a:pPr lvl="2"/>
            <a:r>
              <a:rPr lang="en-US" altLang="ko-KR" dirty="0"/>
              <a:t>This value must not change while the IP datagram is transmitted from the source to the destination</a:t>
            </a:r>
          </a:p>
          <a:p>
            <a:pPr lvl="1"/>
            <a:r>
              <a:rPr lang="en-US" altLang="ko-KR" dirty="0"/>
              <a:t>Destination address</a:t>
            </a:r>
          </a:p>
          <a:p>
            <a:pPr lvl="2"/>
            <a:r>
              <a:rPr lang="en-US" altLang="ko-KR" dirty="0"/>
              <a:t>32 bits</a:t>
            </a:r>
          </a:p>
          <a:p>
            <a:pPr lvl="2"/>
            <a:r>
              <a:rPr lang="en-US" altLang="ko-KR" dirty="0"/>
              <a:t>IP address of the final destination</a:t>
            </a:r>
          </a:p>
          <a:p>
            <a:pPr lvl="2"/>
            <a:r>
              <a:rPr lang="en-US" altLang="ko-KR" dirty="0"/>
              <a:t>This value must not change while the IP datagram is transmitted from the source to the destination</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13</a:t>
            </a:fld>
            <a:endParaRPr lang="en-US" altLang="ko-KR"/>
          </a:p>
        </p:txBody>
      </p:sp>
      <p:pic>
        <p:nvPicPr>
          <p:cNvPr id="5" name="그림 4">
            <a:extLst>
              <a:ext uri="{FF2B5EF4-FFF2-40B4-BE49-F238E27FC236}">
                <a16:creationId xmlns:a16="http://schemas.microsoft.com/office/drawing/2014/main" id="{2FBCEDDD-20F1-F5AC-3753-F1ADBF921F94}"/>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7853FE46-D57F-F84D-28D1-DBFE2BDE71A8}"/>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57374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IP Datagram</a:t>
            </a:r>
            <a:r>
              <a:rPr lang="ko-KR" altLang="en-US" dirty="0"/>
              <a:t>     </a:t>
            </a:r>
            <a:r>
              <a:rPr lang="en-US" altLang="ko-KR" dirty="0"/>
              <a:t>.</a:t>
            </a:r>
            <a:endParaRPr lang="ko-KR" altLang="en-US" dirty="0"/>
          </a:p>
        </p:txBody>
      </p:sp>
      <p:sp>
        <p:nvSpPr>
          <p:cNvPr id="3" name="내용 개체 틀 2"/>
          <p:cNvSpPr>
            <a:spLocks noGrp="1"/>
          </p:cNvSpPr>
          <p:nvPr>
            <p:ph idx="1"/>
          </p:nvPr>
        </p:nvSpPr>
        <p:spPr>
          <a:xfrm>
            <a:off x="990600" y="1916832"/>
            <a:ext cx="7772400" cy="4331568"/>
          </a:xfrm>
        </p:spPr>
        <p:txBody>
          <a:bodyPr/>
          <a:lstStyle/>
          <a:p>
            <a:pPr lvl="1"/>
            <a:r>
              <a:rPr lang="en-US" altLang="ko-KR" dirty="0"/>
              <a:t>Q.1</a:t>
            </a:r>
          </a:p>
          <a:p>
            <a:pPr lvl="2"/>
            <a:r>
              <a:rPr lang="en-US" altLang="ko-KR" dirty="0"/>
              <a:t>What if an IP packet with the first 8 bits is received below?</a:t>
            </a:r>
          </a:p>
          <a:p>
            <a:pPr lvl="2"/>
            <a:endParaRPr lang="en-US" altLang="ko-KR" dirty="0"/>
          </a:p>
          <a:p>
            <a:pPr lvl="2"/>
            <a:endParaRPr lang="en-US" altLang="ko-KR" dirty="0"/>
          </a:p>
          <a:p>
            <a:pPr lvl="1"/>
            <a:r>
              <a:rPr lang="en-US" altLang="ko-KR" dirty="0"/>
              <a:t>A:</a:t>
            </a:r>
          </a:p>
          <a:p>
            <a:pPr lvl="2"/>
            <a:r>
              <a:rPr lang="en-US" altLang="ko-KR" dirty="0"/>
              <a:t>The receiver discards the packet. There is an error in this packet.</a:t>
            </a:r>
          </a:p>
          <a:p>
            <a:pPr lvl="3"/>
            <a:r>
              <a:rPr lang="en-US" altLang="ko-KR" dirty="0"/>
              <a:t>The leftmost 4 bits (0100) indicate the version.</a:t>
            </a:r>
          </a:p>
          <a:p>
            <a:pPr lvl="3"/>
            <a:r>
              <a:rPr lang="en-US" altLang="ko-KR" dirty="0"/>
              <a:t>The next 4 bits (0010) indicate the header length.</a:t>
            </a:r>
          </a:p>
          <a:p>
            <a:pPr lvl="3"/>
            <a:r>
              <a:rPr lang="en-US" altLang="ko-KR" dirty="0"/>
              <a:t>This means 4 x 2 = 8 bytes.</a:t>
            </a:r>
          </a:p>
          <a:p>
            <a:pPr lvl="3"/>
            <a:r>
              <a:rPr lang="en-US" altLang="ko-KR" dirty="0"/>
              <a:t>The minimum number of bytes in the header is 20 bytes.</a:t>
            </a:r>
          </a:p>
          <a:p>
            <a:pPr lvl="2"/>
            <a:r>
              <a:rPr lang="en-US" altLang="ko-KR" dirty="0"/>
              <a:t>It is considered to have been corrupted during transmission.</a:t>
            </a:r>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14</a:t>
            </a:fld>
            <a:endParaRPr lang="en-US" altLang="ko-KR"/>
          </a:p>
        </p:txBody>
      </p:sp>
      <p:sp>
        <p:nvSpPr>
          <p:cNvPr id="5" name="Rectangle 5"/>
          <p:cNvSpPr>
            <a:spLocks noChangeArrowheads="1"/>
          </p:cNvSpPr>
          <p:nvPr/>
        </p:nvSpPr>
        <p:spPr bwMode="auto">
          <a:xfrm>
            <a:off x="3147492" y="2771626"/>
            <a:ext cx="3888432" cy="369332"/>
          </a:xfrm>
          <a:prstGeom prst="rect">
            <a:avLst/>
          </a:prstGeom>
          <a:solidFill>
            <a:schemeClr val="bg1"/>
          </a:solidFill>
          <a:ln>
            <a:solidFill>
              <a:schemeClr val="tx1"/>
            </a:solidFill>
          </a:ln>
          <a:effectLst/>
        </p:spPr>
        <p:txBody>
          <a:bodyPr wrap="square">
            <a:spAutoFit/>
          </a:bodyPr>
          <a:lstStyle/>
          <a:p>
            <a:pPr>
              <a:spcBef>
                <a:spcPct val="50000"/>
              </a:spcBef>
              <a:buFontTx/>
              <a:buNone/>
            </a:pPr>
            <a:r>
              <a:rPr kumimoji="0" lang="en-US" altLang="ko-KR" sz="1800" dirty="0">
                <a:latin typeface="맑은 고딕" panose="020B0503020000020004" pitchFamily="50" charset="-127"/>
                <a:ea typeface="맑은 고딕" panose="020B0503020000020004" pitchFamily="50" charset="-127"/>
              </a:rPr>
              <a:t>01000010 </a:t>
            </a:r>
          </a:p>
        </p:txBody>
      </p:sp>
      <p:pic>
        <p:nvPicPr>
          <p:cNvPr id="6" name="그림 5">
            <a:extLst>
              <a:ext uri="{FF2B5EF4-FFF2-40B4-BE49-F238E27FC236}">
                <a16:creationId xmlns:a16="http://schemas.microsoft.com/office/drawing/2014/main" id="{DD248449-EA68-221A-66AF-216E40FAD3A7}"/>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7" name="TextBox 6">
            <a:extLst>
              <a:ext uri="{FF2B5EF4-FFF2-40B4-BE49-F238E27FC236}">
                <a16:creationId xmlns:a16="http://schemas.microsoft.com/office/drawing/2014/main" id="{1FE7F729-BE3F-EBB7-2218-E598A11A7E8E}"/>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406935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IP Datagram</a:t>
            </a:r>
            <a:r>
              <a:rPr lang="ko-KR" altLang="en-US" dirty="0"/>
              <a:t>     </a:t>
            </a:r>
            <a:r>
              <a:rPr lang="en-US" altLang="ko-KR" dirty="0"/>
              <a:t>.</a:t>
            </a:r>
            <a:endParaRPr lang="ko-KR" altLang="en-US" dirty="0"/>
          </a:p>
        </p:txBody>
      </p:sp>
      <p:sp>
        <p:nvSpPr>
          <p:cNvPr id="3" name="내용 개체 틀 2"/>
          <p:cNvSpPr>
            <a:spLocks noGrp="1"/>
          </p:cNvSpPr>
          <p:nvPr>
            <p:ph idx="1"/>
          </p:nvPr>
        </p:nvSpPr>
        <p:spPr>
          <a:xfrm>
            <a:off x="990600" y="1916832"/>
            <a:ext cx="7772400" cy="4331568"/>
          </a:xfrm>
        </p:spPr>
        <p:txBody>
          <a:bodyPr/>
          <a:lstStyle/>
          <a:p>
            <a:pPr lvl="1"/>
            <a:r>
              <a:rPr lang="en-US" altLang="ko-KR" dirty="0"/>
              <a:t>Q.2</a:t>
            </a:r>
          </a:p>
          <a:p>
            <a:pPr lvl="2"/>
            <a:r>
              <a:rPr lang="en-US" altLang="ko-KR" dirty="0"/>
              <a:t>The value of HLEN in an IP packet is 1000</a:t>
            </a:r>
            <a:r>
              <a:rPr lang="en-US" altLang="ko-KR" baseline="-25000" dirty="0"/>
              <a:t>2</a:t>
            </a:r>
            <a:r>
              <a:rPr lang="en-US" altLang="ko-KR" dirty="0"/>
              <a:t> in binary. How many options bytes are there in this packet?</a:t>
            </a:r>
          </a:p>
          <a:p>
            <a:pPr lvl="1"/>
            <a:r>
              <a:rPr lang="en-US" altLang="ko-KR" dirty="0"/>
              <a:t>A:</a:t>
            </a:r>
          </a:p>
          <a:p>
            <a:pPr lvl="2"/>
            <a:r>
              <a:rPr lang="en-US" altLang="ko-KR" dirty="0"/>
              <a:t>The HLEN value is 8, and the total number of bytes in the header is 4 x 8 or 32 bytes.</a:t>
            </a:r>
          </a:p>
          <a:p>
            <a:pPr lvl="2"/>
            <a:r>
              <a:rPr lang="en-US" altLang="ko-KR" dirty="0"/>
              <a:t>The first 20 bytes are the basic header, and 12 bytes are options.</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15</a:t>
            </a:fld>
            <a:endParaRPr lang="en-US" altLang="ko-KR"/>
          </a:p>
        </p:txBody>
      </p:sp>
      <p:pic>
        <p:nvPicPr>
          <p:cNvPr id="5" name="그림 4">
            <a:extLst>
              <a:ext uri="{FF2B5EF4-FFF2-40B4-BE49-F238E27FC236}">
                <a16:creationId xmlns:a16="http://schemas.microsoft.com/office/drawing/2014/main" id="{B24731A7-0307-440A-02EE-126121B311DC}"/>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CE978215-5D6C-901C-D9AE-03C72831B098}"/>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298292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IP Datagram</a:t>
            </a:r>
            <a:r>
              <a:rPr lang="ko-KR" altLang="en-US" dirty="0"/>
              <a:t>     </a:t>
            </a:r>
            <a:r>
              <a:rPr lang="en-US" altLang="ko-KR" dirty="0"/>
              <a:t>.</a:t>
            </a:r>
            <a:endParaRPr lang="ko-KR" altLang="en-US" dirty="0"/>
          </a:p>
        </p:txBody>
      </p:sp>
      <p:sp>
        <p:nvSpPr>
          <p:cNvPr id="3" name="내용 개체 틀 2"/>
          <p:cNvSpPr>
            <a:spLocks noGrp="1"/>
          </p:cNvSpPr>
          <p:nvPr>
            <p:ph idx="1"/>
          </p:nvPr>
        </p:nvSpPr>
        <p:spPr>
          <a:xfrm>
            <a:off x="971600" y="2060848"/>
            <a:ext cx="7772400" cy="4187552"/>
          </a:xfrm>
        </p:spPr>
        <p:txBody>
          <a:bodyPr/>
          <a:lstStyle/>
          <a:p>
            <a:pPr lvl="1"/>
            <a:r>
              <a:rPr lang="en-US" altLang="ko-KR" dirty="0"/>
              <a:t>Q.3</a:t>
            </a:r>
          </a:p>
          <a:p>
            <a:pPr lvl="2"/>
            <a:r>
              <a:rPr lang="en-US" altLang="ko-KR" dirty="0"/>
              <a:t>In an IP packet, the HLEN value is 5</a:t>
            </a:r>
            <a:r>
              <a:rPr lang="en-US" altLang="ko-KR" baseline="-25000" dirty="0"/>
              <a:t>16</a:t>
            </a:r>
            <a:r>
              <a:rPr lang="en-US" altLang="ko-KR" dirty="0"/>
              <a:t> and the total length field value is 0028</a:t>
            </a:r>
            <a:r>
              <a:rPr lang="en-US" altLang="ko-KR" baseline="-25000" dirty="0"/>
              <a:t>16</a:t>
            </a:r>
            <a:r>
              <a:rPr lang="en-US" altLang="ko-KR" dirty="0"/>
              <a:t>. How many bytes of data does this packet carry?</a:t>
            </a:r>
          </a:p>
          <a:p>
            <a:pPr lvl="1"/>
            <a:r>
              <a:rPr lang="en-US" altLang="ko-KR" dirty="0"/>
              <a:t>A</a:t>
            </a:r>
          </a:p>
          <a:p>
            <a:pPr lvl="2"/>
            <a:r>
              <a:rPr lang="en-US" altLang="ko-KR" dirty="0"/>
              <a:t>The HLEN value is 5</a:t>
            </a:r>
            <a:r>
              <a:rPr lang="en-US" altLang="ko-KR" baseline="-25000" dirty="0"/>
              <a:t>16</a:t>
            </a:r>
            <a:r>
              <a:rPr lang="en-US" altLang="ko-KR" dirty="0"/>
              <a:t> and the total number of bytes in the header is 4 x 5 or 20 bytes (no options)</a:t>
            </a:r>
          </a:p>
          <a:p>
            <a:pPr lvl="2"/>
            <a:r>
              <a:rPr lang="en-US" altLang="ko-KR" dirty="0"/>
              <a:t>The total length is 0028</a:t>
            </a:r>
            <a:r>
              <a:rPr lang="en-US" altLang="ko-KR" baseline="-25000" dirty="0"/>
              <a:t>16</a:t>
            </a:r>
            <a:r>
              <a:rPr lang="en-US" altLang="ko-KR" dirty="0"/>
              <a:t> is 00101000</a:t>
            </a:r>
            <a:r>
              <a:rPr lang="en-US" altLang="ko-KR" baseline="-25000" dirty="0"/>
              <a:t>2</a:t>
            </a:r>
            <a:r>
              <a:rPr lang="en-US" altLang="ko-KR" dirty="0"/>
              <a:t>, which is 40 bytes</a:t>
            </a:r>
          </a:p>
          <a:p>
            <a:pPr lvl="2"/>
            <a:r>
              <a:rPr lang="en-US" altLang="ko-KR" dirty="0"/>
              <a:t>The data is 20 bytes</a:t>
            </a:r>
          </a:p>
          <a:p>
            <a:pPr lvl="3"/>
            <a:r>
              <a:rPr lang="en-US" altLang="ko-KR" dirty="0"/>
              <a:t>Total length 40 bytes - Header length 20 bytes</a:t>
            </a:r>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16</a:t>
            </a:fld>
            <a:endParaRPr lang="en-US" altLang="ko-KR"/>
          </a:p>
        </p:txBody>
      </p:sp>
      <p:pic>
        <p:nvPicPr>
          <p:cNvPr id="5" name="그림 4">
            <a:extLst>
              <a:ext uri="{FF2B5EF4-FFF2-40B4-BE49-F238E27FC236}">
                <a16:creationId xmlns:a16="http://schemas.microsoft.com/office/drawing/2014/main" id="{6A8AC791-2C9C-6A4C-DCA5-A7A8936139C1}"/>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5BCD60FD-0217-05FC-E29C-06056EB91947}"/>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381915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990600" y="2132856"/>
            <a:ext cx="7772400" cy="4115544"/>
          </a:xfrm>
        </p:spPr>
        <p:txBody>
          <a:bodyPr/>
          <a:lstStyle/>
          <a:p>
            <a:pPr lvl="1"/>
            <a:r>
              <a:rPr lang="en-US" altLang="ko-KR" dirty="0"/>
              <a:t>Q.4</a:t>
            </a:r>
          </a:p>
          <a:p>
            <a:pPr lvl="2"/>
            <a:r>
              <a:rPr lang="en-US" altLang="ko-KR" dirty="0"/>
              <a:t>If the following IP packet is received, how many hops can this packet travel before it is discarded? And what upper layer protocol data is this packet carrying?</a:t>
            </a:r>
            <a:br>
              <a:rPr lang="en-US" altLang="ko-KR" dirty="0"/>
            </a:br>
            <a:endParaRPr lang="en-US" altLang="ko-KR" dirty="0"/>
          </a:p>
          <a:p>
            <a:pPr lvl="2"/>
            <a:endParaRPr lang="en-US" altLang="ko-KR" dirty="0"/>
          </a:p>
          <a:p>
            <a:pPr lvl="1"/>
            <a:r>
              <a:rPr lang="en-US" altLang="ko-KR" dirty="0"/>
              <a:t>A</a:t>
            </a:r>
          </a:p>
          <a:p>
            <a:pPr lvl="2"/>
            <a:r>
              <a:rPr lang="en-US" altLang="ko-KR" dirty="0"/>
              <a:t>The TTL field is the 9th byte, 01. This means that the packet can travel only one hop.</a:t>
            </a:r>
          </a:p>
          <a:p>
            <a:pPr lvl="2"/>
            <a:r>
              <a:rPr lang="en-US" altLang="ko-KR" dirty="0"/>
              <a:t>The protocol field is the 10th byte, 02. This means that the upper layer protocol is IGMP.</a:t>
            </a:r>
          </a:p>
          <a:p>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17</a:t>
            </a:fld>
            <a:endParaRPr lang="en-US" altLang="ko-KR"/>
          </a:p>
        </p:txBody>
      </p:sp>
      <p:sp>
        <p:nvSpPr>
          <p:cNvPr id="5" name="Rectangle 5"/>
          <p:cNvSpPr>
            <a:spLocks noChangeArrowheads="1"/>
          </p:cNvSpPr>
          <p:nvPr/>
        </p:nvSpPr>
        <p:spPr bwMode="auto">
          <a:xfrm>
            <a:off x="2339752" y="3501008"/>
            <a:ext cx="4464496" cy="338554"/>
          </a:xfrm>
          <a:prstGeom prst="rect">
            <a:avLst/>
          </a:prstGeom>
          <a:solidFill>
            <a:schemeClr val="bg1"/>
          </a:solidFill>
          <a:ln>
            <a:solidFill>
              <a:schemeClr val="tx1"/>
            </a:solidFill>
          </a:ln>
          <a:effectLst/>
        </p:spPr>
        <p:txBody>
          <a:bodyPr wrap="square">
            <a:spAutoFit/>
          </a:bodyPr>
          <a:lstStyle/>
          <a:p>
            <a:pPr>
              <a:spcBef>
                <a:spcPct val="50000"/>
              </a:spcBef>
              <a:buFontTx/>
              <a:buNone/>
            </a:pPr>
            <a:r>
              <a:rPr kumimoji="0" lang="en-US" altLang="ko-KR" sz="1600" dirty="0">
                <a:latin typeface="맑은 고딕" panose="020B0503020000020004" pitchFamily="50" charset="-127"/>
                <a:ea typeface="맑은 고딕" panose="020B0503020000020004" pitchFamily="50" charset="-127"/>
              </a:rPr>
              <a:t>4500002800010000</a:t>
            </a:r>
            <a:r>
              <a:rPr kumimoji="0" lang="en-US" altLang="ko-KR" sz="1600" b="1" dirty="0">
                <a:latin typeface="맑은 고딕" panose="020B0503020000020004" pitchFamily="50" charset="-127"/>
                <a:ea typeface="맑은 고딕" panose="020B0503020000020004" pitchFamily="50" charset="-127"/>
              </a:rPr>
              <a:t>0102</a:t>
            </a:r>
            <a:r>
              <a:rPr kumimoji="0" lang="en-US" altLang="ko-KR" sz="1600" dirty="0">
                <a:latin typeface="맑은 고딕" panose="020B0503020000020004" pitchFamily="50" charset="-127"/>
                <a:ea typeface="맑은 고딕" panose="020B0503020000020004" pitchFamily="50" charset="-127"/>
              </a:rPr>
              <a:t> . . .</a:t>
            </a:r>
          </a:p>
        </p:txBody>
      </p:sp>
      <p:sp>
        <p:nvSpPr>
          <p:cNvPr id="10" name="제목 1">
            <a:extLst>
              <a:ext uri="{FF2B5EF4-FFF2-40B4-BE49-F238E27FC236}">
                <a16:creationId xmlns:a16="http://schemas.microsoft.com/office/drawing/2014/main" id="{220B092D-724F-388D-A3CD-4EA1A15E8606}"/>
              </a:ext>
            </a:extLst>
          </p:cNvPr>
          <p:cNvSpPr>
            <a:spLocks noGrp="1"/>
          </p:cNvSpPr>
          <p:nvPr>
            <p:ph type="title"/>
          </p:nvPr>
        </p:nvSpPr>
        <p:spPr>
          <a:xfrm>
            <a:off x="0" y="466725"/>
            <a:ext cx="9144000" cy="595313"/>
          </a:xfrm>
        </p:spPr>
        <p:txBody>
          <a:bodyPr/>
          <a:lstStyle/>
          <a:p>
            <a:r>
              <a:rPr lang="en-US" altLang="ko-KR" dirty="0"/>
              <a:t>IP Datagram</a:t>
            </a:r>
            <a:r>
              <a:rPr lang="ko-KR" altLang="en-US" dirty="0"/>
              <a:t>     </a:t>
            </a:r>
            <a:r>
              <a:rPr lang="en-US" altLang="ko-KR" dirty="0"/>
              <a:t>.</a:t>
            </a:r>
            <a:endParaRPr lang="ko-KR" altLang="en-US" dirty="0"/>
          </a:p>
        </p:txBody>
      </p:sp>
      <p:pic>
        <p:nvPicPr>
          <p:cNvPr id="11" name="그림 10">
            <a:extLst>
              <a:ext uri="{FF2B5EF4-FFF2-40B4-BE49-F238E27FC236}">
                <a16:creationId xmlns:a16="http://schemas.microsoft.com/office/drawing/2014/main" id="{5A5C8594-AACC-B6FF-D876-8F45C66E76B1}"/>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2" name="TextBox 1">
            <a:extLst>
              <a:ext uri="{FF2B5EF4-FFF2-40B4-BE49-F238E27FC236}">
                <a16:creationId xmlns:a16="http://schemas.microsoft.com/office/drawing/2014/main" id="{37412BFA-DD6D-5CB7-2933-19940D41B07B}"/>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376897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r>
              <a:rPr lang="en-US" altLang="ko-KR" dirty="0"/>
              <a:t>Fragmentation</a:t>
            </a:r>
          </a:p>
          <a:p>
            <a:pPr lvl="1"/>
            <a:r>
              <a:rPr lang="en-US" altLang="ko-KR" dirty="0"/>
              <a:t>The frame format and size are different depending on the protocol used by the network.</a:t>
            </a:r>
          </a:p>
          <a:p>
            <a:pPr lvl="1"/>
            <a:r>
              <a:rPr lang="en-US" altLang="ko-KR" dirty="0"/>
              <a:t>The maximum transmission length transmitted in each network is called </a:t>
            </a:r>
            <a:r>
              <a:rPr lang="en-US" altLang="ko-KR" dirty="0" err="1"/>
              <a:t>MTU</a:t>
            </a:r>
            <a:r>
              <a:rPr lang="en-US" altLang="ko-KR" baseline="30000" dirty="0" err="1"/>
              <a:t>Maximum</a:t>
            </a:r>
            <a:r>
              <a:rPr lang="en-US" altLang="ko-KR" baseline="30000" dirty="0"/>
              <a:t> Transfer Unit</a:t>
            </a:r>
          </a:p>
          <a:p>
            <a:pPr lvl="1"/>
            <a:r>
              <a:rPr lang="en-US" altLang="ko-KR" dirty="0"/>
              <a:t>Sending by dividing according to the MTU length is called fragmentation</a:t>
            </a:r>
          </a:p>
          <a:p>
            <a:pPr lvl="1"/>
            <a:r>
              <a:rPr lang="en-US" altLang="ko-KR" dirty="0"/>
              <a:t>Fields related to fragmentation and reassembly</a:t>
            </a:r>
          </a:p>
          <a:p>
            <a:pPr lvl="2"/>
            <a:r>
              <a:rPr lang="en-US" altLang="ko-KR" dirty="0"/>
              <a:t>Identification 16 bits</a:t>
            </a:r>
          </a:p>
          <a:p>
            <a:pPr lvl="2"/>
            <a:r>
              <a:rPr lang="en-US" altLang="ko-KR" dirty="0"/>
              <a:t>Flag 3 bits</a:t>
            </a:r>
          </a:p>
          <a:p>
            <a:pPr lvl="2"/>
            <a:r>
              <a:rPr lang="en-US" altLang="ko-KR" dirty="0"/>
              <a:t>Fragmentation offset 13 bits</a:t>
            </a:r>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18</a:t>
            </a:fld>
            <a:endParaRPr lang="en-US" altLang="ko-KR"/>
          </a:p>
        </p:txBody>
      </p:sp>
    </p:spTree>
    <p:extLst>
      <p:ext uri="{BB962C8B-B14F-4D97-AF65-F5344CB8AC3E}">
        <p14:creationId xmlns:p14="http://schemas.microsoft.com/office/powerpoint/2010/main" val="233692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2ADE9-A15A-4E03-9F1D-2C3EE06909EF}"/>
              </a:ext>
            </a:extLst>
          </p:cNvPr>
          <p:cNvSpPr>
            <a:spLocks noGrp="1"/>
          </p:cNvSpPr>
          <p:nvPr>
            <p:ph type="title"/>
          </p:nvPr>
        </p:nvSpPr>
        <p:spPr/>
        <p:txBody>
          <a:bodyPr/>
          <a:lstStyle/>
          <a:p>
            <a:r>
              <a:rPr lang="en-US" altLang="ko-KR" dirty="0"/>
              <a:t>Fragmentation</a:t>
            </a:r>
            <a:endParaRPr lang="ko-KR" altLang="en-US" dirty="0"/>
          </a:p>
        </p:txBody>
      </p:sp>
      <p:sp>
        <p:nvSpPr>
          <p:cNvPr id="3" name="내용 개체 틀 2">
            <a:extLst>
              <a:ext uri="{FF2B5EF4-FFF2-40B4-BE49-F238E27FC236}">
                <a16:creationId xmlns:a16="http://schemas.microsoft.com/office/drawing/2014/main" id="{5C12B276-DD54-46D0-A025-2BFD5F11B509}"/>
              </a:ext>
            </a:extLst>
          </p:cNvPr>
          <p:cNvSpPr>
            <a:spLocks noGrp="1"/>
          </p:cNvSpPr>
          <p:nvPr>
            <p:ph idx="1"/>
          </p:nvPr>
        </p:nvSpPr>
        <p:spPr/>
        <p:txBody>
          <a:bodyPr/>
          <a:lstStyle/>
          <a:p>
            <a:r>
              <a:rPr lang="en-US" altLang="ko-KR" dirty="0" err="1"/>
              <a:t>MTU</a:t>
            </a:r>
            <a:r>
              <a:rPr lang="en-US" altLang="ko-KR" baseline="30000" dirty="0" err="1"/>
              <a:t>Maxmum</a:t>
            </a:r>
            <a:r>
              <a:rPr lang="en-US" altLang="ko-KR" baseline="30000" dirty="0"/>
              <a:t> Transfer Unit</a:t>
            </a:r>
          </a:p>
          <a:p>
            <a:pPr lvl="1"/>
            <a:r>
              <a:rPr lang="en-US" altLang="ko-KR" dirty="0"/>
              <a:t>One of the fields defined in the format of the frame</a:t>
            </a:r>
          </a:p>
          <a:p>
            <a:pPr lvl="1"/>
            <a:r>
              <a:rPr lang="en-US" altLang="ko-KR" dirty="0"/>
              <a:t>When a datagram is encapsulated in a frame, the size of the datagram must be less than this maximum size. </a:t>
            </a:r>
            <a:endParaRPr lang="ko-KR" altLang="en-US" dirty="0"/>
          </a:p>
        </p:txBody>
      </p:sp>
      <p:sp>
        <p:nvSpPr>
          <p:cNvPr id="4" name="슬라이드 번호 개체 틀 3">
            <a:extLst>
              <a:ext uri="{FF2B5EF4-FFF2-40B4-BE49-F238E27FC236}">
                <a16:creationId xmlns:a16="http://schemas.microsoft.com/office/drawing/2014/main" id="{139343BD-4A1F-46D7-9774-698FD045AD24}"/>
              </a:ext>
            </a:extLst>
          </p:cNvPr>
          <p:cNvSpPr>
            <a:spLocks noGrp="1"/>
          </p:cNvSpPr>
          <p:nvPr>
            <p:ph type="sldNum" sz="quarter" idx="11"/>
          </p:nvPr>
        </p:nvSpPr>
        <p:spPr/>
        <p:txBody>
          <a:bodyPr/>
          <a:lstStyle/>
          <a:p>
            <a:pPr>
              <a:defRPr/>
            </a:pPr>
            <a:fld id="{6527E400-6224-44A0-AB64-E12674621AC9}" type="slidenum">
              <a:rPr lang="en-US" altLang="ko-KR" smtClean="0"/>
              <a:pPr>
                <a:defRPr/>
              </a:pPr>
              <a:t>19</a:t>
            </a:fld>
            <a:endParaRPr lang="en-US" altLang="ko-KR"/>
          </a:p>
        </p:txBody>
      </p:sp>
      <p:pic>
        <p:nvPicPr>
          <p:cNvPr id="5" name="그림 4">
            <a:extLst>
              <a:ext uri="{FF2B5EF4-FFF2-40B4-BE49-F238E27FC236}">
                <a16:creationId xmlns:a16="http://schemas.microsoft.com/office/drawing/2014/main" id="{D0C791F0-F03E-4A1E-A397-1AF2F7FA8E0D}"/>
              </a:ext>
            </a:extLst>
          </p:cNvPr>
          <p:cNvPicPr>
            <a:picLocks noChangeAspect="1"/>
          </p:cNvPicPr>
          <p:nvPr/>
        </p:nvPicPr>
        <p:blipFill>
          <a:blip r:embed="rId2"/>
          <a:stretch>
            <a:fillRect/>
          </a:stretch>
        </p:blipFill>
        <p:spPr>
          <a:xfrm>
            <a:off x="523056" y="3211934"/>
            <a:ext cx="8153400" cy="2305298"/>
          </a:xfrm>
          <a:prstGeom prst="rect">
            <a:avLst/>
          </a:prstGeom>
        </p:spPr>
      </p:pic>
      <p:sp>
        <p:nvSpPr>
          <p:cNvPr id="6" name="TextBox 5">
            <a:extLst>
              <a:ext uri="{FF2B5EF4-FFF2-40B4-BE49-F238E27FC236}">
                <a16:creationId xmlns:a16="http://schemas.microsoft.com/office/drawing/2014/main" id="{2579555A-6A82-5B61-2215-7254B4B14927}"/>
              </a:ext>
            </a:extLst>
          </p:cNvPr>
          <p:cNvSpPr txBox="1"/>
          <p:nvPr/>
        </p:nvSpPr>
        <p:spPr>
          <a:xfrm>
            <a:off x="513531" y="3103101"/>
            <a:ext cx="5055096" cy="369332"/>
          </a:xfrm>
          <a:prstGeom prst="rect">
            <a:avLst/>
          </a:prstGeom>
          <a:solidFill>
            <a:schemeClr val="bg1"/>
          </a:solidFill>
        </p:spPr>
        <p:txBody>
          <a:bodyPr wrap="square">
            <a:spAutoFit/>
          </a:bodyPr>
          <a:lstStyle/>
          <a:p>
            <a:pPr algn="l"/>
            <a:r>
              <a:rPr lang="en-US" altLang="ko-KR" sz="1800" dirty="0"/>
              <a:t>Fig.6 </a:t>
            </a:r>
            <a:r>
              <a:rPr lang="en-US" altLang="ko-KR" sz="1800" dirty="0" err="1"/>
              <a:t>MTU</a:t>
            </a:r>
            <a:r>
              <a:rPr lang="en-US" altLang="ko-KR" sz="1800" baseline="30000" dirty="0" err="1"/>
              <a:t>Maxmum</a:t>
            </a:r>
            <a:r>
              <a:rPr lang="en-US" altLang="ko-KR" sz="1800" baseline="30000" dirty="0"/>
              <a:t> Transfer Unit</a:t>
            </a:r>
            <a:endParaRPr lang="ko-KR" altLang="en-US" sz="1800" baseline="30000" dirty="0"/>
          </a:p>
        </p:txBody>
      </p:sp>
      <p:sp>
        <p:nvSpPr>
          <p:cNvPr id="7" name="TextBox 6">
            <a:extLst>
              <a:ext uri="{FF2B5EF4-FFF2-40B4-BE49-F238E27FC236}">
                <a16:creationId xmlns:a16="http://schemas.microsoft.com/office/drawing/2014/main" id="{7E79B59A-8138-FCBB-41E8-12E26DC1DF59}"/>
              </a:ext>
            </a:extLst>
          </p:cNvPr>
          <p:cNvSpPr txBox="1"/>
          <p:nvPr/>
        </p:nvSpPr>
        <p:spPr>
          <a:xfrm>
            <a:off x="2641502" y="4615036"/>
            <a:ext cx="3960440" cy="430887"/>
          </a:xfrm>
          <a:prstGeom prst="rect">
            <a:avLst/>
          </a:prstGeom>
          <a:solidFill>
            <a:srgbClr val="8FDBFC"/>
          </a:solidFill>
        </p:spPr>
        <p:txBody>
          <a:bodyPr wrap="square">
            <a:spAutoFit/>
          </a:bodyPr>
          <a:lstStyle/>
          <a:p>
            <a:pPr algn="l"/>
            <a:r>
              <a:rPr lang="en-US" altLang="ko-KR" sz="1100" dirty="0"/>
              <a:t>MTU: The maximum length of data that can be encapsulated in a frame</a:t>
            </a:r>
            <a:endParaRPr lang="ko-KR" altLang="en-US" sz="1100" baseline="30000" dirty="0"/>
          </a:p>
        </p:txBody>
      </p:sp>
      <p:sp>
        <p:nvSpPr>
          <p:cNvPr id="9" name="TextBox 8">
            <a:extLst>
              <a:ext uri="{FF2B5EF4-FFF2-40B4-BE49-F238E27FC236}">
                <a16:creationId xmlns:a16="http://schemas.microsoft.com/office/drawing/2014/main" id="{B40EA310-E75D-E797-E673-463B965466EC}"/>
              </a:ext>
            </a:extLst>
          </p:cNvPr>
          <p:cNvSpPr txBox="1"/>
          <p:nvPr/>
        </p:nvSpPr>
        <p:spPr>
          <a:xfrm>
            <a:off x="3851920" y="5082028"/>
            <a:ext cx="1440160" cy="369332"/>
          </a:xfrm>
          <a:prstGeom prst="rect">
            <a:avLst/>
          </a:prstGeom>
          <a:solidFill>
            <a:schemeClr val="bg1"/>
          </a:solidFill>
        </p:spPr>
        <p:txBody>
          <a:bodyPr wrap="square">
            <a:spAutoFit/>
          </a:bodyPr>
          <a:lstStyle/>
          <a:p>
            <a:r>
              <a:rPr lang="en-US" altLang="ko-KR" sz="1800" dirty="0"/>
              <a:t>Frame</a:t>
            </a:r>
            <a:endParaRPr lang="ko-KR" altLang="en-US" sz="1800" baseline="30000" dirty="0"/>
          </a:p>
        </p:txBody>
      </p:sp>
    </p:spTree>
    <p:extLst>
      <p:ext uri="{BB962C8B-B14F-4D97-AF65-F5344CB8AC3E}">
        <p14:creationId xmlns:p14="http://schemas.microsoft.com/office/powerpoint/2010/main" val="12836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4"/>
          <p:cNvSpPr>
            <a:spLocks noGrp="1"/>
          </p:cNvSpPr>
          <p:nvPr>
            <p:ph type="sldNum" sz="quarter" idx="11"/>
          </p:nvPr>
        </p:nvSpPr>
        <p:spPr>
          <a:noFill/>
        </p:spPr>
        <p:txBody>
          <a:bodyPr/>
          <a:lstStyle/>
          <a:p>
            <a:fld id="{5A3EC1A4-7CE2-4548-B3AB-FBDCE7B290C9}" type="slidenum">
              <a:rPr lang="en-US" altLang="ko-KR" smtClean="0"/>
              <a:pPr/>
              <a:t>2</a:t>
            </a:fld>
            <a:endParaRPr lang="en-US" altLang="ko-KR"/>
          </a:p>
        </p:txBody>
      </p:sp>
      <p:sp>
        <p:nvSpPr>
          <p:cNvPr id="1209348" name="Rectangle 4"/>
          <p:cNvSpPr>
            <a:spLocks noGrp="1" noChangeArrowheads="1"/>
          </p:cNvSpPr>
          <p:nvPr>
            <p:ph type="title"/>
          </p:nvPr>
        </p:nvSpPr>
        <p:spPr/>
        <p:txBody>
          <a:bodyPr/>
          <a:lstStyle/>
          <a:p>
            <a:r>
              <a:rPr lang="en-US" altLang="ko-KR" dirty="0"/>
              <a:t>Contents</a:t>
            </a:r>
            <a:endParaRPr lang="ko-KR" altLang="ko-KR" b="1" dirty="0"/>
          </a:p>
        </p:txBody>
      </p:sp>
      <p:sp>
        <p:nvSpPr>
          <p:cNvPr id="3076" name="Rectangle 5"/>
          <p:cNvSpPr>
            <a:spLocks noGrp="1" noChangeArrowheads="1"/>
          </p:cNvSpPr>
          <p:nvPr>
            <p:ph type="body" idx="1"/>
          </p:nvPr>
        </p:nvSpPr>
        <p:spPr/>
        <p:txBody>
          <a:bodyPr/>
          <a:lstStyle/>
          <a:p>
            <a:pPr eaLnBrk="1" hangingPunct="1"/>
            <a:r>
              <a:rPr lang="en-US" altLang="ko-KR" dirty="0"/>
              <a:t>Overview</a:t>
            </a:r>
          </a:p>
          <a:p>
            <a:pPr eaLnBrk="1" hangingPunct="1"/>
            <a:r>
              <a:rPr lang="en-US" altLang="ko-KR" dirty="0"/>
              <a:t>Datagram</a:t>
            </a:r>
          </a:p>
          <a:p>
            <a:pPr eaLnBrk="1" hangingPunct="1"/>
            <a:r>
              <a:rPr lang="en-US" altLang="ko-KR" dirty="0"/>
              <a:t>Fragmentation</a:t>
            </a:r>
          </a:p>
          <a:p>
            <a:pPr eaLnBrk="1" hangingPunct="1"/>
            <a:r>
              <a:rPr lang="en-US" altLang="ko-KR" dirty="0"/>
              <a:t>Checksum</a:t>
            </a:r>
          </a:p>
          <a:p>
            <a:pPr eaLnBrk="1" hangingPunct="1"/>
            <a:r>
              <a:rPr lang="en-US" altLang="ko-KR" dirty="0"/>
              <a:t>Layer3 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pPr lvl="1"/>
            <a:r>
              <a:rPr lang="en-US" altLang="ko-KR" dirty="0"/>
              <a:t>MTU of different networks in byte</a:t>
            </a:r>
          </a:p>
          <a:p>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20</a:t>
            </a:fld>
            <a:endParaRPr lang="en-US" altLang="ko-K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99792" y="2060848"/>
            <a:ext cx="3744416" cy="2915967"/>
          </a:xfrm>
          <a:prstGeom prst="rect">
            <a:avLst/>
          </a:prstGeom>
          <a:noFill/>
        </p:spPr>
      </p:pic>
    </p:spTree>
    <p:extLst>
      <p:ext uri="{BB962C8B-B14F-4D97-AF65-F5344CB8AC3E}">
        <p14:creationId xmlns:p14="http://schemas.microsoft.com/office/powerpoint/2010/main" val="361115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r>
              <a:rPr lang="en-US" altLang="ko-KR" dirty="0"/>
              <a:t>Fields related to fragmentation</a:t>
            </a:r>
          </a:p>
          <a:p>
            <a:pPr lvl="1"/>
            <a:r>
              <a:rPr lang="en-US" altLang="ko-KR" dirty="0"/>
              <a:t>Identifier: Fragments have the same identifier value, 16 bits</a:t>
            </a:r>
          </a:p>
          <a:p>
            <a:pPr lvl="1"/>
            <a:r>
              <a:rPr lang="en-US" altLang="ko-KR" dirty="0"/>
              <a:t>Flag: 3 bit field</a:t>
            </a:r>
          </a:p>
          <a:p>
            <a:pPr lvl="1"/>
            <a:r>
              <a:rPr lang="en-US" altLang="ko-KR" dirty="0"/>
              <a:t>Fragmentation Offset: 13 bit field, relative position of fragment in the entire datagram (in 8-byte units)</a:t>
            </a:r>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21</a:t>
            </a:fld>
            <a:endParaRPr lang="en-US" altLang="ko-KR"/>
          </a:p>
        </p:txBody>
      </p:sp>
      <p:grpSp>
        <p:nvGrpSpPr>
          <p:cNvPr id="10" name="그룹 9">
            <a:extLst>
              <a:ext uri="{FF2B5EF4-FFF2-40B4-BE49-F238E27FC236}">
                <a16:creationId xmlns:a16="http://schemas.microsoft.com/office/drawing/2014/main" id="{113AC1EC-83F5-44F4-BA6C-57BAE120F69B}"/>
              </a:ext>
            </a:extLst>
          </p:cNvPr>
          <p:cNvGrpSpPr/>
          <p:nvPr/>
        </p:nvGrpSpPr>
        <p:grpSpPr>
          <a:xfrm>
            <a:off x="1997526" y="3789040"/>
            <a:ext cx="5166762" cy="2963416"/>
            <a:chOff x="1955781" y="3520492"/>
            <a:chExt cx="5166762" cy="2963416"/>
          </a:xfrm>
        </p:grpSpPr>
        <p:pic>
          <p:nvPicPr>
            <p:cNvPr id="8" name="내용 개체 틀 5">
              <a:extLst>
                <a:ext uri="{FF2B5EF4-FFF2-40B4-BE49-F238E27FC236}">
                  <a16:creationId xmlns:a16="http://schemas.microsoft.com/office/drawing/2014/main" id="{92757493-4460-4124-9EFC-FFBBEBF0C82C}"/>
                </a:ext>
              </a:extLst>
            </p:cNvPr>
            <p:cNvPicPr>
              <a:picLocks noChangeAspect="1"/>
            </p:cNvPicPr>
            <p:nvPr/>
          </p:nvPicPr>
          <p:blipFill rotWithShape="1">
            <a:blip r:embed="rId2">
              <a:extLst>
                <a:ext uri="{28A0092B-C50C-407E-A947-70E740481C1C}">
                  <a14:useLocalDpi xmlns:a14="http://schemas.microsoft.com/office/drawing/2010/main" val="0"/>
                </a:ext>
              </a:extLst>
            </a:blip>
            <a:srcRect t="28400" b="12192"/>
            <a:stretch/>
          </p:blipFill>
          <p:spPr bwMode="auto">
            <a:xfrm>
              <a:off x="1955781" y="3520492"/>
              <a:ext cx="5166762" cy="2963416"/>
            </a:xfrm>
            <a:prstGeom prst="rect">
              <a:avLst/>
            </a:prstGeom>
            <a:noFill/>
            <a:ln w="9525">
              <a:noFill/>
              <a:miter lim="800000"/>
              <a:headEnd/>
              <a:tailEnd/>
            </a:ln>
          </p:spPr>
        </p:pic>
        <p:sp>
          <p:nvSpPr>
            <p:cNvPr id="9" name="직사각형 8">
              <a:extLst>
                <a:ext uri="{FF2B5EF4-FFF2-40B4-BE49-F238E27FC236}">
                  <a16:creationId xmlns:a16="http://schemas.microsoft.com/office/drawing/2014/main" id="{B549C717-BD48-4A88-B384-7636BF1B5770}"/>
                </a:ext>
              </a:extLst>
            </p:cNvPr>
            <p:cNvSpPr/>
            <p:nvPr/>
          </p:nvSpPr>
          <p:spPr bwMode="auto">
            <a:xfrm>
              <a:off x="2123729" y="4149080"/>
              <a:ext cx="4752528" cy="432048"/>
            </a:xfrm>
            <a:prstGeom prst="rect">
              <a:avLst/>
            </a:prstGeom>
            <a:noFill/>
            <a:ln w="381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400" b="0" i="0" u="none" strike="noStrike" cap="none" normalizeH="0" baseline="0">
                <a:ln>
                  <a:noFill/>
                </a:ln>
                <a:solidFill>
                  <a:schemeClr val="tx1"/>
                </a:solidFill>
                <a:effectLst/>
                <a:latin typeface="굴림" charset="-127"/>
                <a:ea typeface="굴림" charset="-127"/>
              </a:endParaRPr>
            </a:p>
          </p:txBody>
        </p:sp>
      </p:grpSp>
      <p:sp>
        <p:nvSpPr>
          <p:cNvPr id="5" name="TextBox 4">
            <a:extLst>
              <a:ext uri="{FF2B5EF4-FFF2-40B4-BE49-F238E27FC236}">
                <a16:creationId xmlns:a16="http://schemas.microsoft.com/office/drawing/2014/main" id="{BA356127-0CDF-43A1-86E2-3509A3E98556}"/>
              </a:ext>
            </a:extLst>
          </p:cNvPr>
          <p:cNvSpPr txBox="1"/>
          <p:nvPr/>
        </p:nvSpPr>
        <p:spPr>
          <a:xfrm>
            <a:off x="3581702" y="6381328"/>
            <a:ext cx="1736033" cy="153888"/>
          </a:xfrm>
          <a:prstGeom prst="rect">
            <a:avLst/>
          </a:prstGeom>
          <a:solidFill>
            <a:srgbClr val="DCDDDF"/>
          </a:solidFill>
        </p:spPr>
        <p:txBody>
          <a:bodyPr wrap="square" tIns="0" bIns="0">
            <a:spAutoFit/>
          </a:bodyPr>
          <a:lstStyle/>
          <a:p>
            <a:r>
              <a:rPr lang="en-US" altLang="ko-KR" sz="1000" dirty="0"/>
              <a:t>(0 – 40 bytes)</a:t>
            </a:r>
            <a:endParaRPr lang="ko-KR" altLang="en-US" sz="1000" dirty="0"/>
          </a:p>
        </p:txBody>
      </p:sp>
    </p:spTree>
    <p:extLst>
      <p:ext uri="{BB962C8B-B14F-4D97-AF65-F5344CB8AC3E}">
        <p14:creationId xmlns:p14="http://schemas.microsoft.com/office/powerpoint/2010/main" val="156653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2ADE9-A15A-4E03-9F1D-2C3EE06909EF}"/>
              </a:ext>
            </a:extLst>
          </p:cNvPr>
          <p:cNvSpPr>
            <a:spLocks noGrp="1"/>
          </p:cNvSpPr>
          <p:nvPr>
            <p:ph type="title"/>
          </p:nvPr>
        </p:nvSpPr>
        <p:spPr/>
        <p:txBody>
          <a:bodyPr/>
          <a:lstStyle/>
          <a:p>
            <a:r>
              <a:rPr lang="en-US" altLang="ko-KR" dirty="0"/>
              <a:t>Fragmentation</a:t>
            </a:r>
            <a:endParaRPr lang="ko-KR" altLang="en-US" dirty="0"/>
          </a:p>
        </p:txBody>
      </p:sp>
      <p:sp>
        <p:nvSpPr>
          <p:cNvPr id="3" name="내용 개체 틀 2">
            <a:extLst>
              <a:ext uri="{FF2B5EF4-FFF2-40B4-BE49-F238E27FC236}">
                <a16:creationId xmlns:a16="http://schemas.microsoft.com/office/drawing/2014/main" id="{5C12B276-DD54-46D0-A025-2BFD5F11B509}"/>
              </a:ext>
            </a:extLst>
          </p:cNvPr>
          <p:cNvSpPr>
            <a:spLocks noGrp="1"/>
          </p:cNvSpPr>
          <p:nvPr>
            <p:ph idx="1"/>
          </p:nvPr>
        </p:nvSpPr>
        <p:spPr/>
        <p:txBody>
          <a:bodyPr/>
          <a:lstStyle/>
          <a:p>
            <a:pPr lvl="1"/>
            <a:r>
              <a:rPr lang="en-US" altLang="ko-KR" dirty="0"/>
              <a:t>Identification</a:t>
            </a:r>
          </a:p>
          <a:p>
            <a:pPr lvl="2"/>
            <a:r>
              <a:rPr lang="en-US" altLang="ko-KR" dirty="0"/>
              <a:t>Consists of 16 bits</a:t>
            </a:r>
          </a:p>
          <a:p>
            <a:pPr lvl="2"/>
            <a:r>
              <a:rPr lang="en-US" altLang="ko-KR" dirty="0"/>
              <a:t>Uniquely identifies a datagram from a source host</a:t>
            </a:r>
          </a:p>
          <a:p>
            <a:pPr lvl="2"/>
            <a:r>
              <a:rPr lang="en-US" altLang="ko-KR" dirty="0"/>
              <a:t>The combination of the identifier and the source IP address uniquely identifies the datagram when it leaves the source host</a:t>
            </a:r>
          </a:p>
          <a:p>
            <a:pPr lvl="2"/>
            <a:r>
              <a:rPr lang="en-US" altLang="ko-KR" dirty="0"/>
              <a:t>To ensure this uniqueness, the IP protocol uses a counter that utilizes a positive integer to label the datagram</a:t>
            </a:r>
          </a:p>
          <a:p>
            <a:pPr lvl="2"/>
            <a:r>
              <a:rPr lang="en-US" altLang="ko-KR" dirty="0"/>
              <a:t>The identifier is used to reassemble the datagram at the destination</a:t>
            </a:r>
            <a:endParaRPr lang="ko-KR" altLang="en-US" dirty="0"/>
          </a:p>
        </p:txBody>
      </p:sp>
      <p:sp>
        <p:nvSpPr>
          <p:cNvPr id="4" name="슬라이드 번호 개체 틀 3">
            <a:extLst>
              <a:ext uri="{FF2B5EF4-FFF2-40B4-BE49-F238E27FC236}">
                <a16:creationId xmlns:a16="http://schemas.microsoft.com/office/drawing/2014/main" id="{139343BD-4A1F-46D7-9774-698FD045AD24}"/>
              </a:ext>
            </a:extLst>
          </p:cNvPr>
          <p:cNvSpPr>
            <a:spLocks noGrp="1"/>
          </p:cNvSpPr>
          <p:nvPr>
            <p:ph type="sldNum" sz="quarter" idx="11"/>
          </p:nvPr>
        </p:nvSpPr>
        <p:spPr/>
        <p:txBody>
          <a:bodyPr/>
          <a:lstStyle/>
          <a:p>
            <a:pPr>
              <a:defRPr/>
            </a:pPr>
            <a:fld id="{6527E400-6224-44A0-AB64-E12674621AC9}" type="slidenum">
              <a:rPr lang="en-US" altLang="ko-KR" smtClean="0"/>
              <a:pPr>
                <a:defRPr/>
              </a:pPr>
              <a:t>22</a:t>
            </a:fld>
            <a:endParaRPr lang="en-US" altLang="ko-KR"/>
          </a:p>
        </p:txBody>
      </p:sp>
    </p:spTree>
    <p:extLst>
      <p:ext uri="{BB962C8B-B14F-4D97-AF65-F5344CB8AC3E}">
        <p14:creationId xmlns:p14="http://schemas.microsoft.com/office/powerpoint/2010/main" val="290456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2ADE9-A15A-4E03-9F1D-2C3EE06909EF}"/>
              </a:ext>
            </a:extLst>
          </p:cNvPr>
          <p:cNvSpPr>
            <a:spLocks noGrp="1"/>
          </p:cNvSpPr>
          <p:nvPr>
            <p:ph type="title"/>
          </p:nvPr>
        </p:nvSpPr>
        <p:spPr/>
        <p:txBody>
          <a:bodyPr/>
          <a:lstStyle/>
          <a:p>
            <a:r>
              <a:rPr lang="en-US" altLang="ko-KR" dirty="0"/>
              <a:t>Fragmentation</a:t>
            </a:r>
            <a:endParaRPr lang="ko-KR" altLang="en-US" dirty="0"/>
          </a:p>
        </p:txBody>
      </p:sp>
      <p:sp>
        <p:nvSpPr>
          <p:cNvPr id="4" name="슬라이드 번호 개체 틀 3">
            <a:extLst>
              <a:ext uri="{FF2B5EF4-FFF2-40B4-BE49-F238E27FC236}">
                <a16:creationId xmlns:a16="http://schemas.microsoft.com/office/drawing/2014/main" id="{139343BD-4A1F-46D7-9774-698FD045AD24}"/>
              </a:ext>
            </a:extLst>
          </p:cNvPr>
          <p:cNvSpPr>
            <a:spLocks noGrp="1"/>
          </p:cNvSpPr>
          <p:nvPr>
            <p:ph type="sldNum" sz="quarter" idx="11"/>
          </p:nvPr>
        </p:nvSpPr>
        <p:spPr/>
        <p:txBody>
          <a:bodyPr/>
          <a:lstStyle/>
          <a:p>
            <a:pPr>
              <a:defRPr/>
            </a:pPr>
            <a:fld id="{6527E400-6224-44A0-AB64-E12674621AC9}" type="slidenum">
              <a:rPr lang="en-US" altLang="ko-KR" smtClean="0"/>
              <a:pPr>
                <a:defRPr/>
              </a:pPr>
              <a:t>23</a:t>
            </a:fld>
            <a:endParaRPr lang="en-US" altLang="ko-KR"/>
          </a:p>
        </p:txBody>
      </p:sp>
      <p:pic>
        <p:nvPicPr>
          <p:cNvPr id="5" name="그림 4">
            <a:extLst>
              <a:ext uri="{FF2B5EF4-FFF2-40B4-BE49-F238E27FC236}">
                <a16:creationId xmlns:a16="http://schemas.microsoft.com/office/drawing/2014/main" id="{F6A9770B-5773-4E7D-988A-60E6F8DFF7BE}"/>
              </a:ext>
            </a:extLst>
          </p:cNvPr>
          <p:cNvPicPr>
            <a:picLocks noChangeAspect="1"/>
          </p:cNvPicPr>
          <p:nvPr/>
        </p:nvPicPr>
        <p:blipFill>
          <a:blip r:embed="rId2"/>
          <a:stretch>
            <a:fillRect/>
          </a:stretch>
        </p:blipFill>
        <p:spPr>
          <a:xfrm>
            <a:off x="495300" y="4855090"/>
            <a:ext cx="8153400" cy="1110220"/>
          </a:xfrm>
          <a:prstGeom prst="rect">
            <a:avLst/>
          </a:prstGeom>
        </p:spPr>
      </p:pic>
      <p:sp>
        <p:nvSpPr>
          <p:cNvPr id="6" name="TextBox 5">
            <a:extLst>
              <a:ext uri="{FF2B5EF4-FFF2-40B4-BE49-F238E27FC236}">
                <a16:creationId xmlns:a16="http://schemas.microsoft.com/office/drawing/2014/main" id="{B165ED33-0FCB-9848-F3A1-DC14B1D95EFA}"/>
              </a:ext>
            </a:extLst>
          </p:cNvPr>
          <p:cNvSpPr txBox="1"/>
          <p:nvPr/>
        </p:nvSpPr>
        <p:spPr>
          <a:xfrm>
            <a:off x="446856" y="4779501"/>
            <a:ext cx="5055096" cy="369332"/>
          </a:xfrm>
          <a:prstGeom prst="rect">
            <a:avLst/>
          </a:prstGeom>
          <a:solidFill>
            <a:schemeClr val="bg1"/>
          </a:solidFill>
        </p:spPr>
        <p:txBody>
          <a:bodyPr wrap="square">
            <a:spAutoFit/>
          </a:bodyPr>
          <a:lstStyle/>
          <a:p>
            <a:pPr algn="l"/>
            <a:r>
              <a:rPr lang="en-US" altLang="ko-KR" sz="1800" dirty="0"/>
              <a:t>Fig.7 Flag field</a:t>
            </a:r>
            <a:endParaRPr lang="ko-KR" altLang="en-US" sz="1800" baseline="30000" dirty="0"/>
          </a:p>
        </p:txBody>
      </p:sp>
      <p:sp>
        <p:nvSpPr>
          <p:cNvPr id="3" name="내용 개체 틀 2">
            <a:extLst>
              <a:ext uri="{FF2B5EF4-FFF2-40B4-BE49-F238E27FC236}">
                <a16:creationId xmlns:a16="http://schemas.microsoft.com/office/drawing/2014/main" id="{5C12B276-DD54-46D0-A025-2BFD5F11B509}"/>
              </a:ext>
            </a:extLst>
          </p:cNvPr>
          <p:cNvSpPr>
            <a:spLocks noGrp="1"/>
          </p:cNvSpPr>
          <p:nvPr>
            <p:ph idx="1"/>
          </p:nvPr>
        </p:nvSpPr>
        <p:spPr>
          <a:xfrm>
            <a:off x="990600" y="1124744"/>
            <a:ext cx="7772400" cy="5123656"/>
          </a:xfrm>
        </p:spPr>
        <p:txBody>
          <a:bodyPr/>
          <a:lstStyle/>
          <a:p>
            <a:pPr lvl="1"/>
            <a:r>
              <a:rPr lang="en-US" altLang="ko-KR" dirty="0"/>
              <a:t>Flag</a:t>
            </a:r>
          </a:p>
          <a:p>
            <a:pPr lvl="2"/>
            <a:r>
              <a:rPr lang="en-US" altLang="ko-KR" dirty="0"/>
              <a:t>3 bits</a:t>
            </a:r>
          </a:p>
          <a:p>
            <a:pPr lvl="2"/>
            <a:r>
              <a:rPr lang="en-US" altLang="ko-KR" dirty="0"/>
              <a:t>First bit: unused</a:t>
            </a:r>
          </a:p>
          <a:p>
            <a:pPr lvl="2"/>
            <a:r>
              <a:rPr lang="en-US" altLang="ko-KR" dirty="0"/>
              <a:t>Second bit: do not fragment</a:t>
            </a:r>
          </a:p>
          <a:p>
            <a:pPr lvl="3"/>
            <a:r>
              <a:rPr lang="en-US" altLang="ko-KR" dirty="0"/>
              <a:t>If this value is 1, the datagram should not be fragmented</a:t>
            </a:r>
          </a:p>
          <a:p>
            <a:pPr lvl="3"/>
            <a:r>
              <a:rPr lang="en-US" altLang="ko-KR" dirty="0"/>
              <a:t>If fragmentation is required and this bit is set, the datagram cannot be delivered over the network, so the datagram is discarded and an ICMP error message is sent to the source host</a:t>
            </a:r>
          </a:p>
          <a:p>
            <a:pPr lvl="2"/>
            <a:r>
              <a:rPr lang="en-US" altLang="ko-KR" dirty="0"/>
              <a:t>Third bit: more fragment</a:t>
            </a:r>
          </a:p>
          <a:p>
            <a:pPr lvl="3"/>
            <a:r>
              <a:rPr lang="en-US" altLang="ko-KR" dirty="0"/>
              <a:t>If this value is 1, the datagram is not the last fragment</a:t>
            </a:r>
          </a:p>
        </p:txBody>
      </p:sp>
    </p:spTree>
    <p:extLst>
      <p:ext uri="{BB962C8B-B14F-4D97-AF65-F5344CB8AC3E}">
        <p14:creationId xmlns:p14="http://schemas.microsoft.com/office/powerpoint/2010/main" val="2621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2ADE9-A15A-4E03-9F1D-2C3EE06909EF}"/>
              </a:ext>
            </a:extLst>
          </p:cNvPr>
          <p:cNvSpPr>
            <a:spLocks noGrp="1"/>
          </p:cNvSpPr>
          <p:nvPr>
            <p:ph type="title"/>
          </p:nvPr>
        </p:nvSpPr>
        <p:spPr/>
        <p:txBody>
          <a:bodyPr/>
          <a:lstStyle/>
          <a:p>
            <a:r>
              <a:rPr lang="en-US" altLang="ko-KR" dirty="0"/>
              <a:t>Fragmentation</a:t>
            </a:r>
            <a:endParaRPr lang="ko-KR" altLang="en-US" dirty="0"/>
          </a:p>
        </p:txBody>
      </p:sp>
      <p:sp>
        <p:nvSpPr>
          <p:cNvPr id="3" name="내용 개체 틀 2">
            <a:extLst>
              <a:ext uri="{FF2B5EF4-FFF2-40B4-BE49-F238E27FC236}">
                <a16:creationId xmlns:a16="http://schemas.microsoft.com/office/drawing/2014/main" id="{5C12B276-DD54-46D0-A025-2BFD5F11B509}"/>
              </a:ext>
            </a:extLst>
          </p:cNvPr>
          <p:cNvSpPr>
            <a:spLocks noGrp="1"/>
          </p:cNvSpPr>
          <p:nvPr>
            <p:ph idx="1"/>
          </p:nvPr>
        </p:nvSpPr>
        <p:spPr/>
        <p:txBody>
          <a:bodyPr/>
          <a:lstStyle/>
          <a:p>
            <a:pPr lvl="1"/>
            <a:r>
              <a:rPr lang="en-US" altLang="ko-KR" dirty="0"/>
              <a:t>Fragmentation offset</a:t>
            </a:r>
          </a:p>
          <a:p>
            <a:pPr lvl="2"/>
            <a:r>
              <a:rPr lang="en-US" altLang="ko-KR" dirty="0"/>
              <a:t>13 bits</a:t>
            </a:r>
          </a:p>
          <a:p>
            <a:pPr lvl="2"/>
            <a:r>
              <a:rPr lang="en-US" altLang="ko-KR" dirty="0"/>
              <a:t>Indicates the relative position of a fragment within the entire datagram</a:t>
            </a:r>
          </a:p>
          <a:p>
            <a:pPr lvl="2"/>
            <a:r>
              <a:rPr lang="en-US" altLang="ko-KR" dirty="0"/>
              <a:t>Offset of data within the original datagram, calculated in 8-byte units</a:t>
            </a:r>
          </a:p>
          <a:p>
            <a:pPr lvl="3"/>
            <a:r>
              <a:rPr lang="en-US" altLang="ko-KR" dirty="0"/>
              <a:t>The number of the first byte of each fragment must be divisible by 8</a:t>
            </a:r>
            <a:endParaRPr lang="ko-KR" altLang="en-US" dirty="0"/>
          </a:p>
        </p:txBody>
      </p:sp>
      <p:sp>
        <p:nvSpPr>
          <p:cNvPr id="4" name="슬라이드 번호 개체 틀 3">
            <a:extLst>
              <a:ext uri="{FF2B5EF4-FFF2-40B4-BE49-F238E27FC236}">
                <a16:creationId xmlns:a16="http://schemas.microsoft.com/office/drawing/2014/main" id="{139343BD-4A1F-46D7-9774-698FD045AD24}"/>
              </a:ext>
            </a:extLst>
          </p:cNvPr>
          <p:cNvSpPr>
            <a:spLocks noGrp="1"/>
          </p:cNvSpPr>
          <p:nvPr>
            <p:ph type="sldNum" sz="quarter" idx="11"/>
          </p:nvPr>
        </p:nvSpPr>
        <p:spPr/>
        <p:txBody>
          <a:bodyPr/>
          <a:lstStyle/>
          <a:p>
            <a:pPr>
              <a:defRPr/>
            </a:pPr>
            <a:fld id="{6527E400-6224-44A0-AB64-E12674621AC9}" type="slidenum">
              <a:rPr lang="en-US" altLang="ko-KR" smtClean="0"/>
              <a:pPr>
                <a:defRPr/>
              </a:pPr>
              <a:t>24</a:t>
            </a:fld>
            <a:endParaRPr lang="en-US" altLang="ko-KR"/>
          </a:p>
        </p:txBody>
      </p:sp>
    </p:spTree>
    <p:extLst>
      <p:ext uri="{BB962C8B-B14F-4D97-AF65-F5344CB8AC3E}">
        <p14:creationId xmlns:p14="http://schemas.microsoft.com/office/powerpoint/2010/main" val="105786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pPr lvl="1"/>
            <a:r>
              <a:rPr lang="en-US" altLang="ko-KR" dirty="0"/>
              <a:t>Fragmentation Example</a:t>
            </a:r>
          </a:p>
          <a:p>
            <a:pPr lvl="2"/>
            <a:r>
              <a:rPr lang="en-US" altLang="ko-KR" dirty="0"/>
              <a:t>If a 4,000 byte datagram is divided into 3 fragments:</a:t>
            </a:r>
          </a:p>
          <a:p>
            <a:pPr lvl="3"/>
            <a:r>
              <a:rPr lang="en-US" altLang="ko-KR" dirty="0"/>
              <a:t>1</a:t>
            </a:r>
            <a:r>
              <a:rPr lang="en-US" altLang="ko-KR" baseline="30000" dirty="0"/>
              <a:t>st</a:t>
            </a:r>
            <a:r>
              <a:rPr lang="en-US" altLang="ko-KR" dirty="0"/>
              <a:t> frag.: 0 ~ 1,399, Frag.</a:t>
            </a:r>
            <a:r>
              <a:rPr lang="ko-KR" altLang="en-US" dirty="0"/>
              <a:t> </a:t>
            </a:r>
            <a:r>
              <a:rPr lang="en-US" altLang="ko-KR" dirty="0"/>
              <a:t>Offset: 0/8= 0</a:t>
            </a:r>
          </a:p>
          <a:p>
            <a:pPr lvl="3"/>
            <a:r>
              <a:rPr lang="en-US" altLang="ko-KR" dirty="0"/>
              <a:t>2</a:t>
            </a:r>
            <a:r>
              <a:rPr lang="en-US" altLang="ko-KR" baseline="30000" dirty="0"/>
              <a:t>nd</a:t>
            </a:r>
            <a:r>
              <a:rPr lang="en-US" altLang="ko-KR" dirty="0"/>
              <a:t> frag.: 1,400 ~ 2,799, Frag.</a:t>
            </a:r>
            <a:r>
              <a:rPr lang="ko-KR" altLang="en-US" dirty="0"/>
              <a:t> </a:t>
            </a:r>
            <a:r>
              <a:rPr lang="en-US" altLang="ko-KR" dirty="0"/>
              <a:t>Offset : 1,400/8 = 175</a:t>
            </a:r>
          </a:p>
          <a:p>
            <a:pPr lvl="3"/>
            <a:r>
              <a:rPr lang="en-US" altLang="ko-KR" dirty="0"/>
              <a:t>3</a:t>
            </a:r>
            <a:r>
              <a:rPr lang="en-US" altLang="ko-KR" baseline="30000" dirty="0"/>
              <a:t>rd</a:t>
            </a:r>
            <a:r>
              <a:rPr lang="en-US" altLang="ko-KR" dirty="0"/>
              <a:t> frag.: 2,800 ~ 3,999, Frag.</a:t>
            </a:r>
            <a:r>
              <a:rPr lang="ko-KR" altLang="en-US" dirty="0"/>
              <a:t> </a:t>
            </a:r>
            <a:r>
              <a:rPr lang="en-US" altLang="ko-KR" dirty="0"/>
              <a:t>Offset : 2,800/8 = 350</a:t>
            </a:r>
          </a:p>
          <a:p>
            <a:pPr lvl="2"/>
            <a:endParaRPr lang="en-US" altLang="ko-KR" dirty="0"/>
          </a:p>
          <a:p>
            <a:pPr lvl="2"/>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25</a:t>
            </a:fld>
            <a:endParaRPr lang="en-US" altLang="ko-KR"/>
          </a:p>
        </p:txBody>
      </p:sp>
      <p:pic>
        <p:nvPicPr>
          <p:cNvPr id="5" name="그림 4">
            <a:extLst>
              <a:ext uri="{FF2B5EF4-FFF2-40B4-BE49-F238E27FC236}">
                <a16:creationId xmlns:a16="http://schemas.microsoft.com/office/drawing/2014/main" id="{8049B36B-1ECD-4C29-B000-738CBA82F648}"/>
              </a:ext>
            </a:extLst>
          </p:cNvPr>
          <p:cNvPicPr>
            <a:picLocks noChangeAspect="1"/>
          </p:cNvPicPr>
          <p:nvPr/>
        </p:nvPicPr>
        <p:blipFill>
          <a:blip r:embed="rId2"/>
          <a:stretch>
            <a:fillRect/>
          </a:stretch>
        </p:blipFill>
        <p:spPr>
          <a:xfrm>
            <a:off x="523056" y="3435313"/>
            <a:ext cx="8153400" cy="2913954"/>
          </a:xfrm>
          <a:prstGeom prst="rect">
            <a:avLst/>
          </a:prstGeom>
        </p:spPr>
      </p:pic>
      <p:sp>
        <p:nvSpPr>
          <p:cNvPr id="6" name="TextBox 5">
            <a:extLst>
              <a:ext uri="{FF2B5EF4-FFF2-40B4-BE49-F238E27FC236}">
                <a16:creationId xmlns:a16="http://schemas.microsoft.com/office/drawing/2014/main" id="{8926605A-4398-B021-49BC-EC094C51ADB4}"/>
              </a:ext>
            </a:extLst>
          </p:cNvPr>
          <p:cNvSpPr txBox="1"/>
          <p:nvPr/>
        </p:nvSpPr>
        <p:spPr>
          <a:xfrm>
            <a:off x="467544" y="3356992"/>
            <a:ext cx="5055096" cy="369332"/>
          </a:xfrm>
          <a:prstGeom prst="rect">
            <a:avLst/>
          </a:prstGeom>
          <a:solidFill>
            <a:schemeClr val="bg1"/>
          </a:solidFill>
        </p:spPr>
        <p:txBody>
          <a:bodyPr wrap="square">
            <a:spAutoFit/>
          </a:bodyPr>
          <a:lstStyle/>
          <a:p>
            <a:pPr algn="l"/>
            <a:r>
              <a:rPr lang="en-US" altLang="ko-KR" sz="1800" dirty="0"/>
              <a:t>Fig.8 Fragmentation Offset</a:t>
            </a:r>
            <a:r>
              <a:rPr lang="ko-KR" altLang="en-US" sz="1800" dirty="0"/>
              <a:t> </a:t>
            </a:r>
            <a:r>
              <a:rPr lang="en-US" altLang="ko-KR" sz="1800" dirty="0"/>
              <a:t>field example</a:t>
            </a:r>
            <a:endParaRPr lang="ko-KR" altLang="en-US" sz="1800" baseline="30000" dirty="0"/>
          </a:p>
        </p:txBody>
      </p:sp>
      <p:sp>
        <p:nvSpPr>
          <p:cNvPr id="7" name="TextBox 6">
            <a:extLst>
              <a:ext uri="{FF2B5EF4-FFF2-40B4-BE49-F238E27FC236}">
                <a16:creationId xmlns:a16="http://schemas.microsoft.com/office/drawing/2014/main" id="{CE9C3FFF-1912-3AFB-4B1C-8FAB658EEA33}"/>
              </a:ext>
            </a:extLst>
          </p:cNvPr>
          <p:cNvSpPr txBox="1"/>
          <p:nvPr/>
        </p:nvSpPr>
        <p:spPr>
          <a:xfrm>
            <a:off x="1442889" y="4468703"/>
            <a:ext cx="1080120" cy="276999"/>
          </a:xfrm>
          <a:prstGeom prst="rect">
            <a:avLst/>
          </a:prstGeom>
          <a:solidFill>
            <a:schemeClr val="bg1"/>
          </a:solidFill>
        </p:spPr>
        <p:txBody>
          <a:bodyPr wrap="square">
            <a:spAutoFit/>
          </a:bodyPr>
          <a:lstStyle/>
          <a:p>
            <a:pPr algn="r"/>
            <a:r>
              <a:rPr lang="en-US" altLang="ko-KR" sz="1200" dirty="0"/>
              <a:t>Offset</a:t>
            </a:r>
            <a:endParaRPr lang="ko-KR" altLang="en-US" sz="1200" baseline="30000" dirty="0"/>
          </a:p>
        </p:txBody>
      </p:sp>
      <p:sp>
        <p:nvSpPr>
          <p:cNvPr id="10" name="TextBox 9">
            <a:extLst>
              <a:ext uri="{FF2B5EF4-FFF2-40B4-BE49-F238E27FC236}">
                <a16:creationId xmlns:a16="http://schemas.microsoft.com/office/drawing/2014/main" id="{4F5C1F5D-51AB-C994-EF25-E145DFCE6C8D}"/>
              </a:ext>
            </a:extLst>
          </p:cNvPr>
          <p:cNvSpPr txBox="1"/>
          <p:nvPr/>
        </p:nvSpPr>
        <p:spPr>
          <a:xfrm>
            <a:off x="6131792" y="3798565"/>
            <a:ext cx="312415" cy="461665"/>
          </a:xfrm>
          <a:prstGeom prst="rect">
            <a:avLst/>
          </a:prstGeom>
          <a:solidFill>
            <a:schemeClr val="bg1"/>
          </a:solidFill>
        </p:spPr>
        <p:txBody>
          <a:bodyPr wrap="square" lIns="36000" rIns="36000">
            <a:spAutoFit/>
          </a:bodyPr>
          <a:lstStyle/>
          <a:p>
            <a:pPr algn="r"/>
            <a:r>
              <a:rPr lang="en-US" altLang="ko-KR" sz="1200" dirty="0"/>
              <a:t>Off</a:t>
            </a:r>
          </a:p>
          <a:p>
            <a:pPr algn="r"/>
            <a:r>
              <a:rPr lang="en-US" altLang="ko-KR" sz="1200" dirty="0"/>
              <a:t>set</a:t>
            </a:r>
            <a:endParaRPr lang="ko-KR" altLang="en-US" sz="1200" baseline="30000" dirty="0"/>
          </a:p>
        </p:txBody>
      </p:sp>
      <p:sp>
        <p:nvSpPr>
          <p:cNvPr id="11" name="TextBox 10">
            <a:extLst>
              <a:ext uri="{FF2B5EF4-FFF2-40B4-BE49-F238E27FC236}">
                <a16:creationId xmlns:a16="http://schemas.microsoft.com/office/drawing/2014/main" id="{56D22266-DD81-1D1F-CE2A-286405CD0D3C}"/>
              </a:ext>
            </a:extLst>
          </p:cNvPr>
          <p:cNvSpPr txBox="1"/>
          <p:nvPr/>
        </p:nvSpPr>
        <p:spPr>
          <a:xfrm>
            <a:off x="6131792" y="5466873"/>
            <a:ext cx="312415" cy="461665"/>
          </a:xfrm>
          <a:prstGeom prst="rect">
            <a:avLst/>
          </a:prstGeom>
          <a:solidFill>
            <a:schemeClr val="bg1"/>
          </a:solidFill>
        </p:spPr>
        <p:txBody>
          <a:bodyPr wrap="square" lIns="36000" rIns="36000">
            <a:spAutoFit/>
          </a:bodyPr>
          <a:lstStyle/>
          <a:p>
            <a:pPr algn="r"/>
            <a:r>
              <a:rPr lang="en-US" altLang="ko-KR" sz="1200" dirty="0"/>
              <a:t>Off</a:t>
            </a:r>
          </a:p>
          <a:p>
            <a:pPr algn="r"/>
            <a:r>
              <a:rPr lang="en-US" altLang="ko-KR" sz="1200" dirty="0"/>
              <a:t>set</a:t>
            </a:r>
            <a:endParaRPr lang="ko-KR" altLang="en-US" sz="1200" baseline="30000" dirty="0"/>
          </a:p>
        </p:txBody>
      </p:sp>
      <p:sp>
        <p:nvSpPr>
          <p:cNvPr id="12" name="TextBox 11">
            <a:extLst>
              <a:ext uri="{FF2B5EF4-FFF2-40B4-BE49-F238E27FC236}">
                <a16:creationId xmlns:a16="http://schemas.microsoft.com/office/drawing/2014/main" id="{941AD9B6-E3AF-07EA-CAFA-C50DC52A9297}"/>
              </a:ext>
            </a:extLst>
          </p:cNvPr>
          <p:cNvSpPr txBox="1"/>
          <p:nvPr/>
        </p:nvSpPr>
        <p:spPr>
          <a:xfrm>
            <a:off x="6131792" y="4607202"/>
            <a:ext cx="312415" cy="461665"/>
          </a:xfrm>
          <a:prstGeom prst="rect">
            <a:avLst/>
          </a:prstGeom>
          <a:solidFill>
            <a:schemeClr val="bg1"/>
          </a:solidFill>
        </p:spPr>
        <p:txBody>
          <a:bodyPr wrap="square" lIns="36000" rIns="36000">
            <a:spAutoFit/>
          </a:bodyPr>
          <a:lstStyle/>
          <a:p>
            <a:pPr algn="r"/>
            <a:r>
              <a:rPr lang="en-US" altLang="ko-KR" sz="1200" dirty="0"/>
              <a:t>Off</a:t>
            </a:r>
          </a:p>
          <a:p>
            <a:pPr algn="r"/>
            <a:r>
              <a:rPr lang="en-US" altLang="ko-KR" sz="1200" dirty="0"/>
              <a:t>set</a:t>
            </a:r>
            <a:endParaRPr lang="ko-KR" altLang="en-US" sz="1200" baseline="30000" dirty="0"/>
          </a:p>
        </p:txBody>
      </p:sp>
    </p:spTree>
    <p:extLst>
      <p:ext uri="{BB962C8B-B14F-4D97-AF65-F5344CB8AC3E}">
        <p14:creationId xmlns:p14="http://schemas.microsoft.com/office/powerpoint/2010/main" val="253981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a:xfrm>
            <a:off x="7237040" y="6261695"/>
            <a:ext cx="1905000" cy="457200"/>
          </a:xfrm>
        </p:spPr>
        <p:txBody>
          <a:bodyPr/>
          <a:lstStyle/>
          <a:p>
            <a:pPr>
              <a:defRPr/>
            </a:pPr>
            <a:fld id="{6527E400-6224-44A0-AB64-E12674621AC9}" type="slidenum">
              <a:rPr lang="en-US" altLang="ko-KR" smtClean="0"/>
              <a:pPr>
                <a:defRPr/>
              </a:pPr>
              <a:t>26</a:t>
            </a:fld>
            <a:endParaRPr lang="en-US" altLang="ko-KR"/>
          </a:p>
        </p:txBody>
      </p:sp>
      <p:pic>
        <p:nvPicPr>
          <p:cNvPr id="2" name="그림 1">
            <a:extLst>
              <a:ext uri="{FF2B5EF4-FFF2-40B4-BE49-F238E27FC236}">
                <a16:creationId xmlns:a16="http://schemas.microsoft.com/office/drawing/2014/main" id="{F08FF04A-ADB8-4E79-8647-7B56A0A7E3F0}"/>
              </a:ext>
            </a:extLst>
          </p:cNvPr>
          <p:cNvPicPr>
            <a:picLocks noChangeAspect="1"/>
          </p:cNvPicPr>
          <p:nvPr/>
        </p:nvPicPr>
        <p:blipFill>
          <a:blip r:embed="rId2"/>
          <a:srcRect b="2346"/>
          <a:stretch/>
        </p:blipFill>
        <p:spPr>
          <a:xfrm>
            <a:off x="1461697" y="135632"/>
            <a:ext cx="6278655" cy="6583263"/>
          </a:xfrm>
          <a:prstGeom prst="rect">
            <a:avLst/>
          </a:prstGeom>
        </p:spPr>
      </p:pic>
      <p:sp>
        <p:nvSpPr>
          <p:cNvPr id="3" name="TextBox 2">
            <a:extLst>
              <a:ext uri="{FF2B5EF4-FFF2-40B4-BE49-F238E27FC236}">
                <a16:creationId xmlns:a16="http://schemas.microsoft.com/office/drawing/2014/main" id="{4458C9A6-D6F3-789F-C5C1-D808B24C3E3D}"/>
              </a:ext>
            </a:extLst>
          </p:cNvPr>
          <p:cNvSpPr txBox="1"/>
          <p:nvPr/>
        </p:nvSpPr>
        <p:spPr>
          <a:xfrm>
            <a:off x="1403648" y="61292"/>
            <a:ext cx="5055096" cy="307777"/>
          </a:xfrm>
          <a:prstGeom prst="rect">
            <a:avLst/>
          </a:prstGeom>
          <a:solidFill>
            <a:schemeClr val="bg1"/>
          </a:solidFill>
        </p:spPr>
        <p:txBody>
          <a:bodyPr wrap="square">
            <a:spAutoFit/>
          </a:bodyPr>
          <a:lstStyle/>
          <a:p>
            <a:pPr algn="l"/>
            <a:r>
              <a:rPr lang="en-US" altLang="ko-KR" sz="1400" dirty="0"/>
              <a:t>Fig.9 Detailed Fragmentation Example</a:t>
            </a:r>
            <a:endParaRPr lang="ko-KR" altLang="en-US" sz="1400" baseline="30000" dirty="0"/>
          </a:p>
        </p:txBody>
      </p:sp>
      <p:sp>
        <p:nvSpPr>
          <p:cNvPr id="5" name="TextBox 4">
            <a:extLst>
              <a:ext uri="{FF2B5EF4-FFF2-40B4-BE49-F238E27FC236}">
                <a16:creationId xmlns:a16="http://schemas.microsoft.com/office/drawing/2014/main" id="{407FE27D-0EE0-8499-E1CB-B148D8F262C5}"/>
              </a:ext>
            </a:extLst>
          </p:cNvPr>
          <p:cNvSpPr txBox="1"/>
          <p:nvPr/>
        </p:nvSpPr>
        <p:spPr>
          <a:xfrm>
            <a:off x="1619672" y="5229200"/>
            <a:ext cx="1813992" cy="261610"/>
          </a:xfrm>
          <a:prstGeom prst="rect">
            <a:avLst/>
          </a:prstGeom>
          <a:solidFill>
            <a:schemeClr val="bg1"/>
          </a:solidFill>
        </p:spPr>
        <p:txBody>
          <a:bodyPr wrap="square">
            <a:spAutoFit/>
          </a:bodyPr>
          <a:lstStyle/>
          <a:p>
            <a:r>
              <a:rPr lang="en-US" altLang="ko-KR" sz="1100" dirty="0"/>
              <a:t>Original Datagram</a:t>
            </a:r>
            <a:endParaRPr lang="ko-KR" altLang="en-US" sz="1100" baseline="30000" dirty="0"/>
          </a:p>
        </p:txBody>
      </p:sp>
      <p:sp>
        <p:nvSpPr>
          <p:cNvPr id="8" name="TextBox 7">
            <a:extLst>
              <a:ext uri="{FF2B5EF4-FFF2-40B4-BE49-F238E27FC236}">
                <a16:creationId xmlns:a16="http://schemas.microsoft.com/office/drawing/2014/main" id="{248700C3-8DD3-1E91-4282-9C88324837F7}"/>
              </a:ext>
            </a:extLst>
          </p:cNvPr>
          <p:cNvSpPr txBox="1"/>
          <p:nvPr/>
        </p:nvSpPr>
        <p:spPr>
          <a:xfrm>
            <a:off x="3312660" y="4077072"/>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1" name="TextBox 10">
            <a:extLst>
              <a:ext uri="{FF2B5EF4-FFF2-40B4-BE49-F238E27FC236}">
                <a16:creationId xmlns:a16="http://schemas.microsoft.com/office/drawing/2014/main" id="{B593E3BE-6CFF-AE00-51D9-C47D337E48FC}"/>
              </a:ext>
            </a:extLst>
          </p:cNvPr>
          <p:cNvSpPr txBox="1"/>
          <p:nvPr/>
        </p:nvSpPr>
        <p:spPr>
          <a:xfrm>
            <a:off x="5284499" y="4077072"/>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2" name="TextBox 11">
            <a:extLst>
              <a:ext uri="{FF2B5EF4-FFF2-40B4-BE49-F238E27FC236}">
                <a16:creationId xmlns:a16="http://schemas.microsoft.com/office/drawing/2014/main" id="{1F4C536B-A4BC-555B-2280-FE9178673A70}"/>
              </a:ext>
            </a:extLst>
          </p:cNvPr>
          <p:cNvSpPr txBox="1"/>
          <p:nvPr/>
        </p:nvSpPr>
        <p:spPr>
          <a:xfrm>
            <a:off x="5284499" y="2776875"/>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5" name="TextBox 14">
            <a:extLst>
              <a:ext uri="{FF2B5EF4-FFF2-40B4-BE49-F238E27FC236}">
                <a16:creationId xmlns:a16="http://schemas.microsoft.com/office/drawing/2014/main" id="{2BC8B0B8-DEE9-D52A-3ADC-3562404F4D63}"/>
              </a:ext>
            </a:extLst>
          </p:cNvPr>
          <p:cNvSpPr txBox="1"/>
          <p:nvPr/>
        </p:nvSpPr>
        <p:spPr>
          <a:xfrm>
            <a:off x="5301673" y="5554013"/>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6" name="TextBox 15">
            <a:extLst>
              <a:ext uri="{FF2B5EF4-FFF2-40B4-BE49-F238E27FC236}">
                <a16:creationId xmlns:a16="http://schemas.microsoft.com/office/drawing/2014/main" id="{DF5A81CB-54A5-93B8-E21B-4A8A1D15BAF9}"/>
              </a:ext>
            </a:extLst>
          </p:cNvPr>
          <p:cNvSpPr txBox="1"/>
          <p:nvPr/>
        </p:nvSpPr>
        <p:spPr>
          <a:xfrm>
            <a:off x="7308304" y="3501008"/>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7" name="TextBox 16">
            <a:extLst>
              <a:ext uri="{FF2B5EF4-FFF2-40B4-BE49-F238E27FC236}">
                <a16:creationId xmlns:a16="http://schemas.microsoft.com/office/drawing/2014/main" id="{38A0141D-8227-B4A5-9DF2-65E659AAAD88}"/>
              </a:ext>
            </a:extLst>
          </p:cNvPr>
          <p:cNvSpPr txBox="1"/>
          <p:nvPr/>
        </p:nvSpPr>
        <p:spPr>
          <a:xfrm>
            <a:off x="7308304" y="4696685"/>
            <a:ext cx="242007" cy="369332"/>
          </a:xfrm>
          <a:prstGeom prst="rect">
            <a:avLst/>
          </a:prstGeom>
          <a:solidFill>
            <a:schemeClr val="bg1"/>
          </a:solidFill>
        </p:spPr>
        <p:txBody>
          <a:bodyPr wrap="square" lIns="0" rIns="0">
            <a:spAutoFit/>
          </a:bodyPr>
          <a:lstStyle/>
          <a:p>
            <a:pPr algn="r"/>
            <a:r>
              <a:rPr lang="en-US" altLang="ko-KR" sz="900" dirty="0"/>
              <a:t>Off</a:t>
            </a:r>
          </a:p>
          <a:p>
            <a:pPr algn="r"/>
            <a:r>
              <a:rPr lang="en-US" altLang="ko-KR" sz="900" dirty="0"/>
              <a:t>set</a:t>
            </a:r>
            <a:endParaRPr lang="ko-KR" altLang="en-US" sz="900" baseline="30000" dirty="0"/>
          </a:p>
        </p:txBody>
      </p:sp>
      <p:sp>
        <p:nvSpPr>
          <p:cNvPr id="18" name="TextBox 17">
            <a:extLst>
              <a:ext uri="{FF2B5EF4-FFF2-40B4-BE49-F238E27FC236}">
                <a16:creationId xmlns:a16="http://schemas.microsoft.com/office/drawing/2014/main" id="{B9CC8B0C-47D7-6375-CD18-1BB6C11B5DD2}"/>
              </a:ext>
            </a:extLst>
          </p:cNvPr>
          <p:cNvSpPr txBox="1"/>
          <p:nvPr/>
        </p:nvSpPr>
        <p:spPr>
          <a:xfrm>
            <a:off x="1556696" y="448198"/>
            <a:ext cx="1219864" cy="356609"/>
          </a:xfrm>
          <a:prstGeom prst="rect">
            <a:avLst/>
          </a:prstGeom>
        </p:spPr>
        <p:style>
          <a:lnRef idx="2">
            <a:schemeClr val="accent2"/>
          </a:lnRef>
          <a:fillRef idx="1">
            <a:schemeClr val="lt1"/>
          </a:fillRef>
          <a:effectRef idx="0">
            <a:schemeClr val="accent2"/>
          </a:effectRef>
          <a:fontRef idx="minor">
            <a:schemeClr val="dk1"/>
          </a:fontRef>
        </p:style>
        <p:txBody>
          <a:bodyPr wrap="square" lIns="0" tIns="108000" rIns="0" bIns="108000">
            <a:spAutoFit/>
          </a:bodyPr>
          <a:lstStyle/>
          <a:p>
            <a:r>
              <a:rPr lang="en-US" altLang="ko-KR" sz="900" dirty="0"/>
              <a:t>Original Datagram</a:t>
            </a:r>
            <a:endParaRPr lang="ko-KR" altLang="en-US" sz="900" baseline="30000" dirty="0"/>
          </a:p>
        </p:txBody>
      </p:sp>
      <p:sp>
        <p:nvSpPr>
          <p:cNvPr id="19" name="TextBox 18">
            <a:extLst>
              <a:ext uri="{FF2B5EF4-FFF2-40B4-BE49-F238E27FC236}">
                <a16:creationId xmlns:a16="http://schemas.microsoft.com/office/drawing/2014/main" id="{E8032D71-4FE7-25C7-2F2B-A191237FA84C}"/>
              </a:ext>
            </a:extLst>
          </p:cNvPr>
          <p:cNvSpPr txBox="1"/>
          <p:nvPr/>
        </p:nvSpPr>
        <p:spPr>
          <a:xfrm>
            <a:off x="6214396" y="448198"/>
            <a:ext cx="1525956" cy="356609"/>
          </a:xfrm>
          <a:prstGeom prst="rect">
            <a:avLst/>
          </a:prstGeom>
        </p:spPr>
        <p:style>
          <a:lnRef idx="2">
            <a:schemeClr val="accent2"/>
          </a:lnRef>
          <a:fillRef idx="1">
            <a:schemeClr val="lt1"/>
          </a:fillRef>
          <a:effectRef idx="0">
            <a:schemeClr val="accent2"/>
          </a:effectRef>
          <a:fontRef idx="minor">
            <a:schemeClr val="dk1"/>
          </a:fontRef>
        </p:style>
        <p:txBody>
          <a:bodyPr wrap="square" lIns="0" tIns="108000" rIns="0" bIns="108000">
            <a:spAutoFit/>
          </a:bodyPr>
          <a:lstStyle/>
          <a:p>
            <a:r>
              <a:rPr lang="en-US" altLang="ko-KR" sz="900" dirty="0"/>
              <a:t>Reassembled Datagram</a:t>
            </a:r>
            <a:endParaRPr lang="ko-KR" altLang="en-US" sz="900" baseline="30000" dirty="0"/>
          </a:p>
        </p:txBody>
      </p:sp>
    </p:spTree>
    <p:extLst>
      <p:ext uri="{BB962C8B-B14F-4D97-AF65-F5344CB8AC3E}">
        <p14:creationId xmlns:p14="http://schemas.microsoft.com/office/powerpoint/2010/main" val="12517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pPr lvl="1"/>
            <a:r>
              <a:rPr lang="en-US" altLang="ko-KR" dirty="0"/>
              <a:t>Q.5</a:t>
            </a:r>
          </a:p>
          <a:p>
            <a:pPr lvl="2"/>
            <a:r>
              <a:rPr lang="en-US" altLang="ko-KR" dirty="0"/>
              <a:t>A packet arrives with the M bit of the flag field set to 0. Is this the first fragment, middle fragment, or last fragment? Also, can we tell if the packet is fragmented?</a:t>
            </a:r>
          </a:p>
          <a:p>
            <a:pPr lvl="1"/>
            <a:r>
              <a:rPr lang="en-US" altLang="ko-KR" dirty="0"/>
              <a:t>A</a:t>
            </a:r>
          </a:p>
          <a:p>
            <a:pPr lvl="2"/>
            <a:r>
              <a:rPr lang="en-US" altLang="ko-KR" dirty="0"/>
              <a:t>If the M bit is 0, it means there are no more fragments. The fragment is the last fragment.</a:t>
            </a:r>
          </a:p>
          <a:p>
            <a:pPr lvl="2"/>
            <a:r>
              <a:rPr lang="en-US" altLang="ko-KR" dirty="0"/>
              <a:t>However, we cannot tell if the original packet was fragmented.</a:t>
            </a:r>
          </a:p>
          <a:p>
            <a:pPr lvl="3"/>
            <a:r>
              <a:rPr lang="en-US" altLang="ko-KR" dirty="0"/>
              <a:t>A packet that is not fragmented is considered the last fragment.</a:t>
            </a:r>
            <a:endParaRPr lang="ko-KR" altLang="en-US" dirty="0"/>
          </a:p>
          <a:p>
            <a:pPr lvl="2"/>
            <a:endParaRPr lang="en-US" altLang="ko-KR" dirty="0"/>
          </a:p>
          <a:p>
            <a:pPr lvl="1"/>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27</a:t>
            </a:fld>
            <a:endParaRPr lang="en-US" altLang="ko-KR"/>
          </a:p>
        </p:txBody>
      </p:sp>
    </p:spTree>
    <p:extLst>
      <p:ext uri="{BB962C8B-B14F-4D97-AF65-F5344CB8AC3E}">
        <p14:creationId xmlns:p14="http://schemas.microsoft.com/office/powerpoint/2010/main" val="185566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pPr lvl="1"/>
            <a:r>
              <a:rPr lang="en-US" altLang="ko-KR" dirty="0"/>
              <a:t>Q.6</a:t>
            </a:r>
          </a:p>
          <a:p>
            <a:pPr lvl="2"/>
            <a:r>
              <a:rPr lang="en-US" altLang="ko-KR" dirty="0"/>
              <a:t>A packet with an M bit value of 1 has arrived. Is this the first fragment, middle fragment, or last fragment? Can we tell if the packet is fragmented?</a:t>
            </a:r>
          </a:p>
          <a:p>
            <a:pPr lvl="1"/>
            <a:r>
              <a:rPr lang="en-US" altLang="ko-KR" dirty="0"/>
              <a:t>A:</a:t>
            </a:r>
          </a:p>
          <a:p>
            <a:pPr lvl="2"/>
            <a:r>
              <a:rPr lang="en-US" altLang="ko-KR" dirty="0"/>
              <a:t>If the M bit is 1, it means there is at least one more fragment.</a:t>
            </a:r>
          </a:p>
          <a:p>
            <a:pPr lvl="3"/>
            <a:r>
              <a:rPr lang="en-US" altLang="ko-KR" dirty="0"/>
              <a:t>This fragment can be the first fragment, middle fragment, but not the last fragment. To know the exact fragment, we need to know the fragment offset value.</a:t>
            </a:r>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28</a:t>
            </a:fld>
            <a:endParaRPr lang="en-US" altLang="ko-KR"/>
          </a:p>
        </p:txBody>
      </p:sp>
    </p:spTree>
    <p:extLst>
      <p:ext uri="{BB962C8B-B14F-4D97-AF65-F5344CB8AC3E}">
        <p14:creationId xmlns:p14="http://schemas.microsoft.com/office/powerpoint/2010/main" val="720092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Fragmentation</a:t>
            </a:r>
            <a:endParaRPr lang="ko-KR" altLang="en-US" dirty="0"/>
          </a:p>
        </p:txBody>
      </p:sp>
      <p:sp>
        <p:nvSpPr>
          <p:cNvPr id="3" name="내용 개체 틀 2"/>
          <p:cNvSpPr>
            <a:spLocks noGrp="1"/>
          </p:cNvSpPr>
          <p:nvPr>
            <p:ph idx="1"/>
          </p:nvPr>
        </p:nvSpPr>
        <p:spPr/>
        <p:txBody>
          <a:bodyPr/>
          <a:lstStyle/>
          <a:p>
            <a:pPr lvl="1"/>
            <a:r>
              <a:rPr lang="en-US" altLang="ko-KR" dirty="0"/>
              <a:t>Q.</a:t>
            </a:r>
            <a:r>
              <a:rPr lang="ko-KR" altLang="en-US" dirty="0"/>
              <a:t> </a:t>
            </a:r>
            <a:r>
              <a:rPr lang="en-US" altLang="ko-KR" dirty="0"/>
              <a:t>7</a:t>
            </a:r>
          </a:p>
          <a:p>
            <a:pPr lvl="2"/>
            <a:r>
              <a:rPr lang="en-US" altLang="ko-KR" dirty="0"/>
              <a:t>A packet arrived with an M bit value of 1 and a fragment offset value of 0. Is this packet the first fragment, middle fragment, or last fragment?</a:t>
            </a:r>
          </a:p>
          <a:p>
            <a:pPr lvl="1"/>
            <a:r>
              <a:rPr lang="en-US" altLang="ko-KR" dirty="0"/>
              <a:t>A</a:t>
            </a:r>
          </a:p>
          <a:p>
            <a:pPr lvl="2"/>
            <a:r>
              <a:rPr lang="en-US" altLang="ko-KR" dirty="0"/>
              <a:t>Since the M bit is 1, it is either the first fragment or the middle fragment.</a:t>
            </a:r>
          </a:p>
          <a:p>
            <a:pPr lvl="2"/>
            <a:r>
              <a:rPr lang="en-US" altLang="ko-KR" dirty="0"/>
              <a:t>Since the offset value is 0, it is the first fragment.</a:t>
            </a:r>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29</a:t>
            </a:fld>
            <a:endParaRPr lang="en-US" altLang="ko-KR"/>
          </a:p>
        </p:txBody>
      </p:sp>
    </p:spTree>
    <p:extLst>
      <p:ext uri="{BB962C8B-B14F-4D97-AF65-F5344CB8AC3E}">
        <p14:creationId xmlns:p14="http://schemas.microsoft.com/office/powerpoint/2010/main" val="83965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BA7219E-1973-4477-A86C-BD53BA39857C}"/>
              </a:ext>
            </a:extLst>
          </p:cNvPr>
          <p:cNvSpPr>
            <a:spLocks noGrp="1"/>
          </p:cNvSpPr>
          <p:nvPr>
            <p:ph idx="1"/>
          </p:nvPr>
        </p:nvSpPr>
        <p:spPr>
          <a:xfrm>
            <a:off x="990600" y="476672"/>
            <a:ext cx="7772400" cy="4800600"/>
          </a:xfrm>
        </p:spPr>
        <p:txBody>
          <a:bodyPr/>
          <a:lstStyle/>
          <a:p>
            <a:r>
              <a:rPr lang="en-US" altLang="ko-KR" dirty="0"/>
              <a:t>Internet Protocol</a:t>
            </a:r>
          </a:p>
          <a:p>
            <a:pPr lvl="1"/>
            <a:r>
              <a:rPr lang="en-US" altLang="ko-KR" dirty="0"/>
              <a:t>Transport mechanism used by the TCP/IP protocol</a:t>
            </a:r>
          </a:p>
          <a:p>
            <a:pPr lvl="1"/>
            <a:r>
              <a:rPr lang="en-US" altLang="ko-KR" dirty="0"/>
              <a:t>A connectionless protocol </a:t>
            </a:r>
          </a:p>
          <a:p>
            <a:pPr lvl="1"/>
            <a:r>
              <a:rPr lang="en-US" altLang="ko-KR" dirty="0"/>
              <a:t>Designed for packet-switched networks that use the datagram method </a:t>
            </a:r>
          </a:p>
          <a:p>
            <a:pPr lvl="1"/>
            <a:r>
              <a:rPr lang="en-US" altLang="ko-KR" dirty="0"/>
              <a:t>Providing unreliable and best-effort delivery service</a:t>
            </a:r>
          </a:p>
        </p:txBody>
      </p:sp>
      <p:sp>
        <p:nvSpPr>
          <p:cNvPr id="4" name="슬라이드 번호 개체 틀 3">
            <a:extLst>
              <a:ext uri="{FF2B5EF4-FFF2-40B4-BE49-F238E27FC236}">
                <a16:creationId xmlns:a16="http://schemas.microsoft.com/office/drawing/2014/main" id="{310BD53D-DC1B-4407-AF36-34D208E522C5}"/>
              </a:ext>
            </a:extLst>
          </p:cNvPr>
          <p:cNvSpPr>
            <a:spLocks noGrp="1"/>
          </p:cNvSpPr>
          <p:nvPr>
            <p:ph type="sldNum" sz="quarter" idx="11"/>
          </p:nvPr>
        </p:nvSpPr>
        <p:spPr/>
        <p:txBody>
          <a:bodyPr/>
          <a:lstStyle/>
          <a:p>
            <a:pPr>
              <a:defRPr/>
            </a:pPr>
            <a:fld id="{6527E400-6224-44A0-AB64-E12674621AC9}" type="slidenum">
              <a:rPr lang="en-US" altLang="ko-KR" smtClean="0"/>
              <a:pPr>
                <a:defRPr/>
              </a:pPr>
              <a:t>3</a:t>
            </a:fld>
            <a:endParaRPr lang="en-US" altLang="ko-KR"/>
          </a:p>
        </p:txBody>
      </p:sp>
      <p:pic>
        <p:nvPicPr>
          <p:cNvPr id="5" name="그림 4">
            <a:extLst>
              <a:ext uri="{FF2B5EF4-FFF2-40B4-BE49-F238E27FC236}">
                <a16:creationId xmlns:a16="http://schemas.microsoft.com/office/drawing/2014/main" id="{9D34ACE9-F72A-4440-88B6-BB3A50413517}"/>
              </a:ext>
            </a:extLst>
          </p:cNvPr>
          <p:cNvPicPr>
            <a:picLocks noChangeAspect="1"/>
          </p:cNvPicPr>
          <p:nvPr/>
        </p:nvPicPr>
        <p:blipFill>
          <a:blip r:embed="rId2"/>
          <a:stretch>
            <a:fillRect/>
          </a:stretch>
        </p:blipFill>
        <p:spPr>
          <a:xfrm>
            <a:off x="495300" y="2876972"/>
            <a:ext cx="8153400" cy="3558235"/>
          </a:xfrm>
          <a:prstGeom prst="rect">
            <a:avLst/>
          </a:prstGeom>
        </p:spPr>
      </p:pic>
      <p:sp>
        <p:nvSpPr>
          <p:cNvPr id="6" name="TextBox 5">
            <a:extLst>
              <a:ext uri="{FF2B5EF4-FFF2-40B4-BE49-F238E27FC236}">
                <a16:creationId xmlns:a16="http://schemas.microsoft.com/office/drawing/2014/main" id="{C2F91A0B-1D5A-F113-9770-E60B4F470F1C}"/>
              </a:ext>
            </a:extLst>
          </p:cNvPr>
          <p:cNvSpPr txBox="1"/>
          <p:nvPr/>
        </p:nvSpPr>
        <p:spPr>
          <a:xfrm>
            <a:off x="381000" y="2758979"/>
            <a:ext cx="5055096" cy="369332"/>
          </a:xfrm>
          <a:prstGeom prst="rect">
            <a:avLst/>
          </a:prstGeom>
          <a:solidFill>
            <a:schemeClr val="bg1"/>
          </a:solidFill>
        </p:spPr>
        <p:txBody>
          <a:bodyPr wrap="square">
            <a:spAutoFit/>
          </a:bodyPr>
          <a:lstStyle/>
          <a:p>
            <a:r>
              <a:rPr lang="en-US" altLang="ko-KR" sz="1800" dirty="0"/>
              <a:t>Fig.1 IP's position within the TCP/IP suite</a:t>
            </a:r>
            <a:endParaRPr lang="ko-KR" altLang="en-US" sz="1800" dirty="0"/>
          </a:p>
        </p:txBody>
      </p:sp>
      <p:sp>
        <p:nvSpPr>
          <p:cNvPr id="7" name="TextBox 6">
            <a:extLst>
              <a:ext uri="{FF2B5EF4-FFF2-40B4-BE49-F238E27FC236}">
                <a16:creationId xmlns:a16="http://schemas.microsoft.com/office/drawing/2014/main" id="{89827532-DE82-8AD4-EE6A-7D03AC0C0502}"/>
              </a:ext>
            </a:extLst>
          </p:cNvPr>
          <p:cNvSpPr txBox="1"/>
          <p:nvPr/>
        </p:nvSpPr>
        <p:spPr>
          <a:xfrm>
            <a:off x="515787" y="3429000"/>
            <a:ext cx="1895973" cy="369332"/>
          </a:xfrm>
          <a:prstGeom prst="rect">
            <a:avLst/>
          </a:prstGeom>
          <a:solidFill>
            <a:schemeClr val="bg1"/>
          </a:solidFill>
        </p:spPr>
        <p:txBody>
          <a:bodyPr wrap="square">
            <a:spAutoFit/>
          </a:bodyPr>
          <a:lstStyle/>
          <a:p>
            <a:pPr algn="r"/>
            <a:r>
              <a:rPr lang="en-US" altLang="ko-KR" sz="1800" dirty="0"/>
              <a:t>Application</a:t>
            </a:r>
            <a:endParaRPr lang="ko-KR" altLang="en-US" sz="1800" dirty="0"/>
          </a:p>
        </p:txBody>
      </p:sp>
      <p:sp>
        <p:nvSpPr>
          <p:cNvPr id="8" name="TextBox 7">
            <a:extLst>
              <a:ext uri="{FF2B5EF4-FFF2-40B4-BE49-F238E27FC236}">
                <a16:creationId xmlns:a16="http://schemas.microsoft.com/office/drawing/2014/main" id="{EE48C4B2-2BEB-CF3B-3017-75091E8CCA69}"/>
              </a:ext>
            </a:extLst>
          </p:cNvPr>
          <p:cNvSpPr txBox="1"/>
          <p:nvPr/>
        </p:nvSpPr>
        <p:spPr>
          <a:xfrm>
            <a:off x="515787" y="3983804"/>
            <a:ext cx="1895973" cy="369332"/>
          </a:xfrm>
          <a:prstGeom prst="rect">
            <a:avLst/>
          </a:prstGeom>
          <a:solidFill>
            <a:schemeClr val="bg1"/>
          </a:solidFill>
        </p:spPr>
        <p:txBody>
          <a:bodyPr wrap="square">
            <a:spAutoFit/>
          </a:bodyPr>
          <a:lstStyle/>
          <a:p>
            <a:pPr algn="r"/>
            <a:r>
              <a:rPr lang="en-US" altLang="ko-KR" sz="1800" dirty="0"/>
              <a:t>Transport</a:t>
            </a:r>
            <a:endParaRPr lang="ko-KR" altLang="en-US" sz="1800" dirty="0"/>
          </a:p>
        </p:txBody>
      </p:sp>
      <p:sp>
        <p:nvSpPr>
          <p:cNvPr id="9" name="TextBox 8">
            <a:extLst>
              <a:ext uri="{FF2B5EF4-FFF2-40B4-BE49-F238E27FC236}">
                <a16:creationId xmlns:a16="http://schemas.microsoft.com/office/drawing/2014/main" id="{103EBD6B-C973-C214-4B77-3A819A5A5DCC}"/>
              </a:ext>
            </a:extLst>
          </p:cNvPr>
          <p:cNvSpPr txBox="1"/>
          <p:nvPr/>
        </p:nvSpPr>
        <p:spPr>
          <a:xfrm>
            <a:off x="515787" y="4664437"/>
            <a:ext cx="1895973" cy="369332"/>
          </a:xfrm>
          <a:prstGeom prst="rect">
            <a:avLst/>
          </a:prstGeom>
          <a:solidFill>
            <a:schemeClr val="bg1"/>
          </a:solidFill>
        </p:spPr>
        <p:txBody>
          <a:bodyPr wrap="square">
            <a:spAutoFit/>
          </a:bodyPr>
          <a:lstStyle/>
          <a:p>
            <a:pPr algn="r"/>
            <a:r>
              <a:rPr lang="en-US" altLang="ko-KR" sz="1800" dirty="0"/>
              <a:t>Network</a:t>
            </a:r>
            <a:endParaRPr lang="ko-KR" altLang="en-US" sz="1800" dirty="0"/>
          </a:p>
        </p:txBody>
      </p:sp>
      <p:sp>
        <p:nvSpPr>
          <p:cNvPr id="10" name="TextBox 9">
            <a:extLst>
              <a:ext uri="{FF2B5EF4-FFF2-40B4-BE49-F238E27FC236}">
                <a16:creationId xmlns:a16="http://schemas.microsoft.com/office/drawing/2014/main" id="{C9ADAE79-759C-BDA4-8460-958AC4BA8882}"/>
              </a:ext>
            </a:extLst>
          </p:cNvPr>
          <p:cNvSpPr txBox="1"/>
          <p:nvPr/>
        </p:nvSpPr>
        <p:spPr>
          <a:xfrm>
            <a:off x="515787" y="5343945"/>
            <a:ext cx="1895973" cy="369332"/>
          </a:xfrm>
          <a:prstGeom prst="rect">
            <a:avLst/>
          </a:prstGeom>
          <a:solidFill>
            <a:schemeClr val="bg1"/>
          </a:solidFill>
        </p:spPr>
        <p:txBody>
          <a:bodyPr wrap="square">
            <a:spAutoFit/>
          </a:bodyPr>
          <a:lstStyle/>
          <a:p>
            <a:pPr algn="r"/>
            <a:r>
              <a:rPr lang="en-US" altLang="ko-KR" sz="1800" dirty="0"/>
              <a:t>Data Link</a:t>
            </a:r>
            <a:endParaRPr lang="ko-KR" altLang="en-US" sz="1800" dirty="0"/>
          </a:p>
        </p:txBody>
      </p:sp>
      <p:sp>
        <p:nvSpPr>
          <p:cNvPr id="11" name="TextBox 10">
            <a:extLst>
              <a:ext uri="{FF2B5EF4-FFF2-40B4-BE49-F238E27FC236}">
                <a16:creationId xmlns:a16="http://schemas.microsoft.com/office/drawing/2014/main" id="{A95244AC-53DF-0C34-9EAA-6583D65C05A5}"/>
              </a:ext>
            </a:extLst>
          </p:cNvPr>
          <p:cNvSpPr txBox="1"/>
          <p:nvPr/>
        </p:nvSpPr>
        <p:spPr>
          <a:xfrm>
            <a:off x="515787" y="5847841"/>
            <a:ext cx="1895973" cy="369332"/>
          </a:xfrm>
          <a:prstGeom prst="rect">
            <a:avLst/>
          </a:prstGeom>
          <a:solidFill>
            <a:schemeClr val="bg1"/>
          </a:solidFill>
        </p:spPr>
        <p:txBody>
          <a:bodyPr wrap="square">
            <a:spAutoFit/>
          </a:bodyPr>
          <a:lstStyle/>
          <a:p>
            <a:pPr algn="r"/>
            <a:r>
              <a:rPr lang="en-US" altLang="ko-KR" sz="1800" dirty="0"/>
              <a:t>Physical</a:t>
            </a:r>
            <a:endParaRPr lang="ko-KR" altLang="en-US" sz="1800" dirty="0"/>
          </a:p>
        </p:txBody>
      </p:sp>
      <p:sp>
        <p:nvSpPr>
          <p:cNvPr id="12" name="TextBox 11">
            <a:extLst>
              <a:ext uri="{FF2B5EF4-FFF2-40B4-BE49-F238E27FC236}">
                <a16:creationId xmlns:a16="http://schemas.microsoft.com/office/drawing/2014/main" id="{BF8BA4C4-0A3F-BDF4-9E3E-2232288BE258}"/>
              </a:ext>
            </a:extLst>
          </p:cNvPr>
          <p:cNvSpPr txBox="1"/>
          <p:nvPr/>
        </p:nvSpPr>
        <p:spPr>
          <a:xfrm>
            <a:off x="3419872" y="5577241"/>
            <a:ext cx="3528392" cy="369332"/>
          </a:xfrm>
          <a:prstGeom prst="rect">
            <a:avLst/>
          </a:prstGeom>
          <a:solidFill>
            <a:schemeClr val="bg1"/>
          </a:solidFill>
        </p:spPr>
        <p:txBody>
          <a:bodyPr wrap="square">
            <a:spAutoFit/>
          </a:bodyPr>
          <a:lstStyle/>
          <a:p>
            <a:r>
              <a:rPr lang="en-US" altLang="ko-KR" sz="1800" dirty="0"/>
              <a:t>LAN </a:t>
            </a:r>
            <a:r>
              <a:rPr lang="en-US" altLang="ko-KR" sz="1800"/>
              <a:t>and WAN </a:t>
            </a:r>
            <a:r>
              <a:rPr lang="en-US" altLang="ko-KR" sz="1800" dirty="0"/>
              <a:t>Technologies</a:t>
            </a:r>
            <a:endParaRPr lang="ko-KR" altLang="en-US" sz="1800" dirty="0"/>
          </a:p>
        </p:txBody>
      </p:sp>
    </p:spTree>
    <p:extLst>
      <p:ext uri="{BB962C8B-B14F-4D97-AF65-F5344CB8AC3E}">
        <p14:creationId xmlns:p14="http://schemas.microsoft.com/office/powerpoint/2010/main" val="1460386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Option</a:t>
            </a:r>
            <a:endParaRPr lang="ko-KR" altLang="en-US" dirty="0"/>
          </a:p>
        </p:txBody>
      </p:sp>
      <p:sp>
        <p:nvSpPr>
          <p:cNvPr id="3" name="내용 개체 틀 2"/>
          <p:cNvSpPr>
            <a:spLocks noGrp="1"/>
          </p:cNvSpPr>
          <p:nvPr>
            <p:ph idx="1"/>
          </p:nvPr>
        </p:nvSpPr>
        <p:spPr>
          <a:xfrm>
            <a:off x="990600" y="1916832"/>
            <a:ext cx="7772400" cy="4331568"/>
          </a:xfrm>
        </p:spPr>
        <p:txBody>
          <a:bodyPr/>
          <a:lstStyle/>
          <a:p>
            <a:r>
              <a:rPr lang="en-US" altLang="ko-KR" dirty="0"/>
              <a:t>Optional field</a:t>
            </a:r>
            <a:endParaRPr lang="ko-KR" altLang="en-US" dirty="0"/>
          </a:p>
          <a:p>
            <a:pPr lvl="1"/>
            <a:r>
              <a:rPr lang="en-US" altLang="ko-KR" dirty="0"/>
              <a:t>The header consists of a fixed part (20Bytes) and a variable part</a:t>
            </a:r>
          </a:p>
          <a:p>
            <a:pPr lvl="1"/>
            <a:r>
              <a:rPr lang="en-US" altLang="ko-KR" dirty="0"/>
              <a:t>The variable part is optional. The maximum length is 40 bytes. </a:t>
            </a:r>
          </a:p>
          <a:p>
            <a:pPr lvl="1"/>
            <a:r>
              <a:rPr lang="en-US" altLang="ko-KR" dirty="0"/>
              <a:t>The options are used to test or debug the network.</a:t>
            </a:r>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30</a:t>
            </a:fld>
            <a:endParaRPr lang="en-US" altLang="ko-KR"/>
          </a:p>
        </p:txBody>
      </p:sp>
      <p:pic>
        <p:nvPicPr>
          <p:cNvPr id="5" name="그림 4">
            <a:extLst>
              <a:ext uri="{FF2B5EF4-FFF2-40B4-BE49-F238E27FC236}">
                <a16:creationId xmlns:a16="http://schemas.microsoft.com/office/drawing/2014/main" id="{1B1E011D-1982-E835-EF29-8628AEE6982F}"/>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FDE3277F-6349-71B2-06E1-65ADA8469C98}"/>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1680227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1B4974-60A6-407B-8C03-5F3B7C1202AC}"/>
              </a:ext>
            </a:extLst>
          </p:cNvPr>
          <p:cNvSpPr>
            <a:spLocks noGrp="1"/>
          </p:cNvSpPr>
          <p:nvPr>
            <p:ph type="title"/>
          </p:nvPr>
        </p:nvSpPr>
        <p:spPr/>
        <p:txBody>
          <a:bodyPr/>
          <a:lstStyle/>
          <a:p>
            <a:r>
              <a:rPr lang="en-US" altLang="ko-KR" dirty="0"/>
              <a:t>Check sum</a:t>
            </a:r>
            <a:endParaRPr lang="ko-KR" altLang="en-US" dirty="0"/>
          </a:p>
        </p:txBody>
      </p:sp>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p:txBody>
          <a:bodyPr/>
          <a:lstStyle/>
          <a:p>
            <a:r>
              <a:rPr lang="en-US" altLang="ko-KR" dirty="0"/>
              <a:t>Check sum</a:t>
            </a:r>
          </a:p>
          <a:p>
            <a:pPr lvl="1"/>
            <a:r>
              <a:rPr lang="en-US" altLang="ko-KR" dirty="0"/>
              <a:t>Error detection method, used by most TCP/IP protocols</a:t>
            </a:r>
          </a:p>
          <a:p>
            <a:pPr lvl="1"/>
            <a:r>
              <a:rPr lang="en-US" altLang="ko-KR" dirty="0"/>
              <a:t>Protects against errors that may occur during the transmission of a packet</a:t>
            </a:r>
          </a:p>
          <a:p>
            <a:pPr lvl="1"/>
            <a:r>
              <a:rPr lang="en-US" altLang="ko-KR" dirty="0"/>
              <a:t>A checksum is calculated by the sender and transmitted with the packet</a:t>
            </a:r>
          </a:p>
          <a:p>
            <a:pPr lvl="1"/>
            <a:r>
              <a:rPr lang="en-US" altLang="ko-KR" dirty="0"/>
              <a:t>The receiver repeats the same calculation for the entire packet containing the checksum</a:t>
            </a:r>
          </a:p>
          <a:p>
            <a:pPr lvl="1"/>
            <a:r>
              <a:rPr lang="en-US" altLang="ko-KR" dirty="0"/>
              <a:t>If the result is satisfactory, the packet is accepted, otherwise it is discarded</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31</a:t>
            </a:fld>
            <a:endParaRPr lang="en-US" altLang="ko-KR"/>
          </a:p>
        </p:txBody>
      </p:sp>
    </p:spTree>
    <p:extLst>
      <p:ext uri="{BB962C8B-B14F-4D97-AF65-F5344CB8AC3E}">
        <p14:creationId xmlns:p14="http://schemas.microsoft.com/office/powerpoint/2010/main" val="3682775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1B4974-60A6-407B-8C03-5F3B7C1202AC}"/>
              </a:ext>
            </a:extLst>
          </p:cNvPr>
          <p:cNvSpPr>
            <a:spLocks noGrp="1"/>
          </p:cNvSpPr>
          <p:nvPr>
            <p:ph type="title"/>
          </p:nvPr>
        </p:nvSpPr>
        <p:spPr/>
        <p:txBody>
          <a:bodyPr/>
          <a:lstStyle/>
          <a:p>
            <a:r>
              <a:rPr lang="en-US" altLang="ko-KR" dirty="0"/>
              <a:t>Check sum</a:t>
            </a:r>
            <a:endParaRPr lang="ko-KR" altLang="en-US" dirty="0"/>
          </a:p>
        </p:txBody>
      </p:sp>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p:txBody>
          <a:bodyPr/>
          <a:lstStyle/>
          <a:p>
            <a:pPr>
              <a:defRPr/>
            </a:pPr>
            <a:r>
              <a:rPr lang="en-US" altLang="ko-KR" dirty="0"/>
              <a:t>Computing the Sender's Checksum</a:t>
            </a:r>
          </a:p>
          <a:p>
            <a:pPr lvl="1">
              <a:defRPr/>
            </a:pPr>
            <a:r>
              <a:rPr lang="en-US" altLang="ko-KR" dirty="0"/>
              <a:t>At the sender, the packet is divided into n-bit pieces (normally n is 16)</a:t>
            </a:r>
          </a:p>
          <a:p>
            <a:pPr lvl="1">
              <a:defRPr/>
            </a:pPr>
            <a:r>
              <a:rPr lang="en-US" altLang="ko-KR" dirty="0"/>
              <a:t>These pieces are added together using 1's complement arithmetic to produce an n-bit result</a:t>
            </a:r>
          </a:p>
          <a:p>
            <a:pPr lvl="1">
              <a:defRPr/>
            </a:pPr>
            <a:r>
              <a:rPr lang="en-US" altLang="ko-KR" dirty="0"/>
              <a:t>The 1's complement of the sum is the checksum</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32</a:t>
            </a:fld>
            <a:endParaRPr lang="en-US" altLang="ko-KR"/>
          </a:p>
        </p:txBody>
      </p:sp>
    </p:spTree>
    <p:extLst>
      <p:ext uri="{BB962C8B-B14F-4D97-AF65-F5344CB8AC3E}">
        <p14:creationId xmlns:p14="http://schemas.microsoft.com/office/powerpoint/2010/main" val="2505640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1B4974-60A6-407B-8C03-5F3B7C1202AC}"/>
              </a:ext>
            </a:extLst>
          </p:cNvPr>
          <p:cNvSpPr>
            <a:spLocks noGrp="1"/>
          </p:cNvSpPr>
          <p:nvPr>
            <p:ph type="title"/>
          </p:nvPr>
        </p:nvSpPr>
        <p:spPr/>
        <p:txBody>
          <a:bodyPr/>
          <a:lstStyle/>
          <a:p>
            <a:r>
              <a:rPr lang="en-US" altLang="ko-KR" dirty="0"/>
              <a:t>Check sum</a:t>
            </a:r>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33</a:t>
            </a:fld>
            <a:endParaRPr lang="en-US" altLang="ko-KR"/>
          </a:p>
        </p:txBody>
      </p:sp>
      <p:pic>
        <p:nvPicPr>
          <p:cNvPr id="5" name="그림 4">
            <a:extLst>
              <a:ext uri="{FF2B5EF4-FFF2-40B4-BE49-F238E27FC236}">
                <a16:creationId xmlns:a16="http://schemas.microsoft.com/office/drawing/2014/main" id="{072F4317-4992-4BEE-846C-BB9C23ED76EA}"/>
              </a:ext>
            </a:extLst>
          </p:cNvPr>
          <p:cNvPicPr>
            <a:picLocks noChangeAspect="1"/>
          </p:cNvPicPr>
          <p:nvPr/>
        </p:nvPicPr>
        <p:blipFill>
          <a:blip r:embed="rId2"/>
          <a:stretch>
            <a:fillRect/>
          </a:stretch>
        </p:blipFill>
        <p:spPr>
          <a:xfrm>
            <a:off x="495300" y="3431184"/>
            <a:ext cx="8153400" cy="3166168"/>
          </a:xfrm>
          <a:prstGeom prst="rect">
            <a:avLst/>
          </a:prstGeom>
        </p:spPr>
      </p:pic>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a:xfrm>
            <a:off x="990600" y="1447800"/>
            <a:ext cx="8117904" cy="4800600"/>
          </a:xfrm>
        </p:spPr>
        <p:txBody>
          <a:bodyPr/>
          <a:lstStyle/>
          <a:p>
            <a:r>
              <a:rPr lang="en-US" altLang="ko-KR" dirty="0"/>
              <a:t>Receiver's checksum calculation</a:t>
            </a:r>
          </a:p>
          <a:p>
            <a:pPr lvl="1"/>
            <a:r>
              <a:rPr lang="en-US" altLang="ko-KR" dirty="0"/>
              <a:t>The receiver divides the received packet into k pieces and adds them all together</a:t>
            </a:r>
          </a:p>
          <a:p>
            <a:pPr lvl="1"/>
            <a:r>
              <a:rPr lang="en-US" altLang="ko-KR" dirty="0"/>
              <a:t>Then it calculates the 1's complement of this sum</a:t>
            </a:r>
          </a:p>
          <a:p>
            <a:pPr lvl="1"/>
            <a:r>
              <a:rPr lang="en-US" altLang="ko-KR" dirty="0"/>
              <a:t>If the result is 0, it accepts the packet, otherwise it rejects it</a:t>
            </a:r>
            <a:endParaRPr lang="ko-KR" altLang="en-US" dirty="0"/>
          </a:p>
          <a:p>
            <a:endParaRPr lang="ko-KR" altLang="en-US" dirty="0"/>
          </a:p>
        </p:txBody>
      </p:sp>
      <p:sp>
        <p:nvSpPr>
          <p:cNvPr id="6" name="TextBox 5">
            <a:extLst>
              <a:ext uri="{FF2B5EF4-FFF2-40B4-BE49-F238E27FC236}">
                <a16:creationId xmlns:a16="http://schemas.microsoft.com/office/drawing/2014/main" id="{90399C2F-5D27-3E8D-3E76-8EB8637721DC}"/>
              </a:ext>
            </a:extLst>
          </p:cNvPr>
          <p:cNvSpPr txBox="1"/>
          <p:nvPr/>
        </p:nvSpPr>
        <p:spPr>
          <a:xfrm>
            <a:off x="467544" y="3356992"/>
            <a:ext cx="5055096" cy="369332"/>
          </a:xfrm>
          <a:prstGeom prst="rect">
            <a:avLst/>
          </a:prstGeom>
          <a:solidFill>
            <a:schemeClr val="bg1"/>
          </a:solidFill>
        </p:spPr>
        <p:txBody>
          <a:bodyPr wrap="square">
            <a:spAutoFit/>
          </a:bodyPr>
          <a:lstStyle/>
          <a:p>
            <a:pPr algn="l"/>
            <a:r>
              <a:rPr lang="en-US" altLang="ko-KR" sz="1800" dirty="0"/>
              <a:t>Fig.9 Check sum concept</a:t>
            </a:r>
            <a:endParaRPr lang="ko-KR" altLang="en-US" sz="1800" baseline="30000" dirty="0"/>
          </a:p>
        </p:txBody>
      </p:sp>
      <p:sp>
        <p:nvSpPr>
          <p:cNvPr id="7" name="TextBox 6">
            <a:extLst>
              <a:ext uri="{FF2B5EF4-FFF2-40B4-BE49-F238E27FC236}">
                <a16:creationId xmlns:a16="http://schemas.microsoft.com/office/drawing/2014/main" id="{62EA364C-28DB-57A7-5EA9-C17319081C8D}"/>
              </a:ext>
            </a:extLst>
          </p:cNvPr>
          <p:cNvSpPr txBox="1"/>
          <p:nvPr/>
        </p:nvSpPr>
        <p:spPr>
          <a:xfrm>
            <a:off x="1331640" y="3809834"/>
            <a:ext cx="871364" cy="307777"/>
          </a:xfrm>
          <a:prstGeom prst="rect">
            <a:avLst/>
          </a:prstGeom>
          <a:solidFill>
            <a:schemeClr val="bg1"/>
          </a:solidFill>
        </p:spPr>
        <p:txBody>
          <a:bodyPr wrap="square">
            <a:spAutoFit/>
          </a:bodyPr>
          <a:lstStyle/>
          <a:p>
            <a:pPr algn="l"/>
            <a:r>
              <a:rPr lang="en-US" altLang="ko-KR" sz="1400" dirty="0"/>
              <a:t>Sender</a:t>
            </a:r>
            <a:endParaRPr lang="ko-KR" altLang="en-US" sz="1400" baseline="30000" dirty="0"/>
          </a:p>
        </p:txBody>
      </p:sp>
      <p:sp>
        <p:nvSpPr>
          <p:cNvPr id="8" name="TextBox 7">
            <a:extLst>
              <a:ext uri="{FF2B5EF4-FFF2-40B4-BE49-F238E27FC236}">
                <a16:creationId xmlns:a16="http://schemas.microsoft.com/office/drawing/2014/main" id="{0A73E586-A942-B84F-304F-CECA7C870488}"/>
              </a:ext>
            </a:extLst>
          </p:cNvPr>
          <p:cNvSpPr txBox="1"/>
          <p:nvPr/>
        </p:nvSpPr>
        <p:spPr>
          <a:xfrm>
            <a:off x="4839544" y="3809834"/>
            <a:ext cx="1172616" cy="307777"/>
          </a:xfrm>
          <a:prstGeom prst="rect">
            <a:avLst/>
          </a:prstGeom>
          <a:solidFill>
            <a:schemeClr val="bg1"/>
          </a:solidFill>
        </p:spPr>
        <p:txBody>
          <a:bodyPr wrap="square">
            <a:spAutoFit/>
          </a:bodyPr>
          <a:lstStyle/>
          <a:p>
            <a:pPr algn="l"/>
            <a:r>
              <a:rPr lang="en-US" altLang="ko-KR" sz="1400" dirty="0"/>
              <a:t>Receiver</a:t>
            </a:r>
            <a:endParaRPr lang="ko-KR" altLang="en-US" sz="1400" baseline="30000" dirty="0"/>
          </a:p>
        </p:txBody>
      </p:sp>
      <p:sp>
        <p:nvSpPr>
          <p:cNvPr id="9" name="TextBox 8">
            <a:extLst>
              <a:ext uri="{FF2B5EF4-FFF2-40B4-BE49-F238E27FC236}">
                <a16:creationId xmlns:a16="http://schemas.microsoft.com/office/drawing/2014/main" id="{0E34E611-9831-173F-392D-1980F32E68D1}"/>
              </a:ext>
            </a:extLst>
          </p:cNvPr>
          <p:cNvSpPr txBox="1"/>
          <p:nvPr/>
        </p:nvSpPr>
        <p:spPr>
          <a:xfrm>
            <a:off x="6434683" y="5747370"/>
            <a:ext cx="2376264"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ko-KR" sz="1400" dirty="0"/>
              <a:t>If the result is 0, accept otherwise discard.</a:t>
            </a:r>
            <a:endParaRPr lang="ko-KR" altLang="en-US" sz="1400" baseline="30000" dirty="0"/>
          </a:p>
        </p:txBody>
      </p:sp>
    </p:spTree>
    <p:extLst>
      <p:ext uri="{BB962C8B-B14F-4D97-AF65-F5344CB8AC3E}">
        <p14:creationId xmlns:p14="http://schemas.microsoft.com/office/powerpoint/2010/main" val="2226453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1B4974-60A6-407B-8C03-5F3B7C1202AC}"/>
              </a:ext>
            </a:extLst>
          </p:cNvPr>
          <p:cNvSpPr>
            <a:spLocks noGrp="1"/>
          </p:cNvSpPr>
          <p:nvPr>
            <p:ph type="title"/>
          </p:nvPr>
        </p:nvSpPr>
        <p:spPr/>
        <p:txBody>
          <a:bodyPr/>
          <a:lstStyle/>
          <a:p>
            <a:r>
              <a:rPr lang="en-US" altLang="ko-KR" dirty="0"/>
              <a:t>Check sum</a:t>
            </a:r>
            <a:endParaRPr lang="ko-KR" altLang="en-US" dirty="0"/>
          </a:p>
        </p:txBody>
      </p:sp>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p:txBody>
          <a:bodyPr/>
          <a:lstStyle/>
          <a:p>
            <a:r>
              <a:rPr lang="en-US" altLang="ko-KR" dirty="0"/>
              <a:t>Checksum of IP packet</a:t>
            </a:r>
          </a:p>
          <a:p>
            <a:pPr lvl="1"/>
            <a:r>
              <a:rPr lang="en-US" altLang="ko-KR" dirty="0"/>
              <a:t>Set checksum field to 0</a:t>
            </a:r>
          </a:p>
          <a:p>
            <a:pPr lvl="1"/>
            <a:r>
              <a:rPr lang="en-US" altLang="ko-KR" dirty="0"/>
              <a:t>Then divide all headers into 16-bit pieces and sum them</a:t>
            </a:r>
          </a:p>
          <a:p>
            <a:pPr lvl="1"/>
            <a:r>
              <a:rPr lang="en-US" altLang="ko-KR" dirty="0"/>
              <a:t>Complement this result and insert it into checksum field</a:t>
            </a:r>
          </a:p>
          <a:p>
            <a:pPr lvl="1"/>
            <a:r>
              <a:rPr lang="en-US" altLang="ko-KR" dirty="0"/>
              <a:t>Why checksum includes only header and not data</a:t>
            </a:r>
          </a:p>
          <a:p>
            <a:pPr lvl="2"/>
            <a:r>
              <a:rPr lang="en-US" altLang="ko-KR" dirty="0"/>
              <a:t>All upper layer protocols that encapsulate data in an IP datagram have a checksum that includes the entire packet, so the checksum of an IP datagram does not need to check the encapsulated data</a:t>
            </a:r>
          </a:p>
          <a:p>
            <a:pPr lvl="2"/>
            <a:r>
              <a:rPr lang="en-US" altLang="ko-KR" dirty="0"/>
              <a:t>The header of an IP packet can change every time it visits a router, while the data does not, so the checksum should be calculated only for the parts that change</a:t>
            </a:r>
          </a:p>
          <a:p>
            <a:pPr lvl="2"/>
            <a:r>
              <a:rPr lang="en-US" altLang="ko-KR" dirty="0"/>
              <a:t>If data is included, each router must recalculate the checksum for the entire packet, which results in a lot of processing time</a:t>
            </a:r>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34</a:t>
            </a:fld>
            <a:endParaRPr lang="en-US" altLang="ko-KR"/>
          </a:p>
        </p:txBody>
      </p:sp>
    </p:spTree>
    <p:extLst>
      <p:ext uri="{BB962C8B-B14F-4D97-AF65-F5344CB8AC3E}">
        <p14:creationId xmlns:p14="http://schemas.microsoft.com/office/powerpoint/2010/main" val="98891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a:xfrm>
            <a:off x="990600" y="404664"/>
            <a:ext cx="7772400" cy="4800600"/>
          </a:xfrm>
        </p:spPr>
        <p:txBody>
          <a:bodyPr/>
          <a:lstStyle/>
          <a:p>
            <a:pPr lvl="1"/>
            <a:r>
              <a:rPr lang="en-US" altLang="ko-KR" dirty="0"/>
              <a:t>Example</a:t>
            </a:r>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35</a:t>
            </a:fld>
            <a:endParaRPr lang="en-US" altLang="ko-KR"/>
          </a:p>
        </p:txBody>
      </p:sp>
      <p:grpSp>
        <p:nvGrpSpPr>
          <p:cNvPr id="12" name="그룹 11">
            <a:extLst>
              <a:ext uri="{FF2B5EF4-FFF2-40B4-BE49-F238E27FC236}">
                <a16:creationId xmlns:a16="http://schemas.microsoft.com/office/drawing/2014/main" id="{DD8D607D-EBB1-4815-A55A-AC5D4197B82C}"/>
              </a:ext>
            </a:extLst>
          </p:cNvPr>
          <p:cNvGrpSpPr/>
          <p:nvPr/>
        </p:nvGrpSpPr>
        <p:grpSpPr>
          <a:xfrm>
            <a:off x="2555776" y="908720"/>
            <a:ext cx="4067944" cy="2064027"/>
            <a:chOff x="2555776" y="908720"/>
            <a:chExt cx="4067944" cy="2064027"/>
          </a:xfrm>
        </p:grpSpPr>
        <p:pic>
          <p:nvPicPr>
            <p:cNvPr id="7" name="Picture 1028">
              <a:extLst>
                <a:ext uri="{FF2B5EF4-FFF2-40B4-BE49-F238E27FC236}">
                  <a16:creationId xmlns:a16="http://schemas.microsoft.com/office/drawing/2014/main" id="{C7A4D554-C866-49BA-BF45-D4119C19984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5133"/>
            <a:stretch/>
          </p:blipFill>
          <p:spPr bwMode="auto">
            <a:xfrm>
              <a:off x="2555776" y="908720"/>
              <a:ext cx="4067944" cy="206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직사각형 7">
              <a:extLst>
                <a:ext uri="{FF2B5EF4-FFF2-40B4-BE49-F238E27FC236}">
                  <a16:creationId xmlns:a16="http://schemas.microsoft.com/office/drawing/2014/main" id="{051E9864-B86B-47BC-B456-6B2353BC42A1}"/>
                </a:ext>
              </a:extLst>
            </p:cNvPr>
            <p:cNvSpPr/>
            <p:nvPr/>
          </p:nvSpPr>
          <p:spPr bwMode="auto">
            <a:xfrm>
              <a:off x="4573229" y="1592383"/>
              <a:ext cx="2050491" cy="360040"/>
            </a:xfrm>
            <a:prstGeom prst="rect">
              <a:avLst/>
            </a:prstGeom>
            <a:noFill/>
            <a:ln w="381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400" b="0" i="0" u="none" strike="noStrike" cap="none" normalizeH="0" baseline="0">
                <a:ln>
                  <a:noFill/>
                </a:ln>
                <a:solidFill>
                  <a:schemeClr val="tx1"/>
                </a:solidFill>
                <a:effectLst/>
                <a:latin typeface="굴림" charset="-127"/>
                <a:ea typeface="굴림" charset="-127"/>
              </a:endParaRPr>
            </a:p>
          </p:txBody>
        </p:sp>
      </p:grpSp>
      <p:pic>
        <p:nvPicPr>
          <p:cNvPr id="2" name="그림 1">
            <a:extLst>
              <a:ext uri="{FF2B5EF4-FFF2-40B4-BE49-F238E27FC236}">
                <a16:creationId xmlns:a16="http://schemas.microsoft.com/office/drawing/2014/main" id="{D0C439C6-1202-48D0-B66E-99D9C3297CCA}"/>
              </a:ext>
            </a:extLst>
          </p:cNvPr>
          <p:cNvPicPr>
            <a:picLocks noChangeAspect="1"/>
          </p:cNvPicPr>
          <p:nvPr/>
        </p:nvPicPr>
        <p:blipFill>
          <a:blip r:embed="rId3"/>
          <a:stretch>
            <a:fillRect/>
          </a:stretch>
        </p:blipFill>
        <p:spPr>
          <a:xfrm>
            <a:off x="539552" y="3212976"/>
            <a:ext cx="8153400" cy="3056533"/>
          </a:xfrm>
          <a:prstGeom prst="rect">
            <a:avLst/>
          </a:prstGeom>
        </p:spPr>
      </p:pic>
      <p:sp>
        <p:nvSpPr>
          <p:cNvPr id="5" name="TextBox 4">
            <a:extLst>
              <a:ext uri="{FF2B5EF4-FFF2-40B4-BE49-F238E27FC236}">
                <a16:creationId xmlns:a16="http://schemas.microsoft.com/office/drawing/2014/main" id="{5AD294DD-EFB6-40C3-D6CB-815039BBCC4A}"/>
              </a:ext>
            </a:extLst>
          </p:cNvPr>
          <p:cNvSpPr txBox="1"/>
          <p:nvPr/>
        </p:nvSpPr>
        <p:spPr>
          <a:xfrm>
            <a:off x="539552" y="5949280"/>
            <a:ext cx="8434436" cy="369332"/>
          </a:xfrm>
          <a:prstGeom prst="rect">
            <a:avLst/>
          </a:prstGeom>
          <a:solidFill>
            <a:schemeClr val="bg1"/>
          </a:solidFill>
        </p:spPr>
        <p:txBody>
          <a:bodyPr wrap="square">
            <a:spAutoFit/>
          </a:bodyPr>
          <a:lstStyle/>
          <a:p>
            <a:r>
              <a:rPr lang="en-US" altLang="ko-KR" sz="1800" dirty="0"/>
              <a:t>Fig.10 Example of calculating checksum at the sender</a:t>
            </a:r>
            <a:endParaRPr lang="ko-KR" altLang="en-US" sz="1800" baseline="30000" dirty="0"/>
          </a:p>
        </p:txBody>
      </p:sp>
      <p:sp>
        <p:nvSpPr>
          <p:cNvPr id="6" name="TextBox 5">
            <a:extLst>
              <a:ext uri="{FF2B5EF4-FFF2-40B4-BE49-F238E27FC236}">
                <a16:creationId xmlns:a16="http://schemas.microsoft.com/office/drawing/2014/main" id="{5A6B5B58-32FB-6F45-AC93-8101287B4DF2}"/>
              </a:ext>
            </a:extLst>
          </p:cNvPr>
          <p:cNvSpPr txBox="1"/>
          <p:nvPr/>
        </p:nvSpPr>
        <p:spPr>
          <a:xfrm>
            <a:off x="906836" y="3212852"/>
            <a:ext cx="496812" cy="246221"/>
          </a:xfrm>
          <a:prstGeom prst="rect">
            <a:avLst/>
          </a:prstGeom>
          <a:solidFill>
            <a:srgbClr val="EBF7FE"/>
          </a:solidFill>
        </p:spPr>
        <p:txBody>
          <a:bodyPr wrap="square" lIns="72000" tIns="0" rIns="0" bIns="0">
            <a:spAutoFit/>
          </a:bodyPr>
          <a:lstStyle/>
          <a:p>
            <a:pPr algn="l"/>
            <a:r>
              <a:rPr lang="en-US" altLang="ko-KR" sz="1600" dirty="0"/>
              <a:t>and</a:t>
            </a:r>
            <a:endParaRPr lang="ko-KR" altLang="en-US" sz="1800" baseline="30000" dirty="0"/>
          </a:p>
        </p:txBody>
      </p:sp>
      <p:sp>
        <p:nvSpPr>
          <p:cNvPr id="9" name="TextBox 8">
            <a:extLst>
              <a:ext uri="{FF2B5EF4-FFF2-40B4-BE49-F238E27FC236}">
                <a16:creationId xmlns:a16="http://schemas.microsoft.com/office/drawing/2014/main" id="{75E0A730-84B0-0F2B-4B80-A94FE54B6511}"/>
              </a:ext>
            </a:extLst>
          </p:cNvPr>
          <p:cNvSpPr txBox="1"/>
          <p:nvPr/>
        </p:nvSpPr>
        <p:spPr>
          <a:xfrm>
            <a:off x="906836" y="3789040"/>
            <a:ext cx="496812" cy="246221"/>
          </a:xfrm>
          <a:prstGeom prst="rect">
            <a:avLst/>
          </a:prstGeom>
          <a:solidFill>
            <a:srgbClr val="EBF7FE"/>
          </a:solidFill>
        </p:spPr>
        <p:txBody>
          <a:bodyPr wrap="square" lIns="72000" tIns="0" rIns="0" bIns="0">
            <a:spAutoFit/>
          </a:bodyPr>
          <a:lstStyle/>
          <a:p>
            <a:pPr algn="l"/>
            <a:r>
              <a:rPr lang="en-US" altLang="ko-KR" sz="1600" dirty="0"/>
              <a:t>and</a:t>
            </a:r>
            <a:endParaRPr lang="ko-KR" altLang="en-US" sz="1800" baseline="30000" dirty="0"/>
          </a:p>
        </p:txBody>
      </p:sp>
      <p:sp>
        <p:nvSpPr>
          <p:cNvPr id="10" name="TextBox 9">
            <a:extLst>
              <a:ext uri="{FF2B5EF4-FFF2-40B4-BE49-F238E27FC236}">
                <a16:creationId xmlns:a16="http://schemas.microsoft.com/office/drawing/2014/main" id="{998FB91B-54BE-738E-9DEB-309DC1F05FF3}"/>
              </a:ext>
            </a:extLst>
          </p:cNvPr>
          <p:cNvSpPr txBox="1"/>
          <p:nvPr/>
        </p:nvSpPr>
        <p:spPr>
          <a:xfrm>
            <a:off x="798948" y="4029445"/>
            <a:ext cx="496812" cy="246221"/>
          </a:xfrm>
          <a:prstGeom prst="rect">
            <a:avLst/>
          </a:prstGeom>
          <a:solidFill>
            <a:srgbClr val="EBF7FE"/>
          </a:solidFill>
        </p:spPr>
        <p:txBody>
          <a:bodyPr wrap="square" lIns="72000" tIns="0" rIns="0" bIns="0">
            <a:spAutoFit/>
          </a:bodyPr>
          <a:lstStyle/>
          <a:p>
            <a:pPr algn="l"/>
            <a:r>
              <a:rPr lang="en-US" altLang="ko-KR" sz="1600" dirty="0"/>
              <a:t>and</a:t>
            </a:r>
            <a:endParaRPr lang="ko-KR" altLang="en-US" sz="1800" baseline="30000" dirty="0"/>
          </a:p>
        </p:txBody>
      </p:sp>
    </p:spTree>
    <p:extLst>
      <p:ext uri="{BB962C8B-B14F-4D97-AF65-F5344CB8AC3E}">
        <p14:creationId xmlns:p14="http://schemas.microsoft.com/office/powerpoint/2010/main" val="3950964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1B4974-60A6-407B-8C03-5F3B7C1202AC}"/>
              </a:ext>
            </a:extLst>
          </p:cNvPr>
          <p:cNvSpPr>
            <a:spLocks noGrp="1"/>
          </p:cNvSpPr>
          <p:nvPr>
            <p:ph type="title"/>
          </p:nvPr>
        </p:nvSpPr>
        <p:spPr/>
        <p:txBody>
          <a:bodyPr/>
          <a:lstStyle/>
          <a:p>
            <a:r>
              <a:rPr lang="en-US" altLang="ko-KR" dirty="0"/>
              <a:t>Check sum</a:t>
            </a:r>
            <a:endParaRPr lang="ko-KR" altLang="en-US" dirty="0"/>
          </a:p>
        </p:txBody>
      </p:sp>
      <p:sp>
        <p:nvSpPr>
          <p:cNvPr id="3" name="내용 개체 틀 2">
            <a:extLst>
              <a:ext uri="{FF2B5EF4-FFF2-40B4-BE49-F238E27FC236}">
                <a16:creationId xmlns:a16="http://schemas.microsoft.com/office/drawing/2014/main" id="{86F36AE9-C8CD-4CFC-BFD0-F010D5D747BB}"/>
              </a:ext>
            </a:extLst>
          </p:cNvPr>
          <p:cNvSpPr>
            <a:spLocks noGrp="1"/>
          </p:cNvSpPr>
          <p:nvPr>
            <p:ph idx="1"/>
          </p:nvPr>
        </p:nvSpPr>
        <p:spPr/>
        <p:txBody>
          <a:bodyPr/>
          <a:lstStyle/>
          <a:p>
            <a:pPr lvl="1"/>
            <a:r>
              <a:rPr lang="en-US" altLang="ko-KR" dirty="0"/>
              <a:t>Example</a:t>
            </a:r>
            <a:endParaRPr lang="ko-KR" altLang="en-US" dirty="0"/>
          </a:p>
        </p:txBody>
      </p:sp>
      <p:sp>
        <p:nvSpPr>
          <p:cNvPr id="4" name="슬라이드 번호 개체 틀 3">
            <a:extLst>
              <a:ext uri="{FF2B5EF4-FFF2-40B4-BE49-F238E27FC236}">
                <a16:creationId xmlns:a16="http://schemas.microsoft.com/office/drawing/2014/main" id="{FAE29956-C20A-4274-B8E2-7E4E8E0F8C0A}"/>
              </a:ext>
            </a:extLst>
          </p:cNvPr>
          <p:cNvSpPr>
            <a:spLocks noGrp="1"/>
          </p:cNvSpPr>
          <p:nvPr>
            <p:ph type="sldNum" sz="quarter" idx="11"/>
          </p:nvPr>
        </p:nvSpPr>
        <p:spPr/>
        <p:txBody>
          <a:bodyPr/>
          <a:lstStyle/>
          <a:p>
            <a:pPr>
              <a:defRPr/>
            </a:pPr>
            <a:fld id="{6527E400-6224-44A0-AB64-E12674621AC9}" type="slidenum">
              <a:rPr lang="en-US" altLang="ko-KR" smtClean="0"/>
              <a:pPr>
                <a:defRPr/>
              </a:pPr>
              <a:t>36</a:t>
            </a:fld>
            <a:endParaRPr lang="en-US" altLang="ko-KR"/>
          </a:p>
        </p:txBody>
      </p:sp>
      <p:sp>
        <p:nvSpPr>
          <p:cNvPr id="7" name="TextBox 6">
            <a:extLst>
              <a:ext uri="{FF2B5EF4-FFF2-40B4-BE49-F238E27FC236}">
                <a16:creationId xmlns:a16="http://schemas.microsoft.com/office/drawing/2014/main" id="{C7EBBE10-0E00-4737-8B8C-6C0B1DC0D808}"/>
              </a:ext>
            </a:extLst>
          </p:cNvPr>
          <p:cNvSpPr txBox="1"/>
          <p:nvPr/>
        </p:nvSpPr>
        <p:spPr>
          <a:xfrm>
            <a:off x="1043608" y="3140968"/>
            <a:ext cx="520975" cy="215444"/>
          </a:xfrm>
          <a:prstGeom prst="rect">
            <a:avLst/>
          </a:prstGeom>
          <a:solidFill>
            <a:schemeClr val="bg1"/>
          </a:solidFill>
        </p:spPr>
        <p:txBody>
          <a:bodyPr wrap="none" lIns="0" tIns="0" rIns="0" bIns="0" rtlCol="0">
            <a:spAutoFit/>
          </a:bodyPr>
          <a:lstStyle/>
          <a:p>
            <a:r>
              <a:rPr lang="en-US" altLang="ko-KR" sz="1400" b="1" dirty="0">
                <a:solidFill>
                  <a:srgbClr val="FF0000"/>
                </a:solidFill>
                <a:latin typeface="맑은 고딕" panose="020B0503020000020004" pitchFamily="50" charset="-127"/>
                <a:ea typeface="맑은 고딕" panose="020B0503020000020004" pitchFamily="50" charset="-127"/>
              </a:rPr>
              <a:t>35761</a:t>
            </a:r>
            <a:endParaRPr lang="ko-KR" altLang="en-US" sz="1400" b="1" dirty="0">
              <a:solidFill>
                <a:srgbClr val="FF0000"/>
              </a:solidFill>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DCA889D4-005A-4BF2-8851-B7FE48478636}"/>
              </a:ext>
            </a:extLst>
          </p:cNvPr>
          <p:cNvPicPr>
            <a:picLocks noChangeAspect="1"/>
          </p:cNvPicPr>
          <p:nvPr/>
        </p:nvPicPr>
        <p:blipFill>
          <a:blip r:embed="rId2"/>
          <a:stretch>
            <a:fillRect/>
          </a:stretch>
        </p:blipFill>
        <p:spPr>
          <a:xfrm>
            <a:off x="495300" y="2132856"/>
            <a:ext cx="8153400" cy="2927749"/>
          </a:xfrm>
          <a:prstGeom prst="rect">
            <a:avLst/>
          </a:prstGeom>
        </p:spPr>
      </p:pic>
      <p:sp>
        <p:nvSpPr>
          <p:cNvPr id="6" name="TextBox 5">
            <a:extLst>
              <a:ext uri="{FF2B5EF4-FFF2-40B4-BE49-F238E27FC236}">
                <a16:creationId xmlns:a16="http://schemas.microsoft.com/office/drawing/2014/main" id="{6DE87075-9EC5-846E-B3EB-322D8047FDCD}"/>
              </a:ext>
            </a:extLst>
          </p:cNvPr>
          <p:cNvSpPr txBox="1"/>
          <p:nvPr/>
        </p:nvSpPr>
        <p:spPr>
          <a:xfrm>
            <a:off x="514276" y="2028629"/>
            <a:ext cx="8434436" cy="369332"/>
          </a:xfrm>
          <a:prstGeom prst="rect">
            <a:avLst/>
          </a:prstGeom>
          <a:solidFill>
            <a:schemeClr val="bg1"/>
          </a:solidFill>
        </p:spPr>
        <p:txBody>
          <a:bodyPr wrap="square">
            <a:spAutoFit/>
          </a:bodyPr>
          <a:lstStyle/>
          <a:p>
            <a:pPr algn="l"/>
            <a:r>
              <a:rPr lang="en-US" altLang="ko-KR" sz="1800" dirty="0"/>
              <a:t>Fig.11 Example of calculating checksum at the receiver</a:t>
            </a:r>
            <a:endParaRPr lang="ko-KR" altLang="en-US" sz="1800" baseline="30000" dirty="0"/>
          </a:p>
        </p:txBody>
      </p:sp>
      <p:sp>
        <p:nvSpPr>
          <p:cNvPr id="8" name="TextBox 7">
            <a:extLst>
              <a:ext uri="{FF2B5EF4-FFF2-40B4-BE49-F238E27FC236}">
                <a16:creationId xmlns:a16="http://schemas.microsoft.com/office/drawing/2014/main" id="{3C96AA65-25FB-95D1-7C24-4C76D8CF7CBE}"/>
              </a:ext>
            </a:extLst>
          </p:cNvPr>
          <p:cNvSpPr txBox="1"/>
          <p:nvPr/>
        </p:nvSpPr>
        <p:spPr>
          <a:xfrm>
            <a:off x="1561182" y="2620724"/>
            <a:ext cx="424804" cy="215444"/>
          </a:xfrm>
          <a:prstGeom prst="rect">
            <a:avLst/>
          </a:prstGeom>
          <a:solidFill>
            <a:schemeClr val="bg1"/>
          </a:solidFill>
        </p:spPr>
        <p:txBody>
          <a:bodyPr wrap="square" lIns="72000" tIns="0" rIns="0" bIns="0">
            <a:spAutoFit/>
          </a:bodyPr>
          <a:lstStyle/>
          <a:p>
            <a:pPr algn="l"/>
            <a:r>
              <a:rPr lang="en-US" altLang="ko-KR" sz="1400" dirty="0"/>
              <a:t>and</a:t>
            </a:r>
            <a:endParaRPr lang="ko-KR" altLang="en-US" sz="1800" baseline="30000" dirty="0"/>
          </a:p>
        </p:txBody>
      </p:sp>
      <p:sp>
        <p:nvSpPr>
          <p:cNvPr id="9" name="TextBox 8">
            <a:extLst>
              <a:ext uri="{FF2B5EF4-FFF2-40B4-BE49-F238E27FC236}">
                <a16:creationId xmlns:a16="http://schemas.microsoft.com/office/drawing/2014/main" id="{8E49B354-D771-250A-9BA1-E5FA99B0E591}"/>
              </a:ext>
            </a:extLst>
          </p:cNvPr>
          <p:cNvSpPr txBox="1"/>
          <p:nvPr/>
        </p:nvSpPr>
        <p:spPr>
          <a:xfrm>
            <a:off x="1529658" y="3116809"/>
            <a:ext cx="424804" cy="215444"/>
          </a:xfrm>
          <a:prstGeom prst="rect">
            <a:avLst/>
          </a:prstGeom>
          <a:solidFill>
            <a:schemeClr val="bg1"/>
          </a:solidFill>
        </p:spPr>
        <p:txBody>
          <a:bodyPr wrap="square" lIns="72000" tIns="0" rIns="0" bIns="0">
            <a:spAutoFit/>
          </a:bodyPr>
          <a:lstStyle/>
          <a:p>
            <a:pPr algn="l"/>
            <a:r>
              <a:rPr lang="en-US" altLang="ko-KR" sz="1400" dirty="0"/>
              <a:t>and</a:t>
            </a:r>
            <a:endParaRPr lang="ko-KR" altLang="en-US" sz="1800" baseline="30000" dirty="0"/>
          </a:p>
        </p:txBody>
      </p:sp>
      <p:sp>
        <p:nvSpPr>
          <p:cNvPr id="10" name="TextBox 9">
            <a:extLst>
              <a:ext uri="{FF2B5EF4-FFF2-40B4-BE49-F238E27FC236}">
                <a16:creationId xmlns:a16="http://schemas.microsoft.com/office/drawing/2014/main" id="{F6D5D0E3-B644-CDFD-AEF0-15F6299BDB10}"/>
              </a:ext>
            </a:extLst>
          </p:cNvPr>
          <p:cNvSpPr txBox="1"/>
          <p:nvPr/>
        </p:nvSpPr>
        <p:spPr>
          <a:xfrm>
            <a:off x="1445037" y="3324203"/>
            <a:ext cx="424804" cy="215444"/>
          </a:xfrm>
          <a:prstGeom prst="rect">
            <a:avLst/>
          </a:prstGeom>
          <a:solidFill>
            <a:schemeClr val="bg1"/>
          </a:solidFill>
        </p:spPr>
        <p:txBody>
          <a:bodyPr wrap="square" lIns="72000" tIns="0" rIns="0" bIns="0">
            <a:spAutoFit/>
          </a:bodyPr>
          <a:lstStyle/>
          <a:p>
            <a:pPr algn="l"/>
            <a:r>
              <a:rPr lang="en-US" altLang="ko-KR" sz="1400" dirty="0"/>
              <a:t>and</a:t>
            </a:r>
            <a:endParaRPr lang="ko-KR" altLang="en-US" sz="1800" baseline="30000" dirty="0"/>
          </a:p>
        </p:txBody>
      </p:sp>
    </p:spTree>
    <p:extLst>
      <p:ext uri="{BB962C8B-B14F-4D97-AF65-F5344CB8AC3E}">
        <p14:creationId xmlns:p14="http://schemas.microsoft.com/office/powerpoint/2010/main" val="61137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D93C5A-27A2-FE9A-5615-4A94A0E58131}"/>
              </a:ext>
            </a:extLst>
          </p:cNvPr>
          <p:cNvSpPr>
            <a:spLocks noGrp="1"/>
          </p:cNvSpPr>
          <p:nvPr>
            <p:ph type="title"/>
          </p:nvPr>
        </p:nvSpPr>
        <p:spPr/>
        <p:txBody>
          <a:bodyPr/>
          <a:lstStyle/>
          <a:p>
            <a:r>
              <a:rPr lang="en-US" altLang="ko-KR" dirty="0"/>
              <a:t>Layer 3 Demo</a:t>
            </a:r>
            <a:endParaRPr lang="ko-KR" altLang="en-US" dirty="0"/>
          </a:p>
        </p:txBody>
      </p:sp>
      <p:sp>
        <p:nvSpPr>
          <p:cNvPr id="3" name="내용 개체 틀 2">
            <a:extLst>
              <a:ext uri="{FF2B5EF4-FFF2-40B4-BE49-F238E27FC236}">
                <a16:creationId xmlns:a16="http://schemas.microsoft.com/office/drawing/2014/main" id="{B02DEAC5-4462-307B-8141-445B7967FDFB}"/>
              </a:ext>
            </a:extLst>
          </p:cNvPr>
          <p:cNvSpPr>
            <a:spLocks noGrp="1"/>
          </p:cNvSpPr>
          <p:nvPr>
            <p:ph idx="1"/>
          </p:nvPr>
        </p:nvSpPr>
        <p:spPr/>
        <p:txBody>
          <a:bodyPr/>
          <a:lstStyle/>
          <a:p>
            <a:r>
              <a:rPr lang="en-US" altLang="ko-KR" dirty="0"/>
              <a:t>Objective:</a:t>
            </a:r>
          </a:p>
          <a:p>
            <a:pPr lvl="1"/>
            <a:r>
              <a:rPr lang="en-US" altLang="ko-KR" dirty="0"/>
              <a:t>Understand how to manipulate IP addresses and subnets in C#.</a:t>
            </a:r>
          </a:p>
          <a:p>
            <a:pPr lvl="1"/>
            <a:r>
              <a:rPr lang="en-US" altLang="ko-KR" dirty="0"/>
              <a:t>Learn how to establish basic communication using the network layer.</a:t>
            </a:r>
          </a:p>
          <a:p>
            <a:pPr lvl="1"/>
            <a:r>
              <a:rPr lang="en-US" altLang="ko-KR" dirty="0"/>
              <a:t>Implement a simple ping utility using ICMP to demonstrate Layer 3 functionality</a:t>
            </a:r>
          </a:p>
        </p:txBody>
      </p:sp>
      <p:sp>
        <p:nvSpPr>
          <p:cNvPr id="4" name="슬라이드 번호 개체 틀 3">
            <a:extLst>
              <a:ext uri="{FF2B5EF4-FFF2-40B4-BE49-F238E27FC236}">
                <a16:creationId xmlns:a16="http://schemas.microsoft.com/office/drawing/2014/main" id="{8A564F92-2072-5C6A-4555-53504C4BE7AB}"/>
              </a:ext>
            </a:extLst>
          </p:cNvPr>
          <p:cNvSpPr>
            <a:spLocks noGrp="1"/>
          </p:cNvSpPr>
          <p:nvPr>
            <p:ph type="sldNum" sz="quarter" idx="11"/>
          </p:nvPr>
        </p:nvSpPr>
        <p:spPr/>
        <p:txBody>
          <a:bodyPr/>
          <a:lstStyle/>
          <a:p>
            <a:pPr>
              <a:defRPr/>
            </a:pPr>
            <a:fld id="{6527E400-6224-44A0-AB64-E12674621AC9}" type="slidenum">
              <a:rPr lang="en-US" altLang="ko-KR" smtClean="0"/>
              <a:pPr>
                <a:defRPr/>
              </a:pPr>
              <a:t>37</a:t>
            </a:fld>
            <a:endParaRPr lang="en-US" altLang="ko-KR"/>
          </a:p>
        </p:txBody>
      </p:sp>
    </p:spTree>
    <p:extLst>
      <p:ext uri="{BB962C8B-B14F-4D97-AF65-F5344CB8AC3E}">
        <p14:creationId xmlns:p14="http://schemas.microsoft.com/office/powerpoint/2010/main" val="3802492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27F8D-AB95-DFA5-8EA4-F217A0495F89}"/>
              </a:ext>
            </a:extLst>
          </p:cNvPr>
          <p:cNvSpPr>
            <a:spLocks noGrp="1"/>
          </p:cNvSpPr>
          <p:nvPr>
            <p:ph type="title"/>
          </p:nvPr>
        </p:nvSpPr>
        <p:spPr/>
        <p:txBody>
          <a:bodyPr/>
          <a:lstStyle/>
          <a:p>
            <a:r>
              <a:rPr lang="en-US" altLang="ko-KR" dirty="0"/>
              <a:t>Demo1. IP Address Manipulation</a:t>
            </a:r>
            <a:endParaRPr lang="ko-KR" altLang="en-US" dirty="0"/>
          </a:p>
        </p:txBody>
      </p:sp>
      <p:sp>
        <p:nvSpPr>
          <p:cNvPr id="3" name="내용 개체 틀 2">
            <a:extLst>
              <a:ext uri="{FF2B5EF4-FFF2-40B4-BE49-F238E27FC236}">
                <a16:creationId xmlns:a16="http://schemas.microsoft.com/office/drawing/2014/main" id="{86B3BBF7-DCD4-E93E-77E9-4A848C5A6420}"/>
              </a:ext>
            </a:extLst>
          </p:cNvPr>
          <p:cNvSpPr>
            <a:spLocks noGrp="1"/>
          </p:cNvSpPr>
          <p:nvPr>
            <p:ph idx="1"/>
          </p:nvPr>
        </p:nvSpPr>
        <p:spPr/>
        <p:txBody>
          <a:bodyPr/>
          <a:lstStyle/>
          <a:p>
            <a:r>
              <a:rPr lang="en-US" altLang="ko-KR" dirty="0"/>
              <a:t>First, demonstrate how to work with IP addresses, including converting between different forms (dotted decimal, binary, etc.), calculating subnets, and comparing IP ranges.</a:t>
            </a:r>
          </a:p>
          <a:p>
            <a:r>
              <a:rPr lang="en-US" altLang="ko-KR" dirty="0"/>
              <a:t>Key Points:</a:t>
            </a:r>
          </a:p>
          <a:p>
            <a:pPr lvl="1"/>
            <a:r>
              <a:rPr lang="en-US" altLang="ko-KR" dirty="0" err="1"/>
              <a:t>IPAddress.Parse</a:t>
            </a:r>
            <a:r>
              <a:rPr lang="en-US" altLang="ko-KR" dirty="0"/>
              <a:t> for converting string to </a:t>
            </a:r>
            <a:r>
              <a:rPr lang="en-US" altLang="ko-KR" dirty="0" err="1"/>
              <a:t>IPAddress</a:t>
            </a:r>
            <a:r>
              <a:rPr lang="en-US" altLang="ko-KR" dirty="0"/>
              <a:t>.</a:t>
            </a:r>
          </a:p>
          <a:p>
            <a:pPr lvl="1"/>
            <a:r>
              <a:rPr lang="en-US" altLang="ko-KR" dirty="0"/>
              <a:t>Bitwise operations to calculate the network address.</a:t>
            </a:r>
          </a:p>
          <a:p>
            <a:pPr lvl="1"/>
            <a:r>
              <a:rPr lang="en-US" altLang="ko-KR" dirty="0"/>
              <a:t>Convert IP to binary for deeper understanding.</a:t>
            </a:r>
            <a:endParaRPr lang="ko-KR" altLang="en-US" dirty="0"/>
          </a:p>
        </p:txBody>
      </p:sp>
      <p:sp>
        <p:nvSpPr>
          <p:cNvPr id="4" name="슬라이드 번호 개체 틀 3">
            <a:extLst>
              <a:ext uri="{FF2B5EF4-FFF2-40B4-BE49-F238E27FC236}">
                <a16:creationId xmlns:a16="http://schemas.microsoft.com/office/drawing/2014/main" id="{0C13ADB0-7B34-EF82-E662-2DE5344AC821}"/>
              </a:ext>
            </a:extLst>
          </p:cNvPr>
          <p:cNvSpPr>
            <a:spLocks noGrp="1"/>
          </p:cNvSpPr>
          <p:nvPr>
            <p:ph type="sldNum" sz="quarter" idx="11"/>
          </p:nvPr>
        </p:nvSpPr>
        <p:spPr/>
        <p:txBody>
          <a:bodyPr/>
          <a:lstStyle/>
          <a:p>
            <a:pPr>
              <a:defRPr/>
            </a:pPr>
            <a:fld id="{6527E400-6224-44A0-AB64-E12674621AC9}" type="slidenum">
              <a:rPr lang="en-US" altLang="ko-KR" smtClean="0"/>
              <a:pPr>
                <a:defRPr/>
              </a:pPr>
              <a:t>38</a:t>
            </a:fld>
            <a:endParaRPr lang="en-US" altLang="ko-KR"/>
          </a:p>
        </p:txBody>
      </p:sp>
    </p:spTree>
    <p:extLst>
      <p:ext uri="{BB962C8B-B14F-4D97-AF65-F5344CB8AC3E}">
        <p14:creationId xmlns:p14="http://schemas.microsoft.com/office/powerpoint/2010/main" val="262375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9E9619-7DD0-17BB-8768-20AFDE495B6B}"/>
              </a:ext>
            </a:extLst>
          </p:cNvPr>
          <p:cNvSpPr>
            <a:spLocks noGrp="1"/>
          </p:cNvSpPr>
          <p:nvPr>
            <p:ph type="title"/>
          </p:nvPr>
        </p:nvSpPr>
        <p:spPr/>
        <p:txBody>
          <a:bodyPr/>
          <a:lstStyle/>
          <a:p>
            <a:r>
              <a:rPr lang="en-US" altLang="ko-KR" dirty="0"/>
              <a:t>Demo2. Communication at Layer 3</a:t>
            </a:r>
            <a:endParaRPr lang="ko-KR" altLang="en-US" dirty="0"/>
          </a:p>
        </p:txBody>
      </p:sp>
      <p:sp>
        <p:nvSpPr>
          <p:cNvPr id="3" name="내용 개체 틀 2">
            <a:extLst>
              <a:ext uri="{FF2B5EF4-FFF2-40B4-BE49-F238E27FC236}">
                <a16:creationId xmlns:a16="http://schemas.microsoft.com/office/drawing/2014/main" id="{2D5FB559-7EE2-3C71-B2CB-D22D91F523A3}"/>
              </a:ext>
            </a:extLst>
          </p:cNvPr>
          <p:cNvSpPr>
            <a:spLocks noGrp="1"/>
          </p:cNvSpPr>
          <p:nvPr>
            <p:ph idx="1"/>
          </p:nvPr>
        </p:nvSpPr>
        <p:spPr/>
        <p:txBody>
          <a:bodyPr/>
          <a:lstStyle/>
          <a:p>
            <a:r>
              <a:rPr lang="en-US" altLang="ko-KR" dirty="0"/>
              <a:t>Sockets allow communication over the network using IP addresses, which belong to the network layer (Layer 3). Here’s how to send and receive simple messages using sockets.</a:t>
            </a:r>
          </a:p>
          <a:p>
            <a:r>
              <a:rPr lang="en-US" altLang="ko-KR" dirty="0"/>
              <a:t>Key Points:</a:t>
            </a:r>
          </a:p>
          <a:p>
            <a:pPr lvl="1"/>
            <a:r>
              <a:rPr lang="en-US" altLang="ko-KR" dirty="0"/>
              <a:t>Using Socket for basic communication over TCP (Layer 4), which is routed via the network layer (Layer 3).</a:t>
            </a:r>
          </a:p>
          <a:p>
            <a:pPr lvl="1"/>
            <a:r>
              <a:rPr lang="en-US" altLang="ko-KR" dirty="0"/>
              <a:t>Server listens on any IP (</a:t>
            </a:r>
            <a:r>
              <a:rPr lang="en-US" altLang="ko-KR" dirty="0" err="1"/>
              <a:t>IPAddress.Any</a:t>
            </a:r>
            <a:r>
              <a:rPr lang="en-US" altLang="ko-KR" dirty="0"/>
              <a:t>) and a specific port.</a:t>
            </a:r>
          </a:p>
          <a:p>
            <a:pPr lvl="1"/>
            <a:r>
              <a:rPr lang="en-US" altLang="ko-KR" dirty="0"/>
              <a:t>Client connects to server using </a:t>
            </a:r>
            <a:r>
              <a:rPr lang="en-US" altLang="ko-KR" dirty="0" err="1"/>
              <a:t>Socket.Connect</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8299BA35-E468-BA67-2794-95B203B1D858}"/>
              </a:ext>
            </a:extLst>
          </p:cNvPr>
          <p:cNvSpPr>
            <a:spLocks noGrp="1"/>
          </p:cNvSpPr>
          <p:nvPr>
            <p:ph type="sldNum" sz="quarter" idx="11"/>
          </p:nvPr>
        </p:nvSpPr>
        <p:spPr/>
        <p:txBody>
          <a:bodyPr/>
          <a:lstStyle/>
          <a:p>
            <a:pPr>
              <a:defRPr/>
            </a:pPr>
            <a:fld id="{6527E400-6224-44A0-AB64-E12674621AC9}" type="slidenum">
              <a:rPr lang="en-US" altLang="ko-KR" smtClean="0"/>
              <a:pPr>
                <a:defRPr/>
              </a:pPr>
              <a:t>39</a:t>
            </a:fld>
            <a:endParaRPr lang="en-US" altLang="ko-KR"/>
          </a:p>
        </p:txBody>
      </p:sp>
    </p:spTree>
    <p:extLst>
      <p:ext uri="{BB962C8B-B14F-4D97-AF65-F5344CB8AC3E}">
        <p14:creationId xmlns:p14="http://schemas.microsoft.com/office/powerpoint/2010/main" val="181117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r>
              <a:rPr lang="en-US" altLang="ko-KR" dirty="0"/>
              <a:t>Layer3 Outline</a:t>
            </a:r>
          </a:p>
        </p:txBody>
      </p:sp>
      <p:sp>
        <p:nvSpPr>
          <p:cNvPr id="4099" name="내용 개체 틀 2"/>
          <p:cNvSpPr>
            <a:spLocks noGrp="1"/>
          </p:cNvSpPr>
          <p:nvPr>
            <p:ph idx="1"/>
          </p:nvPr>
        </p:nvSpPr>
        <p:spPr/>
        <p:txBody>
          <a:bodyPr/>
          <a:lstStyle/>
          <a:p>
            <a:pPr lvl="1"/>
            <a:r>
              <a:rPr lang="en-US" altLang="ko-KR" dirty="0"/>
              <a:t>Unreliable</a:t>
            </a:r>
          </a:p>
          <a:p>
            <a:pPr lvl="2"/>
            <a:r>
              <a:rPr lang="en-US" altLang="ko-KR" dirty="0"/>
              <a:t>Does not guarantee that IP datagrams will successfully reach their destination</a:t>
            </a:r>
          </a:p>
          <a:p>
            <a:pPr lvl="1"/>
            <a:r>
              <a:rPr lang="en-US" altLang="ko-KR" dirty="0"/>
              <a:t>Connectionless</a:t>
            </a:r>
          </a:p>
          <a:p>
            <a:pPr lvl="2"/>
            <a:r>
              <a:rPr lang="en-US" altLang="ko-KR" dirty="0"/>
              <a:t>Does not maintain state information for transmitted datagrams</a:t>
            </a:r>
          </a:p>
          <a:p>
            <a:pPr lvl="1"/>
            <a:r>
              <a:rPr lang="en-US" altLang="ko-KR" dirty="0"/>
              <a:t>Addressing</a:t>
            </a:r>
          </a:p>
          <a:p>
            <a:pPr lvl="2"/>
            <a:r>
              <a:rPr lang="en-US" altLang="ko-KR" dirty="0"/>
              <a:t>Specifies the address of a node connected to each network to specify the destination to which data will be transmitted</a:t>
            </a:r>
          </a:p>
          <a:p>
            <a:pPr lvl="1"/>
            <a:r>
              <a:rPr lang="en-US" altLang="ko-KR" dirty="0"/>
              <a:t>Route setting</a:t>
            </a:r>
          </a:p>
          <a:p>
            <a:pPr lvl="2"/>
            <a:r>
              <a:rPr lang="en-US" altLang="ko-KR" dirty="0"/>
              <a:t>The main function of IP is to set the optimal path to transmit packets using the destination address</a:t>
            </a:r>
            <a:endParaRPr lang="ko-KR" altLang="en-US" dirty="0"/>
          </a:p>
        </p:txBody>
      </p:sp>
      <p:sp>
        <p:nvSpPr>
          <p:cNvPr id="4100" name="슬라이드 번호 개체 틀 3"/>
          <p:cNvSpPr>
            <a:spLocks noGrp="1"/>
          </p:cNvSpPr>
          <p:nvPr>
            <p:ph type="sldNum" sz="quarter" idx="11"/>
          </p:nvPr>
        </p:nvSpPr>
        <p:spPr>
          <a:noFill/>
        </p:spPr>
        <p:txBody>
          <a:bodyPr/>
          <a:lstStyle/>
          <a:p>
            <a:fld id="{154F336C-CCCC-4703-A642-D3CC1303564C}" type="slidenum">
              <a:rPr lang="en-US" altLang="ko-KR" smtClean="0"/>
              <a:pPr/>
              <a:t>4</a:t>
            </a:fld>
            <a:endParaRPr lang="en-US" altLang="ko-KR"/>
          </a:p>
        </p:txBody>
      </p:sp>
    </p:spTree>
    <p:extLst>
      <p:ext uri="{BB962C8B-B14F-4D97-AF65-F5344CB8AC3E}">
        <p14:creationId xmlns:p14="http://schemas.microsoft.com/office/powerpoint/2010/main" val="2137424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6F2D9E-7B7D-4E62-F20F-A4662EB1F9B0}"/>
              </a:ext>
            </a:extLst>
          </p:cNvPr>
          <p:cNvSpPr>
            <a:spLocks noGrp="1"/>
          </p:cNvSpPr>
          <p:nvPr>
            <p:ph type="title"/>
          </p:nvPr>
        </p:nvSpPr>
        <p:spPr/>
        <p:txBody>
          <a:bodyPr/>
          <a:lstStyle/>
          <a:p>
            <a:r>
              <a:rPr lang="en-US" altLang="ko-KR" dirty="0"/>
              <a:t>Demo3. ICMP Ping Utility</a:t>
            </a:r>
            <a:endParaRPr lang="ko-KR" altLang="en-US" dirty="0"/>
          </a:p>
        </p:txBody>
      </p:sp>
      <p:sp>
        <p:nvSpPr>
          <p:cNvPr id="3" name="내용 개체 틀 2">
            <a:extLst>
              <a:ext uri="{FF2B5EF4-FFF2-40B4-BE49-F238E27FC236}">
                <a16:creationId xmlns:a16="http://schemas.microsoft.com/office/drawing/2014/main" id="{41CE9D96-094F-9B0C-ABA7-A8C41BC06BF3}"/>
              </a:ext>
            </a:extLst>
          </p:cNvPr>
          <p:cNvSpPr>
            <a:spLocks noGrp="1"/>
          </p:cNvSpPr>
          <p:nvPr>
            <p:ph idx="1"/>
          </p:nvPr>
        </p:nvSpPr>
        <p:spPr/>
        <p:txBody>
          <a:bodyPr/>
          <a:lstStyle/>
          <a:p>
            <a:r>
              <a:rPr lang="en-US" altLang="ko-KR" dirty="0"/>
              <a:t>To interact more directly with Layer 3, we can create a simple ping utility that uses </a:t>
            </a:r>
            <a:r>
              <a:rPr lang="en-US" altLang="ko-KR" dirty="0" err="1"/>
              <a:t>ICMP</a:t>
            </a:r>
            <a:r>
              <a:rPr lang="en-US" altLang="ko-KR" baseline="30000" dirty="0" err="1"/>
              <a:t>Internet</a:t>
            </a:r>
            <a:r>
              <a:rPr lang="en-US" altLang="ko-KR" baseline="30000" dirty="0"/>
              <a:t> Control Message Protocol</a:t>
            </a:r>
            <a:r>
              <a:rPr lang="en-US" altLang="ko-KR" dirty="0"/>
              <a:t> to check the reachability of a host. This leverages the network layer's routing functionality.</a:t>
            </a:r>
          </a:p>
          <a:p>
            <a:r>
              <a:rPr lang="en-US" altLang="ko-KR" dirty="0"/>
              <a:t>Key Points:</a:t>
            </a:r>
          </a:p>
          <a:p>
            <a:pPr lvl="1"/>
            <a:r>
              <a:rPr lang="en-US" altLang="ko-KR" dirty="0"/>
              <a:t>Ping class from </a:t>
            </a:r>
            <a:r>
              <a:rPr lang="en-US" altLang="ko-KR" dirty="0" err="1"/>
              <a:t>System.Net.NetworkInformation</a:t>
            </a:r>
            <a:r>
              <a:rPr lang="en-US" altLang="ko-KR" dirty="0"/>
              <a:t> for sending ICMP requests.</a:t>
            </a:r>
          </a:p>
          <a:p>
            <a:pPr lvl="1"/>
            <a:r>
              <a:rPr lang="en-US" altLang="ko-KR" dirty="0"/>
              <a:t>This demonstrates Layer 3 reachability, showing network routing mechanisms in action.</a:t>
            </a:r>
            <a:endParaRPr lang="ko-KR" altLang="en-US" dirty="0"/>
          </a:p>
        </p:txBody>
      </p:sp>
      <p:sp>
        <p:nvSpPr>
          <p:cNvPr id="4" name="슬라이드 번호 개체 틀 3">
            <a:extLst>
              <a:ext uri="{FF2B5EF4-FFF2-40B4-BE49-F238E27FC236}">
                <a16:creationId xmlns:a16="http://schemas.microsoft.com/office/drawing/2014/main" id="{7317EA0D-F579-5069-6CBD-6465A02D4A9F}"/>
              </a:ext>
            </a:extLst>
          </p:cNvPr>
          <p:cNvSpPr>
            <a:spLocks noGrp="1"/>
          </p:cNvSpPr>
          <p:nvPr>
            <p:ph type="sldNum" sz="quarter" idx="11"/>
          </p:nvPr>
        </p:nvSpPr>
        <p:spPr/>
        <p:txBody>
          <a:bodyPr/>
          <a:lstStyle/>
          <a:p>
            <a:pPr>
              <a:defRPr/>
            </a:pPr>
            <a:fld id="{6527E400-6224-44A0-AB64-E12674621AC9}" type="slidenum">
              <a:rPr lang="en-US" altLang="ko-KR" smtClean="0"/>
              <a:pPr>
                <a:defRPr/>
              </a:pPr>
              <a:t>40</a:t>
            </a:fld>
            <a:endParaRPr lang="en-US" altLang="ko-KR"/>
          </a:p>
        </p:txBody>
      </p:sp>
    </p:spTree>
    <p:extLst>
      <p:ext uri="{BB962C8B-B14F-4D97-AF65-F5344CB8AC3E}">
        <p14:creationId xmlns:p14="http://schemas.microsoft.com/office/powerpoint/2010/main" val="1474229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EFD610-B9CB-105A-DEDB-4532391AC82D}"/>
              </a:ext>
            </a:extLst>
          </p:cNvPr>
          <p:cNvSpPr>
            <a:spLocks noGrp="1"/>
          </p:cNvSpPr>
          <p:nvPr>
            <p:ph type="title"/>
          </p:nvPr>
        </p:nvSpPr>
        <p:spPr/>
        <p:txBody>
          <a:bodyPr/>
          <a:lstStyle/>
          <a:p>
            <a:r>
              <a:rPr lang="en-US" altLang="ko-KR" dirty="0"/>
              <a:t>Key takeaways from Demos</a:t>
            </a:r>
            <a:endParaRPr lang="ko-KR" altLang="en-US" dirty="0"/>
          </a:p>
        </p:txBody>
      </p:sp>
      <p:sp>
        <p:nvSpPr>
          <p:cNvPr id="3" name="내용 개체 틀 2">
            <a:extLst>
              <a:ext uri="{FF2B5EF4-FFF2-40B4-BE49-F238E27FC236}">
                <a16:creationId xmlns:a16="http://schemas.microsoft.com/office/drawing/2014/main" id="{F2849A8E-0AC7-0DC3-60DE-FC2615858A62}"/>
              </a:ext>
            </a:extLst>
          </p:cNvPr>
          <p:cNvSpPr>
            <a:spLocks noGrp="1"/>
          </p:cNvSpPr>
          <p:nvPr>
            <p:ph idx="1"/>
          </p:nvPr>
        </p:nvSpPr>
        <p:spPr/>
        <p:txBody>
          <a:bodyPr/>
          <a:lstStyle/>
          <a:p>
            <a:pPr>
              <a:buFont typeface="+mj-lt"/>
              <a:buAutoNum type="arabicPeriod"/>
            </a:pPr>
            <a:r>
              <a:rPr lang="en-US" altLang="ko-KR" sz="2000" b="1" dirty="0"/>
              <a:t>IP Address Handling</a:t>
            </a:r>
            <a:r>
              <a:rPr lang="en-US" altLang="ko-KR" sz="2000" dirty="0"/>
              <a:t>: Understanding IP addresses and subnetting using bitwise operations is fundamental for Layer 3 understanding.</a:t>
            </a:r>
          </a:p>
          <a:p>
            <a:pPr>
              <a:buFont typeface="+mj-lt"/>
              <a:buAutoNum type="arabicPeriod"/>
            </a:pPr>
            <a:r>
              <a:rPr lang="en-US" altLang="ko-KR" sz="2000" b="1" dirty="0"/>
              <a:t>Socket Programming</a:t>
            </a:r>
            <a:r>
              <a:rPr lang="en-US" altLang="ko-KR" sz="2000" dirty="0"/>
              <a:t>: Communicating using sockets illustrates how Layer 3 enables devices to exchange data across different networks.</a:t>
            </a:r>
          </a:p>
          <a:p>
            <a:pPr>
              <a:buFont typeface="+mj-lt"/>
              <a:buAutoNum type="arabicPeriod"/>
            </a:pPr>
            <a:r>
              <a:rPr lang="en-US" altLang="ko-KR" sz="2000" b="1" dirty="0"/>
              <a:t>ICMP and Reachability</a:t>
            </a:r>
            <a:r>
              <a:rPr lang="en-US" altLang="ko-KR" sz="2000" dirty="0"/>
              <a:t>: Demonstrating ping provides a practical Layer 3 tool to check connectivity between hosts.</a:t>
            </a:r>
          </a:p>
          <a:p>
            <a:pPr marL="0" indent="0">
              <a:buNone/>
            </a:pPr>
            <a:endParaRPr lang="en-US" altLang="ko-KR" sz="2000" dirty="0"/>
          </a:p>
          <a:p>
            <a:r>
              <a:rPr lang="en-US" altLang="ko-KR" sz="2000" dirty="0"/>
              <a:t>This demos introduce students to practical aspects of the network layer, allowing them to understand how routing and communication are structured in real-world networking applications.</a:t>
            </a:r>
          </a:p>
          <a:p>
            <a:endParaRPr lang="ko-KR" altLang="en-US" sz="2000" dirty="0"/>
          </a:p>
        </p:txBody>
      </p:sp>
      <p:sp>
        <p:nvSpPr>
          <p:cNvPr id="4" name="슬라이드 번호 개체 틀 3">
            <a:extLst>
              <a:ext uri="{FF2B5EF4-FFF2-40B4-BE49-F238E27FC236}">
                <a16:creationId xmlns:a16="http://schemas.microsoft.com/office/drawing/2014/main" id="{E92AFF75-3042-DE3F-C7C1-1184C130D7D4}"/>
              </a:ext>
            </a:extLst>
          </p:cNvPr>
          <p:cNvSpPr>
            <a:spLocks noGrp="1"/>
          </p:cNvSpPr>
          <p:nvPr>
            <p:ph type="sldNum" sz="quarter" idx="11"/>
          </p:nvPr>
        </p:nvSpPr>
        <p:spPr/>
        <p:txBody>
          <a:bodyPr/>
          <a:lstStyle/>
          <a:p>
            <a:pPr>
              <a:defRPr/>
            </a:pPr>
            <a:fld id="{6527E400-6224-44A0-AB64-E12674621AC9}" type="slidenum">
              <a:rPr lang="en-US" altLang="ko-KR" smtClean="0"/>
              <a:pPr>
                <a:defRPr/>
              </a:pPr>
              <a:t>41</a:t>
            </a:fld>
            <a:endParaRPr lang="en-US" altLang="ko-KR"/>
          </a:p>
        </p:txBody>
      </p:sp>
    </p:spTree>
    <p:extLst>
      <p:ext uri="{BB962C8B-B14F-4D97-AF65-F5344CB8AC3E}">
        <p14:creationId xmlns:p14="http://schemas.microsoft.com/office/powerpoint/2010/main" val="2132911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48F263-F1DB-A208-4E5E-8BB72FB733C6}"/>
              </a:ext>
            </a:extLst>
          </p:cNvPr>
          <p:cNvSpPr>
            <a:spLocks noGrp="1"/>
          </p:cNvSpPr>
          <p:nvPr>
            <p:ph type="title"/>
          </p:nvPr>
        </p:nvSpPr>
        <p:spPr/>
        <p:txBody>
          <a:bodyPr/>
          <a:lstStyle/>
          <a:p>
            <a:r>
              <a:rPr lang="en-US" altLang="ko-KR" dirty="0" err="1"/>
              <a:t>EoF</a:t>
            </a:r>
            <a:endParaRPr lang="ko-KR" altLang="en-US" dirty="0"/>
          </a:p>
        </p:txBody>
      </p:sp>
      <p:sp>
        <p:nvSpPr>
          <p:cNvPr id="3" name="내용 개체 틀 2">
            <a:extLst>
              <a:ext uri="{FF2B5EF4-FFF2-40B4-BE49-F238E27FC236}">
                <a16:creationId xmlns:a16="http://schemas.microsoft.com/office/drawing/2014/main" id="{B1426DBE-58A5-7549-C4E1-75046F391580}"/>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09E7499D-B47F-2174-C87B-DE5843421FA4}"/>
              </a:ext>
            </a:extLst>
          </p:cNvPr>
          <p:cNvSpPr>
            <a:spLocks noGrp="1"/>
          </p:cNvSpPr>
          <p:nvPr>
            <p:ph type="sldNum" sz="quarter" idx="11"/>
          </p:nvPr>
        </p:nvSpPr>
        <p:spPr/>
        <p:txBody>
          <a:bodyPr/>
          <a:lstStyle/>
          <a:p>
            <a:pPr>
              <a:defRPr/>
            </a:pPr>
            <a:fld id="{6527E400-6224-44A0-AB64-E12674621AC9}" type="slidenum">
              <a:rPr lang="en-US" altLang="ko-KR" smtClean="0"/>
              <a:pPr>
                <a:defRPr/>
              </a:pPr>
              <a:t>42</a:t>
            </a:fld>
            <a:endParaRPr lang="en-US" altLang="ko-KR"/>
          </a:p>
        </p:txBody>
      </p:sp>
    </p:spTree>
    <p:extLst>
      <p:ext uri="{BB962C8B-B14F-4D97-AF65-F5344CB8AC3E}">
        <p14:creationId xmlns:p14="http://schemas.microsoft.com/office/powerpoint/2010/main" val="244606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3FF26B-AF3C-4BF6-A01E-5E8DEABB7298}"/>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4EDABFF3-DD2E-4F2D-83E0-430BDE2C1302}"/>
              </a:ext>
            </a:extLst>
          </p:cNvPr>
          <p:cNvSpPr>
            <a:spLocks noGrp="1"/>
          </p:cNvSpPr>
          <p:nvPr>
            <p:ph idx="1"/>
          </p:nvPr>
        </p:nvSpPr>
        <p:spPr/>
        <p:txBody>
          <a:bodyPr/>
          <a:lstStyle/>
          <a:p>
            <a:r>
              <a:rPr lang="en-US" altLang="ko-KR" dirty="0"/>
              <a:t>The packet of the IP layer is called a datagram</a:t>
            </a:r>
          </a:p>
          <a:p>
            <a:r>
              <a:rPr lang="en-US" altLang="ko-KR" dirty="0"/>
              <a:t>A variable-length packet consisting of a header part and data part</a:t>
            </a:r>
          </a:p>
          <a:p>
            <a:r>
              <a:rPr lang="en-US" altLang="ko-KR" dirty="0"/>
              <a:t>Header is 20 </a:t>
            </a:r>
            <a:r>
              <a:rPr lang="en-US" altLang="ko-KR" dirty="0" err="1"/>
              <a:t>upto</a:t>
            </a:r>
            <a:r>
              <a:rPr lang="en-US" altLang="ko-KR" dirty="0"/>
              <a:t> 60 bytes</a:t>
            </a:r>
          </a:p>
          <a:p>
            <a:r>
              <a:rPr lang="en-US" altLang="ko-KR" dirty="0"/>
              <a:t>Contains information necessary for routing and delivery</a:t>
            </a:r>
          </a:p>
          <a:p>
            <a:r>
              <a:rPr lang="en-US" altLang="ko-KR" dirty="0"/>
              <a:t>Header is displayed in 4-byte units</a:t>
            </a:r>
            <a:endParaRPr lang="ko-KR" altLang="en-US" dirty="0"/>
          </a:p>
        </p:txBody>
      </p:sp>
      <p:sp>
        <p:nvSpPr>
          <p:cNvPr id="4" name="슬라이드 번호 개체 틀 3">
            <a:extLst>
              <a:ext uri="{FF2B5EF4-FFF2-40B4-BE49-F238E27FC236}">
                <a16:creationId xmlns:a16="http://schemas.microsoft.com/office/drawing/2014/main" id="{C62FAFB8-1858-4A96-8DA7-4A8DC476C066}"/>
              </a:ext>
            </a:extLst>
          </p:cNvPr>
          <p:cNvSpPr>
            <a:spLocks noGrp="1"/>
          </p:cNvSpPr>
          <p:nvPr>
            <p:ph type="sldNum" sz="quarter" idx="11"/>
          </p:nvPr>
        </p:nvSpPr>
        <p:spPr/>
        <p:txBody>
          <a:bodyPr/>
          <a:lstStyle/>
          <a:p>
            <a:pPr>
              <a:defRPr/>
            </a:pPr>
            <a:fld id="{6527E400-6224-44A0-AB64-E12674621AC9}" type="slidenum">
              <a:rPr lang="en-US" altLang="ko-KR" smtClean="0"/>
              <a:pPr>
                <a:defRPr/>
              </a:pPr>
              <a:t>5</a:t>
            </a:fld>
            <a:endParaRPr lang="en-US" altLang="ko-KR"/>
          </a:p>
        </p:txBody>
      </p:sp>
    </p:spTree>
    <p:extLst>
      <p:ext uri="{BB962C8B-B14F-4D97-AF65-F5344CB8AC3E}">
        <p14:creationId xmlns:p14="http://schemas.microsoft.com/office/powerpoint/2010/main" val="408490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A07F466B-F2E3-4813-96D4-124AFC6D6CBE}"/>
              </a:ext>
            </a:extLst>
          </p:cNvPr>
          <p:cNvSpPr>
            <a:spLocks noGrp="1"/>
          </p:cNvSpPr>
          <p:nvPr>
            <p:ph type="sldNum" sz="quarter" idx="11"/>
          </p:nvPr>
        </p:nvSpPr>
        <p:spPr/>
        <p:txBody>
          <a:bodyPr/>
          <a:lstStyle/>
          <a:p>
            <a:pPr>
              <a:defRPr/>
            </a:pPr>
            <a:fld id="{6527E400-6224-44A0-AB64-E12674621AC9}" type="slidenum">
              <a:rPr lang="en-US" altLang="ko-KR" smtClean="0"/>
              <a:pPr>
                <a:defRPr/>
              </a:pPr>
              <a:t>6</a:t>
            </a:fld>
            <a:endParaRPr lang="en-US" altLang="ko-KR"/>
          </a:p>
        </p:txBody>
      </p:sp>
      <p:sp>
        <p:nvSpPr>
          <p:cNvPr id="2" name="TextBox 1">
            <a:extLst>
              <a:ext uri="{FF2B5EF4-FFF2-40B4-BE49-F238E27FC236}">
                <a16:creationId xmlns:a16="http://schemas.microsoft.com/office/drawing/2014/main" id="{66E71B45-3CA2-4893-B036-8951E0DFF157}"/>
              </a:ext>
            </a:extLst>
          </p:cNvPr>
          <p:cNvSpPr txBox="1"/>
          <p:nvPr/>
        </p:nvSpPr>
        <p:spPr>
          <a:xfrm>
            <a:off x="8465226" y="3429000"/>
            <a:ext cx="184731" cy="461665"/>
          </a:xfrm>
          <a:prstGeom prst="rect">
            <a:avLst/>
          </a:prstGeom>
          <a:noFill/>
        </p:spPr>
        <p:txBody>
          <a:bodyPr wrap="square" rtlCol="0">
            <a:spAutoFit/>
          </a:bodyPr>
          <a:lstStyle/>
          <a:p>
            <a:endParaRPr lang="ko-KR" altLang="en-US" dirty="0"/>
          </a:p>
        </p:txBody>
      </p:sp>
      <p:sp>
        <p:nvSpPr>
          <p:cNvPr id="5" name="내용 개체 틀 4">
            <a:extLst>
              <a:ext uri="{FF2B5EF4-FFF2-40B4-BE49-F238E27FC236}">
                <a16:creationId xmlns:a16="http://schemas.microsoft.com/office/drawing/2014/main" id="{4FEA88FB-D1B9-4DB4-BC22-2E0FE40D573B}"/>
              </a:ext>
            </a:extLst>
          </p:cNvPr>
          <p:cNvSpPr>
            <a:spLocks noGrp="1"/>
          </p:cNvSpPr>
          <p:nvPr>
            <p:ph idx="1"/>
          </p:nvPr>
        </p:nvSpPr>
        <p:spPr/>
        <p:txBody>
          <a:bodyPr/>
          <a:lstStyle/>
          <a:p>
            <a:endParaRPr lang="ko-KR" altLang="en-US"/>
          </a:p>
        </p:txBody>
      </p:sp>
      <p:pic>
        <p:nvPicPr>
          <p:cNvPr id="7" name="그림 6">
            <a:extLst>
              <a:ext uri="{FF2B5EF4-FFF2-40B4-BE49-F238E27FC236}">
                <a16:creationId xmlns:a16="http://schemas.microsoft.com/office/drawing/2014/main" id="{177DE1EA-87EF-4145-99B0-2A8A50AEA3BD}"/>
              </a:ext>
            </a:extLst>
          </p:cNvPr>
          <p:cNvPicPr>
            <a:picLocks noChangeAspect="1"/>
          </p:cNvPicPr>
          <p:nvPr/>
        </p:nvPicPr>
        <p:blipFill>
          <a:blip r:embed="rId2"/>
          <a:stretch>
            <a:fillRect/>
          </a:stretch>
        </p:blipFill>
        <p:spPr>
          <a:xfrm>
            <a:off x="525714" y="404664"/>
            <a:ext cx="8150742" cy="6116612"/>
          </a:xfrm>
          <a:prstGeom prst="rect">
            <a:avLst/>
          </a:prstGeom>
        </p:spPr>
      </p:pic>
      <p:sp>
        <p:nvSpPr>
          <p:cNvPr id="3" name="TextBox 2">
            <a:extLst>
              <a:ext uri="{FF2B5EF4-FFF2-40B4-BE49-F238E27FC236}">
                <a16:creationId xmlns:a16="http://schemas.microsoft.com/office/drawing/2014/main" id="{E2B28380-0519-52A1-9A25-34C763118AD5}"/>
              </a:ext>
            </a:extLst>
          </p:cNvPr>
          <p:cNvSpPr txBox="1"/>
          <p:nvPr/>
        </p:nvSpPr>
        <p:spPr>
          <a:xfrm>
            <a:off x="515787" y="334695"/>
            <a:ext cx="5055096" cy="369332"/>
          </a:xfrm>
          <a:prstGeom prst="rect">
            <a:avLst/>
          </a:prstGeom>
          <a:solidFill>
            <a:schemeClr val="bg1"/>
          </a:solidFill>
        </p:spPr>
        <p:txBody>
          <a:bodyPr wrap="square">
            <a:spAutoFit/>
          </a:bodyPr>
          <a:lstStyle/>
          <a:p>
            <a:pPr algn="l"/>
            <a:r>
              <a:rPr lang="en-US" altLang="ko-KR" sz="1800" dirty="0"/>
              <a:t>Fig.2 IPv4 datagram format</a:t>
            </a:r>
            <a:endParaRPr lang="ko-KR" altLang="en-US" sz="1800" dirty="0"/>
          </a:p>
        </p:txBody>
      </p:sp>
      <p:sp>
        <p:nvSpPr>
          <p:cNvPr id="6" name="TextBox 5">
            <a:extLst>
              <a:ext uri="{FF2B5EF4-FFF2-40B4-BE49-F238E27FC236}">
                <a16:creationId xmlns:a16="http://schemas.microsoft.com/office/drawing/2014/main" id="{3D5FAAC9-2840-931C-E5CA-93E845511554}"/>
              </a:ext>
            </a:extLst>
          </p:cNvPr>
          <p:cNvSpPr txBox="1"/>
          <p:nvPr/>
        </p:nvSpPr>
        <p:spPr>
          <a:xfrm>
            <a:off x="3419872" y="2060848"/>
            <a:ext cx="1895973" cy="369332"/>
          </a:xfrm>
          <a:prstGeom prst="rect">
            <a:avLst/>
          </a:prstGeom>
          <a:solidFill>
            <a:schemeClr val="bg1"/>
          </a:solidFill>
        </p:spPr>
        <p:txBody>
          <a:bodyPr wrap="square">
            <a:spAutoFit/>
          </a:bodyPr>
          <a:lstStyle/>
          <a:p>
            <a:pPr algn="r"/>
            <a:r>
              <a:rPr lang="en-US" altLang="ko-KR" sz="1800" dirty="0"/>
              <a:t>a. IP datagram</a:t>
            </a:r>
            <a:endParaRPr lang="ko-KR" altLang="en-US" sz="1800" dirty="0"/>
          </a:p>
        </p:txBody>
      </p:sp>
      <p:sp>
        <p:nvSpPr>
          <p:cNvPr id="8" name="TextBox 7">
            <a:extLst>
              <a:ext uri="{FF2B5EF4-FFF2-40B4-BE49-F238E27FC236}">
                <a16:creationId xmlns:a16="http://schemas.microsoft.com/office/drawing/2014/main" id="{BA40165B-FFA8-D1EB-5451-251F9825630B}"/>
              </a:ext>
            </a:extLst>
          </p:cNvPr>
          <p:cNvSpPr txBox="1"/>
          <p:nvPr/>
        </p:nvSpPr>
        <p:spPr>
          <a:xfrm>
            <a:off x="3674910" y="6031468"/>
            <a:ext cx="2337250" cy="369332"/>
          </a:xfrm>
          <a:prstGeom prst="rect">
            <a:avLst/>
          </a:prstGeom>
          <a:solidFill>
            <a:schemeClr val="bg1"/>
          </a:solidFill>
        </p:spPr>
        <p:txBody>
          <a:bodyPr wrap="square">
            <a:spAutoFit/>
          </a:bodyPr>
          <a:lstStyle/>
          <a:p>
            <a:pPr algn="l"/>
            <a:r>
              <a:rPr lang="en-US" altLang="ko-KR" sz="1800" dirty="0"/>
              <a:t>b. Header format</a:t>
            </a:r>
            <a:endParaRPr lang="ko-KR" altLang="en-US" sz="1800" dirty="0"/>
          </a:p>
        </p:txBody>
      </p:sp>
      <p:sp>
        <p:nvSpPr>
          <p:cNvPr id="9" name="TextBox 8">
            <a:extLst>
              <a:ext uri="{FF2B5EF4-FFF2-40B4-BE49-F238E27FC236}">
                <a16:creationId xmlns:a16="http://schemas.microsoft.com/office/drawing/2014/main" id="{7C0CE45E-7F1E-6E6F-D2CB-48F30625C7BC}"/>
              </a:ext>
            </a:extLst>
          </p:cNvPr>
          <p:cNvSpPr txBox="1"/>
          <p:nvPr/>
        </p:nvSpPr>
        <p:spPr>
          <a:xfrm>
            <a:off x="3700063" y="5617458"/>
            <a:ext cx="1736033" cy="261610"/>
          </a:xfrm>
          <a:prstGeom prst="rect">
            <a:avLst/>
          </a:prstGeom>
          <a:solidFill>
            <a:srgbClr val="DCDDDF"/>
          </a:solidFill>
        </p:spPr>
        <p:txBody>
          <a:bodyPr wrap="square">
            <a:spAutoFit/>
          </a:bodyPr>
          <a:lstStyle/>
          <a:p>
            <a:r>
              <a:rPr lang="en-US" altLang="ko-KR" sz="1100" dirty="0"/>
              <a:t>(0 – 40 bytes)</a:t>
            </a:r>
            <a:endParaRPr lang="ko-KR" altLang="en-US" sz="1100" dirty="0"/>
          </a:p>
        </p:txBody>
      </p:sp>
    </p:spTree>
    <p:extLst>
      <p:ext uri="{BB962C8B-B14F-4D97-AF65-F5344CB8AC3E}">
        <p14:creationId xmlns:p14="http://schemas.microsoft.com/office/powerpoint/2010/main" val="174065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r>
              <a:rPr lang="en-US" altLang="ko-KR" dirty="0"/>
              <a:t>Fields in the header</a:t>
            </a:r>
          </a:p>
          <a:p>
            <a:pPr lvl="1"/>
            <a:r>
              <a:rPr lang="en-US" altLang="ko-KR" dirty="0"/>
              <a:t>Version (VER)</a:t>
            </a:r>
          </a:p>
          <a:p>
            <a:pPr lvl="2"/>
            <a:r>
              <a:rPr lang="en-US" altLang="ko-KR" dirty="0"/>
              <a:t>Consists of 4 bits</a:t>
            </a:r>
          </a:p>
          <a:p>
            <a:pPr lvl="2"/>
            <a:r>
              <a:rPr lang="en-US" altLang="ko-KR" dirty="0"/>
              <a:t>Indicates the version of the IP protocol</a:t>
            </a:r>
          </a:p>
          <a:p>
            <a:pPr lvl="1"/>
            <a:r>
              <a:rPr lang="en-US" altLang="ko-KR" dirty="0"/>
              <a:t>Header length (HLEN)</a:t>
            </a:r>
          </a:p>
          <a:p>
            <a:pPr lvl="2"/>
            <a:r>
              <a:rPr lang="en-US" altLang="ko-KR" dirty="0"/>
              <a:t>4 bits</a:t>
            </a:r>
          </a:p>
          <a:p>
            <a:pPr lvl="2"/>
            <a:r>
              <a:rPr lang="en-US" altLang="ko-KR" dirty="0"/>
              <a:t>Indicates the total length of the datagram header in 4-byte units</a:t>
            </a:r>
          </a:p>
          <a:p>
            <a:pPr lvl="2"/>
            <a:r>
              <a:rPr lang="en-US" altLang="ko-KR" dirty="0"/>
              <a:t>Length of the header including options</a:t>
            </a:r>
          </a:p>
          <a:p>
            <a:pPr lvl="3"/>
            <a:r>
              <a:rPr lang="en-US" altLang="ko-KR" dirty="0"/>
              <a:t>Header without options is 20 bytes, indicated as 0101</a:t>
            </a:r>
          </a:p>
          <a:p>
            <a:pPr lvl="4"/>
            <a:r>
              <a:rPr lang="en-US" altLang="ko-KR" dirty="0"/>
              <a:t>5 * 4 = 20</a:t>
            </a:r>
          </a:p>
          <a:p>
            <a:pPr lvl="3"/>
            <a:r>
              <a:rPr lang="en-US" altLang="ko-KR" dirty="0"/>
              <a:t>Up to 60 bytes if options are added</a:t>
            </a:r>
          </a:p>
          <a:p>
            <a:pPr lvl="4"/>
            <a:r>
              <a:rPr lang="en-US" altLang="ko-KR" dirty="0"/>
              <a:t>15 * 4 = 60</a:t>
            </a:r>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7</a:t>
            </a:fld>
            <a:endParaRPr lang="en-US" altLang="ko-KR"/>
          </a:p>
        </p:txBody>
      </p:sp>
      <p:pic>
        <p:nvPicPr>
          <p:cNvPr id="5" name="그림 4">
            <a:extLst>
              <a:ext uri="{FF2B5EF4-FFF2-40B4-BE49-F238E27FC236}">
                <a16:creationId xmlns:a16="http://schemas.microsoft.com/office/drawing/2014/main" id="{407BA5E2-A1BB-CCF8-34AD-154FAFA3340F}"/>
              </a:ext>
            </a:extLst>
          </p:cNvPr>
          <p:cNvPicPr>
            <a:picLocks noChangeAspect="1"/>
          </p:cNvPicPr>
          <p:nvPr/>
        </p:nvPicPr>
        <p:blipFill>
          <a:blip r:embed="rId2"/>
          <a:srcRect l="12538" t="35318" r="13252" b="8174"/>
          <a:stretch/>
        </p:blipFill>
        <p:spPr>
          <a:xfrm>
            <a:off x="5789544" y="0"/>
            <a:ext cx="3354456" cy="1916832"/>
          </a:xfrm>
          <a:prstGeom prst="rect">
            <a:avLst/>
          </a:prstGeom>
        </p:spPr>
      </p:pic>
      <p:sp>
        <p:nvSpPr>
          <p:cNvPr id="6" name="TextBox 5">
            <a:extLst>
              <a:ext uri="{FF2B5EF4-FFF2-40B4-BE49-F238E27FC236}">
                <a16:creationId xmlns:a16="http://schemas.microsoft.com/office/drawing/2014/main" id="{B0EBD86D-DE29-F4D1-88F9-03CA0AB3568F}"/>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Tree>
    <p:extLst>
      <p:ext uri="{BB962C8B-B14F-4D97-AF65-F5344CB8AC3E}">
        <p14:creationId xmlns:p14="http://schemas.microsoft.com/office/powerpoint/2010/main" val="320689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8</a:t>
            </a:fld>
            <a:endParaRPr lang="en-US" altLang="ko-KR"/>
          </a:p>
        </p:txBody>
      </p:sp>
      <p:pic>
        <p:nvPicPr>
          <p:cNvPr id="5" name="그림 4">
            <a:extLst>
              <a:ext uri="{FF2B5EF4-FFF2-40B4-BE49-F238E27FC236}">
                <a16:creationId xmlns:a16="http://schemas.microsoft.com/office/drawing/2014/main" id="{A12AACB1-FDBD-44A9-AFBB-FB424F117CF9}"/>
              </a:ext>
            </a:extLst>
          </p:cNvPr>
          <p:cNvPicPr>
            <a:picLocks noChangeAspect="1"/>
          </p:cNvPicPr>
          <p:nvPr/>
        </p:nvPicPr>
        <p:blipFill>
          <a:blip r:embed="rId2"/>
          <a:stretch>
            <a:fillRect/>
          </a:stretch>
        </p:blipFill>
        <p:spPr>
          <a:xfrm>
            <a:off x="523056" y="3807782"/>
            <a:ext cx="8153400" cy="2816886"/>
          </a:xfrm>
          <a:prstGeom prst="rect">
            <a:avLst/>
          </a:prstGeom>
        </p:spPr>
      </p:pic>
      <p:pic>
        <p:nvPicPr>
          <p:cNvPr id="6" name="그림 5">
            <a:extLst>
              <a:ext uri="{FF2B5EF4-FFF2-40B4-BE49-F238E27FC236}">
                <a16:creationId xmlns:a16="http://schemas.microsoft.com/office/drawing/2014/main" id="{1B5259FC-1D5F-C9BE-D856-3B7651BFF144}"/>
              </a:ext>
            </a:extLst>
          </p:cNvPr>
          <p:cNvPicPr>
            <a:picLocks noChangeAspect="1"/>
          </p:cNvPicPr>
          <p:nvPr/>
        </p:nvPicPr>
        <p:blipFill>
          <a:blip r:embed="rId3"/>
          <a:srcRect l="12538" t="35318" r="13252" b="8174"/>
          <a:stretch/>
        </p:blipFill>
        <p:spPr>
          <a:xfrm>
            <a:off x="5789544" y="0"/>
            <a:ext cx="3354456" cy="1916832"/>
          </a:xfrm>
          <a:prstGeom prst="rect">
            <a:avLst/>
          </a:prstGeom>
        </p:spPr>
      </p:pic>
      <p:sp>
        <p:nvSpPr>
          <p:cNvPr id="10" name="TextBox 9">
            <a:extLst>
              <a:ext uri="{FF2B5EF4-FFF2-40B4-BE49-F238E27FC236}">
                <a16:creationId xmlns:a16="http://schemas.microsoft.com/office/drawing/2014/main" id="{17212066-80A3-8438-2BA6-4056C884E6BB}"/>
              </a:ext>
            </a:extLst>
          </p:cNvPr>
          <p:cNvSpPr txBox="1"/>
          <p:nvPr/>
        </p:nvSpPr>
        <p:spPr>
          <a:xfrm>
            <a:off x="523056" y="6403330"/>
            <a:ext cx="6785248" cy="230832"/>
          </a:xfrm>
          <a:prstGeom prst="rect">
            <a:avLst/>
          </a:prstGeom>
          <a:noFill/>
        </p:spPr>
        <p:txBody>
          <a:bodyPr wrap="square">
            <a:spAutoFit/>
          </a:bodyPr>
          <a:lstStyle/>
          <a:p>
            <a:pPr algn="l"/>
            <a:r>
              <a:rPr lang="en-US" altLang="ko-KR" sz="900" dirty="0"/>
              <a:t>IETF | Internet Engineering Task Force</a:t>
            </a:r>
            <a:endParaRPr lang="ko-KR" altLang="en-US" sz="900" dirty="0"/>
          </a:p>
        </p:txBody>
      </p:sp>
      <p:sp>
        <p:nvSpPr>
          <p:cNvPr id="11" name="TextBox 10">
            <a:extLst>
              <a:ext uri="{FF2B5EF4-FFF2-40B4-BE49-F238E27FC236}">
                <a16:creationId xmlns:a16="http://schemas.microsoft.com/office/drawing/2014/main" id="{9D1A80A0-82D7-0025-76E3-202C316EBCC0}"/>
              </a:ext>
            </a:extLst>
          </p:cNvPr>
          <p:cNvSpPr txBox="1"/>
          <p:nvPr/>
        </p:nvSpPr>
        <p:spPr>
          <a:xfrm>
            <a:off x="6548713" y="5342439"/>
            <a:ext cx="1836118" cy="230832"/>
          </a:xfrm>
          <a:prstGeom prst="rect">
            <a:avLst/>
          </a:prstGeom>
          <a:noFill/>
        </p:spPr>
        <p:txBody>
          <a:bodyPr wrap="square">
            <a:spAutoFit/>
          </a:bodyPr>
          <a:lstStyle/>
          <a:p>
            <a:pPr algn="l"/>
            <a:r>
              <a:rPr lang="en-US" altLang="ko-KR" sz="900" dirty="0"/>
              <a:t>&lt; IETF</a:t>
            </a:r>
            <a:endParaRPr lang="ko-KR" altLang="en-US" sz="900" dirty="0"/>
          </a:p>
        </p:txBody>
      </p:sp>
      <p:sp>
        <p:nvSpPr>
          <p:cNvPr id="12" name="TextBox 11">
            <a:extLst>
              <a:ext uri="{FF2B5EF4-FFF2-40B4-BE49-F238E27FC236}">
                <a16:creationId xmlns:a16="http://schemas.microsoft.com/office/drawing/2014/main" id="{65304E67-66D9-838B-AA1D-5DECEBAD6057}"/>
              </a:ext>
            </a:extLst>
          </p:cNvPr>
          <p:cNvSpPr txBox="1"/>
          <p:nvPr/>
        </p:nvSpPr>
        <p:spPr>
          <a:xfrm>
            <a:off x="6548713" y="5650797"/>
            <a:ext cx="1836118" cy="230832"/>
          </a:xfrm>
          <a:prstGeom prst="rect">
            <a:avLst/>
          </a:prstGeom>
          <a:noFill/>
        </p:spPr>
        <p:txBody>
          <a:bodyPr wrap="square">
            <a:spAutoFit/>
          </a:bodyPr>
          <a:lstStyle/>
          <a:p>
            <a:pPr algn="l"/>
            <a:r>
              <a:rPr lang="en-US" altLang="ko-KR" sz="900" dirty="0"/>
              <a:t>&lt; Local</a:t>
            </a:r>
            <a:endParaRPr lang="ko-KR" altLang="en-US" sz="900" dirty="0"/>
          </a:p>
        </p:txBody>
      </p:sp>
      <p:sp>
        <p:nvSpPr>
          <p:cNvPr id="13" name="TextBox 12">
            <a:extLst>
              <a:ext uri="{FF2B5EF4-FFF2-40B4-BE49-F238E27FC236}">
                <a16:creationId xmlns:a16="http://schemas.microsoft.com/office/drawing/2014/main" id="{1DDBA6C6-438A-F019-DB1B-F773698B26F7}"/>
              </a:ext>
            </a:extLst>
          </p:cNvPr>
          <p:cNvSpPr txBox="1"/>
          <p:nvPr/>
        </p:nvSpPr>
        <p:spPr>
          <a:xfrm>
            <a:off x="6548713" y="5959094"/>
            <a:ext cx="1836118" cy="230832"/>
          </a:xfrm>
          <a:prstGeom prst="rect">
            <a:avLst/>
          </a:prstGeom>
          <a:noFill/>
        </p:spPr>
        <p:txBody>
          <a:bodyPr wrap="square">
            <a:spAutoFit/>
          </a:bodyPr>
          <a:lstStyle/>
          <a:p>
            <a:pPr algn="l"/>
            <a:r>
              <a:rPr lang="en-US" altLang="ko-KR" sz="900" dirty="0"/>
              <a:t>&lt; temporary</a:t>
            </a:r>
            <a:endParaRPr lang="ko-KR" altLang="en-US" sz="900" dirty="0"/>
          </a:p>
        </p:txBody>
      </p:sp>
      <p:sp>
        <p:nvSpPr>
          <p:cNvPr id="8" name="TextBox 7">
            <a:extLst>
              <a:ext uri="{FF2B5EF4-FFF2-40B4-BE49-F238E27FC236}">
                <a16:creationId xmlns:a16="http://schemas.microsoft.com/office/drawing/2014/main" id="{BEE176D5-7C62-C99E-4B7F-F3F71F61D96B}"/>
              </a:ext>
            </a:extLst>
          </p:cNvPr>
          <p:cNvSpPr txBox="1"/>
          <p:nvPr/>
        </p:nvSpPr>
        <p:spPr>
          <a:xfrm>
            <a:off x="488776" y="3749014"/>
            <a:ext cx="5055096" cy="369332"/>
          </a:xfrm>
          <a:prstGeom prst="rect">
            <a:avLst/>
          </a:prstGeom>
          <a:solidFill>
            <a:schemeClr val="bg1"/>
          </a:solidFill>
        </p:spPr>
        <p:txBody>
          <a:bodyPr wrap="square">
            <a:spAutoFit/>
          </a:bodyPr>
          <a:lstStyle/>
          <a:p>
            <a:pPr algn="l"/>
            <a:r>
              <a:rPr lang="en-US" altLang="ko-KR" sz="1800" dirty="0"/>
              <a:t>Fig.3 Type of Service</a:t>
            </a:r>
            <a:endParaRPr lang="ko-KR" altLang="en-US" sz="1800"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pPr lvl="1"/>
            <a:r>
              <a:rPr lang="en-US" altLang="ko-KR" dirty="0" err="1"/>
              <a:t>TOS</a:t>
            </a:r>
            <a:r>
              <a:rPr lang="en-US" altLang="ko-KR" baseline="30000" dirty="0" err="1"/>
              <a:t>Type</a:t>
            </a:r>
            <a:r>
              <a:rPr lang="en-US" altLang="ko-KR" baseline="30000" dirty="0"/>
              <a:t>-Of-Service</a:t>
            </a:r>
          </a:p>
          <a:p>
            <a:pPr lvl="2"/>
            <a:r>
              <a:rPr lang="en-US" altLang="ko-KR" dirty="0"/>
              <a:t>Consists of 8 bits</a:t>
            </a:r>
          </a:p>
          <a:p>
            <a:pPr lvl="2"/>
            <a:r>
              <a:rPr lang="en-US" altLang="ko-KR" dirty="0"/>
              <a:t>Defines how datagrams should be processed</a:t>
            </a:r>
          </a:p>
          <a:p>
            <a:pPr lvl="2"/>
            <a:r>
              <a:rPr lang="en-US" altLang="ko-KR" dirty="0"/>
              <a:t>IEFT modifies the meaning of service types, initially called TOS (Type Of Service) and now called the Differentiated Services set</a:t>
            </a:r>
          </a:p>
          <a:p>
            <a:pPr lvl="2"/>
            <a:r>
              <a:rPr lang="en-US" altLang="ko-KR" dirty="0"/>
              <a:t>6 bits are the codepoint subfield and 2 bits are unused</a:t>
            </a:r>
          </a:p>
        </p:txBody>
      </p:sp>
      <p:sp>
        <p:nvSpPr>
          <p:cNvPr id="7" name="TextBox 6">
            <a:extLst>
              <a:ext uri="{FF2B5EF4-FFF2-40B4-BE49-F238E27FC236}">
                <a16:creationId xmlns:a16="http://schemas.microsoft.com/office/drawing/2014/main" id="{FFC8A991-9610-98E5-7036-549063326403}"/>
              </a:ext>
            </a:extLst>
          </p:cNvPr>
          <p:cNvSpPr txBox="1"/>
          <p:nvPr/>
        </p:nvSpPr>
        <p:spPr>
          <a:xfrm>
            <a:off x="5480275" y="4767874"/>
            <a:ext cx="497978" cy="241980"/>
          </a:xfrm>
          <a:prstGeom prst="rect">
            <a:avLst/>
          </a:prstGeom>
          <a:solidFill>
            <a:srgbClr val="DCDDDF"/>
          </a:solidFill>
        </p:spPr>
        <p:txBody>
          <a:bodyPr wrap="square" lIns="0" tIns="36000" rIns="0" bIns="36000">
            <a:spAutoFit/>
          </a:bodyPr>
          <a:lstStyle/>
          <a:p>
            <a:r>
              <a:rPr lang="en-US" altLang="ko-KR" sz="1100" dirty="0"/>
              <a:t>unused</a:t>
            </a:r>
            <a:endParaRPr lang="ko-KR" altLang="en-US" sz="1100" dirty="0"/>
          </a:p>
        </p:txBody>
      </p:sp>
      <p:sp>
        <p:nvSpPr>
          <p:cNvPr id="9" name="TextBox 8">
            <a:extLst>
              <a:ext uri="{FF2B5EF4-FFF2-40B4-BE49-F238E27FC236}">
                <a16:creationId xmlns:a16="http://schemas.microsoft.com/office/drawing/2014/main" id="{69E325FF-E3DC-863D-0A0F-9A2B9BE5C656}"/>
              </a:ext>
            </a:extLst>
          </p:cNvPr>
          <p:cNvSpPr txBox="1"/>
          <p:nvPr/>
        </p:nvSpPr>
        <p:spPr>
          <a:xfrm>
            <a:off x="2411760" y="5663314"/>
            <a:ext cx="2016224" cy="307777"/>
          </a:xfrm>
          <a:prstGeom prst="rect">
            <a:avLst/>
          </a:prstGeom>
          <a:solidFill>
            <a:schemeClr val="bg1"/>
          </a:solidFill>
        </p:spPr>
        <p:txBody>
          <a:bodyPr wrap="square">
            <a:spAutoFit/>
          </a:bodyPr>
          <a:lstStyle/>
          <a:p>
            <a:pPr algn="l"/>
            <a:r>
              <a:rPr lang="en-US" altLang="ko-KR" sz="1400" dirty="0"/>
              <a:t>Priority Interpretation </a:t>
            </a:r>
            <a:endParaRPr lang="ko-KR" altLang="en-US" sz="1400" dirty="0"/>
          </a:p>
        </p:txBody>
      </p:sp>
      <p:sp>
        <p:nvSpPr>
          <p:cNvPr id="15" name="TextBox 14">
            <a:extLst>
              <a:ext uri="{FF2B5EF4-FFF2-40B4-BE49-F238E27FC236}">
                <a16:creationId xmlns:a16="http://schemas.microsoft.com/office/drawing/2014/main" id="{59853B4C-ECD6-5BA0-473E-5511215B5164}"/>
              </a:ext>
            </a:extLst>
          </p:cNvPr>
          <p:cNvSpPr txBox="1"/>
          <p:nvPr/>
        </p:nvSpPr>
        <p:spPr>
          <a:xfrm>
            <a:off x="3756910" y="6216718"/>
            <a:ext cx="3709862" cy="261610"/>
          </a:xfrm>
          <a:prstGeom prst="rect">
            <a:avLst/>
          </a:prstGeom>
          <a:solidFill>
            <a:schemeClr val="bg1"/>
          </a:solidFill>
        </p:spPr>
        <p:txBody>
          <a:bodyPr wrap="square">
            <a:spAutoFit/>
          </a:bodyPr>
          <a:lstStyle/>
          <a:p>
            <a:r>
              <a:rPr lang="ko-KR" altLang="en-US" sz="1100" dirty="0" err="1"/>
              <a:t>Interpretation</a:t>
            </a:r>
            <a:r>
              <a:rPr lang="ko-KR" altLang="en-US" sz="1100" dirty="0"/>
              <a:t> of </a:t>
            </a:r>
            <a:r>
              <a:rPr lang="ko-KR" altLang="en-US" sz="1100" dirty="0" err="1"/>
              <a:t>differentiated</a:t>
            </a:r>
            <a:r>
              <a:rPr lang="ko-KR" altLang="en-US" sz="1100" dirty="0"/>
              <a:t> </a:t>
            </a:r>
            <a:r>
              <a:rPr lang="ko-KR" altLang="en-US" sz="1100" dirty="0" err="1"/>
              <a:t>services</a:t>
            </a:r>
            <a:endParaRPr lang="ko-KR" altLang="en-US" sz="1100" dirty="0"/>
          </a:p>
        </p:txBody>
      </p:sp>
    </p:spTree>
    <p:extLst>
      <p:ext uri="{BB962C8B-B14F-4D97-AF65-F5344CB8AC3E}">
        <p14:creationId xmlns:p14="http://schemas.microsoft.com/office/powerpoint/2010/main" val="6075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2CF35-E25E-42D3-852E-E15CE726154A}"/>
              </a:ext>
            </a:extLst>
          </p:cNvPr>
          <p:cNvSpPr>
            <a:spLocks noGrp="1"/>
          </p:cNvSpPr>
          <p:nvPr>
            <p:ph type="title"/>
          </p:nvPr>
        </p:nvSpPr>
        <p:spPr/>
        <p:txBody>
          <a:bodyPr/>
          <a:lstStyle/>
          <a:p>
            <a:r>
              <a:rPr lang="en-US" altLang="ko-KR" dirty="0"/>
              <a:t>Datagram</a:t>
            </a:r>
            <a:endParaRPr lang="ko-KR" altLang="en-US" dirty="0"/>
          </a:p>
        </p:txBody>
      </p:sp>
      <p:sp>
        <p:nvSpPr>
          <p:cNvPr id="3" name="내용 개체 틀 2">
            <a:extLst>
              <a:ext uri="{FF2B5EF4-FFF2-40B4-BE49-F238E27FC236}">
                <a16:creationId xmlns:a16="http://schemas.microsoft.com/office/drawing/2014/main" id="{B2070B41-E768-4BB4-8684-DCE5B4410694}"/>
              </a:ext>
            </a:extLst>
          </p:cNvPr>
          <p:cNvSpPr>
            <a:spLocks noGrp="1"/>
          </p:cNvSpPr>
          <p:nvPr>
            <p:ph idx="1"/>
          </p:nvPr>
        </p:nvSpPr>
        <p:spPr/>
        <p:txBody>
          <a:bodyPr/>
          <a:lstStyle/>
          <a:p>
            <a:pPr lvl="1"/>
            <a:r>
              <a:rPr lang="en-US" altLang="ko-KR" dirty="0"/>
              <a:t>Total Length</a:t>
            </a:r>
          </a:p>
          <a:p>
            <a:pPr lvl="2"/>
            <a:r>
              <a:rPr lang="en-US" altLang="ko-KR" dirty="0"/>
              <a:t>Consists of 16 bits</a:t>
            </a:r>
          </a:p>
          <a:p>
            <a:pPr lvl="2"/>
            <a:r>
              <a:rPr lang="en-US" altLang="ko-KR" dirty="0"/>
              <a:t>Total length of IP datagram including header and data</a:t>
            </a:r>
          </a:p>
          <a:p>
            <a:pPr lvl="2"/>
            <a:r>
              <a:rPr lang="en-US" altLang="ko-KR" dirty="0"/>
              <a:t>Total length of IP datagram expressed in bytes</a:t>
            </a:r>
          </a:p>
          <a:p>
            <a:pPr lvl="2"/>
            <a:r>
              <a:rPr lang="en-US" altLang="ko-KR" dirty="0"/>
              <a:t>Up to 65,535 bytes</a:t>
            </a:r>
          </a:p>
          <a:p>
            <a:pPr lvl="2"/>
            <a:r>
              <a:rPr lang="en-US" altLang="ko-KR" dirty="0"/>
              <a:t>Data length = total length – header length</a:t>
            </a:r>
          </a:p>
          <a:p>
            <a:endParaRPr lang="ko-KR" altLang="en-US" dirty="0"/>
          </a:p>
        </p:txBody>
      </p:sp>
      <p:sp>
        <p:nvSpPr>
          <p:cNvPr id="4" name="슬라이드 번호 개체 틀 3">
            <a:extLst>
              <a:ext uri="{FF2B5EF4-FFF2-40B4-BE49-F238E27FC236}">
                <a16:creationId xmlns:a16="http://schemas.microsoft.com/office/drawing/2014/main" id="{97549C87-8150-4194-88C7-B9D95799D51A}"/>
              </a:ext>
            </a:extLst>
          </p:cNvPr>
          <p:cNvSpPr>
            <a:spLocks noGrp="1"/>
          </p:cNvSpPr>
          <p:nvPr>
            <p:ph type="sldNum" sz="quarter" idx="11"/>
          </p:nvPr>
        </p:nvSpPr>
        <p:spPr/>
        <p:txBody>
          <a:bodyPr/>
          <a:lstStyle/>
          <a:p>
            <a:pPr>
              <a:defRPr/>
            </a:pPr>
            <a:fld id="{6527E400-6224-44A0-AB64-E12674621AC9}" type="slidenum">
              <a:rPr lang="en-US" altLang="ko-KR" smtClean="0"/>
              <a:pPr>
                <a:defRPr/>
              </a:pPr>
              <a:t>9</a:t>
            </a:fld>
            <a:endParaRPr lang="en-US" altLang="ko-KR"/>
          </a:p>
        </p:txBody>
      </p:sp>
      <p:pic>
        <p:nvPicPr>
          <p:cNvPr id="5" name="그림 4">
            <a:extLst>
              <a:ext uri="{FF2B5EF4-FFF2-40B4-BE49-F238E27FC236}">
                <a16:creationId xmlns:a16="http://schemas.microsoft.com/office/drawing/2014/main" id="{6770B218-7FA8-431D-96E6-170D267CA0C4}"/>
              </a:ext>
            </a:extLst>
          </p:cNvPr>
          <p:cNvPicPr>
            <a:picLocks noChangeAspect="1"/>
          </p:cNvPicPr>
          <p:nvPr/>
        </p:nvPicPr>
        <p:blipFill>
          <a:blip r:embed="rId2"/>
          <a:stretch>
            <a:fillRect/>
          </a:stretch>
        </p:blipFill>
        <p:spPr>
          <a:xfrm>
            <a:off x="523056" y="3789040"/>
            <a:ext cx="8153400" cy="1698625"/>
          </a:xfrm>
          <a:prstGeom prst="rect">
            <a:avLst/>
          </a:prstGeom>
        </p:spPr>
      </p:pic>
      <p:pic>
        <p:nvPicPr>
          <p:cNvPr id="6" name="그림 5">
            <a:extLst>
              <a:ext uri="{FF2B5EF4-FFF2-40B4-BE49-F238E27FC236}">
                <a16:creationId xmlns:a16="http://schemas.microsoft.com/office/drawing/2014/main" id="{E3BA5A66-2C72-2978-2503-9FB809E1B5E9}"/>
              </a:ext>
            </a:extLst>
          </p:cNvPr>
          <p:cNvPicPr>
            <a:picLocks noChangeAspect="1"/>
          </p:cNvPicPr>
          <p:nvPr/>
        </p:nvPicPr>
        <p:blipFill>
          <a:blip r:embed="rId3"/>
          <a:srcRect l="12538" t="35318" r="13252" b="8174"/>
          <a:stretch/>
        </p:blipFill>
        <p:spPr>
          <a:xfrm>
            <a:off x="5789544" y="0"/>
            <a:ext cx="3354456" cy="1916832"/>
          </a:xfrm>
          <a:prstGeom prst="rect">
            <a:avLst/>
          </a:prstGeom>
        </p:spPr>
      </p:pic>
      <p:sp>
        <p:nvSpPr>
          <p:cNvPr id="7" name="TextBox 6">
            <a:extLst>
              <a:ext uri="{FF2B5EF4-FFF2-40B4-BE49-F238E27FC236}">
                <a16:creationId xmlns:a16="http://schemas.microsoft.com/office/drawing/2014/main" id="{ED1DD89C-1FFB-3357-C0D6-223670D783E8}"/>
              </a:ext>
            </a:extLst>
          </p:cNvPr>
          <p:cNvSpPr txBox="1"/>
          <p:nvPr/>
        </p:nvSpPr>
        <p:spPr>
          <a:xfrm>
            <a:off x="6598755" y="1707650"/>
            <a:ext cx="1736033" cy="107722"/>
          </a:xfrm>
          <a:prstGeom prst="rect">
            <a:avLst/>
          </a:prstGeom>
          <a:solidFill>
            <a:srgbClr val="DCDDDF"/>
          </a:solidFill>
        </p:spPr>
        <p:txBody>
          <a:bodyPr wrap="square" tIns="0" bIns="0">
            <a:spAutoFit/>
          </a:bodyPr>
          <a:lstStyle/>
          <a:p>
            <a:r>
              <a:rPr lang="en-US" altLang="ko-KR" sz="700" dirty="0"/>
              <a:t>(0 – 40 bytes)</a:t>
            </a:r>
            <a:endParaRPr lang="ko-KR" altLang="en-US" sz="700" dirty="0"/>
          </a:p>
        </p:txBody>
      </p:sp>
      <p:sp>
        <p:nvSpPr>
          <p:cNvPr id="8" name="TextBox 7">
            <a:extLst>
              <a:ext uri="{FF2B5EF4-FFF2-40B4-BE49-F238E27FC236}">
                <a16:creationId xmlns:a16="http://schemas.microsoft.com/office/drawing/2014/main" id="{7E3096A8-07B7-CFF6-662F-F794B5893062}"/>
              </a:ext>
            </a:extLst>
          </p:cNvPr>
          <p:cNvSpPr txBox="1"/>
          <p:nvPr/>
        </p:nvSpPr>
        <p:spPr>
          <a:xfrm>
            <a:off x="518070" y="3728607"/>
            <a:ext cx="6789880" cy="369332"/>
          </a:xfrm>
          <a:prstGeom prst="rect">
            <a:avLst/>
          </a:prstGeom>
          <a:solidFill>
            <a:schemeClr val="bg1"/>
          </a:solidFill>
        </p:spPr>
        <p:txBody>
          <a:bodyPr wrap="square">
            <a:spAutoFit/>
          </a:bodyPr>
          <a:lstStyle/>
          <a:p>
            <a:pPr algn="l"/>
            <a:r>
              <a:rPr lang="en-US" altLang="ko-KR" sz="1800" dirty="0"/>
              <a:t>Fig.4 Encapsulation of small datagrams in Ethernet frames</a:t>
            </a:r>
            <a:endParaRPr lang="ko-KR" altLang="en-US" sz="1800" dirty="0"/>
          </a:p>
        </p:txBody>
      </p:sp>
      <p:sp>
        <p:nvSpPr>
          <p:cNvPr id="9" name="TextBox 8">
            <a:extLst>
              <a:ext uri="{FF2B5EF4-FFF2-40B4-BE49-F238E27FC236}">
                <a16:creationId xmlns:a16="http://schemas.microsoft.com/office/drawing/2014/main" id="{75CBD45B-A6A0-BBD6-D11C-94BE32599DD9}"/>
              </a:ext>
            </a:extLst>
          </p:cNvPr>
          <p:cNvSpPr txBox="1"/>
          <p:nvPr/>
        </p:nvSpPr>
        <p:spPr>
          <a:xfrm>
            <a:off x="3597238" y="4233060"/>
            <a:ext cx="2192306" cy="276999"/>
          </a:xfrm>
          <a:prstGeom prst="rect">
            <a:avLst/>
          </a:prstGeom>
          <a:solidFill>
            <a:schemeClr val="bg1"/>
          </a:solidFill>
        </p:spPr>
        <p:txBody>
          <a:bodyPr wrap="square">
            <a:spAutoFit/>
          </a:bodyPr>
          <a:lstStyle/>
          <a:p>
            <a:pPr algn="r"/>
            <a:r>
              <a:rPr lang="en-US" altLang="ko-KR" sz="1200" dirty="0"/>
              <a:t>Minimum length is 46bytes</a:t>
            </a:r>
            <a:endParaRPr lang="ko-KR" altLang="en-US" sz="1200" dirty="0"/>
          </a:p>
        </p:txBody>
      </p:sp>
    </p:spTree>
    <p:extLst>
      <p:ext uri="{BB962C8B-B14F-4D97-AF65-F5344CB8AC3E}">
        <p14:creationId xmlns:p14="http://schemas.microsoft.com/office/powerpoint/2010/main" val="775452124"/>
      </p:ext>
    </p:extLst>
  </p:cSld>
  <p:clrMapOvr>
    <a:masterClrMapping/>
  </p:clrMapOvr>
</p:sld>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HY헤드라인M"/>
        <a:ea typeface="HY헤드라인M"/>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12700" cap="sq"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charset="-127"/>
            <a:ea typeface="굴림" charset="-127"/>
          </a:defRPr>
        </a:defPPr>
      </a:lstStyle>
    </a:spDef>
    <a:lnDef>
      <a:spPr bwMode="auto">
        <a:xfrm>
          <a:off x="0" y="0"/>
          <a:ext cx="1" cy="1"/>
        </a:xfrm>
        <a:custGeom>
          <a:avLst/>
          <a:gdLst/>
          <a:ahLst/>
          <a:cxnLst/>
          <a:rect l="0" t="0" r="0" b="0"/>
          <a:pathLst/>
        </a:custGeom>
        <a:solidFill>
          <a:srgbClr val="990000"/>
        </a:solidFill>
        <a:ln w="12700" cap="sq"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charset="-127"/>
            <a:ea typeface="굴림" charset="-127"/>
          </a:defRPr>
        </a:defP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6684</TotalTime>
  <Words>3295</Words>
  <Application>Microsoft Office PowerPoint</Application>
  <PresentationFormat>On-screen Show (4:3)</PresentationFormat>
  <Paragraphs>520</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기본 디자인</vt:lpstr>
      <vt:lpstr>Layer 3 Internet Protocol (IP)</vt:lpstr>
      <vt:lpstr>Contents</vt:lpstr>
      <vt:lpstr>PowerPoint Presentation</vt:lpstr>
      <vt:lpstr>Layer3 Outline</vt:lpstr>
      <vt:lpstr>Datagram</vt:lpstr>
      <vt:lpstr>PowerPoint Presentation</vt:lpstr>
      <vt:lpstr>Datagram</vt:lpstr>
      <vt:lpstr>Datagram</vt:lpstr>
      <vt:lpstr>Datagram</vt:lpstr>
      <vt:lpstr>Datagram</vt:lpstr>
      <vt:lpstr>Datagram</vt:lpstr>
      <vt:lpstr>PowerPoint Presentation</vt:lpstr>
      <vt:lpstr>Datagram</vt:lpstr>
      <vt:lpstr>IP Datagram     .</vt:lpstr>
      <vt:lpstr>IP Datagram     .</vt:lpstr>
      <vt:lpstr>IP Datagram     .</vt:lpstr>
      <vt:lpstr>IP Datagram     .</vt:lpstr>
      <vt:lpstr>Fragmentation</vt:lpstr>
      <vt:lpstr>Fragmentation</vt:lpstr>
      <vt:lpstr>Fragmentation</vt:lpstr>
      <vt:lpstr>Fragmentation</vt:lpstr>
      <vt:lpstr>Fragmentation</vt:lpstr>
      <vt:lpstr>Fragmentation</vt:lpstr>
      <vt:lpstr>Fragmentation</vt:lpstr>
      <vt:lpstr>Fragmentation</vt:lpstr>
      <vt:lpstr>PowerPoint Presentation</vt:lpstr>
      <vt:lpstr>Fragmentation</vt:lpstr>
      <vt:lpstr>Fragmentation</vt:lpstr>
      <vt:lpstr>Fragmentation</vt:lpstr>
      <vt:lpstr>Option</vt:lpstr>
      <vt:lpstr>Check sum</vt:lpstr>
      <vt:lpstr>Check sum</vt:lpstr>
      <vt:lpstr>Check sum</vt:lpstr>
      <vt:lpstr>Check sum</vt:lpstr>
      <vt:lpstr>PowerPoint Presentation</vt:lpstr>
      <vt:lpstr>Check sum</vt:lpstr>
      <vt:lpstr>Layer 3 Demo</vt:lpstr>
      <vt:lpstr>Demo1. IP Address Manipulation</vt:lpstr>
      <vt:lpstr>Demo2. Communication at Layer 3</vt:lpstr>
      <vt:lpstr>Demo3. ICMP Ping Utility</vt:lpstr>
      <vt:lpstr>Key takeaways from Demos</vt:lpstr>
      <vt:lpstr>EoF</vt:lpstr>
    </vt:vector>
  </TitlesOfParts>
  <Company>HanNam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CIBASE</dc:creator>
  <cp:lastModifiedBy>JohHyunChul</cp:lastModifiedBy>
  <cp:revision>379</cp:revision>
  <dcterms:created xsi:type="dcterms:W3CDTF">2002-08-15T08:07:05Z</dcterms:created>
  <dcterms:modified xsi:type="dcterms:W3CDTF">2024-10-08T01:15:35Z</dcterms:modified>
</cp:coreProperties>
</file>