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E433D2-5F6D-472D-B039-A5A9DCF7E882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B186129-6266-4BDE-B167-68B6AE3F7975}">
      <dgm:prSet/>
      <dgm:spPr/>
      <dgm:t>
        <a:bodyPr/>
        <a:lstStyle/>
        <a:p>
          <a:r>
            <a:rPr lang="pt-BR" b="1" i="0" baseline="0"/>
            <a:t>Equipe:</a:t>
          </a:r>
          <a:endParaRPr lang="en-US"/>
        </a:p>
      </dgm:t>
    </dgm:pt>
    <dgm:pt modelId="{83DCD5DB-FC16-4398-8DC5-3C5600B0EE1A}" type="parTrans" cxnId="{92278048-FED3-4EFC-AFD6-ECA9B13538B9}">
      <dgm:prSet/>
      <dgm:spPr/>
      <dgm:t>
        <a:bodyPr/>
        <a:lstStyle/>
        <a:p>
          <a:endParaRPr lang="en-US"/>
        </a:p>
      </dgm:t>
    </dgm:pt>
    <dgm:pt modelId="{368F5BE0-C7F9-402D-BC6D-2C9401B2B25E}" type="sibTrans" cxnId="{92278048-FED3-4EFC-AFD6-ECA9B13538B9}">
      <dgm:prSet/>
      <dgm:spPr/>
      <dgm:t>
        <a:bodyPr/>
        <a:lstStyle/>
        <a:p>
          <a:endParaRPr lang="en-US"/>
        </a:p>
      </dgm:t>
    </dgm:pt>
    <dgm:pt modelId="{6C937CDB-3BE2-44B9-924E-E1907B938E33}">
      <dgm:prSet/>
      <dgm:spPr/>
      <dgm:t>
        <a:bodyPr/>
        <a:lstStyle/>
        <a:p>
          <a:r>
            <a:rPr lang="pt-BR" b="1" i="0" baseline="0"/>
            <a:t>Alexandre Donisete Bezerra Filho</a:t>
          </a:r>
          <a:endParaRPr lang="en-US"/>
        </a:p>
      </dgm:t>
    </dgm:pt>
    <dgm:pt modelId="{76B65543-6B9B-457B-AB81-22F1AE4CC619}" type="parTrans" cxnId="{97D76B91-2F14-41D0-85B3-1D68728A4D81}">
      <dgm:prSet/>
      <dgm:spPr/>
      <dgm:t>
        <a:bodyPr/>
        <a:lstStyle/>
        <a:p>
          <a:endParaRPr lang="en-US"/>
        </a:p>
      </dgm:t>
    </dgm:pt>
    <dgm:pt modelId="{2B17298B-2DB1-4CD4-8E98-80B0DA31CFBC}" type="sibTrans" cxnId="{97D76B91-2F14-41D0-85B3-1D68728A4D81}">
      <dgm:prSet/>
      <dgm:spPr/>
      <dgm:t>
        <a:bodyPr/>
        <a:lstStyle/>
        <a:p>
          <a:endParaRPr lang="en-US"/>
        </a:p>
      </dgm:t>
    </dgm:pt>
    <dgm:pt modelId="{8BF5BC57-F7C0-4F96-A5FB-2451F065CED0}">
      <dgm:prSet/>
      <dgm:spPr/>
      <dgm:t>
        <a:bodyPr/>
        <a:lstStyle/>
        <a:p>
          <a:r>
            <a:rPr lang="pt-BR" b="1" i="0" baseline="0"/>
            <a:t>Edler Gama Lins</a:t>
          </a:r>
          <a:endParaRPr lang="en-US"/>
        </a:p>
      </dgm:t>
    </dgm:pt>
    <dgm:pt modelId="{10CF2426-187A-4798-B7BC-526F5FE5FF2C}" type="parTrans" cxnId="{FCAD8C13-531D-4D3D-A48B-10D97342E268}">
      <dgm:prSet/>
      <dgm:spPr/>
      <dgm:t>
        <a:bodyPr/>
        <a:lstStyle/>
        <a:p>
          <a:endParaRPr lang="en-US"/>
        </a:p>
      </dgm:t>
    </dgm:pt>
    <dgm:pt modelId="{29BD5838-9809-4F0B-84D9-B68042131B29}" type="sibTrans" cxnId="{FCAD8C13-531D-4D3D-A48B-10D97342E268}">
      <dgm:prSet/>
      <dgm:spPr/>
      <dgm:t>
        <a:bodyPr/>
        <a:lstStyle/>
        <a:p>
          <a:endParaRPr lang="en-US"/>
        </a:p>
      </dgm:t>
    </dgm:pt>
    <dgm:pt modelId="{87A83721-D2E6-40B9-9EA2-85ED0058CB4F}">
      <dgm:prSet/>
      <dgm:spPr/>
      <dgm:t>
        <a:bodyPr/>
        <a:lstStyle/>
        <a:p>
          <a:r>
            <a:rPr lang="pt-BR" b="1" i="0" baseline="0"/>
            <a:t>Eduardo Belarmino Gimenes</a:t>
          </a:r>
          <a:endParaRPr lang="en-US"/>
        </a:p>
      </dgm:t>
    </dgm:pt>
    <dgm:pt modelId="{F59A8562-E531-4579-9629-E147B8D002AA}" type="parTrans" cxnId="{CAD45054-5F58-4CAC-8F44-422E03586B78}">
      <dgm:prSet/>
      <dgm:spPr/>
      <dgm:t>
        <a:bodyPr/>
        <a:lstStyle/>
        <a:p>
          <a:endParaRPr lang="en-US"/>
        </a:p>
      </dgm:t>
    </dgm:pt>
    <dgm:pt modelId="{3129CE06-603E-4CED-A928-F7D202A537E2}" type="sibTrans" cxnId="{CAD45054-5F58-4CAC-8F44-422E03586B78}">
      <dgm:prSet/>
      <dgm:spPr/>
      <dgm:t>
        <a:bodyPr/>
        <a:lstStyle/>
        <a:p>
          <a:endParaRPr lang="en-US"/>
        </a:p>
      </dgm:t>
    </dgm:pt>
    <dgm:pt modelId="{8EBE73B7-57D3-4BE6-9E7F-86792B429E60}">
      <dgm:prSet/>
      <dgm:spPr/>
      <dgm:t>
        <a:bodyPr/>
        <a:lstStyle/>
        <a:p>
          <a:r>
            <a:rPr lang="pt-BR" b="1" i="0" baseline="0"/>
            <a:t>Nathan Melo de Oliveira</a:t>
          </a:r>
          <a:endParaRPr lang="en-US"/>
        </a:p>
      </dgm:t>
    </dgm:pt>
    <dgm:pt modelId="{1BAF17FD-DD23-4984-86AE-090CF44F003E}" type="parTrans" cxnId="{8424EC99-EFFF-4F1A-95D8-BC63CC5EDBC2}">
      <dgm:prSet/>
      <dgm:spPr/>
      <dgm:t>
        <a:bodyPr/>
        <a:lstStyle/>
        <a:p>
          <a:endParaRPr lang="en-US"/>
        </a:p>
      </dgm:t>
    </dgm:pt>
    <dgm:pt modelId="{936DBF78-F8E4-4765-9F81-CA9C368A9CCE}" type="sibTrans" cxnId="{8424EC99-EFFF-4F1A-95D8-BC63CC5EDBC2}">
      <dgm:prSet/>
      <dgm:spPr/>
      <dgm:t>
        <a:bodyPr/>
        <a:lstStyle/>
        <a:p>
          <a:endParaRPr lang="en-US"/>
        </a:p>
      </dgm:t>
    </dgm:pt>
    <dgm:pt modelId="{1C67838E-D410-4C67-A859-1E3E4A509DC9}">
      <dgm:prSet/>
      <dgm:spPr/>
      <dgm:t>
        <a:bodyPr/>
        <a:lstStyle/>
        <a:p>
          <a:r>
            <a:rPr lang="pt-BR" b="1" i="0" baseline="0"/>
            <a:t>William Dias da Silva Fortunato</a:t>
          </a:r>
          <a:endParaRPr lang="en-US"/>
        </a:p>
      </dgm:t>
    </dgm:pt>
    <dgm:pt modelId="{FD288E01-F424-4E5E-B41B-E4C1D83F2793}" type="parTrans" cxnId="{E4278F19-B8C0-47E8-88EE-DF9F647AB1CE}">
      <dgm:prSet/>
      <dgm:spPr/>
      <dgm:t>
        <a:bodyPr/>
        <a:lstStyle/>
        <a:p>
          <a:endParaRPr lang="en-US"/>
        </a:p>
      </dgm:t>
    </dgm:pt>
    <dgm:pt modelId="{524F6744-FE44-40F8-BAB0-ECCC32C8826C}" type="sibTrans" cxnId="{E4278F19-B8C0-47E8-88EE-DF9F647AB1CE}">
      <dgm:prSet/>
      <dgm:spPr/>
      <dgm:t>
        <a:bodyPr/>
        <a:lstStyle/>
        <a:p>
          <a:endParaRPr lang="en-US"/>
        </a:p>
      </dgm:t>
    </dgm:pt>
    <dgm:pt modelId="{068B59E8-CC09-46CA-AE83-63AF37F68231}">
      <dgm:prSet/>
      <dgm:spPr/>
      <dgm:t>
        <a:bodyPr/>
        <a:lstStyle/>
        <a:p>
          <a:r>
            <a:rPr lang="pt-BR" b="1" i="0" baseline="0"/>
            <a:t>Wilson Ducatti Junior</a:t>
          </a:r>
          <a:endParaRPr lang="en-US"/>
        </a:p>
      </dgm:t>
    </dgm:pt>
    <dgm:pt modelId="{DE8CF97D-2BCC-4760-A223-7F6E6D85B1C5}" type="parTrans" cxnId="{552A468B-AC4C-4426-920E-42E47FBD5CB4}">
      <dgm:prSet/>
      <dgm:spPr/>
      <dgm:t>
        <a:bodyPr/>
        <a:lstStyle/>
        <a:p>
          <a:endParaRPr lang="en-US"/>
        </a:p>
      </dgm:t>
    </dgm:pt>
    <dgm:pt modelId="{9ED5A928-934F-455B-A266-62914FA5BFEA}" type="sibTrans" cxnId="{552A468B-AC4C-4426-920E-42E47FBD5CB4}">
      <dgm:prSet/>
      <dgm:spPr/>
      <dgm:t>
        <a:bodyPr/>
        <a:lstStyle/>
        <a:p>
          <a:endParaRPr lang="en-US"/>
        </a:p>
      </dgm:t>
    </dgm:pt>
    <dgm:pt modelId="{CC4BAF99-B9F8-434D-B139-B0D245BE0F4E}" type="pres">
      <dgm:prSet presAssocID="{20E433D2-5F6D-472D-B039-A5A9DCF7E882}" presName="Name0" presStyleCnt="0">
        <dgm:presLayoutVars>
          <dgm:dir/>
          <dgm:resizeHandles val="exact"/>
        </dgm:presLayoutVars>
      </dgm:prSet>
      <dgm:spPr/>
    </dgm:pt>
    <dgm:pt modelId="{750F25A8-FDFC-4E8E-BD64-CCB67C8E43BB}" type="pres">
      <dgm:prSet presAssocID="{20E433D2-5F6D-472D-B039-A5A9DCF7E882}" presName="cycle" presStyleCnt="0"/>
      <dgm:spPr/>
    </dgm:pt>
    <dgm:pt modelId="{1A4EDD88-72DF-4C1F-A146-F148D0F80246}" type="pres">
      <dgm:prSet presAssocID="{0B186129-6266-4BDE-B167-68B6AE3F7975}" presName="nodeFirstNode" presStyleLbl="node1" presStyleIdx="0" presStyleCnt="7">
        <dgm:presLayoutVars>
          <dgm:bulletEnabled val="1"/>
        </dgm:presLayoutVars>
      </dgm:prSet>
      <dgm:spPr/>
    </dgm:pt>
    <dgm:pt modelId="{ECBD6A45-A415-497C-B394-B0D6B5A1A7B7}" type="pres">
      <dgm:prSet presAssocID="{368F5BE0-C7F9-402D-BC6D-2C9401B2B25E}" presName="sibTransFirstNode" presStyleLbl="bgShp" presStyleIdx="0" presStyleCnt="1"/>
      <dgm:spPr/>
    </dgm:pt>
    <dgm:pt modelId="{1A31D75F-AD24-4AE2-AF7A-F23CC7327C2D}" type="pres">
      <dgm:prSet presAssocID="{6C937CDB-3BE2-44B9-924E-E1907B938E33}" presName="nodeFollowingNodes" presStyleLbl="node1" presStyleIdx="1" presStyleCnt="7">
        <dgm:presLayoutVars>
          <dgm:bulletEnabled val="1"/>
        </dgm:presLayoutVars>
      </dgm:prSet>
      <dgm:spPr/>
    </dgm:pt>
    <dgm:pt modelId="{728FD51E-734D-4BAC-99FB-729ED8CEE4CF}" type="pres">
      <dgm:prSet presAssocID="{8BF5BC57-F7C0-4F96-A5FB-2451F065CED0}" presName="nodeFollowingNodes" presStyleLbl="node1" presStyleIdx="2" presStyleCnt="7">
        <dgm:presLayoutVars>
          <dgm:bulletEnabled val="1"/>
        </dgm:presLayoutVars>
      </dgm:prSet>
      <dgm:spPr/>
    </dgm:pt>
    <dgm:pt modelId="{C8E1D692-7C4F-4B22-AA29-3294ED33A264}" type="pres">
      <dgm:prSet presAssocID="{87A83721-D2E6-40B9-9EA2-85ED0058CB4F}" presName="nodeFollowingNodes" presStyleLbl="node1" presStyleIdx="3" presStyleCnt="7">
        <dgm:presLayoutVars>
          <dgm:bulletEnabled val="1"/>
        </dgm:presLayoutVars>
      </dgm:prSet>
      <dgm:spPr/>
    </dgm:pt>
    <dgm:pt modelId="{C012C563-D88C-4007-A644-D6C74C02C093}" type="pres">
      <dgm:prSet presAssocID="{8EBE73B7-57D3-4BE6-9E7F-86792B429E60}" presName="nodeFollowingNodes" presStyleLbl="node1" presStyleIdx="4" presStyleCnt="7">
        <dgm:presLayoutVars>
          <dgm:bulletEnabled val="1"/>
        </dgm:presLayoutVars>
      </dgm:prSet>
      <dgm:spPr/>
    </dgm:pt>
    <dgm:pt modelId="{B94539F1-8A3E-4B6D-9B42-16EC4AB4EC6C}" type="pres">
      <dgm:prSet presAssocID="{1C67838E-D410-4C67-A859-1E3E4A509DC9}" presName="nodeFollowingNodes" presStyleLbl="node1" presStyleIdx="5" presStyleCnt="7">
        <dgm:presLayoutVars>
          <dgm:bulletEnabled val="1"/>
        </dgm:presLayoutVars>
      </dgm:prSet>
      <dgm:spPr/>
    </dgm:pt>
    <dgm:pt modelId="{DE6C63E0-049A-4C3B-9A80-6495DD56A739}" type="pres">
      <dgm:prSet presAssocID="{068B59E8-CC09-46CA-AE83-63AF37F68231}" presName="nodeFollowingNodes" presStyleLbl="node1" presStyleIdx="6" presStyleCnt="7">
        <dgm:presLayoutVars>
          <dgm:bulletEnabled val="1"/>
        </dgm:presLayoutVars>
      </dgm:prSet>
      <dgm:spPr/>
    </dgm:pt>
  </dgm:ptLst>
  <dgm:cxnLst>
    <dgm:cxn modelId="{7689DA11-16F1-49D7-98B5-8596FF07E3B5}" type="presOf" srcId="{0B186129-6266-4BDE-B167-68B6AE3F7975}" destId="{1A4EDD88-72DF-4C1F-A146-F148D0F80246}" srcOrd="0" destOrd="0" presId="urn:microsoft.com/office/officeart/2005/8/layout/cycle3"/>
    <dgm:cxn modelId="{FCAD8C13-531D-4D3D-A48B-10D97342E268}" srcId="{20E433D2-5F6D-472D-B039-A5A9DCF7E882}" destId="{8BF5BC57-F7C0-4F96-A5FB-2451F065CED0}" srcOrd="2" destOrd="0" parTransId="{10CF2426-187A-4798-B7BC-526F5FE5FF2C}" sibTransId="{29BD5838-9809-4F0B-84D9-B68042131B29}"/>
    <dgm:cxn modelId="{E4278F19-B8C0-47E8-88EE-DF9F647AB1CE}" srcId="{20E433D2-5F6D-472D-B039-A5A9DCF7E882}" destId="{1C67838E-D410-4C67-A859-1E3E4A509DC9}" srcOrd="5" destOrd="0" parTransId="{FD288E01-F424-4E5E-B41B-E4C1D83F2793}" sibTransId="{524F6744-FE44-40F8-BAB0-ECCC32C8826C}"/>
    <dgm:cxn modelId="{8BCB0135-6EDF-4820-B9B3-9D59C78DB6B7}" type="presOf" srcId="{8EBE73B7-57D3-4BE6-9E7F-86792B429E60}" destId="{C012C563-D88C-4007-A644-D6C74C02C093}" srcOrd="0" destOrd="0" presId="urn:microsoft.com/office/officeart/2005/8/layout/cycle3"/>
    <dgm:cxn modelId="{2AD9273C-35C2-417D-974F-66DE534589F5}" type="presOf" srcId="{368F5BE0-C7F9-402D-BC6D-2C9401B2B25E}" destId="{ECBD6A45-A415-497C-B394-B0D6B5A1A7B7}" srcOrd="0" destOrd="0" presId="urn:microsoft.com/office/officeart/2005/8/layout/cycle3"/>
    <dgm:cxn modelId="{7F4C4A60-CA0C-4864-88EC-A190DD5AB222}" type="presOf" srcId="{068B59E8-CC09-46CA-AE83-63AF37F68231}" destId="{DE6C63E0-049A-4C3B-9A80-6495DD56A739}" srcOrd="0" destOrd="0" presId="urn:microsoft.com/office/officeart/2005/8/layout/cycle3"/>
    <dgm:cxn modelId="{92278048-FED3-4EFC-AFD6-ECA9B13538B9}" srcId="{20E433D2-5F6D-472D-B039-A5A9DCF7E882}" destId="{0B186129-6266-4BDE-B167-68B6AE3F7975}" srcOrd="0" destOrd="0" parTransId="{83DCD5DB-FC16-4398-8DC5-3C5600B0EE1A}" sibTransId="{368F5BE0-C7F9-402D-BC6D-2C9401B2B25E}"/>
    <dgm:cxn modelId="{CAD45054-5F58-4CAC-8F44-422E03586B78}" srcId="{20E433D2-5F6D-472D-B039-A5A9DCF7E882}" destId="{87A83721-D2E6-40B9-9EA2-85ED0058CB4F}" srcOrd="3" destOrd="0" parTransId="{F59A8562-E531-4579-9629-E147B8D002AA}" sibTransId="{3129CE06-603E-4CED-A928-F7D202A537E2}"/>
    <dgm:cxn modelId="{04978477-8464-45C3-8F4E-6EE482C1E73A}" type="presOf" srcId="{20E433D2-5F6D-472D-B039-A5A9DCF7E882}" destId="{CC4BAF99-B9F8-434D-B139-B0D245BE0F4E}" srcOrd="0" destOrd="0" presId="urn:microsoft.com/office/officeart/2005/8/layout/cycle3"/>
    <dgm:cxn modelId="{552A468B-AC4C-4426-920E-42E47FBD5CB4}" srcId="{20E433D2-5F6D-472D-B039-A5A9DCF7E882}" destId="{068B59E8-CC09-46CA-AE83-63AF37F68231}" srcOrd="6" destOrd="0" parTransId="{DE8CF97D-2BCC-4760-A223-7F6E6D85B1C5}" sibTransId="{9ED5A928-934F-455B-A266-62914FA5BFEA}"/>
    <dgm:cxn modelId="{97D76B91-2F14-41D0-85B3-1D68728A4D81}" srcId="{20E433D2-5F6D-472D-B039-A5A9DCF7E882}" destId="{6C937CDB-3BE2-44B9-924E-E1907B938E33}" srcOrd="1" destOrd="0" parTransId="{76B65543-6B9B-457B-AB81-22F1AE4CC619}" sibTransId="{2B17298B-2DB1-4CD4-8E98-80B0DA31CFBC}"/>
    <dgm:cxn modelId="{83EACC92-027F-4B44-88BA-21BB93CD7A93}" type="presOf" srcId="{87A83721-D2E6-40B9-9EA2-85ED0058CB4F}" destId="{C8E1D692-7C4F-4B22-AA29-3294ED33A264}" srcOrd="0" destOrd="0" presId="urn:microsoft.com/office/officeart/2005/8/layout/cycle3"/>
    <dgm:cxn modelId="{11A2BD95-2CB0-4DCF-A44D-EE8AA4F9BA6C}" type="presOf" srcId="{1C67838E-D410-4C67-A859-1E3E4A509DC9}" destId="{B94539F1-8A3E-4B6D-9B42-16EC4AB4EC6C}" srcOrd="0" destOrd="0" presId="urn:microsoft.com/office/officeart/2005/8/layout/cycle3"/>
    <dgm:cxn modelId="{8424EC99-EFFF-4F1A-95D8-BC63CC5EDBC2}" srcId="{20E433D2-5F6D-472D-B039-A5A9DCF7E882}" destId="{8EBE73B7-57D3-4BE6-9E7F-86792B429E60}" srcOrd="4" destOrd="0" parTransId="{1BAF17FD-DD23-4984-86AE-090CF44F003E}" sibTransId="{936DBF78-F8E4-4765-9F81-CA9C368A9CCE}"/>
    <dgm:cxn modelId="{62E332B3-D967-48CE-B6BF-2DADA62DEA03}" type="presOf" srcId="{8BF5BC57-F7C0-4F96-A5FB-2451F065CED0}" destId="{728FD51E-734D-4BAC-99FB-729ED8CEE4CF}" srcOrd="0" destOrd="0" presId="urn:microsoft.com/office/officeart/2005/8/layout/cycle3"/>
    <dgm:cxn modelId="{559596C6-4E52-4100-855F-85F41A3E3C48}" type="presOf" srcId="{6C937CDB-3BE2-44B9-924E-E1907B938E33}" destId="{1A31D75F-AD24-4AE2-AF7A-F23CC7327C2D}" srcOrd="0" destOrd="0" presId="urn:microsoft.com/office/officeart/2005/8/layout/cycle3"/>
    <dgm:cxn modelId="{E7F112D4-59D7-45F3-8A38-3A5C274D71C2}" type="presParOf" srcId="{CC4BAF99-B9F8-434D-B139-B0D245BE0F4E}" destId="{750F25A8-FDFC-4E8E-BD64-CCB67C8E43BB}" srcOrd="0" destOrd="0" presId="urn:microsoft.com/office/officeart/2005/8/layout/cycle3"/>
    <dgm:cxn modelId="{EB5F1A93-E64A-4BC9-8C32-07666C8B1396}" type="presParOf" srcId="{750F25A8-FDFC-4E8E-BD64-CCB67C8E43BB}" destId="{1A4EDD88-72DF-4C1F-A146-F148D0F80246}" srcOrd="0" destOrd="0" presId="urn:microsoft.com/office/officeart/2005/8/layout/cycle3"/>
    <dgm:cxn modelId="{EC3E0735-7C50-4817-96AF-026460E66FFD}" type="presParOf" srcId="{750F25A8-FDFC-4E8E-BD64-CCB67C8E43BB}" destId="{ECBD6A45-A415-497C-B394-B0D6B5A1A7B7}" srcOrd="1" destOrd="0" presId="urn:microsoft.com/office/officeart/2005/8/layout/cycle3"/>
    <dgm:cxn modelId="{B1A24100-E1EF-445E-B58B-3D0090A04A94}" type="presParOf" srcId="{750F25A8-FDFC-4E8E-BD64-CCB67C8E43BB}" destId="{1A31D75F-AD24-4AE2-AF7A-F23CC7327C2D}" srcOrd="2" destOrd="0" presId="urn:microsoft.com/office/officeart/2005/8/layout/cycle3"/>
    <dgm:cxn modelId="{93FF6F53-144C-45F0-A42A-F9E992AC922F}" type="presParOf" srcId="{750F25A8-FDFC-4E8E-BD64-CCB67C8E43BB}" destId="{728FD51E-734D-4BAC-99FB-729ED8CEE4CF}" srcOrd="3" destOrd="0" presId="urn:microsoft.com/office/officeart/2005/8/layout/cycle3"/>
    <dgm:cxn modelId="{75FB9CBB-7433-4A99-A6A4-8704E54E2FF1}" type="presParOf" srcId="{750F25A8-FDFC-4E8E-BD64-CCB67C8E43BB}" destId="{C8E1D692-7C4F-4B22-AA29-3294ED33A264}" srcOrd="4" destOrd="0" presId="urn:microsoft.com/office/officeart/2005/8/layout/cycle3"/>
    <dgm:cxn modelId="{76E26E88-24E8-4749-A8DA-EC3D973B3766}" type="presParOf" srcId="{750F25A8-FDFC-4E8E-BD64-CCB67C8E43BB}" destId="{C012C563-D88C-4007-A644-D6C74C02C093}" srcOrd="5" destOrd="0" presId="urn:microsoft.com/office/officeart/2005/8/layout/cycle3"/>
    <dgm:cxn modelId="{F1DD6610-177B-4EEC-8B9B-5DCC7C3A60A7}" type="presParOf" srcId="{750F25A8-FDFC-4E8E-BD64-CCB67C8E43BB}" destId="{B94539F1-8A3E-4B6D-9B42-16EC4AB4EC6C}" srcOrd="6" destOrd="0" presId="urn:microsoft.com/office/officeart/2005/8/layout/cycle3"/>
    <dgm:cxn modelId="{E14F8E1E-10B7-4D68-B59D-D641D18D4F8E}" type="presParOf" srcId="{750F25A8-FDFC-4E8E-BD64-CCB67C8E43BB}" destId="{DE6C63E0-049A-4C3B-9A80-6495DD56A739}" srcOrd="7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BD6A45-A415-497C-B394-B0D6B5A1A7B7}">
      <dsp:nvSpPr>
        <dsp:cNvPr id="0" name=""/>
        <dsp:cNvSpPr/>
      </dsp:nvSpPr>
      <dsp:spPr>
        <a:xfrm>
          <a:off x="3303246" y="-27182"/>
          <a:ext cx="4321335" cy="4321335"/>
        </a:xfrm>
        <a:prstGeom prst="circularArrow">
          <a:avLst>
            <a:gd name="adj1" fmla="val 5544"/>
            <a:gd name="adj2" fmla="val 330680"/>
            <a:gd name="adj3" fmla="val 14482942"/>
            <a:gd name="adj4" fmla="val 16969031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4EDD88-72DF-4C1F-A146-F148D0F80246}">
      <dsp:nvSpPr>
        <dsp:cNvPr id="0" name=""/>
        <dsp:cNvSpPr/>
      </dsp:nvSpPr>
      <dsp:spPr>
        <a:xfrm>
          <a:off x="4775589" y="699"/>
          <a:ext cx="1376650" cy="6883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1" i="0" kern="1200" baseline="0"/>
            <a:t>Equipe:</a:t>
          </a:r>
          <a:endParaRPr lang="en-US" sz="1200" kern="1200"/>
        </a:p>
      </dsp:txBody>
      <dsp:txXfrm>
        <a:off x="4809190" y="34300"/>
        <a:ext cx="1309448" cy="621123"/>
      </dsp:txXfrm>
    </dsp:sp>
    <dsp:sp modelId="{1A31D75F-AD24-4AE2-AF7A-F23CC7327C2D}">
      <dsp:nvSpPr>
        <dsp:cNvPr id="0" name=""/>
        <dsp:cNvSpPr/>
      </dsp:nvSpPr>
      <dsp:spPr>
        <a:xfrm>
          <a:off x="6216338" y="694527"/>
          <a:ext cx="1376650" cy="6883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1" i="0" kern="1200" baseline="0"/>
            <a:t>Alexandre Donisete Bezerra Filho</a:t>
          </a:r>
          <a:endParaRPr lang="en-US" sz="1200" kern="1200"/>
        </a:p>
      </dsp:txBody>
      <dsp:txXfrm>
        <a:off x="6249939" y="728128"/>
        <a:ext cx="1309448" cy="621123"/>
      </dsp:txXfrm>
    </dsp:sp>
    <dsp:sp modelId="{728FD51E-734D-4BAC-99FB-729ED8CEE4CF}">
      <dsp:nvSpPr>
        <dsp:cNvPr id="0" name=""/>
        <dsp:cNvSpPr/>
      </dsp:nvSpPr>
      <dsp:spPr>
        <a:xfrm>
          <a:off x="6572173" y="2253545"/>
          <a:ext cx="1376650" cy="6883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1" i="0" kern="1200" baseline="0"/>
            <a:t>Edler Gama Lins</a:t>
          </a:r>
          <a:endParaRPr lang="en-US" sz="1200" kern="1200"/>
        </a:p>
      </dsp:txBody>
      <dsp:txXfrm>
        <a:off x="6605774" y="2287146"/>
        <a:ext cx="1309448" cy="621123"/>
      </dsp:txXfrm>
    </dsp:sp>
    <dsp:sp modelId="{C8E1D692-7C4F-4B22-AA29-3294ED33A264}">
      <dsp:nvSpPr>
        <dsp:cNvPr id="0" name=""/>
        <dsp:cNvSpPr/>
      </dsp:nvSpPr>
      <dsp:spPr>
        <a:xfrm>
          <a:off x="5575144" y="3503780"/>
          <a:ext cx="1376650" cy="6883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1" i="0" kern="1200" baseline="0"/>
            <a:t>Eduardo Belarmino Gimenes</a:t>
          </a:r>
          <a:endParaRPr lang="en-US" sz="1200" kern="1200"/>
        </a:p>
      </dsp:txBody>
      <dsp:txXfrm>
        <a:off x="5608745" y="3537381"/>
        <a:ext cx="1309448" cy="621123"/>
      </dsp:txXfrm>
    </dsp:sp>
    <dsp:sp modelId="{C012C563-D88C-4007-A644-D6C74C02C093}">
      <dsp:nvSpPr>
        <dsp:cNvPr id="0" name=""/>
        <dsp:cNvSpPr/>
      </dsp:nvSpPr>
      <dsp:spPr>
        <a:xfrm>
          <a:off x="3976033" y="3503780"/>
          <a:ext cx="1376650" cy="6883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1" i="0" kern="1200" baseline="0"/>
            <a:t>Nathan Melo de Oliveira</a:t>
          </a:r>
          <a:endParaRPr lang="en-US" sz="1200" kern="1200"/>
        </a:p>
      </dsp:txBody>
      <dsp:txXfrm>
        <a:off x="4009634" y="3537381"/>
        <a:ext cx="1309448" cy="621123"/>
      </dsp:txXfrm>
    </dsp:sp>
    <dsp:sp modelId="{B94539F1-8A3E-4B6D-9B42-16EC4AB4EC6C}">
      <dsp:nvSpPr>
        <dsp:cNvPr id="0" name=""/>
        <dsp:cNvSpPr/>
      </dsp:nvSpPr>
      <dsp:spPr>
        <a:xfrm>
          <a:off x="2979004" y="2253545"/>
          <a:ext cx="1376650" cy="6883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1" i="0" kern="1200" baseline="0"/>
            <a:t>William Dias da Silva Fortunato</a:t>
          </a:r>
          <a:endParaRPr lang="en-US" sz="1200" kern="1200"/>
        </a:p>
      </dsp:txBody>
      <dsp:txXfrm>
        <a:off x="3012605" y="2287146"/>
        <a:ext cx="1309448" cy="621123"/>
      </dsp:txXfrm>
    </dsp:sp>
    <dsp:sp modelId="{DE6C63E0-049A-4C3B-9A80-6495DD56A739}">
      <dsp:nvSpPr>
        <dsp:cNvPr id="0" name=""/>
        <dsp:cNvSpPr/>
      </dsp:nvSpPr>
      <dsp:spPr>
        <a:xfrm>
          <a:off x="3334840" y="694527"/>
          <a:ext cx="1376650" cy="6883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1" i="0" kern="1200" baseline="0"/>
            <a:t>Wilson Ducatti Junior</a:t>
          </a:r>
          <a:endParaRPr lang="en-US" sz="1200" kern="1200"/>
        </a:p>
      </dsp:txBody>
      <dsp:txXfrm>
        <a:off x="3368441" y="728128"/>
        <a:ext cx="1309448" cy="6211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A1C0E1-C075-A07C-356C-52895E8D3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8D412F-83C5-5649-49C3-4D8729090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CEDA85-8A5F-DD26-38A5-3F36BE88F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8C537-78EF-4E15-A993-8F7FEF8BD9DF}" type="datetimeFigureOut">
              <a:rPr lang="pt-BR" smtClean="0"/>
              <a:t>05/11/2022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F085CB-3A03-88D7-E1B7-769CFD1A1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3868F3-F3E0-2AA9-7A2C-9086DEBD1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FAB3-CAC6-4770-8A94-C2F3FA39BB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4264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8CC205-87FC-877C-C0A7-3CF7BC81F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265C11F-7F6E-47A1-7E91-94C59E3D59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8DC8F4-4DEB-0B5C-29AB-A4F935983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8C537-78EF-4E15-A993-8F7FEF8BD9DF}" type="datetimeFigureOut">
              <a:rPr lang="pt-BR" smtClean="0"/>
              <a:t>05/11/2022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97957D-6C9D-2FF6-6AED-C949A6E7A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2D73C9-4645-7F6E-D5A1-ACDA54BE2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FAB3-CAC6-4770-8A94-C2F3FA39BB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5003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5BA4C91-99A9-36EF-4FA8-09A6729C71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3CDCBC0-5C87-DEB7-D6C5-31FFEE7BE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8617B7-5F60-A0EC-C18F-C2FD9AEA1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8C537-78EF-4E15-A993-8F7FEF8BD9DF}" type="datetimeFigureOut">
              <a:rPr lang="pt-BR" smtClean="0"/>
              <a:t>05/11/2022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D0D974-0189-F6EA-9D13-41AD8FED8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2D822C-11D6-E254-E39D-9357765D2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FAB3-CAC6-4770-8A94-C2F3FA39BB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4562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ABBD3D-93DD-13F5-6032-518F80063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5EB4B7-6DAF-3A84-C86C-4AE65DBDF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57DCA6-7F0C-FFD8-D415-4D00D06D8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8C537-78EF-4E15-A993-8F7FEF8BD9DF}" type="datetimeFigureOut">
              <a:rPr lang="pt-BR" smtClean="0"/>
              <a:t>05/11/2022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026F78-BB2C-1B41-3706-B80DCD121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7E9466-4C70-E8EE-8AB7-5EB9E9FD1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FAB3-CAC6-4770-8A94-C2F3FA39BB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5248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FB0DD5-8033-52DB-AC56-1D46C791D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0D66E13-A85E-41F3-9FB2-2D44AB7D0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091259-B635-CEA8-70D3-BF264C9CD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8C537-78EF-4E15-A993-8F7FEF8BD9DF}" type="datetimeFigureOut">
              <a:rPr lang="pt-BR" smtClean="0"/>
              <a:t>05/11/2022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7DA972-EAF8-0FCC-C269-F9445ABD6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BBC27E-649A-B0AE-4224-F5FC13940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FAB3-CAC6-4770-8A94-C2F3FA39BB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9889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A471AA-D018-47E2-41CF-8B461C8DA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DDD83F-42EF-2E6E-C1E4-13CF040FCF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79A1809-D64B-DB56-8D8B-BC1A9266F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C5D5F32-1C50-50D8-9DA9-25E2A1B55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8C537-78EF-4E15-A993-8F7FEF8BD9DF}" type="datetimeFigureOut">
              <a:rPr lang="pt-BR" smtClean="0"/>
              <a:t>05/11/2022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231D54B-A447-F698-9F5C-FA9408A1B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29CA4-E338-9EE5-B255-4F669AC49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FAB3-CAC6-4770-8A94-C2F3FA39BB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3707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A3E76-FD84-F5F1-5370-CA7AEC3C2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73A1E18-2E59-D9BF-9431-11B69737B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2AF128F-C105-7C23-AA1A-280929DCF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FA6FD81-DA63-11E3-12BF-0783CFA4FA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4B02B03-D4DC-D045-5D53-13993A01E4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A9C0E89-53CB-5D97-482F-B4DBD538D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8C537-78EF-4E15-A993-8F7FEF8BD9DF}" type="datetimeFigureOut">
              <a:rPr lang="pt-BR" smtClean="0"/>
              <a:t>05/11/2022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0EC24F9-DC83-727E-CFCA-7E189B1AC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BA60F09-DB50-6977-EC09-73BA2CCFD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FAB3-CAC6-4770-8A94-C2F3FA39BB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0912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38978E-CC34-6114-1249-5E23453ED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D8EB417-E7CE-763B-979C-D15F2DF69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8C537-78EF-4E15-A993-8F7FEF8BD9DF}" type="datetimeFigureOut">
              <a:rPr lang="pt-BR" smtClean="0"/>
              <a:t>05/11/2022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2FAE179-4FD9-4BA0-0735-6839FA2C3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FF38663-1CFF-53B6-77DD-9291E5186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FAB3-CAC6-4770-8A94-C2F3FA39BB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5801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AD16FA0-0077-33A0-38B8-4CCF310E4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8C537-78EF-4E15-A993-8F7FEF8BD9DF}" type="datetimeFigureOut">
              <a:rPr lang="pt-BR" smtClean="0"/>
              <a:t>05/11/2022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9D06F3D-1F45-D5A3-3F3A-E31B3A0BE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A61F592-54D3-951E-1774-396F451E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FAB3-CAC6-4770-8A94-C2F3FA39BB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0961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0A6F58-4C9F-C096-6810-E19624E26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618EC5-F86F-1E98-41B6-D5316180C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E2754FE-E8D3-5408-B92A-6B9A3F1432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92B1C7E-39A0-10C3-5F73-851C3621E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8C537-78EF-4E15-A993-8F7FEF8BD9DF}" type="datetimeFigureOut">
              <a:rPr lang="pt-BR" smtClean="0"/>
              <a:t>05/11/2022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CA38E11-EFB6-7A71-8250-BE6522CB2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40BC713-F00C-CD11-ADA0-B36151016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FAB3-CAC6-4770-8A94-C2F3FA39BB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940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6183E4-83A3-F48E-EADD-28E2ADC93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662653E-30E7-B509-645A-8A6AE9D631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0C0F4D9-542E-76F4-E506-21E6983B6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B641A42-5566-D8C9-18A9-887D311C8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8C537-78EF-4E15-A993-8F7FEF8BD9DF}" type="datetimeFigureOut">
              <a:rPr lang="pt-BR" smtClean="0"/>
              <a:t>05/11/2022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2203E76-1278-9CBE-76F0-0644561B9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17DF6BF-D253-9742-AC54-0A7990363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FAB3-CAC6-4770-8A94-C2F3FA39BB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4645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0D5E914-60A3-B77A-A426-3E4B478C9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4272188-3AA3-11C0-8E0F-9F968A9CE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E1B873-16E2-812D-D303-61B5E20DCF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8C537-78EF-4E15-A993-8F7FEF8BD9DF}" type="datetimeFigureOut">
              <a:rPr lang="pt-BR" smtClean="0"/>
              <a:t>05/11/2022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1A52A5-D66E-2A39-9925-6A41D3C1AF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B16C45-0516-A9B5-A825-4888B7CFCD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5FAB3-CAC6-4770-8A94-C2F3FA39BB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9770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722675-5166-AEF8-A156-53504F2DB7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A717D79-55F6-9335-EEBE-87A8CEC358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 descr="Uma imagem contendo edifício, ao ar livre, grande, placar&#10;&#10;Descrição gerada automaticamente">
            <a:extLst>
              <a:ext uri="{FF2B5EF4-FFF2-40B4-BE49-F238E27FC236}">
                <a16:creationId xmlns:a16="http://schemas.microsoft.com/office/drawing/2014/main" id="{B9846C68-5ADC-5F48-1C53-57A01CF47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6F756F0-AAC2-A1DB-404B-8F157190B25E}"/>
              </a:ext>
            </a:extLst>
          </p:cNvPr>
          <p:cNvSpPr txBox="1"/>
          <p:nvPr/>
        </p:nvSpPr>
        <p:spPr>
          <a:xfrm>
            <a:off x="0" y="6027003"/>
            <a:ext cx="12192000" cy="83099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solidFill>
                  <a:schemeClr val="bg1"/>
                </a:solidFill>
              </a:rPr>
              <a:t>Metodologia Ágil - Scrum</a:t>
            </a:r>
          </a:p>
        </p:txBody>
      </p:sp>
    </p:spTree>
    <p:extLst>
      <p:ext uri="{BB962C8B-B14F-4D97-AF65-F5344CB8AC3E}">
        <p14:creationId xmlns:p14="http://schemas.microsoft.com/office/powerpoint/2010/main" val="3743349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31671F-0D27-02B9-6CF7-A268B7A92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Eventos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0402C9F-2D22-76C3-216D-17555B7A9548}"/>
              </a:ext>
            </a:extLst>
          </p:cNvPr>
          <p:cNvSpPr txBox="1"/>
          <p:nvPr/>
        </p:nvSpPr>
        <p:spPr>
          <a:xfrm>
            <a:off x="1445895" y="1814209"/>
            <a:ext cx="9724031" cy="48136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pt-BR" sz="2400" b="0" i="0" u="none" strike="noStrike" baseline="0" dirty="0">
                <a:solidFill>
                  <a:schemeClr val="accent1">
                    <a:lumMod val="75000"/>
                  </a:schemeClr>
                </a:solidFill>
              </a:rPr>
              <a:t>● </a:t>
            </a:r>
            <a:r>
              <a:rPr lang="pt-BR" sz="2400" b="1" i="0" u="none" strike="noStrike" baseline="0" dirty="0">
                <a:solidFill>
                  <a:schemeClr val="accent1">
                    <a:lumMod val="75000"/>
                  </a:schemeClr>
                </a:solidFill>
              </a:rPr>
              <a:t>Revisão do sprint:</a:t>
            </a:r>
            <a:r>
              <a:rPr lang="pt-BR" sz="2400" b="0" i="0" u="none" strike="noStrike" baseline="0" dirty="0">
                <a:solidFill>
                  <a:schemeClr val="accent1">
                    <a:lumMod val="75000"/>
                  </a:schemeClr>
                </a:solidFill>
              </a:rPr>
              <a:t> reunião de até 4 horas realizada no último dia do sprint.</a:t>
            </a:r>
          </a:p>
          <a:p>
            <a:pPr algn="just"/>
            <a:r>
              <a:rPr lang="pt-BR" sz="2400" b="0" i="0" u="none" strike="noStrike" baseline="0" dirty="0">
                <a:solidFill>
                  <a:schemeClr val="accent1">
                    <a:lumMod val="75000"/>
                  </a:schemeClr>
                </a:solidFill>
              </a:rPr>
              <a:t>- Objetivo: demonstrar aos stakeholders o incremento (produto final utilizável, proveniente de um sprint) que foi criado ao produto.</a:t>
            </a:r>
          </a:p>
          <a:p>
            <a:pPr algn="just"/>
            <a:r>
              <a:rPr lang="pt-BR" sz="2400" b="0" i="0" u="none" strike="noStrike" baseline="0" dirty="0">
                <a:solidFill>
                  <a:schemeClr val="accent1">
                    <a:lumMod val="75000"/>
                  </a:schemeClr>
                </a:solidFill>
              </a:rPr>
              <a:t>Foca no aceite ou não do trabalho realizado.</a:t>
            </a:r>
          </a:p>
          <a:p>
            <a:pPr algn="just"/>
            <a:r>
              <a:rPr lang="pt-BR" sz="2400" b="0" i="0" u="none" strike="noStrike" baseline="0" dirty="0">
                <a:solidFill>
                  <a:schemeClr val="accent1">
                    <a:lumMod val="75000"/>
                  </a:schemeClr>
                </a:solidFill>
              </a:rPr>
              <a:t>- Revisão do backlog do produto: definição do provável backlog para a próxima sprint.</a:t>
            </a:r>
          </a:p>
          <a:p>
            <a:pPr algn="just"/>
            <a:endParaRPr lang="pt-BR" sz="2400" b="0" i="0" u="none" strike="noStrike" baseline="0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pt-BR" sz="2400" b="0" i="0" u="none" strike="noStrike" baseline="0" dirty="0">
                <a:solidFill>
                  <a:schemeClr val="accent1">
                    <a:lumMod val="75000"/>
                  </a:schemeClr>
                </a:solidFill>
              </a:rPr>
              <a:t>● </a:t>
            </a:r>
            <a:r>
              <a:rPr lang="pt-BR" sz="2400" b="1" i="0" u="none" strike="noStrike" baseline="0" dirty="0">
                <a:solidFill>
                  <a:schemeClr val="accent1">
                    <a:lumMod val="75000"/>
                  </a:schemeClr>
                </a:solidFill>
              </a:rPr>
              <a:t>Retrospectiva do sprint: </a:t>
            </a:r>
            <a:r>
              <a:rPr lang="pt-BR" sz="2400" b="0" i="0" u="none" strike="noStrike" baseline="0" dirty="0">
                <a:solidFill>
                  <a:schemeClr val="accent1">
                    <a:lumMod val="75000"/>
                  </a:schemeClr>
                </a:solidFill>
              </a:rPr>
              <a:t>reunião de até 3 horas realizada após a revisão do sprint. </a:t>
            </a:r>
          </a:p>
          <a:p>
            <a:pPr algn="just"/>
            <a:r>
              <a:rPr lang="pt-BR" sz="2400" b="0" i="0" u="none" strike="noStrike" baseline="0" dirty="0">
                <a:solidFill>
                  <a:schemeClr val="accent1">
                    <a:lumMod val="75000"/>
                  </a:schemeClr>
                </a:solidFill>
              </a:rPr>
              <a:t>- Objetivo: rever o processo de trabalho e qualidade da última sprint, realizada pelo próprio time.</a:t>
            </a:r>
          </a:p>
          <a:p>
            <a:pPr algn="just"/>
            <a:endParaRPr kumimoji="0" lang="pt-BR" sz="2600" b="1" i="0" u="none" strike="noStrike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Espaço Reservado para Conteúdo 4" descr="Logotipo, nome da empresa&#10;&#10;Descrição gerada automaticamente">
            <a:extLst>
              <a:ext uri="{FF2B5EF4-FFF2-40B4-BE49-F238E27FC236}">
                <a16:creationId xmlns:a16="http://schemas.microsoft.com/office/drawing/2014/main" id="{2B5A9C1F-6052-D7F0-1428-B380CB22EE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7852" y="1"/>
            <a:ext cx="2044148" cy="1155789"/>
          </a:xfrm>
        </p:spPr>
      </p:pic>
    </p:spTree>
    <p:extLst>
      <p:ext uri="{BB962C8B-B14F-4D97-AF65-F5344CB8AC3E}">
        <p14:creationId xmlns:p14="http://schemas.microsoft.com/office/powerpoint/2010/main" val="790128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31671F-0D27-02B9-6CF7-A268B7A92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Artefatos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0402C9F-2D22-76C3-216D-17555B7A9548}"/>
              </a:ext>
            </a:extLst>
          </p:cNvPr>
          <p:cNvSpPr txBox="1"/>
          <p:nvPr/>
        </p:nvSpPr>
        <p:spPr>
          <a:xfrm>
            <a:off x="1445895" y="1814209"/>
            <a:ext cx="9724031" cy="48136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pt-BR" sz="2600" b="0" i="0" u="none" strike="noStrike" baseline="0" dirty="0">
                <a:solidFill>
                  <a:schemeClr val="accent1">
                    <a:lumMod val="75000"/>
                  </a:schemeClr>
                </a:solidFill>
              </a:rPr>
              <a:t>Ferramentas para resolver os problemas.</a:t>
            </a:r>
          </a:p>
          <a:p>
            <a:pPr algn="just"/>
            <a:endParaRPr lang="pt-BR" sz="2600" b="0" i="0" u="none" strike="noStrike" baseline="0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pt-BR" sz="2600" b="0" i="0" u="none" strike="noStrike" baseline="0" dirty="0">
                <a:solidFill>
                  <a:schemeClr val="accent1">
                    <a:lumMod val="75000"/>
                  </a:schemeClr>
                </a:solidFill>
              </a:rPr>
              <a:t>● </a:t>
            </a:r>
            <a:r>
              <a:rPr lang="pt-BR" sz="2600" b="1" i="0" u="none" strike="noStrike" baseline="0" dirty="0">
                <a:solidFill>
                  <a:schemeClr val="accent1">
                    <a:lumMod val="75000"/>
                  </a:schemeClr>
                </a:solidFill>
              </a:rPr>
              <a:t>Backlog:</a:t>
            </a:r>
            <a:r>
              <a:rPr lang="pt-BR" sz="2600" b="0" i="0" u="none" strike="noStrike" baseline="0" dirty="0">
                <a:solidFill>
                  <a:schemeClr val="accent1">
                    <a:lumMod val="75000"/>
                  </a:schemeClr>
                </a:solidFill>
              </a:rPr>
              <a:t> Lista de requisitos da aplicação. Dividido em 2 partes.</a:t>
            </a:r>
          </a:p>
          <a:p>
            <a:pPr algn="just"/>
            <a:endParaRPr lang="pt-BR" sz="2600" b="0" i="0" u="none" strike="noStrike" baseline="0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pt-BR" sz="2600" b="0" i="0" u="none" strike="noStrike" baseline="0" dirty="0">
                <a:solidFill>
                  <a:schemeClr val="accent1">
                    <a:lumMod val="75000"/>
                  </a:schemeClr>
                </a:solidFill>
              </a:rPr>
              <a:t>- Backlog do produto: lista de requisitos da aplicação e de todas as informações pertinentes ao projeto. Tudo o que precisa ser desenvolvido para que a aplicação seja entregue.</a:t>
            </a:r>
          </a:p>
          <a:p>
            <a:pPr algn="just"/>
            <a:endParaRPr lang="pt-BR" sz="2600" b="0" i="0" u="none" strike="noStrike" baseline="0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pt-BR" sz="2600" b="0" i="0" u="none" strike="noStrike" baseline="0" dirty="0">
                <a:solidFill>
                  <a:schemeClr val="accent1">
                    <a:lumMod val="75000"/>
                  </a:schemeClr>
                </a:solidFill>
              </a:rPr>
              <a:t>- Backlog do sprint: conjunto de informações necessárias para a finalização de um sprint. Aqui são estipuladas as tarefas que precisarão ser entregues.</a:t>
            </a:r>
            <a:endParaRPr kumimoji="0" lang="pt-BR" sz="2600" b="1" i="0" u="none" strike="noStrike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Espaço Reservado para Conteúdo 4" descr="Logotipo, nome da empresa&#10;&#10;Descrição gerada automaticamente">
            <a:extLst>
              <a:ext uri="{FF2B5EF4-FFF2-40B4-BE49-F238E27FC236}">
                <a16:creationId xmlns:a16="http://schemas.microsoft.com/office/drawing/2014/main" id="{2B5A9C1F-6052-D7F0-1428-B380CB22EE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7852" y="1"/>
            <a:ext cx="2044148" cy="1155789"/>
          </a:xfrm>
        </p:spPr>
      </p:pic>
    </p:spTree>
    <p:extLst>
      <p:ext uri="{BB962C8B-B14F-4D97-AF65-F5344CB8AC3E}">
        <p14:creationId xmlns:p14="http://schemas.microsoft.com/office/powerpoint/2010/main" val="1855391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31671F-0D27-02B9-6CF7-A268B7A92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Artefatos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0402C9F-2D22-76C3-216D-17555B7A9548}"/>
              </a:ext>
            </a:extLst>
          </p:cNvPr>
          <p:cNvSpPr txBox="1"/>
          <p:nvPr/>
        </p:nvSpPr>
        <p:spPr>
          <a:xfrm>
            <a:off x="1445895" y="1814209"/>
            <a:ext cx="9821655" cy="48136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pt-BR" sz="2800" b="1" i="0" u="none" strike="noStrike" baseline="0" dirty="0">
                <a:solidFill>
                  <a:schemeClr val="accent1">
                    <a:lumMod val="75000"/>
                  </a:schemeClr>
                </a:solidFill>
              </a:rPr>
              <a:t>● Incremento:</a:t>
            </a:r>
          </a:p>
          <a:p>
            <a:pPr algn="just"/>
            <a:r>
              <a:rPr lang="pt-BR" sz="2800" dirty="0">
                <a:solidFill>
                  <a:schemeClr val="accent1">
                    <a:lumMod val="7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* </a:t>
            </a:r>
            <a:r>
              <a:rPr kumimoji="0" lang="pt-BR" sz="2800" i="0" u="none" strike="noStrike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rPr>
              <a:t>Histórias: descritivo claro, resumido e objetivo da funcionalidade</a:t>
            </a:r>
          </a:p>
          <a:p>
            <a:pPr algn="just"/>
            <a:r>
              <a:rPr kumimoji="0" lang="pt-BR" sz="2800" i="0" u="none" strike="noStrike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rPr>
              <a:t> que será desenvolvida. Cada tarefa deve ser estipulada em forma narrativa, evitando a dúvida do porquê aquilo está sendo feito, requisitado.</a:t>
            </a:r>
          </a:p>
          <a:p>
            <a:pPr algn="just"/>
            <a:endParaRPr kumimoji="0" lang="pt-BR" sz="2800" i="0" u="none" strike="noStrike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2800" dirty="0">
                <a:solidFill>
                  <a:schemeClr val="accent1">
                    <a:lumMod val="7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* </a:t>
            </a:r>
            <a:r>
              <a:rPr kumimoji="0" lang="pt-BR" sz="2800" i="0" u="none" strike="noStrike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rPr>
              <a:t>Burndown</a:t>
            </a:r>
            <a:r>
              <a:rPr kumimoji="0" lang="pt-BR" sz="2800" i="0" u="none" strike="noStrike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rPr>
              <a:t>: gráfico linha de esforço x trabalho: </a:t>
            </a:r>
          </a:p>
          <a:p>
            <a:pPr algn="just"/>
            <a:r>
              <a:rPr kumimoji="0" lang="pt-BR" sz="2800" i="0" u="none" strike="noStrike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rPr>
              <a:t>(quantidade de trabalho a ser completado x dias de execução)</a:t>
            </a:r>
          </a:p>
          <a:p>
            <a:pPr algn="just"/>
            <a:r>
              <a:rPr kumimoji="0" lang="pt-BR" sz="2800" i="0" u="none" strike="noStrike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rPr>
              <a:t>- Gráfico para o produto;</a:t>
            </a:r>
          </a:p>
          <a:p>
            <a:pPr algn="just"/>
            <a:r>
              <a:rPr kumimoji="0" lang="pt-BR" sz="2800" i="0" u="none" strike="noStrike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rPr>
              <a:t>- Gráfico para o sprint.</a:t>
            </a:r>
          </a:p>
          <a:p>
            <a:pPr algn="just"/>
            <a:endParaRPr kumimoji="0" lang="pt-BR" sz="2600" b="1" i="0" u="none" strike="noStrike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Espaço Reservado para Conteúdo 4" descr="Logotipo, nome da empresa&#10;&#10;Descrição gerada automaticamente">
            <a:extLst>
              <a:ext uri="{FF2B5EF4-FFF2-40B4-BE49-F238E27FC236}">
                <a16:creationId xmlns:a16="http://schemas.microsoft.com/office/drawing/2014/main" id="{2B5A9C1F-6052-D7F0-1428-B380CB22EE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7852" y="1"/>
            <a:ext cx="2044148" cy="1155789"/>
          </a:xfrm>
        </p:spPr>
      </p:pic>
    </p:spTree>
    <p:extLst>
      <p:ext uri="{BB962C8B-B14F-4D97-AF65-F5344CB8AC3E}">
        <p14:creationId xmlns:p14="http://schemas.microsoft.com/office/powerpoint/2010/main" val="4074318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31671F-0D27-02B9-6CF7-A268B7A92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Ciclo</a:t>
            </a:r>
            <a:endParaRPr lang="en-US" sz="40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Espaço Reservado para Conteúdo 4" descr="Logotipo, nome da empresa&#10;&#10;Descrição gerada automaticamente">
            <a:extLst>
              <a:ext uri="{FF2B5EF4-FFF2-40B4-BE49-F238E27FC236}">
                <a16:creationId xmlns:a16="http://schemas.microsoft.com/office/drawing/2014/main" id="{2B5A9C1F-6052-D7F0-1428-B380CB22EE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7852" y="1"/>
            <a:ext cx="2044148" cy="1155789"/>
          </a:xfrm>
        </p:spPr>
      </p:pic>
      <p:pic>
        <p:nvPicPr>
          <p:cNvPr id="4" name="Imagem 3" descr="Interface gráfica do usuário, Diagrama&#10;&#10;Descrição gerada automaticamente">
            <a:extLst>
              <a:ext uri="{FF2B5EF4-FFF2-40B4-BE49-F238E27FC236}">
                <a16:creationId xmlns:a16="http://schemas.microsoft.com/office/drawing/2014/main" id="{5353545B-8C23-9350-BEF9-4DB99F7A0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512" y="2045573"/>
            <a:ext cx="9138976" cy="432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899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722675-5166-AEF8-A156-53504F2DB7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A717D79-55F6-9335-EEBE-87A8CEC358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 descr="Uma imagem contendo edifício, ao ar livre, grande, placar&#10;&#10;Descrição gerada automaticamente">
            <a:extLst>
              <a:ext uri="{FF2B5EF4-FFF2-40B4-BE49-F238E27FC236}">
                <a16:creationId xmlns:a16="http://schemas.microsoft.com/office/drawing/2014/main" id="{B9846C68-5ADC-5F48-1C53-57A01CF47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6F756F0-AAC2-A1DB-404B-8F157190B25E}"/>
              </a:ext>
            </a:extLst>
          </p:cNvPr>
          <p:cNvSpPr txBox="1"/>
          <p:nvPr/>
        </p:nvSpPr>
        <p:spPr>
          <a:xfrm>
            <a:off x="0" y="6027003"/>
            <a:ext cx="12192000" cy="83099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solidFill>
                  <a:schemeClr val="bg1"/>
                </a:solidFill>
              </a:rPr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4100118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31671F-0D27-02B9-6CF7-A268B7A92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z="3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Arquitetura</a:t>
            </a:r>
            <a:r>
              <a:rPr lang="en-US" sz="3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pt-BR" sz="3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Computadores</a:t>
            </a:r>
            <a:r>
              <a:rPr lang="en-US" sz="3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– ADS 1AN</a:t>
            </a:r>
            <a:br>
              <a:rPr lang="en-US" sz="3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Prof. Jacinto </a:t>
            </a:r>
            <a:r>
              <a:rPr lang="en-US" sz="32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Ascênsio</a:t>
            </a:r>
            <a:r>
              <a:rPr lang="en-US" sz="32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b="1" kern="120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Cansado</a:t>
            </a:r>
            <a:endParaRPr lang="en-US" sz="32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Espaço Reservado para Conteúdo 4" descr="Logotipo, nome da empresa&#10;&#10;Descrição gerada automaticamente">
            <a:extLst>
              <a:ext uri="{FF2B5EF4-FFF2-40B4-BE49-F238E27FC236}">
                <a16:creationId xmlns:a16="http://schemas.microsoft.com/office/drawing/2014/main" id="{2B5A9C1F-6052-D7F0-1428-B380CB22EE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7852" y="1"/>
            <a:ext cx="2044148" cy="1155789"/>
          </a:xfrm>
        </p:spPr>
      </p:pic>
      <p:graphicFrame>
        <p:nvGraphicFramePr>
          <p:cNvPr id="9" name="CaixaDeTexto 6">
            <a:extLst>
              <a:ext uri="{FF2B5EF4-FFF2-40B4-BE49-F238E27FC236}">
                <a16:creationId xmlns:a16="http://schemas.microsoft.com/office/drawing/2014/main" id="{FB9187C7-E7AA-3C80-B9AD-2C13F0BDB9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173503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96396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31671F-0D27-02B9-6CF7-A268B7A92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Introdução - Visão Geral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0402C9F-2D22-76C3-216D-17555B7A9548}"/>
              </a:ext>
            </a:extLst>
          </p:cNvPr>
          <p:cNvSpPr txBox="1"/>
          <p:nvPr/>
        </p:nvSpPr>
        <p:spPr>
          <a:xfrm>
            <a:off x="1371599" y="2318197"/>
            <a:ext cx="9724031" cy="3683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-228600" algn="just" fontAlgn="auto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1" i="0" u="none" strike="noStrike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</a:rPr>
              <a:t>O Scrum é </a:t>
            </a:r>
            <a:r>
              <a:rPr kumimoji="0" lang="pt-BR" sz="32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</a:rPr>
              <a:t>uma</a:t>
            </a:r>
            <a:r>
              <a:rPr kumimoji="0" lang="en-US" sz="3200" b="1" i="0" u="none" strike="noStrike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</a:rPr>
              <a:t> estrutura que ajuda as equipes a trabalharem juntas. Semelhante a uma equipe de </a:t>
            </a:r>
            <a:r>
              <a:rPr kumimoji="0" lang="en-US" sz="3200" b="1" i="1" u="none" strike="noStrike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</a:rPr>
              <a:t>rugby</a:t>
            </a:r>
            <a:r>
              <a:rPr kumimoji="0" lang="en-US" sz="3200" b="1" i="0" u="none" strike="noStrike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</a:rPr>
              <a:t> (de onde vem o nome) treinando para o grande jogo, o Scrum estimula as equipes a aprenderem com as experiências, a se organizarem enquanto resolvem um problema e a refletirem sobre os êxitos e fracassos para melhorarem sempre.</a:t>
            </a:r>
          </a:p>
        </p:txBody>
      </p:sp>
      <p:pic>
        <p:nvPicPr>
          <p:cNvPr id="5" name="Espaço Reservado para Conteúdo 4" descr="Logotipo, nome da empresa&#10;&#10;Descrição gerada automaticamente">
            <a:extLst>
              <a:ext uri="{FF2B5EF4-FFF2-40B4-BE49-F238E27FC236}">
                <a16:creationId xmlns:a16="http://schemas.microsoft.com/office/drawing/2014/main" id="{2B5A9C1F-6052-D7F0-1428-B380CB22EE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7852" y="1"/>
            <a:ext cx="2044148" cy="1155789"/>
          </a:xfrm>
        </p:spPr>
      </p:pic>
    </p:spTree>
    <p:extLst>
      <p:ext uri="{BB962C8B-B14F-4D97-AF65-F5344CB8AC3E}">
        <p14:creationId xmlns:p14="http://schemas.microsoft.com/office/powerpoint/2010/main" val="3961780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31671F-0D27-02B9-6CF7-A268B7A92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Introdução - Visão Geral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0402C9F-2D22-76C3-216D-17555B7A9548}"/>
              </a:ext>
            </a:extLst>
          </p:cNvPr>
          <p:cNvSpPr txBox="1"/>
          <p:nvPr/>
        </p:nvSpPr>
        <p:spPr>
          <a:xfrm>
            <a:off x="1371599" y="2318197"/>
            <a:ext cx="9724031" cy="3683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-228600" algn="just" fontAlgn="auto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3200" b="1" i="0" u="none" strike="noStrike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</a:rPr>
              <a:t>Embora o Scrum seja mais usado pelas equipes de desenvolvimento de software, os princípios e as lições dessa estrutura podem ser aplicados a todos os tipos de trabalhos em equipe. Esse é um dos motivos de o Scrum ser tão popular. Muitas vezes considerado uma estrutura de gestão de projetos de agilidade (Ágil), o Scrum descreve um conjunto de reuniões, ferramentas e cargos que atuam juntos para ajudar as equipes a organizarem e gerenciarem o trabalho.</a:t>
            </a:r>
          </a:p>
        </p:txBody>
      </p:sp>
      <p:pic>
        <p:nvPicPr>
          <p:cNvPr id="5" name="Espaço Reservado para Conteúdo 4" descr="Logotipo, nome da empresa&#10;&#10;Descrição gerada automaticamente">
            <a:extLst>
              <a:ext uri="{FF2B5EF4-FFF2-40B4-BE49-F238E27FC236}">
                <a16:creationId xmlns:a16="http://schemas.microsoft.com/office/drawing/2014/main" id="{2B5A9C1F-6052-D7F0-1428-B380CB22EE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7852" y="1"/>
            <a:ext cx="2044148" cy="1155789"/>
          </a:xfrm>
        </p:spPr>
      </p:pic>
    </p:spTree>
    <p:extLst>
      <p:ext uri="{BB962C8B-B14F-4D97-AF65-F5344CB8AC3E}">
        <p14:creationId xmlns:p14="http://schemas.microsoft.com/office/powerpoint/2010/main" val="53508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31671F-0D27-02B9-6CF7-A268B7A92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Introdução - Visão Geral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0402C9F-2D22-76C3-216D-17555B7A9548}"/>
              </a:ext>
            </a:extLst>
          </p:cNvPr>
          <p:cNvSpPr txBox="1"/>
          <p:nvPr/>
        </p:nvSpPr>
        <p:spPr>
          <a:xfrm>
            <a:off x="1233982" y="1801675"/>
            <a:ext cx="9724031" cy="4838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R="0" lvl="0" algn="just" fontAlgn="auto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80000"/>
              <a:tabLst/>
              <a:defRPr/>
            </a:pPr>
            <a:r>
              <a:rPr kumimoji="0" lang="pt-BR" sz="2400" b="1" i="0" u="sng" strike="noStrike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</a:rPr>
              <a:t>Usuários:</a:t>
            </a:r>
          </a:p>
          <a:p>
            <a:pPr marL="457200" marR="0" lvl="0" indent="-457200" algn="just" fontAlgn="auto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80000"/>
              <a:buFont typeface="Wingdings" panose="05000000000000000000" pitchFamily="2" charset="2"/>
              <a:buChar char="ü"/>
              <a:tabLst/>
              <a:defRPr/>
            </a:pPr>
            <a:r>
              <a:rPr kumimoji="0" lang="pt-BR" sz="2400" b="1" i="0" u="none" strike="noStrike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</a:rPr>
              <a:t>* Equipes de RH;</a:t>
            </a:r>
          </a:p>
          <a:p>
            <a:pPr marL="457200" marR="0" lvl="0" indent="-457200" algn="just" fontAlgn="auto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80000"/>
              <a:buFont typeface="Courier New" panose="02070309020205020404" pitchFamily="49" charset="0"/>
              <a:buChar char="o"/>
              <a:tabLst/>
              <a:defRPr/>
            </a:pPr>
            <a:r>
              <a:rPr kumimoji="0" lang="pt-BR" sz="2400" b="1" i="0" u="none" strike="noStrike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</a:rPr>
              <a:t>* Marketing;</a:t>
            </a:r>
          </a:p>
          <a:p>
            <a:pPr marL="457200" marR="0" lvl="0" indent="-457200" algn="just" fontAlgn="auto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80000"/>
              <a:buFont typeface="Courier New" panose="02070309020205020404" pitchFamily="49" charset="0"/>
              <a:buChar char="o"/>
              <a:tabLst/>
              <a:defRPr/>
            </a:pPr>
            <a:r>
              <a:rPr kumimoji="0" lang="pt-BR" sz="2400" b="1" i="0" u="none" strike="noStrike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</a:rPr>
              <a:t>* Design;</a:t>
            </a:r>
          </a:p>
          <a:p>
            <a:pPr marL="457200" marR="0" lvl="0" indent="-457200" algn="just" fontAlgn="auto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80000"/>
              <a:buFont typeface="Courier New" panose="02070309020205020404" pitchFamily="49" charset="0"/>
              <a:buChar char="o"/>
              <a:tabLst/>
              <a:defRPr/>
            </a:pPr>
            <a:r>
              <a:rPr kumimoji="0" lang="pt-BR" sz="2400" b="1" i="0" u="none" strike="noStrike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</a:rPr>
              <a:t>* PRINCIPALMENTE de desenvolvimento de </a:t>
            </a:r>
            <a:r>
              <a:rPr kumimoji="0" lang="pt-BR" sz="2400" b="1" i="1" u="none" strike="noStrike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</a:rPr>
              <a:t>softwares</a:t>
            </a:r>
            <a:r>
              <a:rPr kumimoji="0" lang="pt-BR" sz="2400" b="1" i="0" u="none" strike="noStrike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</a:rPr>
              <a:t>.</a:t>
            </a:r>
          </a:p>
          <a:p>
            <a:pPr marL="0" marR="0" lvl="0" indent="-228600" algn="just" fontAlgn="auto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400" b="1" i="0" u="none" strike="noStrike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</a:rPr>
              <a:t>- Porque </a:t>
            </a:r>
            <a:r>
              <a:rPr kumimoji="0" lang="pt-BR" sz="2400" b="1" i="1" u="none" strike="noStrike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</a:rPr>
              <a:t>devs</a:t>
            </a:r>
            <a:r>
              <a:rPr kumimoji="0" lang="pt-BR" sz="2400" b="1" i="0" u="none" strike="noStrike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</a:rPr>
              <a:t> utilizam?</a:t>
            </a:r>
          </a:p>
          <a:p>
            <a:pPr marL="0" marR="0" lvl="0" indent="-228600" algn="just" fontAlgn="auto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400" b="1" i="0" u="none" strike="noStrike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</a:rPr>
              <a:t>O Scrum abraça mudanças, torna os projetos mais manejáveis, permite</a:t>
            </a:r>
          </a:p>
          <a:p>
            <a:pPr marL="0" marR="0" lvl="0" indent="-228600" algn="just" fontAlgn="auto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400" b="1" i="0" u="none" strike="noStrike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</a:rPr>
              <a:t>que as equipes entreguem seus resultados mais rápido e é flexível.</a:t>
            </a:r>
          </a:p>
          <a:p>
            <a:pPr marR="0" lvl="0" algn="just" fontAlgn="auto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80000"/>
              <a:tabLst/>
              <a:defRPr/>
            </a:pPr>
            <a:r>
              <a:rPr kumimoji="0" lang="pt-BR" sz="2400" b="1" i="0" u="sng" strike="noStrike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</a:rPr>
              <a:t>Pilares:</a:t>
            </a:r>
          </a:p>
          <a:p>
            <a:pPr marL="0" marR="0" lvl="0" indent="-228600" algn="just" fontAlgn="auto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400" b="1" i="0" u="none" strike="noStrike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</a:rPr>
              <a:t>Comunicação, transparência, inspeção, adaptação, objetividade.</a:t>
            </a:r>
          </a:p>
        </p:txBody>
      </p:sp>
      <p:pic>
        <p:nvPicPr>
          <p:cNvPr id="5" name="Espaço Reservado para Conteúdo 4" descr="Logotipo, nome da empresa&#10;&#10;Descrição gerada automaticamente">
            <a:extLst>
              <a:ext uri="{FF2B5EF4-FFF2-40B4-BE49-F238E27FC236}">
                <a16:creationId xmlns:a16="http://schemas.microsoft.com/office/drawing/2014/main" id="{2B5A9C1F-6052-D7F0-1428-B380CB22EE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7852" y="1"/>
            <a:ext cx="2044148" cy="1155789"/>
          </a:xfrm>
        </p:spPr>
      </p:pic>
    </p:spTree>
    <p:extLst>
      <p:ext uri="{BB962C8B-B14F-4D97-AF65-F5344CB8AC3E}">
        <p14:creationId xmlns:p14="http://schemas.microsoft.com/office/powerpoint/2010/main" val="3915506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31671F-0D27-02B9-6CF7-A268B7A92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Papéis - (Pessoas e equipes)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0402C9F-2D22-76C3-216D-17555B7A9548}"/>
              </a:ext>
            </a:extLst>
          </p:cNvPr>
          <p:cNvSpPr txBox="1"/>
          <p:nvPr/>
        </p:nvSpPr>
        <p:spPr>
          <a:xfrm>
            <a:off x="1233982" y="1801675"/>
            <a:ext cx="9724031" cy="4838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just"/>
            <a:r>
              <a:rPr lang="pt-BR" sz="24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● Project </a:t>
            </a:r>
            <a:r>
              <a:rPr lang="pt-BR" sz="2400" b="1" i="0" u="none" strike="noStrike" baseline="0" dirty="0" err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Owner</a:t>
            </a:r>
            <a:r>
              <a:rPr lang="pt-BR" sz="24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pt-BR" sz="2400" b="0" i="0" u="none" strike="noStrike" baseline="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proprietário do produto, gestor do backlog do produto.</a:t>
            </a:r>
          </a:p>
          <a:p>
            <a:pPr algn="just"/>
            <a:r>
              <a:rPr lang="pt-BR" sz="2400" b="0" i="0" u="none" strike="noStrike" baseline="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Função: definir quais recursos e funcionalidades serão utilizados e construídos usando o feedback dos usuários e da equipe de desenvolvimento, além de definir a prioridade de cada um manter a lista atualizada.</a:t>
            </a:r>
          </a:p>
          <a:p>
            <a:pPr algn="just"/>
            <a:endParaRPr lang="pt-BR" sz="2400" b="0" i="0" u="none" strike="noStrike" baseline="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pt-BR" sz="24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● Scrum Master: </a:t>
            </a:r>
            <a:r>
              <a:rPr lang="pt-BR" sz="2400" b="0" i="0" u="none" strike="noStrike" baseline="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líder que facilita o trabalho do time Scrum, responsável por manter o ciclo do Scrum fluindo, tipo um coach.</a:t>
            </a:r>
          </a:p>
          <a:p>
            <a:pPr algn="just"/>
            <a:r>
              <a:rPr lang="pt-BR" sz="2400" b="0" i="0" u="none" strike="noStrike" baseline="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Funções: responsável por ajudar a equipe a compreender inteiramente a metodologia, seus valores, princípios e práticas, eliminar os obstáculos que impedem a produtividade do time e guiar o time aplicando os conceitos do Scrum.</a:t>
            </a:r>
            <a:endParaRPr kumimoji="0" lang="pt-BR" sz="2400" b="1" i="0" u="none" strike="noStrike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Espaço Reservado para Conteúdo 4" descr="Logotipo, nome da empresa&#10;&#10;Descrição gerada automaticamente">
            <a:extLst>
              <a:ext uri="{FF2B5EF4-FFF2-40B4-BE49-F238E27FC236}">
                <a16:creationId xmlns:a16="http://schemas.microsoft.com/office/drawing/2014/main" id="{2B5A9C1F-6052-D7F0-1428-B380CB22EE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7852" y="1"/>
            <a:ext cx="2044148" cy="1155789"/>
          </a:xfrm>
        </p:spPr>
      </p:pic>
    </p:spTree>
    <p:extLst>
      <p:ext uri="{BB962C8B-B14F-4D97-AF65-F5344CB8AC3E}">
        <p14:creationId xmlns:p14="http://schemas.microsoft.com/office/powerpoint/2010/main" val="3767049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31671F-0D27-02B9-6CF7-A268B7A92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Papéis - (Pessoas e equipes)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0402C9F-2D22-76C3-216D-17555B7A9548}"/>
              </a:ext>
            </a:extLst>
          </p:cNvPr>
          <p:cNvSpPr txBox="1"/>
          <p:nvPr/>
        </p:nvSpPr>
        <p:spPr>
          <a:xfrm>
            <a:off x="1457558" y="2114550"/>
            <a:ext cx="9724031" cy="4078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pt-BR" sz="3600" b="1" i="0" u="none" strike="noStrike" baseline="0" dirty="0">
                <a:solidFill>
                  <a:schemeClr val="accent1">
                    <a:lumMod val="7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● </a:t>
            </a:r>
            <a:r>
              <a:rPr lang="pt-BR" sz="3600" b="1" i="0" u="none" strike="noStrike" baseline="0" dirty="0">
                <a:solidFill>
                  <a:schemeClr val="accent1">
                    <a:lumMod val="75000"/>
                  </a:schemeClr>
                </a:solidFill>
              </a:rPr>
              <a:t>Time de desenvolvimento: </a:t>
            </a:r>
            <a:r>
              <a:rPr lang="pt-BR" sz="3600" b="0" i="0" u="none" strike="noStrike" baseline="0" dirty="0">
                <a:solidFill>
                  <a:schemeClr val="accent1">
                    <a:lumMod val="75000"/>
                  </a:schemeClr>
                </a:solidFill>
              </a:rPr>
              <a:t>todas as pessoas envolvidas no desenvolvimento do projeto.</a:t>
            </a:r>
          </a:p>
          <a:p>
            <a:pPr algn="just"/>
            <a:r>
              <a:rPr lang="pt-BR" sz="3600" b="0" i="0" u="none" strike="noStrike" baseline="0" dirty="0">
                <a:solidFill>
                  <a:schemeClr val="accent1">
                    <a:lumMod val="75000"/>
                  </a:schemeClr>
                </a:solidFill>
              </a:rPr>
              <a:t>Função: responsável pelo desenvolvimento e entrega do produto, cumprir o que foi definido no planejamento pelo </a:t>
            </a:r>
            <a:r>
              <a:rPr lang="pt-BR" sz="3600" b="0" i="0" u="none" strike="noStrike" baseline="0" dirty="0" err="1">
                <a:solidFill>
                  <a:schemeClr val="accent1">
                    <a:lumMod val="75000"/>
                  </a:schemeClr>
                </a:solidFill>
              </a:rPr>
              <a:t>Product</a:t>
            </a:r>
            <a:r>
              <a:rPr lang="pt-BR" sz="3600" b="0" i="0" u="none" strike="noStrike" baseline="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3600" b="0" i="0" u="none" strike="noStrike" baseline="0" dirty="0" err="1">
                <a:solidFill>
                  <a:schemeClr val="accent1">
                    <a:lumMod val="75000"/>
                  </a:schemeClr>
                </a:solidFill>
              </a:rPr>
              <a:t>Owner</a:t>
            </a:r>
            <a:r>
              <a:rPr lang="pt-BR" sz="3600" b="0" i="0" u="none" strike="noStrike" baseline="0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kumimoji="0" lang="pt-BR" sz="3600" b="1" i="0" u="none" strike="noStrike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Espaço Reservado para Conteúdo 4" descr="Logotipo, nome da empresa&#10;&#10;Descrição gerada automaticamente">
            <a:extLst>
              <a:ext uri="{FF2B5EF4-FFF2-40B4-BE49-F238E27FC236}">
                <a16:creationId xmlns:a16="http://schemas.microsoft.com/office/drawing/2014/main" id="{2B5A9C1F-6052-D7F0-1428-B380CB22EE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7852" y="1"/>
            <a:ext cx="2044148" cy="1155789"/>
          </a:xfrm>
        </p:spPr>
      </p:pic>
    </p:spTree>
    <p:extLst>
      <p:ext uri="{BB962C8B-B14F-4D97-AF65-F5344CB8AC3E}">
        <p14:creationId xmlns:p14="http://schemas.microsoft.com/office/powerpoint/2010/main" val="1623296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31671F-0D27-02B9-6CF7-A268B7A92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Eventos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0402C9F-2D22-76C3-216D-17555B7A9548}"/>
              </a:ext>
            </a:extLst>
          </p:cNvPr>
          <p:cNvSpPr txBox="1"/>
          <p:nvPr/>
        </p:nvSpPr>
        <p:spPr>
          <a:xfrm>
            <a:off x="1445895" y="1891968"/>
            <a:ext cx="9724031" cy="44516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pt-BR" sz="2800" b="1" i="0" u="none" strike="noStrike" baseline="0" dirty="0">
                <a:solidFill>
                  <a:schemeClr val="accent1">
                    <a:lumMod val="75000"/>
                  </a:schemeClr>
                </a:solidFill>
              </a:rPr>
              <a:t>● Sprint: </a:t>
            </a:r>
            <a:r>
              <a:rPr lang="pt-BR" sz="2800" b="0" i="0" u="none" strike="noStrike" baseline="0" dirty="0">
                <a:solidFill>
                  <a:schemeClr val="accent1">
                    <a:lumMod val="75000"/>
                  </a:schemeClr>
                </a:solidFill>
              </a:rPr>
              <a:t>coração do Scrum.</a:t>
            </a:r>
          </a:p>
          <a:p>
            <a:pPr algn="just"/>
            <a:r>
              <a:rPr lang="pt-BR" sz="2800" b="0" i="0" u="none" strike="noStrike" baseline="0" dirty="0">
                <a:solidFill>
                  <a:schemeClr val="accent1">
                    <a:lumMod val="75000"/>
                  </a:schemeClr>
                </a:solidFill>
              </a:rPr>
              <a:t>Ciclo de desenvolvimento com tempo pré-determinado para concluir um incremento, onde o time completa um conjunto de histórias, ou seja, o backlog do sprint.</a:t>
            </a:r>
          </a:p>
          <a:p>
            <a:pPr algn="just"/>
            <a:r>
              <a:rPr lang="pt-BR" sz="2800" b="0" i="0" u="none" strike="noStrike" baseline="0" dirty="0">
                <a:solidFill>
                  <a:schemeClr val="accent1">
                    <a:lumMod val="75000"/>
                  </a:schemeClr>
                </a:solidFill>
              </a:rPr>
              <a:t>Possui duração de até 4 semanas.</a:t>
            </a:r>
          </a:p>
          <a:p>
            <a:pPr algn="l"/>
            <a:endParaRPr kumimoji="0" lang="pt-BR" sz="2800" cap="none" spc="0" normalizeH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kumimoji="0" lang="pt-BR" sz="2800" cap="none" spc="0" normalizeH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rPr>
              <a:t>● </a:t>
            </a:r>
            <a:r>
              <a:rPr kumimoji="0" lang="pt-BR" sz="2800" b="1" cap="none" spc="0" normalizeH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rPr>
              <a:t>Planejamento do sprint: </a:t>
            </a:r>
            <a:r>
              <a:rPr kumimoji="0" lang="pt-BR" sz="2800" cap="none" spc="0" normalizeH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rPr>
              <a:t>reunião de até 8 horas conduzida pelo Scrum Master para definir os itens do sprint backlog e a meta a ser atingida pelo time de desenvolvimento com esse sprint.</a:t>
            </a:r>
          </a:p>
          <a:p>
            <a:pPr algn="l"/>
            <a:endParaRPr kumimoji="0" lang="pt-BR" sz="2400" b="1" i="0" u="none" strike="noStrike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Espaço Reservado para Conteúdo 4" descr="Logotipo, nome da empresa&#10;&#10;Descrição gerada automaticamente">
            <a:extLst>
              <a:ext uri="{FF2B5EF4-FFF2-40B4-BE49-F238E27FC236}">
                <a16:creationId xmlns:a16="http://schemas.microsoft.com/office/drawing/2014/main" id="{2B5A9C1F-6052-D7F0-1428-B380CB22EE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7852" y="1"/>
            <a:ext cx="2044148" cy="1155789"/>
          </a:xfrm>
        </p:spPr>
      </p:pic>
    </p:spTree>
    <p:extLst>
      <p:ext uri="{BB962C8B-B14F-4D97-AF65-F5344CB8AC3E}">
        <p14:creationId xmlns:p14="http://schemas.microsoft.com/office/powerpoint/2010/main" val="2653364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31671F-0D27-02B9-6CF7-A268B7A92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Eventos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0402C9F-2D22-76C3-216D-17555B7A9548}"/>
              </a:ext>
            </a:extLst>
          </p:cNvPr>
          <p:cNvSpPr txBox="1"/>
          <p:nvPr/>
        </p:nvSpPr>
        <p:spPr>
          <a:xfrm>
            <a:off x="1445895" y="1891968"/>
            <a:ext cx="9724031" cy="44516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pt-BR" sz="2600" b="0" i="0" u="none" strike="noStrike" baseline="0" dirty="0">
                <a:solidFill>
                  <a:schemeClr val="accent1">
                    <a:lumMod val="75000"/>
                  </a:schemeClr>
                </a:solidFill>
              </a:rPr>
              <a:t>● </a:t>
            </a:r>
            <a:r>
              <a:rPr lang="pt-BR" sz="2600" b="1" i="0" u="none" strike="noStrike" baseline="0" dirty="0" err="1">
                <a:solidFill>
                  <a:schemeClr val="accent1">
                    <a:lumMod val="75000"/>
                  </a:schemeClr>
                </a:solidFill>
              </a:rPr>
              <a:t>Dailies</a:t>
            </a:r>
            <a:r>
              <a:rPr lang="pt-BR" sz="2600" b="1" i="0" u="none" strike="noStrike" baseline="0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pt-BR" sz="2600" b="0" i="0" u="none" strike="noStrike" baseline="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algn="just"/>
            <a:r>
              <a:rPr lang="pt-BR" sz="2600" b="0" i="0" u="none" strike="noStrike" baseline="0" dirty="0">
                <a:solidFill>
                  <a:schemeClr val="accent1">
                    <a:lumMod val="75000"/>
                  </a:schemeClr>
                </a:solidFill>
              </a:rPr>
              <a:t>Reuniões diárias de até 15 minutos executadas pelo time de desenvolvimento e pelo Scrum Master.</a:t>
            </a:r>
          </a:p>
          <a:p>
            <a:pPr algn="just"/>
            <a:r>
              <a:rPr lang="pt-BR" sz="2600" b="0" i="0" u="none" strike="noStrike" baseline="0" dirty="0">
                <a:solidFill>
                  <a:schemeClr val="accent1">
                    <a:lumMod val="75000"/>
                  </a:schemeClr>
                </a:solidFill>
              </a:rPr>
              <a:t>Momento de exprimir qualquer preocupação que você tenha a respeito de cumprir a meta do sprint ou quaisquer bloqueadores.</a:t>
            </a:r>
          </a:p>
          <a:p>
            <a:pPr algn="just"/>
            <a:r>
              <a:rPr lang="pt-BR" sz="2600" b="0" i="0" strike="noStrike" baseline="0" dirty="0">
                <a:solidFill>
                  <a:schemeClr val="accent1">
                    <a:lumMod val="75000"/>
                  </a:schemeClr>
                </a:solidFill>
              </a:rPr>
              <a:t>- Objetivo</a:t>
            </a:r>
            <a:r>
              <a:rPr lang="pt-BR" sz="2600" b="0" i="0" u="none" strike="noStrike" baseline="0" dirty="0">
                <a:solidFill>
                  <a:schemeClr val="accent1">
                    <a:lumMod val="75000"/>
                  </a:schemeClr>
                </a:solidFill>
              </a:rPr>
              <a:t>: Sincronismos das tarefas e planejamento das próximas 24 horas.</a:t>
            </a:r>
          </a:p>
          <a:p>
            <a:pPr algn="just"/>
            <a:r>
              <a:rPr lang="pt-BR" sz="2600" b="0" i="0" strike="noStrike" baseline="0" dirty="0">
                <a:solidFill>
                  <a:schemeClr val="accent1">
                    <a:lumMod val="75000"/>
                  </a:schemeClr>
                </a:solidFill>
              </a:rPr>
              <a:t>- Questões</a:t>
            </a:r>
            <a:r>
              <a:rPr lang="pt-BR" sz="2600" b="0" i="0" u="none" strike="noStrike" baseline="0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algn="just"/>
            <a:r>
              <a:rPr lang="pt-BR" sz="2600" b="0" i="0" u="none" strike="noStrike" baseline="0" dirty="0">
                <a:solidFill>
                  <a:schemeClr val="accent1">
                    <a:lumMod val="75000"/>
                  </a:schemeClr>
                </a:solidFill>
              </a:rPr>
              <a:t>O que foi feito no dia anterior?</a:t>
            </a:r>
          </a:p>
          <a:p>
            <a:pPr algn="just"/>
            <a:r>
              <a:rPr lang="pt-BR" sz="2600" b="0" i="0" u="none" strike="noStrike" baseline="0" dirty="0">
                <a:solidFill>
                  <a:schemeClr val="accent1">
                    <a:lumMod val="75000"/>
                  </a:schemeClr>
                </a:solidFill>
              </a:rPr>
              <a:t>O que será feito no dia de hoje?</a:t>
            </a:r>
          </a:p>
          <a:p>
            <a:pPr algn="just"/>
            <a:r>
              <a:rPr lang="pt-BR" sz="2600" b="0" i="0" u="none" strike="noStrike" baseline="0" dirty="0">
                <a:solidFill>
                  <a:schemeClr val="accent1">
                    <a:lumMod val="75000"/>
                  </a:schemeClr>
                </a:solidFill>
              </a:rPr>
              <a:t>Há algum empecilho que dificulta a conclusão de algo?</a:t>
            </a:r>
            <a:endParaRPr kumimoji="0" lang="pt-BR" sz="2600" b="1" i="0" u="none" strike="noStrike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Espaço Reservado para Conteúdo 4" descr="Logotipo, nome da empresa&#10;&#10;Descrição gerada automaticamente">
            <a:extLst>
              <a:ext uri="{FF2B5EF4-FFF2-40B4-BE49-F238E27FC236}">
                <a16:creationId xmlns:a16="http://schemas.microsoft.com/office/drawing/2014/main" id="{2B5A9C1F-6052-D7F0-1428-B380CB22EE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7852" y="1"/>
            <a:ext cx="2044148" cy="1155789"/>
          </a:xfrm>
        </p:spPr>
      </p:pic>
    </p:spTree>
    <p:extLst>
      <p:ext uri="{BB962C8B-B14F-4D97-AF65-F5344CB8AC3E}">
        <p14:creationId xmlns:p14="http://schemas.microsoft.com/office/powerpoint/2010/main" val="15516902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842</Words>
  <Application>Microsoft Office PowerPoint</Application>
  <PresentationFormat>Widescreen</PresentationFormat>
  <Paragraphs>75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Wingdings</vt:lpstr>
      <vt:lpstr>Tema do Office</vt:lpstr>
      <vt:lpstr>Apresentação do PowerPoint</vt:lpstr>
      <vt:lpstr>Arquitetura de Computadores – ADS 1AN Prof. Jacinto Ascênsio Cansado</vt:lpstr>
      <vt:lpstr>Introdução - Visão Geral</vt:lpstr>
      <vt:lpstr>Introdução - Visão Geral</vt:lpstr>
      <vt:lpstr>Introdução - Visão Geral</vt:lpstr>
      <vt:lpstr>Papéis - (Pessoas e equipes)</vt:lpstr>
      <vt:lpstr>Papéis - (Pessoas e equipes)</vt:lpstr>
      <vt:lpstr>Eventos</vt:lpstr>
      <vt:lpstr>Eventos</vt:lpstr>
      <vt:lpstr>Eventos</vt:lpstr>
      <vt:lpstr>Artefatos</vt:lpstr>
      <vt:lpstr>Artefatos</vt:lpstr>
      <vt:lpstr>Ciclo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Edler Lins</dc:creator>
  <cp:lastModifiedBy>Edler Lins</cp:lastModifiedBy>
  <cp:revision>1</cp:revision>
  <dcterms:created xsi:type="dcterms:W3CDTF">2022-11-05T11:39:19Z</dcterms:created>
  <dcterms:modified xsi:type="dcterms:W3CDTF">2022-11-05T13:46:11Z</dcterms:modified>
</cp:coreProperties>
</file>