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9"/>
    <p:restoredTop sz="94732"/>
  </p:normalViewPr>
  <p:slideViewPr>
    <p:cSldViewPr snapToGrid="0" snapToObjects="1">
      <p:cViewPr varScale="1">
        <p:scale>
          <a:sx n="172" d="100"/>
          <a:sy n="172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C68C2-9692-5C40-ABA6-0581AAF4CC10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D322A-515A-0348-ADB9-6F0253E1C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6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D322A-515A-0348-ADB9-6F0253E1C49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91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1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7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2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3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5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0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3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7E4E2C-86DD-480F-90B7-16EACF5CB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1F2E7-CB9E-42C0-9301-B95C19E45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924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938BF42-A8C1-4B84-8ADB-8D608DAD9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454" y="1"/>
            <a:ext cx="8229599" cy="6857999"/>
          </a:xfrm>
          <a:custGeom>
            <a:avLst/>
            <a:gdLst>
              <a:gd name="connsiteX0" fmla="*/ 2 w 8229599"/>
              <a:gd name="connsiteY0" fmla="*/ 0 h 6857999"/>
              <a:gd name="connsiteX1" fmla="*/ 3564834 w 8229599"/>
              <a:gd name="connsiteY1" fmla="*/ 0 h 6857999"/>
              <a:gd name="connsiteX2" fmla="*/ 7316151 w 8229599"/>
              <a:gd name="connsiteY2" fmla="*/ 0 h 6857999"/>
              <a:gd name="connsiteX3" fmla="*/ 8229599 w 8229599"/>
              <a:gd name="connsiteY3" fmla="*/ 0 h 6857999"/>
              <a:gd name="connsiteX4" fmla="*/ 8229599 w 8229599"/>
              <a:gd name="connsiteY4" fmla="*/ 6857999 h 6857999"/>
              <a:gd name="connsiteX5" fmla="*/ 3658076 w 8229599"/>
              <a:gd name="connsiteY5" fmla="*/ 6857999 h 6857999"/>
              <a:gd name="connsiteX6" fmla="*/ 3564834 w 8229599"/>
              <a:gd name="connsiteY6" fmla="*/ 6857999 h 6857999"/>
              <a:gd name="connsiteX7" fmla="*/ 3564834 w 8229599"/>
              <a:gd name="connsiteY7" fmla="*/ 6855652 h 6857999"/>
              <a:gd name="connsiteX8" fmla="*/ 3469832 w 8229599"/>
              <a:gd name="connsiteY8" fmla="*/ 6853261 h 6857999"/>
              <a:gd name="connsiteX9" fmla="*/ 0 w 8229599"/>
              <a:gd name="connsiteY9" fmla="*/ 3216493 h 6857999"/>
              <a:gd name="connsiteX10" fmla="*/ 2532 w 8229599"/>
              <a:gd name="connsiteY10" fmla="*/ 3116768 h 6857999"/>
              <a:gd name="connsiteX11" fmla="*/ 2 w 8229599"/>
              <a:gd name="connsiteY11" fmla="*/ 311676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9599" h="6857999">
                <a:moveTo>
                  <a:pt x="2" y="0"/>
                </a:moveTo>
                <a:lnTo>
                  <a:pt x="3564834" y="0"/>
                </a:lnTo>
                <a:lnTo>
                  <a:pt x="7316151" y="0"/>
                </a:lnTo>
                <a:lnTo>
                  <a:pt x="8229599" y="0"/>
                </a:lnTo>
                <a:lnTo>
                  <a:pt x="8229599" y="6857999"/>
                </a:lnTo>
                <a:lnTo>
                  <a:pt x="3658076" y="6857999"/>
                </a:lnTo>
                <a:lnTo>
                  <a:pt x="3564834" y="6857999"/>
                </a:lnTo>
                <a:lnTo>
                  <a:pt x="3564834" y="6855652"/>
                </a:lnTo>
                <a:lnTo>
                  <a:pt x="3469832" y="6853261"/>
                </a:lnTo>
                <a:cubicBezTo>
                  <a:pt x="1537014" y="6755730"/>
                  <a:pt x="0" y="5164793"/>
                  <a:pt x="0" y="3216493"/>
                </a:cubicBezTo>
                <a:lnTo>
                  <a:pt x="2532" y="3116768"/>
                </a:lnTo>
                <a:lnTo>
                  <a:pt x="2" y="31167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532301-F928-F24C-9C9F-DFFEF97C5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984"/>
            <a:ext cx="5634252" cy="326181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800">
                <a:solidFill>
                  <a:srgbClr val="FFFFFF"/>
                </a:solidFill>
              </a:rPr>
              <a:t>Projet 7 : </a:t>
            </a:r>
            <a:r>
              <a:rPr lang="fr-FR" sz="3800" b="1">
                <a:solidFill>
                  <a:srgbClr val="FFFFFF"/>
                </a:solidFill>
              </a:rPr>
              <a:t>Résolvez des problèmes en utilisant des algorithmes en Python</a:t>
            </a:r>
            <a:br>
              <a:rPr lang="fr-FR" sz="3800" b="1">
                <a:solidFill>
                  <a:srgbClr val="FFFFFF"/>
                </a:solidFill>
              </a:rPr>
            </a:br>
            <a:endParaRPr lang="fr-FR" sz="3800">
              <a:solidFill>
                <a:srgbClr val="FFFFFF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C13ACF3-903E-4B6E-B59C-B9796350F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6355"/>
            <a:ext cx="7920717" cy="2241645"/>
          </a:xfrm>
          <a:custGeom>
            <a:avLst/>
            <a:gdLst>
              <a:gd name="connsiteX0" fmla="*/ 0 w 7920717"/>
              <a:gd name="connsiteY0" fmla="*/ 0 h 2241645"/>
              <a:gd name="connsiteX1" fmla="*/ 5125706 w 7920717"/>
              <a:gd name="connsiteY1" fmla="*/ 0 h 2241645"/>
              <a:gd name="connsiteX2" fmla="*/ 5125706 w 7920717"/>
              <a:gd name="connsiteY2" fmla="*/ 1919 h 2241645"/>
              <a:gd name="connsiteX3" fmla="*/ 5201593 w 7920717"/>
              <a:gd name="connsiteY3" fmla="*/ 0 h 2241645"/>
              <a:gd name="connsiteX4" fmla="*/ 7916273 w 7920717"/>
              <a:gd name="connsiteY4" fmla="*/ 2212528 h 2241645"/>
              <a:gd name="connsiteX5" fmla="*/ 7920717 w 7920717"/>
              <a:gd name="connsiteY5" fmla="*/ 2241645 h 2241645"/>
              <a:gd name="connsiteX6" fmla="*/ 0 w 7920717"/>
              <a:gd name="connsiteY6" fmla="*/ 2241645 h 224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0717" h="2241645">
                <a:moveTo>
                  <a:pt x="0" y="0"/>
                </a:moveTo>
                <a:lnTo>
                  <a:pt x="5125706" y="0"/>
                </a:lnTo>
                <a:lnTo>
                  <a:pt x="5125706" y="1919"/>
                </a:lnTo>
                <a:lnTo>
                  <a:pt x="5201593" y="0"/>
                </a:lnTo>
                <a:cubicBezTo>
                  <a:pt x="6540665" y="0"/>
                  <a:pt x="7657890" y="949841"/>
                  <a:pt x="7916273" y="2212528"/>
                </a:cubicBezTo>
                <a:lnTo>
                  <a:pt x="7920717" y="2241645"/>
                </a:lnTo>
                <a:lnTo>
                  <a:pt x="0" y="224164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82558E-6D8E-443C-8E20-D0C2320C2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67" r="3467"/>
          <a:stretch/>
        </p:blipFill>
        <p:spPr>
          <a:xfrm>
            <a:off x="7924800" y="10"/>
            <a:ext cx="42671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9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3B3D3-3A9C-D140-83B7-E2075FEC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algorithme optimisé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375C548-7E57-FC4C-8AE6-E70E86252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85" y="2086794"/>
            <a:ext cx="9753600" cy="4255817"/>
          </a:xfrm>
        </p:spPr>
        <p:txBody>
          <a:bodyPr>
            <a:noAutofit/>
          </a:bodyPr>
          <a:lstStyle/>
          <a:p>
            <a:r>
              <a:rPr lang="fr-FR" b="1" u="sng" dirty="0">
                <a:latin typeface="+mj-lt"/>
              </a:rPr>
              <a:t>Analyse temporelle : </a:t>
            </a:r>
          </a:p>
          <a:p>
            <a:pPr marL="0" indent="0">
              <a:buNone/>
            </a:pPr>
            <a:r>
              <a:rPr lang="fr-FR" dirty="0"/>
              <a:t>L’algorithme optimisé crée une matrice ( ou table ) de </a:t>
            </a:r>
            <a:r>
              <a:rPr lang="fr-FR" sz="2400" b="1" dirty="0"/>
              <a:t>n</a:t>
            </a:r>
            <a:r>
              <a:rPr lang="fr-FR" dirty="0"/>
              <a:t> ( nombre d’items passés en paramètres ) par </a:t>
            </a:r>
            <a:r>
              <a:rPr lang="fr-FR" sz="2400" b="1" dirty="0"/>
              <a:t>w</a:t>
            </a:r>
            <a:r>
              <a:rPr lang="fr-FR" dirty="0"/>
              <a:t> ( capacité, ici appelée portefeuille ). Il itère ensuite sur toutes les cellules de cette matrice ( soit </a:t>
            </a:r>
            <a:r>
              <a:rPr lang="fr-FR" sz="2400" dirty="0"/>
              <a:t>n*w </a:t>
            </a:r>
            <a:r>
              <a:rPr lang="fr-FR" dirty="0"/>
              <a:t>cellules ).</a:t>
            </a:r>
            <a:endParaRPr lang="fr-FR" b="1" dirty="0"/>
          </a:p>
          <a:p>
            <a:pPr marL="0" indent="0">
              <a:buNone/>
            </a:pPr>
            <a:r>
              <a:rPr lang="fr-FR" dirty="0"/>
              <a:t>La complexité temporelle est donc </a:t>
            </a:r>
            <a:r>
              <a:rPr lang="fr-FR" b="1" dirty="0"/>
              <a:t>O</a:t>
            </a:r>
            <a:r>
              <a:rPr lang="fr-FR" sz="2400" b="1" dirty="0"/>
              <a:t>(n*w) </a:t>
            </a:r>
            <a:r>
              <a:rPr lang="fr-FR" dirty="0"/>
              <a:t>selon la notation </a:t>
            </a:r>
            <a:r>
              <a:rPr lang="fr-FR" dirty="0" err="1"/>
              <a:t>BigO</a:t>
            </a:r>
            <a:endParaRPr lang="fr-FR" dirty="0"/>
          </a:p>
          <a:p>
            <a:r>
              <a:rPr lang="fr-FR" b="1" u="sng" dirty="0">
                <a:latin typeface="+mj-lt"/>
              </a:rPr>
              <a:t>Analyse de la mémoire : </a:t>
            </a:r>
          </a:p>
          <a:p>
            <a:pPr marL="0" indent="0">
              <a:buNone/>
            </a:pPr>
            <a:r>
              <a:rPr lang="fr-FR" dirty="0"/>
              <a:t>L’algorithme crée une matrice en deux dimensions de taille </a:t>
            </a:r>
            <a:r>
              <a:rPr lang="fr-FR" sz="2400" b="1" dirty="0"/>
              <a:t>n*w</a:t>
            </a:r>
            <a:r>
              <a:rPr lang="fr-FR" dirty="0"/>
              <a:t>. Sa complexité spatiale est donc </a:t>
            </a:r>
            <a:r>
              <a:rPr lang="fr-FR" sz="2400" b="1" dirty="0"/>
              <a:t>O(n*w)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8640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68B3E-46BB-6147-80E0-E88FE05B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brute-force/optimisé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D73F0-885F-5D4E-AF09-0711EA5C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223432"/>
          </a:xfrm>
        </p:spPr>
        <p:txBody>
          <a:bodyPr/>
          <a:lstStyle/>
          <a:p>
            <a:r>
              <a:rPr lang="fr-FR" dirty="0"/>
              <a:t>Sur le </a:t>
            </a:r>
            <a:r>
              <a:rPr lang="fr-FR" dirty="0" err="1"/>
              <a:t>dataset</a:t>
            </a:r>
            <a:r>
              <a:rPr lang="fr-FR" dirty="0"/>
              <a:t> 0, les deux algorithmes fournissent les valeurs suivantes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observe que les deux algorithmes trouvent les mêmes résultats mais le second est presque 3 fois plus rapide sur ce </a:t>
            </a:r>
            <a:r>
              <a:rPr lang="fr-FR" dirty="0" err="1"/>
              <a:t>dataset</a:t>
            </a:r>
            <a:r>
              <a:rPr lang="fr-FR" dirty="0"/>
              <a:t>. 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067A00C-047D-A74A-BC24-56EF6B3DD342}"/>
              </a:ext>
            </a:extLst>
          </p:cNvPr>
          <p:cNvSpPr txBox="1"/>
          <p:nvPr/>
        </p:nvSpPr>
        <p:spPr>
          <a:xfrm>
            <a:off x="1362740" y="2654530"/>
            <a:ext cx="4247804" cy="2017223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txBody>
          <a:bodyPr wrap="square" lIns="251999" rIns="251999" rtlCol="0">
            <a:noAutofit/>
          </a:bodyPr>
          <a:lstStyle/>
          <a:p>
            <a:pPr algn="ctr"/>
            <a:r>
              <a:rPr lang="fr-FR" u="sng" dirty="0">
                <a:latin typeface="+mj-lt"/>
              </a:rPr>
              <a:t>Brute force :</a:t>
            </a:r>
          </a:p>
          <a:p>
            <a:endParaRPr lang="fr-FR" dirty="0"/>
          </a:p>
          <a:p>
            <a:r>
              <a:rPr lang="fr-FR" dirty="0"/>
              <a:t>Prix total : </a:t>
            </a:r>
            <a:r>
              <a:rPr lang="fr-FR" sz="2000" b="1" dirty="0"/>
              <a:t>498,0€</a:t>
            </a:r>
          </a:p>
          <a:p>
            <a:r>
              <a:rPr lang="fr-FR" dirty="0"/>
              <a:t>Bénéfices après deux ans : </a:t>
            </a:r>
            <a:r>
              <a:rPr lang="fr-FR" sz="2000" b="1" dirty="0"/>
              <a:t>99,08€</a:t>
            </a:r>
          </a:p>
          <a:p>
            <a:endParaRPr lang="fr-FR" dirty="0"/>
          </a:p>
          <a:p>
            <a:r>
              <a:rPr lang="fr-FR" dirty="0"/>
              <a:t>Temps d’exécution ≃ </a:t>
            </a:r>
            <a:r>
              <a:rPr lang="fr-FR" sz="2000" b="1" dirty="0"/>
              <a:t>1,9sec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B2A94C-9309-494F-ABDC-1BB799142E33}"/>
              </a:ext>
            </a:extLst>
          </p:cNvPr>
          <p:cNvSpPr txBox="1"/>
          <p:nvPr/>
        </p:nvSpPr>
        <p:spPr>
          <a:xfrm>
            <a:off x="6581456" y="2654530"/>
            <a:ext cx="4247804" cy="2017223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txBody>
          <a:bodyPr wrap="square" lIns="251999" rIns="251999" rtlCol="0">
            <a:noAutofit/>
          </a:bodyPr>
          <a:lstStyle/>
          <a:p>
            <a:pPr algn="ctr"/>
            <a:r>
              <a:rPr lang="fr-FR" u="sng" dirty="0">
                <a:latin typeface="+mj-lt"/>
              </a:rPr>
              <a:t>Algorithme optimisé:</a:t>
            </a:r>
          </a:p>
          <a:p>
            <a:endParaRPr lang="fr-FR" dirty="0"/>
          </a:p>
          <a:p>
            <a:r>
              <a:rPr lang="fr-FR" dirty="0"/>
              <a:t>Prix total : </a:t>
            </a:r>
            <a:r>
              <a:rPr lang="fr-FR" sz="2000" b="1" dirty="0"/>
              <a:t>498,0€</a:t>
            </a:r>
          </a:p>
          <a:p>
            <a:r>
              <a:rPr lang="fr-FR" dirty="0"/>
              <a:t>Bénéfices après deux ans : </a:t>
            </a:r>
            <a:r>
              <a:rPr lang="fr-FR" sz="2000" b="1" dirty="0"/>
              <a:t>99,08€</a:t>
            </a:r>
          </a:p>
          <a:p>
            <a:endParaRPr lang="fr-FR" dirty="0"/>
          </a:p>
          <a:p>
            <a:r>
              <a:rPr lang="fr-FR" dirty="0"/>
              <a:t>Temps d’exécution ≃ </a:t>
            </a:r>
            <a:r>
              <a:rPr lang="fr-FR" sz="2000" b="1" dirty="0"/>
              <a:t>0,7sec</a:t>
            </a:r>
          </a:p>
        </p:txBody>
      </p:sp>
    </p:spTree>
    <p:extLst>
      <p:ext uri="{BB962C8B-B14F-4D97-AF65-F5344CB8AC3E}">
        <p14:creationId xmlns:p14="http://schemas.microsoft.com/office/powerpoint/2010/main" val="359408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0B8F0-B238-9542-A0B0-F533E33A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avec </a:t>
            </a:r>
            <a:r>
              <a:rPr lang="fr-FR" dirty="0" err="1"/>
              <a:t>Sienna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284188-4F97-5B4C-83BD-5ADC8CF94F3F}"/>
              </a:ext>
            </a:extLst>
          </p:cNvPr>
          <p:cNvSpPr txBox="1"/>
          <p:nvPr/>
        </p:nvSpPr>
        <p:spPr>
          <a:xfrm>
            <a:off x="800232" y="2061555"/>
            <a:ext cx="5062451" cy="3125587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txBody>
          <a:bodyPr wrap="square" lIns="251999" tIns="108000" rIns="251999" rtlCol="0">
            <a:noAutofit/>
          </a:bodyPr>
          <a:lstStyle/>
          <a:p>
            <a:pPr algn="ctr"/>
            <a:r>
              <a:rPr lang="fr-FR" u="sng" dirty="0">
                <a:latin typeface="+mj-lt"/>
              </a:rPr>
              <a:t>Mes résultats</a:t>
            </a:r>
          </a:p>
          <a:p>
            <a:endParaRPr lang="fr-FR" dirty="0"/>
          </a:p>
          <a:p>
            <a:r>
              <a:rPr lang="fr-FR" b="1" u="sng" dirty="0"/>
              <a:t>Actions achetées :</a:t>
            </a:r>
            <a:r>
              <a:rPr lang="fr-FR" b="1" dirty="0"/>
              <a:t> </a:t>
            </a:r>
            <a:r>
              <a:rPr lang="fr-FR" sz="1400" dirty="0"/>
              <a:t>(Share-KMTG), (Share-GHIZ), (Share-NHWA), (Share-UEZB), (Share-LPDM), (Share-MTLR), (Share-USSR), (Share-GTQK), (Share-FKJW), (Share-MLGM), (Share-QLMK), (Share-WPLI), (Share-LGWG), (Share-ZSDE), (Share-SKKC), (Share-QQTU), (Share-GIAJ), (Share-XJMO), (Share-LRBZ), (Share-KZBL), (Share-EMOV), (Share-IFCP)</a:t>
            </a:r>
          </a:p>
          <a:p>
            <a:endParaRPr lang="fr-FR" sz="1400" dirty="0"/>
          </a:p>
          <a:p>
            <a:r>
              <a:rPr lang="fr-FR" b="1" u="sng" dirty="0"/>
              <a:t>Prix total :</a:t>
            </a:r>
            <a:r>
              <a:rPr lang="fr-FR" b="1" dirty="0"/>
              <a:t> </a:t>
            </a:r>
            <a:r>
              <a:rPr lang="fr-FR" dirty="0"/>
              <a:t>499,95€</a:t>
            </a:r>
            <a:endParaRPr lang="fr-FR" b="1" u="sng" dirty="0"/>
          </a:p>
          <a:p>
            <a:r>
              <a:rPr lang="fr-FR" b="1" u="sng" dirty="0"/>
              <a:t>Bénéfices après deux ans :</a:t>
            </a:r>
            <a:r>
              <a:rPr lang="fr-FR" b="1" dirty="0"/>
              <a:t> </a:t>
            </a:r>
            <a:r>
              <a:rPr lang="fr-FR" dirty="0"/>
              <a:t>198,54€</a:t>
            </a:r>
            <a:endParaRPr lang="fr-FR" b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CF798B-8D23-5E44-8CA9-3FCAE81B699B}"/>
              </a:ext>
            </a:extLst>
          </p:cNvPr>
          <p:cNvSpPr txBox="1"/>
          <p:nvPr/>
        </p:nvSpPr>
        <p:spPr>
          <a:xfrm>
            <a:off x="6329317" y="2061555"/>
            <a:ext cx="5062451" cy="3125587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txBody>
          <a:bodyPr wrap="square" lIns="251999" tIns="108000" rIns="251999" rtlCol="0">
            <a:noAutofit/>
          </a:bodyPr>
          <a:lstStyle/>
          <a:p>
            <a:pPr algn="ctr"/>
            <a:r>
              <a:rPr lang="fr-FR" u="sng" dirty="0">
                <a:latin typeface="+mj-lt"/>
              </a:rPr>
              <a:t>Résultats de </a:t>
            </a:r>
            <a:r>
              <a:rPr lang="fr-FR" u="sng" dirty="0" err="1">
                <a:latin typeface="+mj-lt"/>
              </a:rPr>
              <a:t>Sienna</a:t>
            </a:r>
            <a:endParaRPr lang="fr-FR" u="sng" dirty="0">
              <a:latin typeface="+mj-lt"/>
            </a:endParaRPr>
          </a:p>
          <a:p>
            <a:endParaRPr lang="fr-FR" dirty="0"/>
          </a:p>
          <a:p>
            <a:r>
              <a:rPr lang="fr-FR" b="1" u="sng" dirty="0"/>
              <a:t>Actions achetées :</a:t>
            </a:r>
            <a:r>
              <a:rPr lang="fr-FR" b="1" dirty="0"/>
              <a:t> </a:t>
            </a:r>
            <a:r>
              <a:rPr lang="fr-FR" sz="1400" dirty="0"/>
              <a:t>Share-GRUT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u="sng" dirty="0"/>
              <a:t>Prix total :</a:t>
            </a:r>
            <a:r>
              <a:rPr lang="fr-FR" b="1" dirty="0"/>
              <a:t> </a:t>
            </a:r>
            <a:r>
              <a:rPr lang="fr-FR" dirty="0"/>
              <a:t>498.76€</a:t>
            </a:r>
            <a:endParaRPr lang="fr-FR" b="1" u="sng" dirty="0"/>
          </a:p>
          <a:p>
            <a:r>
              <a:rPr lang="fr-FR" b="1" u="sng" dirty="0"/>
              <a:t>Bénéfices après deux ans :</a:t>
            </a:r>
            <a:r>
              <a:rPr lang="fr-FR" b="1" dirty="0"/>
              <a:t> </a:t>
            </a:r>
            <a:r>
              <a:rPr lang="fr-FR" dirty="0"/>
              <a:t>196.61€</a:t>
            </a:r>
            <a:endParaRPr lang="fr-FR" b="1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2601B3-CE11-F145-B7E4-FCFD3DFC2F39}"/>
              </a:ext>
            </a:extLst>
          </p:cNvPr>
          <p:cNvSpPr txBox="1"/>
          <p:nvPr/>
        </p:nvSpPr>
        <p:spPr>
          <a:xfrm>
            <a:off x="1199659" y="5527964"/>
            <a:ext cx="9792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Cette comparaison n’est pas valable car les données fournies par </a:t>
            </a:r>
            <a:r>
              <a:rPr lang="fr-FR" b="1" dirty="0" err="1"/>
              <a:t>Sienna</a:t>
            </a:r>
            <a:r>
              <a:rPr lang="fr-FR" b="1" dirty="0"/>
              <a:t> ne sont pas cohérentes </a:t>
            </a:r>
          </a:p>
          <a:p>
            <a:r>
              <a:rPr lang="fr-FR" b="1" dirty="0"/>
              <a:t>Et donc pas utilisables. </a:t>
            </a:r>
          </a:p>
        </p:txBody>
      </p:sp>
    </p:spTree>
    <p:extLst>
      <p:ext uri="{BB962C8B-B14F-4D97-AF65-F5344CB8AC3E}">
        <p14:creationId xmlns:p14="http://schemas.microsoft.com/office/powerpoint/2010/main" val="359396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0B8F0-B238-9542-A0B0-F533E33A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avec </a:t>
            </a:r>
            <a:r>
              <a:rPr lang="fr-FR" dirty="0" err="1"/>
              <a:t>Sienna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284188-4F97-5B4C-83BD-5ADC8CF94F3F}"/>
              </a:ext>
            </a:extLst>
          </p:cNvPr>
          <p:cNvSpPr txBox="1"/>
          <p:nvPr/>
        </p:nvSpPr>
        <p:spPr>
          <a:xfrm>
            <a:off x="800232" y="2061555"/>
            <a:ext cx="5062451" cy="3350030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txBody>
          <a:bodyPr wrap="square" lIns="251999" tIns="108000" rIns="251999" rtlCol="0">
            <a:noAutofit/>
          </a:bodyPr>
          <a:lstStyle/>
          <a:p>
            <a:pPr algn="ctr"/>
            <a:r>
              <a:rPr lang="fr-FR" u="sng" dirty="0">
                <a:latin typeface="+mj-lt"/>
              </a:rPr>
              <a:t>Mes résultats</a:t>
            </a:r>
          </a:p>
          <a:p>
            <a:endParaRPr lang="fr-FR" dirty="0"/>
          </a:p>
          <a:p>
            <a:r>
              <a:rPr lang="fr-FR" b="1" u="sng" dirty="0"/>
              <a:t>Actions achetées :</a:t>
            </a:r>
            <a:r>
              <a:rPr lang="fr-FR" b="1" dirty="0"/>
              <a:t> </a:t>
            </a:r>
            <a:r>
              <a:rPr lang="fr-FR" sz="1400" dirty="0"/>
              <a:t>Share-ECAQ, Share-IXCI, Share-FWBE, Share-ZOFA, Share-PLLK, </a:t>
            </a:r>
            <a:r>
              <a:rPr lang="fr-FR" sz="1400" dirty="0">
                <a:highlight>
                  <a:srgbClr val="FFFF00"/>
                </a:highlight>
              </a:rPr>
              <a:t>Share-YNGA</a:t>
            </a:r>
            <a:r>
              <a:rPr lang="fr-FR" sz="1400" dirty="0"/>
              <a:t>, Share-ANFX, Share-PATS, </a:t>
            </a:r>
            <a:r>
              <a:rPr lang="fr-FR" sz="1400" dirty="0">
                <a:highlight>
                  <a:srgbClr val="FFFF00"/>
                </a:highlight>
              </a:rPr>
              <a:t>Share-PUCI,</a:t>
            </a:r>
            <a:r>
              <a:rPr lang="fr-FR" sz="1400" dirty="0"/>
              <a:t> </a:t>
            </a:r>
            <a:r>
              <a:rPr lang="fr-FR" sz="1400" dirty="0">
                <a:highlight>
                  <a:srgbClr val="FFFF00"/>
                </a:highlight>
              </a:rPr>
              <a:t>Share-VCXT</a:t>
            </a:r>
            <a:r>
              <a:rPr lang="fr-FR" sz="1400" dirty="0"/>
              <a:t>, Share-NDKR, Share-ALIY, Share-JWGF,</a:t>
            </a:r>
            <a:r>
              <a:rPr lang="fr-FR" sz="1400" dirty="0">
                <a:highlight>
                  <a:srgbClr val="FFFF00"/>
                </a:highlight>
              </a:rPr>
              <a:t> Share-MPJI</a:t>
            </a:r>
            <a:r>
              <a:rPr lang="fr-FR" sz="1400" dirty="0"/>
              <a:t>, </a:t>
            </a:r>
            <a:r>
              <a:rPr lang="fr-FR" sz="1400" dirty="0">
                <a:highlight>
                  <a:srgbClr val="FFFF00"/>
                </a:highlight>
              </a:rPr>
              <a:t>Share-CDAN</a:t>
            </a:r>
            <a:r>
              <a:rPr lang="fr-FR" sz="1400" dirty="0"/>
              <a:t>, Share-JGTW, </a:t>
            </a:r>
            <a:r>
              <a:rPr lang="fr-FR" sz="1400" dirty="0">
                <a:highlight>
                  <a:srgbClr val="FFFF00"/>
                </a:highlight>
              </a:rPr>
              <a:t>Share-QCTW,</a:t>
            </a:r>
            <a:r>
              <a:rPr lang="fr-FR" sz="1400" dirty="0"/>
              <a:t> </a:t>
            </a:r>
            <a:r>
              <a:rPr lang="fr-FR" sz="1400" dirty="0">
                <a:highlight>
                  <a:srgbClr val="FFFF00"/>
                </a:highlight>
              </a:rPr>
              <a:t>Share-AMXX</a:t>
            </a:r>
            <a:r>
              <a:rPr lang="fr-FR" sz="1400" dirty="0"/>
              <a:t>, Share-FAPS, Share-LFXB, Share-DWSK, </a:t>
            </a:r>
            <a:r>
              <a:rPr lang="fr-FR" sz="1400" dirty="0">
                <a:highlight>
                  <a:srgbClr val="FFFF00"/>
                </a:highlight>
              </a:rPr>
              <a:t>Share-JVCL</a:t>
            </a:r>
            <a:r>
              <a:rPr lang="fr-FR" sz="1400" dirty="0"/>
              <a:t>, Share-XQII, </a:t>
            </a:r>
            <a:r>
              <a:rPr lang="fr-FR" sz="1400" dirty="0">
                <a:highlight>
                  <a:srgbClr val="FFFF00"/>
                </a:highlight>
              </a:rPr>
              <a:t>Share-PVHB</a:t>
            </a:r>
            <a:r>
              <a:rPr lang="fr-FR" sz="1400" dirty="0"/>
              <a:t>, Share-ROOM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b="1" u="sng" dirty="0"/>
              <a:t>Prix total :</a:t>
            </a:r>
            <a:r>
              <a:rPr lang="fr-FR" b="1" dirty="0"/>
              <a:t> </a:t>
            </a:r>
            <a:r>
              <a:rPr lang="fr-FR" dirty="0"/>
              <a:t>499.99€</a:t>
            </a:r>
            <a:endParaRPr lang="fr-FR" b="1" u="sng" dirty="0"/>
          </a:p>
          <a:p>
            <a:r>
              <a:rPr lang="fr-FR" b="1" u="sng" dirty="0"/>
              <a:t>Bénéfices après deux ans :</a:t>
            </a:r>
            <a:r>
              <a:rPr lang="fr-FR" b="1" dirty="0"/>
              <a:t> </a:t>
            </a:r>
            <a:r>
              <a:rPr lang="fr-FR" dirty="0"/>
              <a:t>198.25€</a:t>
            </a:r>
            <a:endParaRPr lang="fr-FR" b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CF798B-8D23-5E44-8CA9-3FCAE81B699B}"/>
              </a:ext>
            </a:extLst>
          </p:cNvPr>
          <p:cNvSpPr txBox="1"/>
          <p:nvPr/>
        </p:nvSpPr>
        <p:spPr>
          <a:xfrm>
            <a:off x="6329317" y="2061554"/>
            <a:ext cx="5062451" cy="3350029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txBody>
          <a:bodyPr wrap="square" lIns="251999" tIns="108000" rIns="251999" rtlCol="0">
            <a:noAutofit/>
          </a:bodyPr>
          <a:lstStyle/>
          <a:p>
            <a:pPr algn="ctr"/>
            <a:r>
              <a:rPr lang="fr-FR" u="sng" dirty="0">
                <a:latin typeface="+mj-lt"/>
              </a:rPr>
              <a:t>Résultats de </a:t>
            </a:r>
            <a:r>
              <a:rPr lang="fr-FR" u="sng" dirty="0" err="1">
                <a:latin typeface="+mj-lt"/>
              </a:rPr>
              <a:t>Sienna</a:t>
            </a:r>
            <a:endParaRPr lang="fr-FR" u="sng" dirty="0">
              <a:latin typeface="+mj-lt"/>
            </a:endParaRPr>
          </a:p>
          <a:p>
            <a:endParaRPr lang="fr-FR" dirty="0"/>
          </a:p>
          <a:p>
            <a:r>
              <a:rPr lang="fr-FR" b="1" u="sng" dirty="0"/>
              <a:t>Actions achetées :</a:t>
            </a:r>
            <a:r>
              <a:rPr lang="fr-FR" b="1" dirty="0"/>
              <a:t> </a:t>
            </a:r>
            <a:r>
              <a:rPr lang="fr-FR" sz="1400" dirty="0"/>
              <a:t>Share-ECAQ, Share-IXCI, Share-FWBE, Share-ZOFA, Share-PLLK, </a:t>
            </a:r>
            <a:r>
              <a:rPr lang="fr-FR" sz="1400" dirty="0">
                <a:highlight>
                  <a:srgbClr val="FFFF00"/>
                </a:highlight>
              </a:rPr>
              <a:t>Share-YFVZ</a:t>
            </a:r>
            <a:r>
              <a:rPr lang="fr-FR" sz="1400" dirty="0"/>
              <a:t>, Share-ANFX, Share-PATS, Share-NDKR, Share-ALIY, Share-JWGF, Share-JGTW, Share-FAPS, </a:t>
            </a:r>
            <a:r>
              <a:rPr lang="fr-FR" sz="1400" dirty="0">
                <a:highlight>
                  <a:srgbClr val="FFFF00"/>
                </a:highlight>
              </a:rPr>
              <a:t>Share-VCAX</a:t>
            </a:r>
            <a:r>
              <a:rPr lang="fr-FR" sz="1400" dirty="0"/>
              <a:t>, Share-LFXB, Share-DWSK, Share-XQII, Share-ROOM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u="sng" dirty="0"/>
              <a:t>Prix total :</a:t>
            </a:r>
            <a:r>
              <a:rPr lang="fr-FR" b="1" dirty="0"/>
              <a:t> </a:t>
            </a:r>
            <a:r>
              <a:rPr lang="fr-FR" dirty="0"/>
              <a:t>489.24€</a:t>
            </a:r>
            <a:endParaRPr lang="fr-FR" b="1" u="sng" dirty="0"/>
          </a:p>
          <a:p>
            <a:r>
              <a:rPr lang="fr-FR" b="1" u="sng" dirty="0"/>
              <a:t>Bénéfices après deux ans :</a:t>
            </a:r>
            <a:r>
              <a:rPr lang="fr-FR" b="1" dirty="0"/>
              <a:t> </a:t>
            </a:r>
            <a:r>
              <a:rPr lang="fr-FR" dirty="0"/>
              <a:t>193.78€</a:t>
            </a:r>
            <a:endParaRPr lang="fr-FR" b="1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2601B3-CE11-F145-B7E4-FCFD3DFC2F39}"/>
              </a:ext>
            </a:extLst>
          </p:cNvPr>
          <p:cNvSpPr txBox="1"/>
          <p:nvPr/>
        </p:nvSpPr>
        <p:spPr>
          <a:xfrm>
            <a:off x="1169523" y="5553465"/>
            <a:ext cx="9958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En jaune des deux côtés sont les actions que l’autre n’a pas achetées. En retraitant les données du </a:t>
            </a:r>
          </a:p>
          <a:p>
            <a:r>
              <a:rPr lang="fr-FR" b="1" dirty="0" err="1"/>
              <a:t>Dataset</a:t>
            </a:r>
            <a:r>
              <a:rPr lang="fr-FR" b="1" dirty="0"/>
              <a:t> 2 pour convertir les prix négatifs en positifs, mon algorithme a exploité plus d’actions que </a:t>
            </a:r>
          </a:p>
          <a:p>
            <a:r>
              <a:rPr lang="fr-FR" b="1" dirty="0"/>
              <a:t>celui de Senna. </a:t>
            </a:r>
          </a:p>
        </p:txBody>
      </p:sp>
    </p:spTree>
    <p:extLst>
      <p:ext uri="{BB962C8B-B14F-4D97-AF65-F5344CB8AC3E}">
        <p14:creationId xmlns:p14="http://schemas.microsoft.com/office/powerpoint/2010/main" val="83287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EF2FC-49DA-BB47-BCE0-F0D1D33A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Introduction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FCC27-E019-5244-829E-A837C3E23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5" y="2161314"/>
            <a:ext cx="9914860" cy="4123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Nous devons résoudre un problème </a:t>
            </a:r>
            <a:r>
              <a:rPr lang="fr-FR" sz="2800" dirty="0" err="1"/>
              <a:t>knapsack</a:t>
            </a:r>
            <a:r>
              <a:rPr lang="fr-FR" sz="2800" dirty="0"/>
              <a:t> classique en utilisant les deux approches suivantes :</a:t>
            </a:r>
          </a:p>
          <a:p>
            <a:pPr>
              <a:buFont typeface="Wingdings" pitchFamily="2" charset="2"/>
              <a:buChar char="§"/>
            </a:pPr>
            <a:r>
              <a:rPr lang="fr-FR" sz="2800" dirty="0"/>
              <a:t>Un algorithme « Brute force » qui passe sur toutes les données </a:t>
            </a:r>
          </a:p>
          <a:p>
            <a:pPr>
              <a:buFont typeface="Wingdings" pitchFamily="2" charset="2"/>
              <a:buChar char="§"/>
            </a:pPr>
            <a:r>
              <a:rPr lang="fr-FR" sz="2800" dirty="0"/>
              <a:t>Un algorithme optimisé basé sur la programmation dynamique  </a:t>
            </a:r>
          </a:p>
        </p:txBody>
      </p:sp>
    </p:spTree>
    <p:extLst>
      <p:ext uri="{BB962C8B-B14F-4D97-AF65-F5344CB8AC3E}">
        <p14:creationId xmlns:p14="http://schemas.microsoft.com/office/powerpoint/2010/main" val="216851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58CE3-8FA4-F34D-AFA2-E4DD518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Détails du problème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AF87C-3BE8-5A45-BDC9-DE37522F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6" y="1919672"/>
            <a:ext cx="3146569" cy="4347659"/>
          </a:xfrm>
          <a:ln w="47625">
            <a:solidFill>
              <a:schemeClr val="accent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fr-FR" sz="2400" b="1" u="sng" dirty="0">
                <a:latin typeface="+mj-lt"/>
              </a:rPr>
              <a:t>Objectif :</a:t>
            </a:r>
          </a:p>
          <a:p>
            <a:pPr marL="0" indent="0">
              <a:buNone/>
            </a:pPr>
            <a:r>
              <a:rPr lang="fr-FR" dirty="0"/>
              <a:t>Choisir l’ensemble d’actions le plus rentable parmi une liste en respectant un montant de dépenses maximum défini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A6B319-AC97-FA41-BF1C-0405F33DA744}"/>
              </a:ext>
            </a:extLst>
          </p:cNvPr>
          <p:cNvSpPr txBox="1"/>
          <p:nvPr/>
        </p:nvSpPr>
        <p:spPr>
          <a:xfrm>
            <a:off x="7673546" y="1919673"/>
            <a:ext cx="3146569" cy="4347658"/>
          </a:xfrm>
          <a:prstGeom prst="rect">
            <a:avLst/>
          </a:prstGeom>
          <a:noFill/>
          <a:ln w="47625">
            <a:solidFill>
              <a:schemeClr val="accent1"/>
            </a:solidFill>
            <a:round/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2400" b="1" u="sng" dirty="0">
                <a:latin typeface="+mj-lt"/>
              </a:rPr>
              <a:t>Solutions :</a:t>
            </a:r>
          </a:p>
          <a:p>
            <a:endParaRPr lang="fr-FR" sz="2000" b="1" u="sng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fr-FR" sz="2000" dirty="0"/>
              <a:t>Un algorithme  ’’Brute-force’’ avec une approche naïve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Un algorithme ‘’optimisé’’ avec une approche en programmation dynamique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9CC0B6-D770-EB4A-B4EF-E82E2A5B07C1}"/>
              </a:ext>
            </a:extLst>
          </p:cNvPr>
          <p:cNvSpPr txBox="1"/>
          <p:nvPr/>
        </p:nvSpPr>
        <p:spPr>
          <a:xfrm>
            <a:off x="4289400" y="1919672"/>
            <a:ext cx="3146569" cy="4347659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2400" b="1" u="sng" dirty="0">
                <a:latin typeface="+mj-lt"/>
              </a:rPr>
              <a:t>Contraintes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2000" dirty="0"/>
              <a:t>Chaque action ne peut être achetée qu’une seule fois</a:t>
            </a:r>
          </a:p>
          <a:p>
            <a:pPr marL="285750" indent="-285750">
              <a:buFontTx/>
              <a:buChar char="-"/>
            </a:pPr>
            <a:r>
              <a:rPr lang="fr-FR" sz="2000" dirty="0"/>
              <a:t>Le portefeuille maximum est fixé à 500€</a:t>
            </a:r>
          </a:p>
          <a:p>
            <a:pPr marL="285750" indent="-285750">
              <a:buFontTx/>
              <a:buChar char="-"/>
            </a:pPr>
            <a:r>
              <a:rPr lang="fr-FR" sz="2000" dirty="0"/>
              <a:t>Les actions ne sont pas divisibles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42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E338A-CD66-7642-8410-84052D13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Brute-Force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02501B-7F1F-5744-98CA-79E7CE9B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La solution brute force consiste à essayer toutes les combinaisons d’actions possibles et de choisir la plus rentable. </a:t>
            </a:r>
          </a:p>
          <a:p>
            <a:r>
              <a:rPr lang="fr-FR" sz="2400" dirty="0"/>
              <a:t>Cette solution est très gourmande en temps et extrêmement sensible à l’augmentation de N ( nombre d’éléments passés à l’algorithme )</a:t>
            </a:r>
          </a:p>
        </p:txBody>
      </p:sp>
    </p:spTree>
    <p:extLst>
      <p:ext uri="{BB962C8B-B14F-4D97-AF65-F5344CB8AC3E}">
        <p14:creationId xmlns:p14="http://schemas.microsoft.com/office/powerpoint/2010/main" val="225837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8620F-89B3-0C42-9285-D801E7E2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Pseudo-code</a:t>
            </a:r>
            <a:r>
              <a:rPr lang="fr-FR" dirty="0"/>
              <a:t> Brute-Force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EA2EB12-69FE-664C-9D61-B5A627746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650" y="2466723"/>
            <a:ext cx="7632700" cy="2438400"/>
          </a:xfrm>
          <a:prstGeom prst="rect">
            <a:avLst/>
          </a:prstGeom>
          <a:ln w="476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984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FF25AD-0F94-41DA-B0CB-8FDC642B7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14EEE2-91CA-464B-AC64-5479DB513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50C165-81F9-4CBC-87CA-3E6EBEA63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C1A212B-431A-4929-AA76-34A688D35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07F9A5-A685-D74D-9945-9CEE06F7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30307"/>
            <a:ext cx="9914859" cy="13716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Analyse Brute-Force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856C8-B1A0-DA4B-86C8-469DDAFC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10001"/>
            <a:ext cx="9753600" cy="3366961"/>
          </a:xfrm>
        </p:spPr>
        <p:txBody>
          <a:bodyPr>
            <a:normAutofit/>
          </a:bodyPr>
          <a:lstStyle/>
          <a:p>
            <a:r>
              <a:rPr lang="fr-FR" b="1" u="sng" dirty="0">
                <a:latin typeface="+mj-lt"/>
              </a:rPr>
              <a:t>Analyse temporelle : </a:t>
            </a:r>
          </a:p>
          <a:p>
            <a:pPr marL="0" indent="0">
              <a:buNone/>
            </a:pPr>
            <a:r>
              <a:rPr lang="fr-FR" dirty="0"/>
              <a:t>L’algorithme Brute-Force itère </a:t>
            </a:r>
            <a:r>
              <a:rPr lang="fr-FR" b="1" dirty="0"/>
              <a:t>n</a:t>
            </a:r>
            <a:r>
              <a:rPr lang="fr-FR" dirty="0"/>
              <a:t> ( nombre d’éléments passés dans l’algorithme ) fois sur la fonctionne </a:t>
            </a:r>
            <a:r>
              <a:rPr lang="fr-FR" dirty="0" err="1"/>
              <a:t>itertools.combinaison</a:t>
            </a:r>
            <a:r>
              <a:rPr lang="fr-FR" dirty="0"/>
              <a:t> dont la complexité temporelle est </a:t>
            </a:r>
            <a:r>
              <a:rPr lang="fr-FR" b="1" dirty="0"/>
              <a:t>O(n!)</a:t>
            </a:r>
          </a:p>
          <a:p>
            <a:pPr marL="0" indent="0">
              <a:buNone/>
            </a:pPr>
            <a:r>
              <a:rPr lang="fr-FR" dirty="0"/>
              <a:t>La complexité temporelle est donc </a:t>
            </a:r>
            <a:r>
              <a:rPr lang="fr-FR" b="1" dirty="0"/>
              <a:t>n*n!</a:t>
            </a:r>
            <a:r>
              <a:rPr lang="fr-FR" dirty="0"/>
              <a:t> soit </a:t>
            </a:r>
            <a:r>
              <a:rPr lang="fr-FR" b="1" dirty="0"/>
              <a:t>O(n!) </a:t>
            </a:r>
            <a:r>
              <a:rPr lang="fr-FR" dirty="0"/>
              <a:t>selon la notation </a:t>
            </a:r>
            <a:r>
              <a:rPr lang="fr-FR" dirty="0" err="1"/>
              <a:t>BigO</a:t>
            </a:r>
            <a:endParaRPr lang="fr-FR" dirty="0"/>
          </a:p>
          <a:p>
            <a:r>
              <a:rPr lang="fr-FR" b="1" u="sng" dirty="0">
                <a:latin typeface="+mj-lt"/>
              </a:rPr>
              <a:t>Analyse de la mémoire : </a:t>
            </a:r>
          </a:p>
          <a:p>
            <a:pPr marL="0" indent="0">
              <a:buNone/>
            </a:pPr>
            <a:r>
              <a:rPr lang="fr-FR" dirty="0"/>
              <a:t>L’algorithme crée n liste de complexité spatiale </a:t>
            </a:r>
            <a:r>
              <a:rPr lang="fr-FR" b="1" dirty="0"/>
              <a:t>O(n)</a:t>
            </a:r>
            <a:r>
              <a:rPr lang="fr-FR" dirty="0"/>
              <a:t>, sa complexité spatiale est donc de </a:t>
            </a:r>
            <a:r>
              <a:rPr lang="fr-FR" b="1" dirty="0"/>
              <a:t>O(n^2).</a:t>
            </a:r>
          </a:p>
        </p:txBody>
      </p:sp>
    </p:spTree>
    <p:extLst>
      <p:ext uri="{BB962C8B-B14F-4D97-AF65-F5344CB8AC3E}">
        <p14:creationId xmlns:p14="http://schemas.microsoft.com/office/powerpoint/2010/main" val="184503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18DD6-E56E-2540-B336-24B3FC2A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Brute-Force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4FF20C6-4F9A-224B-A8AE-55784DD35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598" y="2167958"/>
            <a:ext cx="10872803" cy="132900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C383A35-4A6A-2C4C-B0B9-12D2B9C8D2D2}"/>
              </a:ext>
            </a:extLst>
          </p:cNvPr>
          <p:cNvSpPr txBox="1"/>
          <p:nvPr/>
        </p:nvSpPr>
        <p:spPr>
          <a:xfrm>
            <a:off x="905256" y="4263082"/>
            <a:ext cx="7982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2000" dirty="0"/>
              <a:t>Le total des profits est de 99,08€ après deux ans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2000" dirty="0"/>
              <a:t>Le prix total est de 498€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2000" dirty="0"/>
              <a:t>L’algorithme met 1,77sec à trouver la solution pour ce premier </a:t>
            </a:r>
            <a:r>
              <a:rPr lang="fr-FR" sz="2000" dirty="0" err="1"/>
              <a:t>dataset</a:t>
            </a:r>
            <a:endParaRPr lang="fr-FR" sz="2000" dirty="0"/>
          </a:p>
          <a:p>
            <a:pPr marL="285750" indent="-285750">
              <a:buFont typeface="Wingdings" pitchFamily="2" charset="2"/>
              <a:buChar char="§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4326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03476F-A986-B54D-A2B2-C56DCF91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0988"/>
            <a:ext cx="9344578" cy="115644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Algorithme optimisé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E312C1-2281-E746-A18E-FED2CB18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93074"/>
            <a:ext cx="5589767" cy="3579126"/>
          </a:xfrm>
        </p:spPr>
        <p:txBody>
          <a:bodyPr>
            <a:normAutofit/>
          </a:bodyPr>
          <a:lstStyle/>
          <a:p>
            <a:r>
              <a:rPr lang="fr-FR" dirty="0"/>
              <a:t>La solution optimisée s’appuie sur le principe de la </a:t>
            </a:r>
            <a:r>
              <a:rPr lang="fr-FR" b="1"/>
              <a:t>programmation dynamique</a:t>
            </a:r>
            <a:r>
              <a:rPr lang="fr-FR" dirty="0"/>
              <a:t>. </a:t>
            </a:r>
            <a:endParaRPr lang="fr-FR" b="1" dirty="0"/>
          </a:p>
          <a:p>
            <a:r>
              <a:rPr lang="fr-FR" dirty="0"/>
              <a:t>L’algorithme va créer une </a:t>
            </a:r>
            <a:r>
              <a:rPr lang="fr-FR" b="1"/>
              <a:t>table</a:t>
            </a:r>
            <a:r>
              <a:rPr lang="fr-FR" dirty="0"/>
              <a:t> pour stocker la solution de chaque </a:t>
            </a:r>
            <a:r>
              <a:rPr lang="fr-FR" b="1"/>
              <a:t>sous problème</a:t>
            </a:r>
            <a:r>
              <a:rPr lang="fr-FR" dirty="0"/>
              <a:t> rencontré. Cette table lui permet de ne pas effectuer plusieurs fois les mêmes calculs ( ou sous problèmes ) et de gagner un temps considérable par rapport à une approche naïve.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3F315E-9FCF-C941-A3C2-92956015E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33" y="2639952"/>
            <a:ext cx="5277100" cy="31530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FEB274F-8783-7740-892C-B0F439E21445}"/>
              </a:ext>
            </a:extLst>
          </p:cNvPr>
          <p:cNvSpPr txBox="1"/>
          <p:nvPr/>
        </p:nvSpPr>
        <p:spPr>
          <a:xfrm>
            <a:off x="8316390" y="5771511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Matrice de calcule </a:t>
            </a:r>
          </a:p>
        </p:txBody>
      </p:sp>
    </p:spTree>
    <p:extLst>
      <p:ext uri="{BB962C8B-B14F-4D97-AF65-F5344CB8AC3E}">
        <p14:creationId xmlns:p14="http://schemas.microsoft.com/office/powerpoint/2010/main" val="358640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FF25AD-0F94-41DA-B0CB-8FDC642B7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14EEE2-91CA-464B-AC64-5479DB513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50C165-81F9-4CBC-87CA-3E6EBEA63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C1A212B-431A-4929-AA76-34A688D35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07F9A5-A685-D74D-9945-9CEE06F7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30307"/>
            <a:ext cx="9914859" cy="137160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Pseudo-code</a:t>
            </a:r>
            <a:r>
              <a:rPr lang="fr-FR" dirty="0">
                <a:solidFill>
                  <a:srgbClr val="FFFFFF"/>
                </a:solidFill>
              </a:rPr>
              <a:t> Algorithme optimisé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96D0B0-BE18-934F-8B36-F9C63C5E393B}"/>
              </a:ext>
            </a:extLst>
          </p:cNvPr>
          <p:cNvSpPr txBox="1"/>
          <p:nvPr/>
        </p:nvSpPr>
        <p:spPr>
          <a:xfrm>
            <a:off x="896137" y="2404430"/>
            <a:ext cx="9029576" cy="39694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r-FR" sz="2000" b="1" u="sng" dirty="0"/>
              <a:t>Création d’une matrice pour recevoir le résultats des sous problèmes :</a:t>
            </a:r>
          </a:p>
          <a:p>
            <a:pPr marL="342900" indent="-342900">
              <a:buFont typeface="Wingdings" pitchFamily="2" charset="2"/>
              <a:buChar char="§"/>
            </a:pPr>
            <a:endParaRPr lang="fr-FR" sz="2000" b="1" u="sng" dirty="0"/>
          </a:p>
          <a:p>
            <a:pPr marL="342900" indent="-342900">
              <a:buFont typeface="Wingdings" pitchFamily="2" charset="2"/>
              <a:buChar char="§"/>
            </a:pPr>
            <a:endParaRPr lang="fr-FR" sz="2000" dirty="0"/>
          </a:p>
          <a:p>
            <a:pPr marL="342900" indent="-342900">
              <a:buFont typeface="Wingdings" pitchFamily="2" charset="2"/>
              <a:buChar char="§"/>
            </a:pPr>
            <a:endParaRPr lang="fr-FR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fr-FR" sz="2000" b="1" u="sng" dirty="0"/>
              <a:t>Peuplement de la matrice en résolvant les sous problèmes 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39E77B8-8C0E-7C40-A89A-CC1A27E4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82" y="2853203"/>
            <a:ext cx="8605096" cy="65535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3982327-8B85-A249-9471-7161918F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4365426"/>
            <a:ext cx="10601708" cy="17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5272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823</Words>
  <Application>Microsoft Macintosh PowerPoint</Application>
  <PresentationFormat>Grand écran</PresentationFormat>
  <Paragraphs>106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Arial Nova Light</vt:lpstr>
      <vt:lpstr>Calibri</vt:lpstr>
      <vt:lpstr>Elephant</vt:lpstr>
      <vt:lpstr>Wingdings</vt:lpstr>
      <vt:lpstr>ModOverlayVTI</vt:lpstr>
      <vt:lpstr>Projet 7 : Résolvez des problèmes en utilisant des algorithmes en Python </vt:lpstr>
      <vt:lpstr>Introduction :</vt:lpstr>
      <vt:lpstr>Détails du problème :</vt:lpstr>
      <vt:lpstr>Algorithme Brute-Force</vt:lpstr>
      <vt:lpstr>Pseudo-code Brute-Force</vt:lpstr>
      <vt:lpstr>Analyse Brute-Force</vt:lpstr>
      <vt:lpstr>Résultats Brute-Force</vt:lpstr>
      <vt:lpstr>Algorithme optimisé</vt:lpstr>
      <vt:lpstr>Pseudo-code Algorithme optimisé</vt:lpstr>
      <vt:lpstr>Analyse algorithme optimisé</vt:lpstr>
      <vt:lpstr>Comparaison brute-force/optimisé</vt:lpstr>
      <vt:lpstr>Comparaison avec Sienna Dataset 1</vt:lpstr>
      <vt:lpstr>Comparaison avec Sienna Dataset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: Résolvez des problèmes en utilisant des algorithmes en Python </dc:title>
  <dc:creator>Alexandre Duthil</dc:creator>
  <cp:lastModifiedBy>Alexandre Duthil</cp:lastModifiedBy>
  <cp:revision>4</cp:revision>
  <dcterms:created xsi:type="dcterms:W3CDTF">2022-01-31T18:09:01Z</dcterms:created>
  <dcterms:modified xsi:type="dcterms:W3CDTF">2022-02-03T16:26:23Z</dcterms:modified>
</cp:coreProperties>
</file>