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7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75" r:id="rId9"/>
    <p:sldId id="262" r:id="rId10"/>
    <p:sldId id="27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3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Tempo de </a:t>
            </a:r>
            <a:r>
              <a:rPr lang="en-US" sz="1800" b="0" i="0" baseline="0" dirty="0" err="1" smtClean="0">
                <a:effectLst/>
              </a:rPr>
              <a:t>processamento</a:t>
            </a:r>
            <a:r>
              <a:rPr lang="en-US" sz="1800" b="0" i="0" baseline="0" dirty="0" smtClean="0">
                <a:effectLst/>
              </a:rPr>
              <a:t> </a:t>
            </a:r>
            <a:r>
              <a:rPr lang="en-US" sz="1800" b="0" i="0" baseline="0" dirty="0" err="1" smtClean="0">
                <a:effectLst/>
              </a:rPr>
              <a:t>em</a:t>
            </a:r>
            <a:r>
              <a:rPr lang="en-US" sz="1800" b="0" i="0" baseline="0" dirty="0" smtClean="0">
                <a:effectLst/>
              </a:rPr>
              <a:t> </a:t>
            </a:r>
            <a:r>
              <a:rPr lang="en-US" sz="1800" b="0" i="0" baseline="0" dirty="0" err="1" smtClean="0">
                <a:effectLst/>
              </a:rPr>
              <a:t>ms</a:t>
            </a:r>
            <a:r>
              <a:rPr lang="en-US" sz="1800" b="0" i="0" baseline="0" dirty="0" smtClean="0">
                <a:effectLst/>
              </a:rPr>
              <a:t> </a:t>
            </a:r>
            <a:r>
              <a:rPr lang="en-US" sz="1800" b="0" i="0" baseline="0" dirty="0" err="1" smtClean="0">
                <a:effectLst/>
              </a:rPr>
              <a:t>como</a:t>
            </a:r>
            <a:r>
              <a:rPr lang="en-US" sz="1800" b="0" i="0" baseline="0" dirty="0" smtClean="0">
                <a:effectLst/>
              </a:rPr>
              <a:t> </a:t>
            </a:r>
            <a:r>
              <a:rPr lang="en-US" sz="1800" b="0" i="0" baseline="0" dirty="0" err="1" smtClean="0">
                <a:effectLst/>
              </a:rPr>
              <a:t>função</a:t>
            </a:r>
            <a:r>
              <a:rPr lang="en-US" sz="1800" b="0" i="0" baseline="0" dirty="0" smtClean="0">
                <a:effectLst/>
              </a:rPr>
              <a:t> do </a:t>
            </a:r>
            <a:r>
              <a:rPr lang="en-US" sz="1800" b="0" i="0" baseline="0" dirty="0" err="1" smtClean="0">
                <a:effectLst/>
              </a:rPr>
              <a:t>posto</a:t>
            </a:r>
            <a:r>
              <a:rPr lang="en-US" sz="1800" b="0" i="0" baseline="0" dirty="0" smtClean="0">
                <a:effectLst/>
              </a:rPr>
              <a:t> da </a:t>
            </a:r>
            <a:r>
              <a:rPr lang="en-US" sz="1800" b="0" i="0" baseline="0" dirty="0" err="1" smtClean="0">
                <a:effectLst/>
              </a:rPr>
              <a:t>matriz</a:t>
            </a:r>
            <a:r>
              <a:rPr lang="en-US" sz="1800" b="0" i="0" baseline="0" dirty="0" smtClean="0">
                <a:effectLst/>
              </a:rPr>
              <a:t> de entrada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Sequencial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5.3400000000000001E-3</c:v>
                </c:pt>
                <c:pt idx="1">
                  <c:v>2.0289999999999999E-2</c:v>
                </c:pt>
                <c:pt idx="2">
                  <c:v>2.7230000000000001E-2</c:v>
                </c:pt>
                <c:pt idx="3">
                  <c:v>5.0909999999999997E-2</c:v>
                </c:pt>
                <c:pt idx="4">
                  <c:v>7.1709999999999996E-2</c:v>
                </c:pt>
                <c:pt idx="5">
                  <c:v>0.10717</c:v>
                </c:pt>
                <c:pt idx="6">
                  <c:v>0.19843</c:v>
                </c:pt>
                <c:pt idx="7">
                  <c:v>0.21424000000000001</c:v>
                </c:pt>
                <c:pt idx="8">
                  <c:v>0.26140999999999998</c:v>
                </c:pt>
                <c:pt idx="9">
                  <c:v>0.3105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Paralelizado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0.19891200000000001</c:v>
                </c:pt>
                <c:pt idx="1">
                  <c:v>7.0239999999999997E-2</c:v>
                </c:pt>
                <c:pt idx="2">
                  <c:v>3.8112E-2</c:v>
                </c:pt>
                <c:pt idx="3">
                  <c:v>2.8704E-2</c:v>
                </c:pt>
                <c:pt idx="4">
                  <c:v>3.2320000000000002E-2</c:v>
                </c:pt>
                <c:pt idx="5">
                  <c:v>3.4271999999999997E-2</c:v>
                </c:pt>
                <c:pt idx="6">
                  <c:v>3.5872000000000001E-2</c:v>
                </c:pt>
                <c:pt idx="7">
                  <c:v>5.7152000000000001E-2</c:v>
                </c:pt>
                <c:pt idx="8">
                  <c:v>6.5376000000000004E-2</c:v>
                </c:pt>
                <c:pt idx="9">
                  <c:v>6.9120000000000001E-2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61412864"/>
        <c:axId val="-1161411232"/>
      </c:lineChart>
      <c:catAx>
        <c:axId val="-116141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61411232"/>
        <c:crosses val="autoZero"/>
        <c:auto val="1"/>
        <c:lblAlgn val="ctr"/>
        <c:lblOffset val="100"/>
        <c:noMultiLvlLbl val="0"/>
      </c:catAx>
      <c:valAx>
        <c:axId val="-116141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6141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Speedup </a:t>
            </a:r>
            <a:r>
              <a:rPr lang="en-US" sz="1800" b="0" i="0" baseline="0" dirty="0" err="1" smtClean="0">
                <a:effectLst/>
              </a:rPr>
              <a:t>como</a:t>
            </a:r>
            <a:r>
              <a:rPr lang="en-US" sz="1800" b="0" i="0" baseline="0" dirty="0" smtClean="0">
                <a:effectLst/>
              </a:rPr>
              <a:t> </a:t>
            </a:r>
            <a:r>
              <a:rPr lang="en-US" sz="1800" b="0" i="0" baseline="0" dirty="0" err="1" smtClean="0">
                <a:effectLst/>
              </a:rPr>
              <a:t>função</a:t>
            </a:r>
            <a:r>
              <a:rPr lang="en-US" sz="1800" b="0" i="0" baseline="0" dirty="0" smtClean="0">
                <a:effectLst/>
              </a:rPr>
              <a:t> do </a:t>
            </a:r>
            <a:r>
              <a:rPr lang="en-US" sz="1800" b="0" i="0" baseline="0" dirty="0" err="1" smtClean="0">
                <a:effectLst/>
              </a:rPr>
              <a:t>posto</a:t>
            </a:r>
            <a:r>
              <a:rPr lang="en-US" sz="1800" b="0" i="0" baseline="0" dirty="0" smtClean="0">
                <a:effectLst/>
              </a:rPr>
              <a:t> da </a:t>
            </a:r>
            <a:r>
              <a:rPr lang="en-US" sz="1800" b="0" i="0" baseline="0" dirty="0" err="1" smtClean="0">
                <a:effectLst/>
              </a:rPr>
              <a:t>matriz</a:t>
            </a:r>
            <a:r>
              <a:rPr lang="en-US" sz="1800" b="0" i="0" baseline="0" dirty="0" smtClean="0">
                <a:effectLst/>
              </a:rPr>
              <a:t> de entrada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Speedup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2.6846042471042469E-2</c:v>
                </c:pt>
                <c:pt idx="1">
                  <c:v>0.28886674259681094</c:v>
                </c:pt>
                <c:pt idx="2">
                  <c:v>0.71447313182199834</c:v>
                </c:pt>
                <c:pt idx="3">
                  <c:v>1.7736204013377925</c:v>
                </c:pt>
                <c:pt idx="4">
                  <c:v>2.2187499999999996</c:v>
                </c:pt>
                <c:pt idx="5">
                  <c:v>3.1270424836601309</c:v>
                </c:pt>
                <c:pt idx="6">
                  <c:v>5.5316123996431754</c:v>
                </c:pt>
                <c:pt idx="7">
                  <c:v>3.748600223964166</c:v>
                </c:pt>
                <c:pt idx="8">
                  <c:v>3.9985621634850705</c:v>
                </c:pt>
                <c:pt idx="9">
                  <c:v>4.4921875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33504144"/>
        <c:axId val="-1233511760"/>
      </c:lineChart>
      <c:catAx>
        <c:axId val="-123350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33511760"/>
        <c:crosses val="autoZero"/>
        <c:auto val="1"/>
        <c:lblAlgn val="ctr"/>
        <c:lblOffset val="100"/>
        <c:noMultiLvlLbl val="0"/>
      </c:catAx>
      <c:valAx>
        <c:axId val="-123351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3350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Tempo de </a:t>
            </a:r>
            <a:r>
              <a:rPr lang="en-US" dirty="0" err="1" smtClean="0"/>
              <a:t>processamento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do </a:t>
            </a:r>
            <a:r>
              <a:rPr lang="en-US" dirty="0" err="1" smtClean="0"/>
              <a:t>posto</a:t>
            </a:r>
            <a:r>
              <a:rPr lang="en-US" dirty="0" smtClean="0"/>
              <a:t> 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matriz</a:t>
            </a:r>
            <a:r>
              <a:rPr lang="en-US" baseline="0" dirty="0" smtClean="0"/>
              <a:t> de entrada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Sequencial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0.4</c:v>
                </c:pt>
                <c:pt idx="1">
                  <c:v>1.24</c:v>
                </c:pt>
                <c:pt idx="2">
                  <c:v>3</c:v>
                </c:pt>
                <c:pt idx="3">
                  <c:v>5.37</c:v>
                </c:pt>
                <c:pt idx="4">
                  <c:v>8</c:v>
                </c:pt>
                <c:pt idx="5">
                  <c:v>11.5</c:v>
                </c:pt>
                <c:pt idx="6">
                  <c:v>15.4</c:v>
                </c:pt>
                <c:pt idx="7">
                  <c:v>20.5</c:v>
                </c:pt>
                <c:pt idx="8">
                  <c:v>26.6</c:v>
                </c:pt>
                <c:pt idx="9">
                  <c:v>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Paralelizado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0.5</c:v>
                </c:pt>
                <c:pt idx="1">
                  <c:v>0.18</c:v>
                </c:pt>
                <c:pt idx="2">
                  <c:v>0.21</c:v>
                </c:pt>
                <c:pt idx="3">
                  <c:v>0.54</c:v>
                </c:pt>
                <c:pt idx="4">
                  <c:v>0.63</c:v>
                </c:pt>
                <c:pt idx="5">
                  <c:v>0.9</c:v>
                </c:pt>
                <c:pt idx="6">
                  <c:v>1.07</c:v>
                </c:pt>
                <c:pt idx="7">
                  <c:v>1.33</c:v>
                </c:pt>
                <c:pt idx="8">
                  <c:v>3</c:v>
                </c:pt>
                <c:pt idx="9">
                  <c:v>3.4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28805456"/>
        <c:axId val="-1228804912"/>
      </c:lineChart>
      <c:catAx>
        <c:axId val="-122880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8804912"/>
        <c:crosses val="autoZero"/>
        <c:auto val="1"/>
        <c:lblAlgn val="ctr"/>
        <c:lblOffset val="100"/>
        <c:noMultiLvlLbl val="0"/>
      </c:catAx>
      <c:valAx>
        <c:axId val="-122880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880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Speedup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posto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matriz</a:t>
            </a:r>
            <a:r>
              <a:rPr lang="en-US" baseline="0" dirty="0" smtClean="0"/>
              <a:t> de entrada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Speedup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0.8</c:v>
                </c:pt>
                <c:pt idx="1">
                  <c:v>6.8888888890000004</c:v>
                </c:pt>
                <c:pt idx="2">
                  <c:v>14.28571429</c:v>
                </c:pt>
                <c:pt idx="3">
                  <c:v>9.9444444440000002</c:v>
                </c:pt>
                <c:pt idx="4">
                  <c:v>12.6984127</c:v>
                </c:pt>
                <c:pt idx="5">
                  <c:v>12.777777779999999</c:v>
                </c:pt>
                <c:pt idx="6">
                  <c:v>14.39252336</c:v>
                </c:pt>
                <c:pt idx="7">
                  <c:v>15.41353383</c:v>
                </c:pt>
                <c:pt idx="8">
                  <c:v>8.8666666670000005</c:v>
                </c:pt>
                <c:pt idx="9">
                  <c:v>12.05882353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61409056"/>
        <c:axId val="-1161414496"/>
      </c:lineChart>
      <c:catAx>
        <c:axId val="-116140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61414496"/>
        <c:crosses val="autoZero"/>
        <c:auto val="1"/>
        <c:lblAlgn val="ctr"/>
        <c:lblOffset val="100"/>
        <c:noMultiLvlLbl val="0"/>
      </c:catAx>
      <c:valAx>
        <c:axId val="-116141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6140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8D92A-1D64-49E3-AD3D-6FDE5D58652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F041F-002F-4662-A96D-35BD4EC9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6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F041F-002F-4662-A96D-35BD4EC977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0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5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03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6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65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29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00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4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9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71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2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06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84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48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363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110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09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448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91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800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8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2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1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0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5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5048A-E6F7-41B1-9C06-783D05026FA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F8EB5-3D38-4E43-9B1C-212E36148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96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Paralelizado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%%cu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#include "cuda_runtime.h"</a:t>
            </a:r>
          </a:p>
          <a:p>
            <a:pPr marL="0" indent="0">
              <a:buNone/>
            </a:pPr>
            <a:r>
              <a:rPr lang="pt-BR" dirty="0"/>
              <a:t>#include "device_launch_parameters.h"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#include &lt;stdio.h&gt;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//posto da matriz</a:t>
            </a:r>
          </a:p>
          <a:p>
            <a:pPr marL="0" indent="0">
              <a:buNone/>
            </a:pPr>
            <a:r>
              <a:rPr lang="pt-BR" dirty="0"/>
              <a:t>#define N 1000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#define AMP (2&lt;&lt;30) //valor máximo de um elemento da matriz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//dimensões do bloco</a:t>
            </a:r>
          </a:p>
          <a:p>
            <a:pPr marL="0" indent="0">
              <a:buNone/>
            </a:pPr>
            <a:r>
              <a:rPr lang="pt-BR" dirty="0"/>
              <a:t>#define BLOCKDIMX 10</a:t>
            </a:r>
          </a:p>
          <a:p>
            <a:pPr marL="0" indent="0">
              <a:buNone/>
            </a:pPr>
            <a:r>
              <a:rPr lang="pt-BR" dirty="0"/>
              <a:t>#define BLOCKDIMY 10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#define MODULO(X, N)  ( (X)%(N) + (N) ) %(N</a:t>
            </a:r>
            <a:r>
              <a:rPr lang="pt-B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Paralelizado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56411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2500" dirty="0" smtClean="0"/>
              <a:t>void printmatriz(int l, int c, int* mat) {</a:t>
            </a:r>
          </a:p>
          <a:p>
            <a:pPr marL="0" indent="0">
              <a:buNone/>
            </a:pPr>
            <a:r>
              <a:rPr lang="pt-BR" sz="2500" dirty="0" smtClean="0"/>
              <a:t>    int i, j;</a:t>
            </a:r>
            <a:br>
              <a:rPr lang="pt-BR" sz="2500" dirty="0" smtClean="0"/>
            </a:br>
            <a:r>
              <a:rPr lang="pt-BR" sz="2500" dirty="0" smtClean="0"/>
              <a:t>    for (i = 0; i &lt; l; i++)    {</a:t>
            </a:r>
          </a:p>
          <a:p>
            <a:pPr marL="0" indent="0">
              <a:buNone/>
            </a:pPr>
            <a:r>
              <a:rPr lang="pt-BR" sz="2500" dirty="0" smtClean="0"/>
              <a:t>        for (j = 0; j &lt; c; j++)        {</a:t>
            </a:r>
          </a:p>
          <a:p>
            <a:pPr marL="0" indent="0">
              <a:buNone/>
            </a:pPr>
            <a:r>
              <a:rPr lang="pt-BR" sz="2500" dirty="0" smtClean="0"/>
              <a:t>            printf("%d\t", mat[i*c + j]);</a:t>
            </a:r>
          </a:p>
          <a:p>
            <a:pPr marL="0" indent="0">
              <a:buNone/>
            </a:pPr>
            <a:r>
              <a:rPr lang="pt-BR" sz="2500" dirty="0" smtClean="0"/>
              <a:t>        }</a:t>
            </a:r>
          </a:p>
          <a:p>
            <a:pPr marL="0" indent="0">
              <a:buNone/>
            </a:pPr>
            <a:r>
              <a:rPr lang="pt-BR" sz="2500" dirty="0" smtClean="0"/>
              <a:t>        printf("\n\n");</a:t>
            </a:r>
          </a:p>
          <a:p>
            <a:pPr marL="0" indent="0">
              <a:buNone/>
            </a:pPr>
            <a:r>
              <a:rPr lang="pt-BR" sz="2500" dirty="0" smtClean="0"/>
              <a:t>    }</a:t>
            </a:r>
          </a:p>
          <a:p>
            <a:pPr marL="0" indent="0">
              <a:buNone/>
            </a:pPr>
            <a:r>
              <a:rPr lang="pt-BR" sz="2500" dirty="0" smtClean="0"/>
              <a:t>    printf("\n");</a:t>
            </a:r>
          </a:p>
          <a:p>
            <a:pPr marL="0" indent="0">
              <a:buNone/>
            </a:pPr>
            <a:r>
              <a:rPr lang="pt-BR" sz="2500" dirty="0" smtClean="0"/>
              <a:t>}</a:t>
            </a:r>
            <a:br>
              <a:rPr lang="pt-BR" sz="2500" dirty="0" smtClean="0"/>
            </a:br>
            <a:r>
              <a:rPr lang="pt-BR" sz="2500" dirty="0" smtClean="0"/>
              <a:t>void printmatrizfloat(int l, int c, float* mat) {</a:t>
            </a:r>
          </a:p>
          <a:p>
            <a:pPr marL="0" indent="0">
              <a:buNone/>
            </a:pPr>
            <a:r>
              <a:rPr lang="pt-BR" sz="2500" dirty="0" smtClean="0"/>
              <a:t>    int i, j;</a:t>
            </a:r>
            <a:br>
              <a:rPr lang="pt-BR" sz="2500" dirty="0" smtClean="0"/>
            </a:br>
            <a:r>
              <a:rPr lang="pt-BR" sz="2500" dirty="0" smtClean="0"/>
              <a:t>    for (i = 0; i &lt; l; i++)    {</a:t>
            </a:r>
          </a:p>
          <a:p>
            <a:pPr marL="0" indent="0">
              <a:buNone/>
            </a:pPr>
            <a:r>
              <a:rPr lang="pt-BR" sz="2500" dirty="0" smtClean="0"/>
              <a:t>        for (j = 0; j &lt; c; j++)        {</a:t>
            </a:r>
          </a:p>
          <a:p>
            <a:pPr marL="0" indent="0">
              <a:buNone/>
            </a:pPr>
            <a:r>
              <a:rPr lang="pt-BR" sz="2500" dirty="0" smtClean="0"/>
              <a:t>            printf("%g\t", mat[i*c + j]);</a:t>
            </a:r>
          </a:p>
          <a:p>
            <a:pPr marL="0" indent="0">
              <a:buNone/>
            </a:pPr>
            <a:r>
              <a:rPr lang="pt-BR" sz="2500" dirty="0" smtClean="0"/>
              <a:t>        }</a:t>
            </a:r>
          </a:p>
          <a:p>
            <a:pPr marL="0" indent="0">
              <a:buNone/>
            </a:pPr>
            <a:r>
              <a:rPr lang="pt-BR" sz="2500" dirty="0" smtClean="0"/>
              <a:t>        printf("\n\n");</a:t>
            </a:r>
          </a:p>
          <a:p>
            <a:pPr marL="0" indent="0">
              <a:buNone/>
            </a:pPr>
            <a:r>
              <a:rPr lang="pt-BR" sz="2500" dirty="0" smtClean="0"/>
              <a:t>    }</a:t>
            </a:r>
          </a:p>
          <a:p>
            <a:pPr marL="0" indent="0">
              <a:buNone/>
            </a:pPr>
            <a:r>
              <a:rPr lang="pt-BR" sz="2500" dirty="0" smtClean="0"/>
              <a:t>    printf("\n");</a:t>
            </a:r>
          </a:p>
          <a:p>
            <a:pPr marL="0" indent="0">
              <a:buNone/>
            </a:pPr>
            <a:r>
              <a:rPr lang="pt-BR" sz="2500" dirty="0" smtClean="0"/>
              <a:t>    }</a:t>
            </a:r>
          </a:p>
          <a:p>
            <a:pPr marL="0" indent="0">
              <a:buNone/>
            </a:pPr>
            <a:r>
              <a:rPr lang="pt-BR" sz="2500" dirty="0" smtClean="0"/>
              <a:t>    return 0;</a:t>
            </a:r>
            <a:br>
              <a:rPr lang="pt-BR" sz="2500" dirty="0" smtClean="0"/>
            </a:br>
            <a:r>
              <a:rPr lang="pt-BR" sz="2500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Paralelizado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5465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500" dirty="0" smtClean="0"/>
              <a:t/>
            </a:r>
            <a:br>
              <a:rPr lang="pt-BR" sz="1500" dirty="0" smtClean="0"/>
            </a:br>
            <a:r>
              <a:rPr lang="pt-BR" sz="1500" dirty="0" smtClean="0"/>
              <a:t>__global__ void Media(int l, int c, int* matin, float* matout) {</a:t>
            </a:r>
          </a:p>
          <a:p>
            <a:pPr marL="0" indent="0">
              <a:buNone/>
            </a:pPr>
            <a:r>
              <a:rPr lang="pt-BR" sz="1500" dirty="0" smtClean="0"/>
              <a:t>    //O elemento matout[i][j], da matriz de saída, torna-se a média entre o elemento correspondente da matriz de entrada</a:t>
            </a:r>
          </a:p>
          <a:p>
            <a:pPr marL="0" indent="0">
              <a:buNone/>
            </a:pPr>
            <a:r>
              <a:rPr lang="pt-BR" sz="1500" dirty="0" smtClean="0"/>
              <a:t>    //e seus quatro vizinhos: matin [i], matin[i-1][j], matin[i+1][j], matin[i][j-1] e matin[i][j+1].</a:t>
            </a:r>
          </a:p>
          <a:p>
            <a:pPr marL="0" indent="0">
              <a:buNone/>
            </a:pPr>
            <a:r>
              <a:rPr lang="pt-BR" sz="1500" dirty="0" smtClean="0"/>
              <a:t>    //Nos casos onde o índice i é negativo, ou maior ou igual ao número de linhas l,</a:t>
            </a:r>
          </a:p>
          <a:p>
            <a:pPr marL="0" indent="0">
              <a:buNone/>
            </a:pPr>
            <a:r>
              <a:rPr lang="pt-BR" sz="1500" dirty="0" smtClean="0"/>
              <a:t>    //ele é substituído por MODULO(i, l).</a:t>
            </a:r>
          </a:p>
          <a:p>
            <a:pPr marL="0" indent="0">
              <a:buNone/>
            </a:pPr>
            <a:r>
              <a:rPr lang="pt-BR" sz="1500" dirty="0" smtClean="0"/>
              <a:t>    //Semelhantemente, j = MODULO(j, c).</a:t>
            </a:r>
          </a:p>
          <a:p>
            <a:pPr marL="0" indent="0">
              <a:buNone/>
            </a:pPr>
            <a:r>
              <a:rPr lang="pt-BR" sz="1500" dirty="0" smtClean="0"/>
              <a:t/>
            </a:r>
            <a:br>
              <a:rPr lang="pt-BR" sz="1500" dirty="0" smtClean="0"/>
            </a:br>
            <a:r>
              <a:rPr lang="pt-BR" sz="1500" dirty="0" smtClean="0"/>
              <a:t>    //As threads deste programa são indexadas em duas dimensões.</a:t>
            </a:r>
          </a:p>
          <a:p>
            <a:pPr marL="0" indent="0">
              <a:buNone/>
            </a:pPr>
            <a:r>
              <a:rPr lang="pt-BR" sz="1500" dirty="0" smtClean="0"/>
              <a:t>    //Desta forma, os índices x e y da thread em execução podem ser usados</a:t>
            </a:r>
          </a:p>
          <a:p>
            <a:pPr marL="0" indent="0">
              <a:buNone/>
            </a:pPr>
            <a:r>
              <a:rPr lang="pt-BR" sz="1500" dirty="0" smtClean="0"/>
              <a:t>    //como os índices para a coluna e a linha do elemento da matriz a ser processado.</a:t>
            </a:r>
          </a:p>
          <a:p>
            <a:pPr marL="0" indent="0">
              <a:buNone/>
            </a:pPr>
            <a:r>
              <a:rPr lang="pt-BR" sz="1500" dirty="0" smtClean="0"/>
              <a:t/>
            </a:r>
            <a:br>
              <a:rPr lang="pt-BR" sz="1500" dirty="0" smtClean="0"/>
            </a:br>
            <a:r>
              <a:rPr lang="pt-BR" sz="1500" dirty="0" smtClean="0"/>
              <a:t>    //coluna de um elemento de matin:</a:t>
            </a:r>
          </a:p>
          <a:p>
            <a:pPr marL="0" indent="0">
              <a:buNone/>
            </a:pPr>
            <a:r>
              <a:rPr lang="pt-BR" sz="1500" dirty="0" smtClean="0"/>
              <a:t>    int j = blockDim.x * blockIdx.x + threadIdx.x;</a:t>
            </a:r>
          </a:p>
          <a:p>
            <a:pPr marL="0" indent="0">
              <a:buNone/>
            </a:pPr>
            <a:r>
              <a:rPr lang="pt-BR" sz="1500" dirty="0" smtClean="0"/>
              <a:t>    //linha de um elemento de matin:</a:t>
            </a:r>
          </a:p>
          <a:p>
            <a:pPr marL="0" indent="0">
              <a:buNone/>
            </a:pPr>
            <a:r>
              <a:rPr lang="pt-BR" sz="1500" dirty="0" smtClean="0"/>
              <a:t>    int i = blockDim.y * blockIdx.y + threadIdx.y;</a:t>
            </a:r>
          </a:p>
          <a:p>
            <a:pPr marL="0" indent="0">
              <a:buNone/>
            </a:pPr>
            <a:r>
              <a:rPr lang="pt-BR" sz="1500" dirty="0" smtClean="0"/>
              <a:t/>
            </a:r>
            <a:br>
              <a:rPr lang="pt-BR" sz="1500" dirty="0" smtClean="0"/>
            </a:br>
            <a:r>
              <a:rPr lang="pt-BR" sz="1500" dirty="0" smtClean="0"/>
              <a:t>    if(j&lt;c &amp;&amp; i &lt; l)  {       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6890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Paralelizado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507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dirty="0" smtClean="0"/>
              <a:t>      float soma; //a média será calculada como soma/5       </a:t>
            </a:r>
          </a:p>
          <a:p>
            <a:pPr marL="0" indent="0">
              <a:buNone/>
            </a:pPr>
            <a:r>
              <a:rPr lang="pt-BR" sz="1200" dirty="0" smtClean="0"/>
              <a:t>      //Matrizes são representadas da memória por arrays unidimensionais, </a:t>
            </a:r>
          </a:p>
          <a:p>
            <a:pPr marL="0" indent="0">
              <a:buNone/>
            </a:pPr>
            <a:r>
              <a:rPr lang="pt-BR" sz="1200" dirty="0" smtClean="0"/>
              <a:t>      //divididas em l blocos de c elementos,</a:t>
            </a:r>
          </a:p>
          <a:p>
            <a:pPr marL="0" indent="0">
              <a:buNone/>
            </a:pPr>
            <a:r>
              <a:rPr lang="pt-BR" sz="1200" dirty="0" smtClean="0"/>
              <a:t>      //sendo l o número de linhas, e c o de colunas.</a:t>
            </a:r>
          </a:p>
          <a:p>
            <a:pPr marL="0" indent="0">
              <a:buNone/>
            </a:pPr>
            <a:r>
              <a:rPr lang="pt-BR" sz="1200" dirty="0" smtClean="0"/>
              <a:t>      //O i-ésimo bloco representa a i-ésima linha, </a:t>
            </a:r>
          </a:p>
          <a:p>
            <a:pPr marL="0" indent="0">
              <a:buNone/>
            </a:pPr>
            <a:r>
              <a:rPr lang="pt-BR" sz="1200" dirty="0" smtClean="0"/>
              <a:t>      //e o c-ésimo elemento de um bloco representa o c-ésimo elemento da linha correspondente.</a:t>
            </a:r>
          </a:p>
          <a:p>
            <a:pPr marL="0" indent="0">
              <a:buNone/>
            </a:pPr>
            <a:r>
              <a:rPr lang="pt-BR" sz="1200" dirty="0" smtClean="0"/>
              <a:t>      //Desta forma, o elemento [i, j] de uma matriz estará na posição i*c + j da array que a representa.</a:t>
            </a:r>
          </a:p>
          <a:p>
            <a:pPr marL="0" indent="0">
              <a:buNone/>
            </a:pP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1200" dirty="0" smtClean="0"/>
              <a:t>      //índice para o elemento [i, j] de uma matriz:</a:t>
            </a:r>
          </a:p>
          <a:p>
            <a:pPr marL="0" indent="0">
              <a:buNone/>
            </a:pPr>
            <a:r>
              <a:rPr lang="pt-BR" sz="1200" dirty="0" smtClean="0"/>
              <a:t>      int id = i*c + j;</a:t>
            </a:r>
          </a:p>
          <a:p>
            <a:pPr marL="0" indent="0">
              <a:buNone/>
            </a:pPr>
            <a:r>
              <a:rPr lang="pt-BR" sz="1200" dirty="0" smtClean="0"/>
              <a:t>      //índices para os elementos à direita, esquerda, acima e abaixo</a:t>
            </a:r>
          </a:p>
          <a:p>
            <a:pPr marL="0" indent="0">
              <a:buNone/>
            </a:pPr>
            <a:r>
              <a:rPr lang="pt-BR" sz="1200" dirty="0" smtClean="0"/>
              <a:t>      int iddir = i*c + MODULO(j+1,c);</a:t>
            </a:r>
          </a:p>
          <a:p>
            <a:pPr marL="0" indent="0">
              <a:buNone/>
            </a:pPr>
            <a:r>
              <a:rPr lang="pt-BR" sz="1200" dirty="0" smtClean="0"/>
              <a:t>      int idesq = i*c + MODULO(j-1,c);</a:t>
            </a:r>
          </a:p>
          <a:p>
            <a:pPr marL="0" indent="0">
              <a:buNone/>
            </a:pPr>
            <a:r>
              <a:rPr lang="pt-BR" sz="1200" dirty="0" smtClean="0"/>
              <a:t>      int idsuper = MODULO(i-1,l)*c + j;</a:t>
            </a:r>
          </a:p>
          <a:p>
            <a:pPr marL="0" indent="0">
              <a:buNone/>
            </a:pPr>
            <a:r>
              <a:rPr lang="pt-BR" sz="1200" dirty="0" smtClean="0"/>
              <a:t>      int idsub = MODULO(i+1,l)*c + j;</a:t>
            </a:r>
          </a:p>
          <a:p>
            <a:pPr marL="0" indent="0">
              <a:buNone/>
            </a:pP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1200" dirty="0" smtClean="0"/>
              <a:t>      soma = matin[id] + matin[iddir] + matin[idesq] + matin[idsuper] + matin[idsub];</a:t>
            </a:r>
            <a:br>
              <a:rPr lang="pt-BR" sz="1200" dirty="0" smtClean="0"/>
            </a:br>
            <a:r>
              <a:rPr lang="pt-BR" sz="1200" dirty="0" smtClean="0"/>
              <a:t>      matout[id] = soma/5;</a:t>
            </a:r>
            <a:br>
              <a:rPr lang="pt-BR" sz="1200" dirty="0" smtClean="0"/>
            </a:br>
            <a:r>
              <a:rPr lang="pt-BR" sz="1200" dirty="0" smtClean="0"/>
              <a:t>    }</a:t>
            </a:r>
          </a:p>
          <a:p>
            <a:pPr marL="0" indent="0">
              <a:buNone/>
            </a:pPr>
            <a:r>
              <a:rPr lang="pt-BR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5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Paralelizado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176"/>
            <a:ext cx="10515600" cy="53668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int main() {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float time;</a:t>
            </a:r>
          </a:p>
          <a:p>
            <a:pPr marL="0" indent="0">
              <a:buNone/>
            </a:pPr>
            <a:r>
              <a:rPr lang="pt-BR" dirty="0" smtClean="0"/>
              <a:t>    cudaEvent_t start, stop;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dim3 block(BLOCKDIMX, BLOCKDIMY);</a:t>
            </a:r>
          </a:p>
          <a:p>
            <a:pPr marL="0" indent="0">
              <a:buNone/>
            </a:pPr>
            <a:r>
              <a:rPr lang="pt-BR" dirty="0" smtClean="0"/>
              <a:t>    int len = N*N; //número de elementos na matriz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//Aloca espaço da memória do host para as matrizes de entrada e saída</a:t>
            </a:r>
          </a:p>
          <a:p>
            <a:pPr marL="0" indent="0">
              <a:buNone/>
            </a:pPr>
            <a:r>
              <a:rPr lang="pt-BR" dirty="0" smtClean="0"/>
              <a:t>    int* matin = (int*)malloc(len * sizeof(int*));</a:t>
            </a:r>
          </a:p>
          <a:p>
            <a:pPr marL="0" indent="0">
              <a:buNone/>
            </a:pPr>
            <a:r>
              <a:rPr lang="pt-BR" dirty="0" smtClean="0"/>
              <a:t>    float* matout = (float*)malloc(len * sizeof(float*));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//Preenche a matriz de entrada aleatoriamente</a:t>
            </a:r>
          </a:p>
          <a:p>
            <a:pPr marL="0" indent="0">
              <a:buNone/>
            </a:pPr>
            <a:r>
              <a:rPr lang="pt-BR" dirty="0" smtClean="0"/>
              <a:t>    for(int i = 0; i &lt; len; i++)</a:t>
            </a:r>
          </a:p>
          <a:p>
            <a:pPr marL="0" indent="0">
              <a:buNone/>
            </a:pPr>
            <a:r>
              <a:rPr lang="pt-BR" dirty="0" smtClean="0"/>
              <a:t>      matin[i] = (rand())%AMP;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//printf("\n\nMatriz de entrada:\n\n");</a:t>
            </a:r>
          </a:p>
          <a:p>
            <a:pPr marL="0" indent="0">
              <a:buNone/>
            </a:pPr>
            <a:r>
              <a:rPr lang="pt-BR" dirty="0" smtClean="0"/>
              <a:t>    //printmatriz(N, N, matin);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//Endereços das matrizes de entrada e saída na memória do device</a:t>
            </a:r>
          </a:p>
          <a:p>
            <a:pPr marL="0" indent="0">
              <a:buNone/>
            </a:pPr>
            <a:r>
              <a:rPr lang="pt-BR" dirty="0" smtClean="0"/>
              <a:t>    int* dev_matin = 0;</a:t>
            </a:r>
          </a:p>
          <a:p>
            <a:pPr marL="0" indent="0">
              <a:buNone/>
            </a:pPr>
            <a:r>
              <a:rPr lang="pt-BR" dirty="0" smtClean="0"/>
              <a:t>    float* dev_matout = 0;</a:t>
            </a:r>
          </a:p>
        </p:txBody>
      </p:sp>
    </p:spTree>
    <p:extLst>
      <p:ext uri="{BB962C8B-B14F-4D97-AF65-F5344CB8AC3E}">
        <p14:creationId xmlns:p14="http://schemas.microsoft.com/office/powerpoint/2010/main" val="726992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Paralelizado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566"/>
            <a:ext cx="10515600" cy="52191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//Começa a contar o tempo</a:t>
            </a:r>
          </a:p>
          <a:p>
            <a:pPr marL="0" indent="0">
              <a:buNone/>
            </a:pPr>
            <a:r>
              <a:rPr lang="pt-BR" dirty="0" smtClean="0"/>
              <a:t>    cudaEventCreate(&amp;start);</a:t>
            </a:r>
          </a:p>
          <a:p>
            <a:pPr marL="0" indent="0">
              <a:buNone/>
            </a:pPr>
            <a:r>
              <a:rPr lang="pt-BR" dirty="0" smtClean="0"/>
              <a:t>    cudaEventCreate(&amp;stop);</a:t>
            </a:r>
          </a:p>
          <a:p>
            <a:pPr marL="0" indent="0">
              <a:buNone/>
            </a:pPr>
            <a:r>
              <a:rPr lang="pt-BR" dirty="0" smtClean="0"/>
              <a:t>    cudaEventRecord(start, 0);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  cudaError_t cudaStatus;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  //Alocar espaço na memória do device</a:t>
            </a:r>
          </a:p>
          <a:p>
            <a:pPr marL="0" indent="0">
              <a:buNone/>
            </a:pPr>
            <a:r>
              <a:rPr lang="pt-BR" dirty="0" smtClean="0"/>
              <a:t>      cudaStatus = cudaMalloc( ( void** ) &amp;dev_matin , len * sizeof( int ) );</a:t>
            </a:r>
          </a:p>
          <a:p>
            <a:pPr marL="0" indent="0">
              <a:buNone/>
            </a:pPr>
            <a:r>
              <a:rPr lang="pt-BR" dirty="0" smtClean="0"/>
              <a:t>      cudaStatus = cudaMalloc( ( void** ) &amp;dev_matout , len * sizeof( float ) );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  // Copia matin para a memória do device</a:t>
            </a:r>
          </a:p>
          <a:p>
            <a:pPr marL="0" indent="0">
              <a:buNone/>
            </a:pPr>
            <a:r>
              <a:rPr lang="pt-BR" dirty="0" smtClean="0"/>
              <a:t>      cudaStatus = cudaMemcpy( dev_matin , matin , len * sizeof( int ) , cudaMemcpyHostToDevice );</a:t>
            </a:r>
          </a:p>
          <a:p>
            <a:pPr marL="0" indent="0">
              <a:buNone/>
            </a:pPr>
            <a:r>
              <a:rPr lang="pt-BR" dirty="0" smtClean="0"/>
              <a:t>     //As dimensões da grid são função daquelas do bloco</a:t>
            </a:r>
          </a:p>
          <a:p>
            <a:pPr marL="0" indent="0">
              <a:buNone/>
            </a:pPr>
            <a:r>
              <a:rPr lang="pt-BR" dirty="0" smtClean="0"/>
              <a:t>      dim3 grid( (N + BLOCKDIMX - 1)/BLOCKDIMX , (N + BLOCKDIMY - 1)/BLOCKDIMY);</a:t>
            </a:r>
          </a:p>
          <a:p>
            <a:pPr marL="0" indent="0">
              <a:buNone/>
            </a:pPr>
            <a:r>
              <a:rPr lang="pt-BR" dirty="0" smtClean="0"/>
              <a:t>      //Estas dimensões garantem que haja uma thread para cada elemento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8780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Paralelizado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5423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 smtClean="0"/>
              <a:t>  </a:t>
            </a:r>
            <a:br>
              <a:rPr lang="pt-BR" sz="1400" dirty="0" smtClean="0"/>
            </a:br>
            <a:r>
              <a:rPr lang="pt-BR" sz="1400" dirty="0" smtClean="0"/>
              <a:t>      //Processa a matriz</a:t>
            </a:r>
          </a:p>
          <a:p>
            <a:pPr marL="0" indent="0">
              <a:buNone/>
            </a:pPr>
            <a:r>
              <a:rPr lang="pt-BR" sz="1400" dirty="0" smtClean="0"/>
              <a:t>      Media&lt;&lt;&lt;grid, block&gt;&gt;&gt;(N, N, dev_matin, dev_matout);</a:t>
            </a:r>
          </a:p>
          <a:p>
            <a:pPr marL="0" indent="0">
              <a:buNone/>
            </a:pP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 smtClean="0"/>
              <a:t>      //Copia matout para o host</a:t>
            </a:r>
          </a:p>
          <a:p>
            <a:pPr marL="0" indent="0">
              <a:buNone/>
            </a:pPr>
            <a:r>
              <a:rPr lang="pt-BR" sz="1400" dirty="0" smtClean="0"/>
              <a:t>      cudaStatus = cudaMemcpy( matout, (float*)dev_matout, len * sizeof( float ), cudaMemcpyDeviceToHost);</a:t>
            </a:r>
          </a:p>
          <a:p>
            <a:pPr marL="0" indent="0">
              <a:buNone/>
            </a:pPr>
            <a:r>
              <a:rPr lang="pt-BR" sz="1400" dirty="0" smtClean="0"/>
              <a:t>      cudaDeviceSynchronize();</a:t>
            </a:r>
          </a:p>
          <a:p>
            <a:pPr marL="0" indent="0">
              <a:buNone/>
            </a:pP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 smtClean="0"/>
              <a:t>    //Para de contar o tempo</a:t>
            </a:r>
          </a:p>
          <a:p>
            <a:pPr marL="0" indent="0">
              <a:buNone/>
            </a:pPr>
            <a:r>
              <a:rPr lang="pt-BR" sz="1400" dirty="0" smtClean="0"/>
              <a:t>    cudaEventRecord(stop, 0);</a:t>
            </a:r>
          </a:p>
          <a:p>
            <a:pPr marL="0" indent="0">
              <a:buNone/>
            </a:pPr>
            <a:r>
              <a:rPr lang="pt-BR" sz="1400" dirty="0" smtClean="0"/>
              <a:t>    cudaEventSynchronize(stop);</a:t>
            </a:r>
          </a:p>
          <a:p>
            <a:pPr marL="0" indent="0">
              <a:buNone/>
            </a:pPr>
            <a:r>
              <a:rPr lang="pt-BR" sz="1400" dirty="0" smtClean="0"/>
              <a:t>    cudaEventElapsedTime(&amp;time, start, stop);</a:t>
            </a:r>
          </a:p>
          <a:p>
            <a:pPr marL="0" indent="0">
              <a:buNone/>
            </a:pP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 smtClean="0"/>
              <a:t>    //printf("Matriz média:\n");</a:t>
            </a:r>
          </a:p>
          <a:p>
            <a:pPr marL="0" indent="0">
              <a:buNone/>
            </a:pPr>
            <a:r>
              <a:rPr lang="pt-BR" sz="1400" dirty="0" smtClean="0"/>
              <a:t>    //printmatrizfloat(N, N, matout);</a:t>
            </a:r>
          </a:p>
          <a:p>
            <a:pPr marL="0" indent="0">
              <a:buNone/>
            </a:pP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 smtClean="0"/>
              <a:t>    printf("Tempo:  %3.5f ms \n", N, time);</a:t>
            </a:r>
          </a:p>
          <a:p>
            <a:pPr marL="0" indent="0">
              <a:buNone/>
            </a:pPr>
            <a:r>
              <a:rPr lang="pt-BR" sz="1400" dirty="0" smtClean="0"/>
              <a:t> return 0; </a:t>
            </a:r>
          </a:p>
          <a:p>
            <a:pPr marL="0" indent="0">
              <a:buNone/>
            </a:pPr>
            <a:r>
              <a:rPr lang="pt-BR" sz="1400" dirty="0" smtClean="0"/>
              <a:t>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461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 para </a:t>
            </a:r>
            <a:r>
              <a:rPr lang="en-US" dirty="0" err="1" smtClean="0"/>
              <a:t>matrizes</a:t>
            </a:r>
            <a:r>
              <a:rPr lang="en-US" dirty="0" smtClean="0"/>
              <a:t> de 10x10 a 100x100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3509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4721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 </a:t>
            </a:r>
            <a:r>
              <a:rPr lang="en-US" dirty="0" smtClean="0"/>
              <a:t>para </a:t>
            </a:r>
            <a:r>
              <a:rPr lang="en-US" dirty="0" err="1" smtClean="0"/>
              <a:t>matrizes</a:t>
            </a:r>
            <a:r>
              <a:rPr lang="en-US" dirty="0" smtClean="0"/>
              <a:t> de 10x10 a 100x100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6535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3673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6969" cy="1325563"/>
          </a:xfrm>
        </p:spPr>
        <p:txBody>
          <a:bodyPr/>
          <a:lstStyle/>
          <a:p>
            <a:r>
              <a:rPr lang="en-US" dirty="0" smtClean="0"/>
              <a:t>Tempo </a:t>
            </a:r>
            <a:r>
              <a:rPr lang="en-US" dirty="0" smtClean="0"/>
              <a:t>para </a:t>
            </a:r>
            <a:r>
              <a:rPr lang="en-US" dirty="0" err="1" smtClean="0"/>
              <a:t>matrizes</a:t>
            </a:r>
            <a:r>
              <a:rPr lang="en-US" dirty="0" smtClean="0"/>
              <a:t> de 100x100 a 1000x1000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2525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381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Os programas apresentados neste texto recebem </a:t>
                </a:r>
                <a:r>
                  <a:rPr lang="pt-BR" dirty="0" smtClean="0"/>
                  <a:t>como entrada </a:t>
                </a:r>
                <a:r>
                  <a:rPr lang="pt-BR" dirty="0" smtClean="0"/>
                  <a:t>uma matriz </a:t>
                </a:r>
                <a:r>
                  <a:rPr lang="pt-BR" i="1" dirty="0" smtClean="0"/>
                  <a:t>matin</a:t>
                </a:r>
                <a:r>
                  <a:rPr lang="pt-BR" dirty="0" smtClean="0"/>
                  <a:t> N x N, e retornam uma matriz </a:t>
                </a:r>
                <a:r>
                  <a:rPr lang="pt-BR" i="1" dirty="0" smtClean="0"/>
                  <a:t>matout</a:t>
                </a:r>
                <a:r>
                  <a:rPr lang="pt-BR" dirty="0" smtClean="0"/>
                  <a:t>, de mesmo tamanho, onde cada elemento é a média entre o correspondente e seus quatro vizinhos na entrada.</a:t>
                </a:r>
              </a:p>
              <a:p>
                <a:r>
                  <a:rPr lang="pt-BR" dirty="0" smtClean="0"/>
                  <a:t>Isto é, </a:t>
                </a:r>
                <a:endParaRPr lang="pt-BR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𝑚𝑎𝑡𝑜𝑢𝑡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𝑚𝑎𝑡𝑖𝑛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𝑚𝑎𝑡𝑖𝑛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+1, 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𝑚𝑎𝑡𝑖𝑛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𝑚𝑎𝑡𝑖𝑛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𝑚𝑎𝑡𝑖𝑛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sz="1600" dirty="0" smtClean="0"/>
              </a:p>
              <a:p>
                <a:r>
                  <a:rPr lang="pt-BR" dirty="0" smtClean="0"/>
                  <a:t>O primeiro, sequencial, processa cada elemento individualmente, e o segundo, escrito em CUDA, usa a GPU para processar todos em paralelo.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2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9678" cy="1325563"/>
          </a:xfrm>
        </p:spPr>
        <p:txBody>
          <a:bodyPr/>
          <a:lstStyle/>
          <a:p>
            <a:r>
              <a:rPr lang="en-US" dirty="0" smtClean="0"/>
              <a:t>Speedup </a:t>
            </a:r>
            <a:r>
              <a:rPr lang="en-US" dirty="0" smtClean="0"/>
              <a:t>para </a:t>
            </a:r>
            <a:r>
              <a:rPr lang="en-US" dirty="0" err="1" smtClean="0"/>
              <a:t>matrizes</a:t>
            </a:r>
            <a:r>
              <a:rPr lang="en-US" dirty="0" smtClean="0"/>
              <a:t> de 100x100 a 1000x1000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437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405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Especificações</a:t>
            </a:r>
            <a:r>
              <a:rPr lang="en-US" dirty="0" smtClean="0"/>
              <a:t> da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6370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Device 0: "Tesla P100-PCIE-16GB" </a:t>
            </a:r>
          </a:p>
          <a:p>
            <a:r>
              <a:rPr lang="pt-BR" dirty="0" smtClean="0"/>
              <a:t>Versão do driver CUDA / Versão de runtime: 11.2 / 9.2 </a:t>
            </a:r>
          </a:p>
          <a:p>
            <a:r>
              <a:rPr lang="pt-BR" dirty="0" smtClean="0"/>
              <a:t>CUDA Capability Major/Minor version number: 6.0 </a:t>
            </a:r>
          </a:p>
          <a:p>
            <a:r>
              <a:rPr lang="pt-BR" dirty="0" smtClean="0"/>
              <a:t>Número de multiprocessadores: 56 </a:t>
            </a:r>
          </a:p>
          <a:p>
            <a:r>
              <a:rPr lang="pt-BR" dirty="0" smtClean="0"/>
              <a:t>Memória constante total: 64.0 kb </a:t>
            </a:r>
          </a:p>
          <a:p>
            <a:r>
              <a:rPr lang="pt-BR" dirty="0" smtClean="0"/>
              <a:t>Memória compartilhada por bloco: 48.0 kb </a:t>
            </a:r>
          </a:p>
          <a:p>
            <a:r>
              <a:rPr lang="pt-BR" dirty="0" smtClean="0"/>
              <a:t>Memória compartilhada por multiprocessador: 64.0 kb </a:t>
            </a:r>
          </a:p>
          <a:p>
            <a:r>
              <a:rPr lang="pt-BR" dirty="0" smtClean="0"/>
              <a:t>Registradores por bloco: 65536</a:t>
            </a:r>
          </a:p>
          <a:p>
            <a:r>
              <a:rPr lang="pt-BR" dirty="0" smtClean="0"/>
              <a:t>Memória global: 15.90 gb </a:t>
            </a:r>
          </a:p>
          <a:p>
            <a:r>
              <a:rPr lang="pt-BR" dirty="0" smtClean="0"/>
              <a:t>Tamanho de warp: 32 </a:t>
            </a:r>
          </a:p>
          <a:p>
            <a:r>
              <a:rPr lang="pt-BR" dirty="0" smtClean="0"/>
              <a:t>Threads por bloco: 1024 </a:t>
            </a:r>
          </a:p>
          <a:p>
            <a:r>
              <a:rPr lang="pt-BR" dirty="0" smtClean="0"/>
              <a:t>Dimensões de bloco máximas: [1024, 1024, 64] </a:t>
            </a:r>
          </a:p>
          <a:p>
            <a:r>
              <a:rPr lang="pt-BR" dirty="0" smtClean="0"/>
              <a:t>Dimensões de grid máximas: [2147483647, 65535, 65535]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6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Sequencial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smtClean="0"/>
              <a:t>%%cu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#</a:t>
            </a:r>
            <a:r>
              <a:rPr lang="pt-BR" dirty="0"/>
              <a:t>include "cuda_runtime.h"</a:t>
            </a:r>
          </a:p>
          <a:p>
            <a:pPr marL="0" indent="0">
              <a:buNone/>
            </a:pPr>
            <a:r>
              <a:rPr lang="pt-BR" dirty="0"/>
              <a:t>#include "device_launch_parameters.h"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#include &lt;stdio.h&gt;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//posto da matriz</a:t>
            </a:r>
          </a:p>
          <a:p>
            <a:pPr marL="0" indent="0">
              <a:buNone/>
            </a:pPr>
            <a:r>
              <a:rPr lang="pt-BR" dirty="0"/>
              <a:t>#define N 1000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#define AMP (2&lt;&lt;30) //valor máximo de um elemento da matriz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#define MODULO(X, N)  ( (X)%(N) + (N) ) %(N)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Sequencial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58510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smtClean="0"/>
              <a:t>//para mostrar a matriz de entrada</a:t>
            </a:r>
          </a:p>
          <a:p>
            <a:pPr marL="0" indent="0">
              <a:buNone/>
            </a:pPr>
            <a:r>
              <a:rPr lang="pt-BR" dirty="0" smtClean="0"/>
              <a:t>void printmatriz(int l, int c, int* mat) {</a:t>
            </a:r>
          </a:p>
          <a:p>
            <a:pPr marL="0" indent="0">
              <a:buNone/>
            </a:pPr>
            <a:r>
              <a:rPr lang="pt-BR" dirty="0" smtClean="0"/>
              <a:t>    int i, j;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for (i = 0; i &lt; l; i++)</a:t>
            </a:r>
          </a:p>
          <a:p>
            <a:pPr marL="0" indent="0">
              <a:buNone/>
            </a:pPr>
            <a:r>
              <a:rPr lang="pt-BR" dirty="0" smtClean="0"/>
              <a:t>    {        for (j = 0; j &lt; c; j++)</a:t>
            </a:r>
          </a:p>
          <a:p>
            <a:pPr marL="0" indent="0">
              <a:buNone/>
            </a:pPr>
            <a:r>
              <a:rPr lang="pt-BR" dirty="0" smtClean="0"/>
              <a:t>        {            printf("%d\t", mat[i*c + j]);        }</a:t>
            </a:r>
          </a:p>
          <a:p>
            <a:pPr marL="0" indent="0">
              <a:buNone/>
            </a:pPr>
            <a:r>
              <a:rPr lang="pt-BR" dirty="0" smtClean="0"/>
              <a:t>        printf("\n\n");    }</a:t>
            </a:r>
          </a:p>
          <a:p>
            <a:pPr marL="0" indent="0">
              <a:buNone/>
            </a:pPr>
            <a:r>
              <a:rPr lang="pt-BR" dirty="0" smtClean="0"/>
              <a:t>    printf("\n\n");}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//para mostrar a matriz de saída</a:t>
            </a:r>
          </a:p>
          <a:p>
            <a:pPr marL="0" indent="0">
              <a:buNone/>
            </a:pPr>
            <a:r>
              <a:rPr lang="pt-BR" dirty="0" smtClean="0"/>
              <a:t>void printmatrizfloat(int l, int c, float* mat) {</a:t>
            </a:r>
          </a:p>
          <a:p>
            <a:pPr marL="0" indent="0">
              <a:buNone/>
            </a:pPr>
            <a:r>
              <a:rPr lang="pt-BR" dirty="0" smtClean="0"/>
              <a:t>    int i, j;</a:t>
            </a:r>
            <a:br>
              <a:rPr lang="pt-BR" dirty="0" smtClean="0"/>
            </a:br>
            <a:r>
              <a:rPr lang="pt-BR" dirty="0" smtClean="0"/>
              <a:t>    for (i = 0; i &lt; l; i++)    {</a:t>
            </a:r>
          </a:p>
          <a:p>
            <a:pPr marL="0" indent="0">
              <a:buNone/>
            </a:pPr>
            <a:r>
              <a:rPr lang="pt-BR" dirty="0" smtClean="0"/>
              <a:t>        for (j = 0; j &lt; c; j++)        {</a:t>
            </a:r>
          </a:p>
          <a:p>
            <a:pPr marL="0" indent="0">
              <a:buNone/>
            </a:pPr>
            <a:r>
              <a:rPr lang="pt-BR" dirty="0" smtClean="0"/>
              <a:t>            printf("%g\t", mat[i*c + j]);</a:t>
            </a:r>
          </a:p>
          <a:p>
            <a:pPr marL="0" indent="0">
              <a:buNone/>
            </a:pPr>
            <a:r>
              <a:rPr lang="pt-BR" dirty="0" smtClean="0"/>
              <a:t>        }</a:t>
            </a:r>
          </a:p>
          <a:p>
            <a:pPr marL="0" indent="0">
              <a:buNone/>
            </a:pPr>
            <a:r>
              <a:rPr lang="pt-BR" dirty="0" smtClean="0"/>
              <a:t>        printf("\n\n");</a:t>
            </a:r>
          </a:p>
          <a:p>
            <a:pPr marL="0" indent="0">
              <a:buNone/>
            </a:pPr>
            <a:r>
              <a:rPr lang="pt-BR" dirty="0" smtClean="0"/>
              <a:t>    }</a:t>
            </a:r>
          </a:p>
          <a:p>
            <a:pPr marL="0" indent="0">
              <a:buNone/>
            </a:pPr>
            <a:r>
              <a:rPr lang="pt-BR" dirty="0" smtClean="0"/>
              <a:t>    printf("\n\n");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9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Sequencial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54512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smtClean="0"/>
              <a:t>void Media(int l, int c, int* matin, float* matout) {</a:t>
            </a:r>
          </a:p>
          <a:p>
            <a:pPr marL="0" indent="0">
              <a:buNone/>
            </a:pPr>
            <a:r>
              <a:rPr lang="pt-BR" dirty="0" smtClean="0"/>
              <a:t>    //O elemento matout[i][j], da matriz de saída, torna-se a média entre o elemento correspondente da matriz de entrada</a:t>
            </a:r>
          </a:p>
          <a:p>
            <a:pPr marL="0" indent="0">
              <a:buNone/>
            </a:pPr>
            <a:r>
              <a:rPr lang="pt-BR" dirty="0" smtClean="0"/>
              <a:t>    //e seus quatro vizinhos: matin [i], matin[i-1][j], matin[i+1][j], matin[i][j-1] e matin[i][j+1].</a:t>
            </a:r>
          </a:p>
          <a:p>
            <a:pPr marL="0" indent="0">
              <a:buNone/>
            </a:pPr>
            <a:r>
              <a:rPr lang="pt-BR" dirty="0" smtClean="0"/>
              <a:t>    //Nos casos onde o índice i é negativo, ou maior ou igual ao número de linhas l,</a:t>
            </a:r>
          </a:p>
          <a:p>
            <a:pPr marL="0" indent="0">
              <a:buNone/>
            </a:pPr>
            <a:r>
              <a:rPr lang="pt-BR" dirty="0" smtClean="0"/>
              <a:t>    //ele é substituído por MODULO(i, l).</a:t>
            </a:r>
          </a:p>
          <a:p>
            <a:pPr marL="0" indent="0">
              <a:buNone/>
            </a:pPr>
            <a:r>
              <a:rPr lang="pt-BR" dirty="0" smtClean="0"/>
              <a:t>    //Semelhantemente, j = MODULO(j, c).</a:t>
            </a:r>
          </a:p>
          <a:p>
            <a:pPr marL="0" indent="0">
              <a:buNone/>
            </a:pPr>
            <a:r>
              <a:rPr lang="pt-BR" dirty="0" smtClean="0"/>
              <a:t>    //A média será calculada como soma/5</a:t>
            </a:r>
          </a:p>
          <a:p>
            <a:pPr marL="0" indent="0">
              <a:buNone/>
            </a:pPr>
            <a:r>
              <a:rPr lang="pt-BR" dirty="0" smtClean="0"/>
              <a:t>    float soma;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//Matrizes são representadas por arrays unidimensionais, divididas em l blocos de c elementos,</a:t>
            </a:r>
          </a:p>
          <a:p>
            <a:pPr marL="0" indent="0">
              <a:buNone/>
            </a:pPr>
            <a:r>
              <a:rPr lang="pt-BR" dirty="0" smtClean="0"/>
              <a:t>    //sendo l o número de linhas, e c o de colunas.</a:t>
            </a:r>
          </a:p>
          <a:p>
            <a:pPr marL="0" indent="0">
              <a:buNone/>
            </a:pPr>
            <a:r>
              <a:rPr lang="pt-BR" dirty="0" smtClean="0"/>
              <a:t>    //O i-ésimo bloco representa a i-ésima linha, </a:t>
            </a:r>
          </a:p>
          <a:p>
            <a:pPr marL="0" indent="0">
              <a:buNone/>
            </a:pPr>
            <a:r>
              <a:rPr lang="pt-BR" dirty="0" smtClean="0"/>
              <a:t>    //e o c-ésimo elemento de um bloco representa o c-ésimo elemento da linha correspondente.</a:t>
            </a:r>
          </a:p>
          <a:p>
            <a:pPr marL="0" indent="0">
              <a:buNone/>
            </a:pPr>
            <a:r>
              <a:rPr lang="pt-BR" dirty="0" smtClean="0"/>
              <a:t>    //Desta forma, o elemento [i, j] de uma matriz estará na posição i*c + j da array que a representa.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//O índice para o elemento [i, j] de uma matriz é</a:t>
            </a:r>
          </a:p>
          <a:p>
            <a:pPr marL="0" indent="0">
              <a:buNone/>
            </a:pPr>
            <a:r>
              <a:rPr lang="pt-BR" dirty="0" smtClean="0"/>
              <a:t>    int id;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//Índices para os elementos à direita, à esquerda, acima e abaixo de [i, j]</a:t>
            </a:r>
          </a:p>
          <a:p>
            <a:pPr marL="0" indent="0">
              <a:buNone/>
            </a:pPr>
            <a:r>
              <a:rPr lang="pt-BR" dirty="0" smtClean="0"/>
              <a:t>    int iddir, idesq, idsuper, idsub;</a:t>
            </a:r>
          </a:p>
        </p:txBody>
      </p:sp>
    </p:spTree>
    <p:extLst>
      <p:ext uri="{BB962C8B-B14F-4D97-AF65-F5344CB8AC3E}">
        <p14:creationId xmlns:p14="http://schemas.microsoft.com/office/powerpoint/2010/main" val="148478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Sequencial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//Dois laços aninhados são usados para iterar sobre todos os elementos da matriz.</a:t>
            </a:r>
          </a:p>
          <a:p>
            <a:pPr marL="0" indent="0">
              <a:buNone/>
            </a:pPr>
            <a:r>
              <a:rPr lang="pt-BR" dirty="0" smtClean="0"/>
              <a:t>    //A variável contadora do primeiro representa o número da linha,</a:t>
            </a:r>
          </a:p>
          <a:p>
            <a:pPr marL="0" indent="0">
              <a:buNone/>
            </a:pPr>
            <a:r>
              <a:rPr lang="pt-BR" dirty="0" smtClean="0"/>
              <a:t>    //E a do segundo, o da coluna de um elemento.</a:t>
            </a:r>
          </a:p>
          <a:p>
            <a:pPr marL="0" indent="0">
              <a:buNone/>
            </a:pPr>
            <a:r>
              <a:rPr lang="pt-BR" dirty="0" smtClean="0"/>
              <a:t>    for(int i = 0; i &lt; c; i++)  {</a:t>
            </a:r>
          </a:p>
          <a:p>
            <a:pPr marL="0" indent="0">
              <a:buNone/>
            </a:pPr>
            <a:r>
              <a:rPr lang="pt-BR" dirty="0" smtClean="0"/>
              <a:t>        for(int j = 0; j &lt; l; j++)  {</a:t>
            </a:r>
          </a:p>
          <a:p>
            <a:pPr marL="0" indent="0">
              <a:buNone/>
            </a:pPr>
            <a:r>
              <a:rPr lang="pt-BR" dirty="0" smtClean="0"/>
              <a:t>            id = i*c + j;</a:t>
            </a:r>
          </a:p>
          <a:p>
            <a:pPr marL="0" indent="0">
              <a:buNone/>
            </a:pPr>
            <a:r>
              <a:rPr lang="pt-BR" dirty="0" smtClean="0"/>
              <a:t>            iddir = i*c + MODULO(j+1,c);</a:t>
            </a:r>
          </a:p>
          <a:p>
            <a:pPr marL="0" indent="0">
              <a:buNone/>
            </a:pPr>
            <a:r>
              <a:rPr lang="pt-BR" dirty="0" smtClean="0"/>
              <a:t>            idesq = i*c + MODULO(j-1,c);</a:t>
            </a:r>
          </a:p>
          <a:p>
            <a:pPr marL="0" indent="0">
              <a:buNone/>
            </a:pPr>
            <a:r>
              <a:rPr lang="pt-BR" dirty="0" smtClean="0"/>
              <a:t>            idsuper = MODULO(i-1,l)*c + j;</a:t>
            </a:r>
          </a:p>
          <a:p>
            <a:pPr marL="0" indent="0">
              <a:buNone/>
            </a:pPr>
            <a:r>
              <a:rPr lang="pt-BR" dirty="0" smtClean="0"/>
              <a:t>            idsub = MODULO(i+1,l)*c + j;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        soma = matin[id] + matin[iddir] + matin[idesq] + matin[idsuper] + matin[idsub];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        matout[id] = soma/5;</a:t>
            </a:r>
          </a:p>
          <a:p>
            <a:pPr marL="0" indent="0">
              <a:buNone/>
            </a:pPr>
            <a:r>
              <a:rPr lang="pt-BR" dirty="0" smtClean="0"/>
              <a:t>        }</a:t>
            </a:r>
          </a:p>
          <a:p>
            <a:pPr marL="0" indent="0">
              <a:buNone/>
            </a:pPr>
            <a:r>
              <a:rPr lang="pt-BR" dirty="0" smtClean="0"/>
              <a:t>    } 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7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Sequencial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798"/>
            <a:ext cx="10515600" cy="50253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int main() {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float time;</a:t>
            </a:r>
          </a:p>
          <a:p>
            <a:pPr marL="0" indent="0">
              <a:buNone/>
            </a:pPr>
            <a:r>
              <a:rPr lang="pt-BR" dirty="0" smtClean="0"/>
              <a:t>    cudaEvent_t start, stop;</a:t>
            </a:r>
          </a:p>
          <a:p>
            <a:pPr marL="0" indent="0">
              <a:buNone/>
            </a:pPr>
            <a:r>
              <a:rPr lang="pt-BR" dirty="0" smtClean="0"/>
              <a:t>        </a:t>
            </a:r>
          </a:p>
          <a:p>
            <a:pPr marL="0" indent="0">
              <a:buNone/>
            </a:pPr>
            <a:r>
              <a:rPr lang="pt-BR" dirty="0" smtClean="0"/>
              <a:t>    int len = N*N; //número de elementos na matriz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int* matin = (int*)malloc(len * sizeof(int*));</a:t>
            </a:r>
          </a:p>
          <a:p>
            <a:pPr marL="0" indent="0">
              <a:buNone/>
            </a:pPr>
            <a:r>
              <a:rPr lang="pt-BR" dirty="0" smtClean="0"/>
              <a:t>    float* matout = (float*)malloc(len * sizeof(float*));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//Preenche a matriz de entrada aleatoriamente</a:t>
            </a:r>
          </a:p>
          <a:p>
            <a:pPr marL="0" indent="0">
              <a:buNone/>
            </a:pPr>
            <a:r>
              <a:rPr lang="pt-BR" dirty="0" smtClean="0"/>
              <a:t>    for(int i = 0; i &lt; len; i++)</a:t>
            </a:r>
          </a:p>
          <a:p>
            <a:pPr marL="0" indent="0">
              <a:buNone/>
            </a:pPr>
            <a:r>
              <a:rPr lang="pt-BR" dirty="0" smtClean="0"/>
              <a:t>      matin[i] = (rand())%AMP;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//printf("Matriz de entrada:\n\n");</a:t>
            </a:r>
          </a:p>
          <a:p>
            <a:pPr marL="0" indent="0">
              <a:buNone/>
            </a:pPr>
            <a:r>
              <a:rPr lang="pt-BR" dirty="0" smtClean="0"/>
              <a:t>    //printmatriz(N, N, matin);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8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Sequencial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546529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//O tempo começa a ser contado antes do processamento da matriz.</a:t>
            </a:r>
          </a:p>
          <a:p>
            <a:pPr marL="0" indent="0">
              <a:buNone/>
            </a:pPr>
            <a:r>
              <a:rPr lang="pt-BR" dirty="0" smtClean="0"/>
              <a:t>    cudaEventCreate(&amp;start);</a:t>
            </a:r>
          </a:p>
          <a:p>
            <a:pPr marL="0" indent="0">
              <a:buNone/>
            </a:pPr>
            <a:r>
              <a:rPr lang="pt-BR" dirty="0" smtClean="0"/>
              <a:t>    cudaEventCreate(&amp;stop);</a:t>
            </a:r>
          </a:p>
          <a:p>
            <a:pPr marL="0" indent="0">
              <a:buNone/>
            </a:pPr>
            <a:r>
              <a:rPr lang="pt-BR" dirty="0" smtClean="0"/>
              <a:t>    cudaEventRecord(start, 0);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Media(N, N, matin, matout);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//O tempo para de ser contado depois do processamento.</a:t>
            </a:r>
          </a:p>
          <a:p>
            <a:pPr marL="0" indent="0">
              <a:buNone/>
            </a:pPr>
            <a:r>
              <a:rPr lang="pt-BR" dirty="0" smtClean="0"/>
              <a:t>    cudaEventRecord(stop, 0);</a:t>
            </a:r>
          </a:p>
          <a:p>
            <a:pPr marL="0" indent="0">
              <a:buNone/>
            </a:pPr>
            <a:r>
              <a:rPr lang="pt-BR" dirty="0" smtClean="0"/>
              <a:t>    cudaEventSynchronize(stop);</a:t>
            </a:r>
          </a:p>
          <a:p>
            <a:pPr marL="0" indent="0">
              <a:buNone/>
            </a:pPr>
            <a:r>
              <a:rPr lang="pt-BR" dirty="0" smtClean="0"/>
              <a:t>    cudaEventElapsedTime(&amp;time, start, stop);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//printf("Matriz média:\n\n");</a:t>
            </a:r>
          </a:p>
          <a:p>
            <a:pPr marL="0" indent="0">
              <a:buNone/>
            </a:pPr>
            <a:r>
              <a:rPr lang="pt-BR" dirty="0" smtClean="0"/>
              <a:t>    //printmatrizfloat(N, N, matout);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printf("Tempo de processamento:  %3.5f ms \n", time);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return 0;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256</Words>
  <Application>Microsoft Office PowerPoint</Application>
  <PresentationFormat>Widescreen</PresentationFormat>
  <Paragraphs>231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Century Gothic</vt:lpstr>
      <vt:lpstr>Office Theme</vt:lpstr>
      <vt:lpstr>Vapor Trail</vt:lpstr>
      <vt:lpstr>Matriz Média</vt:lpstr>
      <vt:lpstr>Introdução</vt:lpstr>
      <vt:lpstr>Especificações da GPU</vt:lpstr>
      <vt:lpstr>Código Sequencial</vt:lpstr>
      <vt:lpstr>Código Sequencial</vt:lpstr>
      <vt:lpstr>Código Sequencial</vt:lpstr>
      <vt:lpstr>Código Sequencial</vt:lpstr>
      <vt:lpstr>Código Sequencial</vt:lpstr>
      <vt:lpstr>Código Sequencial</vt:lpstr>
      <vt:lpstr>Código Paralelizado</vt:lpstr>
      <vt:lpstr>Código Paralelizado</vt:lpstr>
      <vt:lpstr>Código Paralelizado</vt:lpstr>
      <vt:lpstr>Código Paralelizado</vt:lpstr>
      <vt:lpstr>Código Paralelizado</vt:lpstr>
      <vt:lpstr>Código Paralelizado</vt:lpstr>
      <vt:lpstr>Código Paralelizado</vt:lpstr>
      <vt:lpstr>Tempo para matrizes de 10x10 a 100x100</vt:lpstr>
      <vt:lpstr>Speedup para matrizes de 10x10 a 100x100</vt:lpstr>
      <vt:lpstr>Tempo para matrizes de 100x100 a 1000x1000</vt:lpstr>
      <vt:lpstr>Speedup para matrizes de 100x100 a 1000x1000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 Média</dc:title>
  <dc:creator>Alexandre Eros Silva</dc:creator>
  <cp:lastModifiedBy>Alexandre Eros Silva</cp:lastModifiedBy>
  <cp:revision>14</cp:revision>
  <dcterms:created xsi:type="dcterms:W3CDTF">2021-11-11T12:24:02Z</dcterms:created>
  <dcterms:modified xsi:type="dcterms:W3CDTF">2021-11-11T13:53:53Z</dcterms:modified>
</cp:coreProperties>
</file>