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8" r:id="rId1"/>
  </p:sldMasterIdLst>
  <p:notesMasterIdLst>
    <p:notesMasterId r:id="rId22"/>
  </p:notesMasterIdLst>
  <p:sldIdLst>
    <p:sldId id="256" r:id="rId2"/>
    <p:sldId id="299" r:id="rId3"/>
    <p:sldId id="291" r:id="rId4"/>
    <p:sldId id="280" r:id="rId5"/>
    <p:sldId id="257" r:id="rId6"/>
    <p:sldId id="260" r:id="rId7"/>
    <p:sldId id="259" r:id="rId8"/>
    <p:sldId id="292" r:id="rId9"/>
    <p:sldId id="293" r:id="rId10"/>
    <p:sldId id="281" r:id="rId11"/>
    <p:sldId id="287" r:id="rId12"/>
    <p:sldId id="266" r:id="rId13"/>
    <p:sldId id="296" r:id="rId14"/>
    <p:sldId id="284" r:id="rId15"/>
    <p:sldId id="286" r:id="rId16"/>
    <p:sldId id="282" r:id="rId17"/>
    <p:sldId id="274" r:id="rId18"/>
    <p:sldId id="273" r:id="rId19"/>
    <p:sldId id="283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A50021"/>
    <a:srgbClr val="FFFFFF"/>
    <a:srgbClr val="000000"/>
    <a:srgbClr val="3AB4E9"/>
    <a:srgbClr val="1BA1DA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20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2EE0-AC6A-420D-92CD-3CA753717B8F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9C689-4A51-4CDF-9AB9-AB172DFBDF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5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 err="1">
                <a:latin typeface="Arial Rounded MT Bold" panose="020F0704030504030204" pitchFamily="34" charset="0"/>
              </a:rPr>
              <a:t>PsicoVida</a:t>
            </a:r>
            <a:r>
              <a:rPr lang="pt-BR" sz="1200" dirty="0">
                <a:latin typeface="Arial Rounded MT Bold" panose="020F0704030504030204" pitchFamily="34" charset="0"/>
              </a:rPr>
              <a:t> vem das palavras “Psicologia” e “Vida” e a imagem do cérebro é para dar uma visão “Mental” no qual o site ira tratar;</a:t>
            </a:r>
          </a:p>
          <a:p>
            <a:endParaRPr lang="pt-BR" sz="1200" dirty="0">
              <a:latin typeface="Arial Rounded MT Bold" panose="020F0704030504030204" pitchFamily="34" charset="0"/>
            </a:endParaRPr>
          </a:p>
          <a:p>
            <a:r>
              <a:rPr lang="pt-BR" sz="1200" dirty="0">
                <a:latin typeface="Arial Rounded MT Bold" panose="020F0704030504030204" pitchFamily="34" charset="0"/>
              </a:rPr>
              <a:t>Este nome foi pensando para passar a visão que a Psicologia ajuda diretamente nas vida das pessoas de forma geral, </a:t>
            </a:r>
          </a:p>
          <a:p>
            <a:r>
              <a:rPr lang="pt-BR" sz="1200" dirty="0">
                <a:latin typeface="Arial Rounded MT Bold" panose="020F0704030504030204" pitchFamily="34" charset="0"/>
              </a:rPr>
              <a:t>assim podendo resgatar a saúde mental que é primordial para viver bem.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9C689-4A51-4CDF-9AB9-AB172DFBDFB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3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Tratamento psicológico custa relativamente caro, e é em muito casos inacessível para a população de baixa renda.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9C689-4A51-4CDF-9AB9-AB172DFBDFB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697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9C689-4A51-4CDF-9AB9-AB172DFBDFB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8B9EBBA-996F-894A-B54A-D6246ED52CEA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008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64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545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97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43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195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46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6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3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3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86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9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D022E534-304D-7186-98FC-AD30C776B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7" b="13856"/>
          <a:stretch/>
        </p:blipFill>
        <p:spPr>
          <a:xfrm>
            <a:off x="0" y="-16396"/>
            <a:ext cx="12191980" cy="457199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0283FD2-2977-429C-93B3-8579FCF0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0136" y="4221088"/>
            <a:ext cx="4752528" cy="2520280"/>
          </a:xfrm>
        </p:spPr>
        <p:txBody>
          <a:bodyPr anchor="ctr">
            <a:normAutofit fontScale="92500" lnSpcReduction="20000"/>
          </a:bodyPr>
          <a:lstStyle/>
          <a:p>
            <a:pPr algn="l"/>
            <a:endParaRPr lang="pt-BR" sz="1400" i="1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Projeto Interdisciplinar Grupo 3</a:t>
            </a:r>
          </a:p>
          <a:p>
            <a:r>
              <a:rPr lang="pt-BR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20/06/2022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6E180E8-B1D8-ED1D-EDB0-6EC0A43AA7ED}"/>
              </a:ext>
            </a:extLst>
          </p:cNvPr>
          <p:cNvSpPr txBox="1">
            <a:spLocks/>
          </p:cNvSpPr>
          <p:nvPr/>
        </p:nvSpPr>
        <p:spPr>
          <a:xfrm>
            <a:off x="2207568" y="4229384"/>
            <a:ext cx="5112568" cy="286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/>
              <a:t>Equipe: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Wesley Aparecido Fernandes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Alexandre Gomes Garcia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Marius Pessi</a:t>
            </a:r>
          </a:p>
        </p:txBody>
      </p:sp>
    </p:spTree>
    <p:extLst>
      <p:ext uri="{BB962C8B-B14F-4D97-AF65-F5344CB8AC3E}">
        <p14:creationId xmlns:p14="http://schemas.microsoft.com/office/powerpoint/2010/main" val="583681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167" y="1412776"/>
            <a:ext cx="5663952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u="sng" dirty="0"/>
              <a:t>2</a:t>
            </a:r>
            <a:br>
              <a:rPr lang="pt-BR" sz="5000" dirty="0"/>
            </a:br>
            <a:r>
              <a:rPr lang="pt-BR" sz="5000" dirty="0"/>
              <a:t>COMO </a:t>
            </a:r>
            <a:br>
              <a:rPr lang="pt-BR" sz="5000" dirty="0"/>
            </a:br>
            <a:r>
              <a:rPr lang="pt-BR" sz="5000" dirty="0"/>
              <a:t>FUNCIONA ?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AC26E478-1B72-4F35-BCFB-9114A277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590" y="1700808"/>
            <a:ext cx="6088360" cy="36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37" y="1988840"/>
            <a:ext cx="6336704" cy="683772"/>
          </a:xfrm>
        </p:spPr>
        <p:txBody>
          <a:bodyPr/>
          <a:lstStyle/>
          <a:p>
            <a:r>
              <a:rPr lang="pt-BR" sz="3200" dirty="0"/>
              <a:t>Diagrama UML: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B61A152C-4E71-4EBC-9124-4FCC984912D2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1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83" y="354564"/>
            <a:ext cx="4637313" cy="4553338"/>
          </a:xfrm>
        </p:spPr>
        <p:txBody>
          <a:bodyPr>
            <a:normAutofit/>
          </a:bodyPr>
          <a:lstStyle/>
          <a:p>
            <a:br>
              <a:rPr lang="pt-BR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400" dirty="0"/>
            </a:br>
            <a:r>
              <a:rPr lang="pt-BR" sz="2400" dirty="0"/>
              <a:t> 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21C86AED-8ADD-4E3F-B475-CB2C54E4B748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14</a:t>
            </a:r>
          </a:p>
          <a:p>
            <a:endParaRPr lang="pt-BR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90CC7F5D-CD9B-41DC-957D-81E9A1FE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491002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8D91BCEF-0533-4DC9-AD4F-282C58407B8D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18</a:t>
            </a:r>
          </a:p>
          <a:p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FA26356-B9BE-4554-8790-68DED00A66F5}"/>
              </a:ext>
            </a:extLst>
          </p:cNvPr>
          <p:cNvSpPr txBox="1">
            <a:spLocks/>
          </p:cNvSpPr>
          <p:nvPr/>
        </p:nvSpPr>
        <p:spPr>
          <a:xfrm>
            <a:off x="47328" y="1325169"/>
            <a:ext cx="3200398" cy="212998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/>
              <a:t>Cadastro</a:t>
            </a:r>
          </a:p>
          <a:p>
            <a:pPr algn="ctr"/>
            <a:r>
              <a:rPr lang="pt-BR" sz="3200" dirty="0"/>
              <a:t>Geral:</a:t>
            </a:r>
          </a:p>
          <a:p>
            <a:pPr algn="ctr"/>
            <a:endParaRPr lang="pt-BR" sz="1800" dirty="0"/>
          </a:p>
          <a:p>
            <a:pPr algn="ctr"/>
            <a:r>
              <a:rPr lang="pt-BR" sz="1800" dirty="0"/>
              <a:t>Aqui o usuário geral poderá se cadastrar escolhendo um dos perfis.</a:t>
            </a:r>
            <a:endParaRPr lang="pt-BR" sz="2400" dirty="0"/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CA8337AC-6A16-42C9-9B7C-9DC73421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392" y="1484784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14" y="1556792"/>
            <a:ext cx="4924405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u="sng" dirty="0"/>
              <a:t>3</a:t>
            </a:r>
            <a:br>
              <a:rPr lang="pt-BR" sz="5000" dirty="0"/>
            </a:br>
            <a:r>
              <a:rPr lang="pt-BR" sz="5000" dirty="0"/>
              <a:t>MVP </a:t>
            </a:r>
            <a:br>
              <a:rPr lang="pt-BR" sz="5000" dirty="0"/>
            </a:br>
            <a:r>
              <a:rPr lang="pt-BR" sz="2000" dirty="0"/>
              <a:t>(</a:t>
            </a:r>
            <a:r>
              <a:rPr lang="pt-BR" sz="2000" dirty="0" err="1"/>
              <a:t>Minimum</a:t>
            </a:r>
            <a:r>
              <a:rPr lang="pt-BR" sz="2000" dirty="0"/>
              <a:t> </a:t>
            </a:r>
            <a:r>
              <a:rPr lang="pt-BR" sz="2000" dirty="0" err="1"/>
              <a:t>Viable</a:t>
            </a:r>
            <a:r>
              <a:rPr lang="pt-BR" sz="2000" dirty="0"/>
              <a:t> </a:t>
            </a:r>
            <a:r>
              <a:rPr lang="pt-BR" sz="2000" dirty="0" err="1"/>
              <a:t>Product</a:t>
            </a:r>
            <a:r>
              <a:rPr lang="pt-BR" sz="2000" dirty="0"/>
              <a:t>)</a:t>
            </a:r>
            <a:endParaRPr lang="pt-BR" sz="5000" dirty="0"/>
          </a:p>
        </p:txBody>
      </p:sp>
      <p:pic>
        <p:nvPicPr>
          <p:cNvPr id="3076" name="Picture 4" descr="Minimum Viable Product (MVP) – Entrepreneurship Development Cell">
            <a:extLst>
              <a:ext uri="{FF2B5EF4-FFF2-40B4-BE49-F238E27FC236}">
                <a16:creationId xmlns:a16="http://schemas.microsoft.com/office/drawing/2014/main" id="{7BFE4384-E72B-4D53-8C07-27B1F1F8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896" y="1018252"/>
            <a:ext cx="5470544" cy="482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36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EF821-2293-4ECD-9325-AB2E1FA8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411" y="20689"/>
            <a:ext cx="3115178" cy="793123"/>
          </a:xfrm>
        </p:spPr>
        <p:txBody>
          <a:bodyPr>
            <a:normAutofit/>
          </a:bodyPr>
          <a:lstStyle/>
          <a:p>
            <a:r>
              <a:rPr lang="pt-BR" dirty="0"/>
              <a:t>Site Web:</a:t>
            </a:r>
          </a:p>
        </p:txBody>
      </p:sp>
      <p:pic>
        <p:nvPicPr>
          <p:cNvPr id="5" name="Imagem 4" descr="Monitor de computador&#10;&#10;Descrição gerada automaticamente">
            <a:extLst>
              <a:ext uri="{FF2B5EF4-FFF2-40B4-BE49-F238E27FC236}">
                <a16:creationId xmlns:a16="http://schemas.microsoft.com/office/drawing/2014/main" id="{2ADCEEA6-876A-477E-9A65-81F7201D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368413"/>
            <a:ext cx="3763086" cy="3515198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3789DADA-3DCA-40EB-86B9-EB0B30693C93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1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5000" u="sng" dirty="0"/>
              <a:t>4</a:t>
            </a:r>
            <a:br>
              <a:rPr lang="pt-BR" sz="5000" dirty="0"/>
            </a:br>
            <a:r>
              <a:rPr lang="pt-BR" sz="5000" dirty="0"/>
              <a:t>MATERIAIS E MÉTODOS.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FEF609-D566-42C3-8A14-4370B68F5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886" y="979486"/>
            <a:ext cx="4899025" cy="4899025"/>
          </a:xfrm>
          <a:effectLst/>
        </p:spPr>
      </p:pic>
    </p:spTree>
    <p:extLst>
      <p:ext uri="{BB962C8B-B14F-4D97-AF65-F5344CB8AC3E}">
        <p14:creationId xmlns:p14="http://schemas.microsoft.com/office/powerpoint/2010/main" val="3487031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F130A20-3575-4CC2-BEF2-4972A1CB6472}"/>
              </a:ext>
            </a:extLst>
          </p:cNvPr>
          <p:cNvSpPr/>
          <p:nvPr/>
        </p:nvSpPr>
        <p:spPr>
          <a:xfrm>
            <a:off x="6495787" y="233789"/>
            <a:ext cx="5584409" cy="4563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A98489-D81D-4616-A6E1-F5B8F6CDDE4D}"/>
              </a:ext>
            </a:extLst>
          </p:cNvPr>
          <p:cNvSpPr txBox="1">
            <a:spLocks/>
          </p:cNvSpPr>
          <p:nvPr/>
        </p:nvSpPr>
        <p:spPr>
          <a:xfrm>
            <a:off x="133732" y="834280"/>
            <a:ext cx="4861248" cy="3538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pt-BR" sz="1800" dirty="0">
              <a:solidFill>
                <a:schemeClr val="tx1"/>
              </a:solidFill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67A617E9-057D-4A99-B4C4-A801A79F3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14" y="290513"/>
            <a:ext cx="1658688" cy="87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F3E58681-3460-45E6-B27C-C3FB535923E6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24</a:t>
            </a:r>
          </a:p>
          <a:p>
            <a:endParaRPr lang="pt-BR" dirty="0"/>
          </a:p>
        </p:txBody>
      </p:sp>
      <p:sp>
        <p:nvSpPr>
          <p:cNvPr id="20" name="Subtítulo 2">
            <a:extLst>
              <a:ext uri="{FF2B5EF4-FFF2-40B4-BE49-F238E27FC236}">
                <a16:creationId xmlns:a16="http://schemas.microsoft.com/office/drawing/2014/main" id="{9BDD93E7-BE56-4A97-AE18-9F849BDA9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33"/>
            <a:ext cx="6096000" cy="952002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+mj-lt"/>
              </a:rPr>
              <a:t>Aplicações </a:t>
            </a:r>
          </a:p>
        </p:txBody>
      </p:sp>
    </p:spTree>
    <p:extLst>
      <p:ext uri="{BB962C8B-B14F-4D97-AF65-F5344CB8AC3E}">
        <p14:creationId xmlns:p14="http://schemas.microsoft.com/office/powerpoint/2010/main" val="4146978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52F567A6-CE2C-4B69-95FA-97F69C70B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92005" y="3703434"/>
            <a:ext cx="2514150" cy="111842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593A4BD-7257-4B3B-B6A8-9B1DEB705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269" y="2080515"/>
            <a:ext cx="2513811" cy="43497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18987D9-4D15-4476-A5E6-7CC3911D53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"/>
          <a:stretch/>
        </p:blipFill>
        <p:spPr>
          <a:xfrm>
            <a:off x="9167061" y="2612734"/>
            <a:ext cx="2513811" cy="43497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9D0E02E-5038-4262-A793-B44C9A5DF6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b="6795"/>
          <a:stretch/>
        </p:blipFill>
        <p:spPr>
          <a:xfrm>
            <a:off x="9167061" y="3178248"/>
            <a:ext cx="2514150" cy="386141"/>
          </a:xfrm>
          <a:prstGeom prst="rect">
            <a:avLst/>
          </a:prstGeom>
        </p:spPr>
      </p:pic>
      <p:sp>
        <p:nvSpPr>
          <p:cNvPr id="28" name="Título 1">
            <a:extLst>
              <a:ext uri="{FF2B5EF4-FFF2-40B4-BE49-F238E27FC236}">
                <a16:creationId xmlns:a16="http://schemas.microsoft.com/office/drawing/2014/main" id="{A100051E-8333-4055-B0BC-EE6DE0477CD1}"/>
              </a:ext>
            </a:extLst>
          </p:cNvPr>
          <p:cNvSpPr txBox="1">
            <a:spLocks/>
          </p:cNvSpPr>
          <p:nvPr/>
        </p:nvSpPr>
        <p:spPr>
          <a:xfrm>
            <a:off x="911424" y="3178248"/>
            <a:ext cx="7272808" cy="164361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1800" dirty="0"/>
              <a:t>Azul está fortemente associada com tranquilidade e serenidade. </a:t>
            </a:r>
          </a:p>
          <a:p>
            <a:endParaRPr lang="pt-BR" sz="1800" dirty="0"/>
          </a:p>
          <a:p>
            <a:r>
              <a:rPr lang="pt-BR" sz="1800" dirty="0"/>
              <a:t>Na heráldica, o azul é usado para simbolizar a piedade e sinceridade.</a:t>
            </a:r>
          </a:p>
          <a:p>
            <a:endParaRPr lang="pt-BR" sz="1600" dirty="0"/>
          </a:p>
          <a:p>
            <a:r>
              <a:rPr lang="pt-BR" sz="800" dirty="0"/>
              <a:t>Fonte: http://www.portaldomarketing.net.br/o-significado-das-cores-o-azul-em-propaganda-publicidade-e-marketing/</a:t>
            </a:r>
          </a:p>
        </p:txBody>
      </p:sp>
      <p:sp>
        <p:nvSpPr>
          <p:cNvPr id="30" name="Seta: Dobrada 29">
            <a:extLst>
              <a:ext uri="{FF2B5EF4-FFF2-40B4-BE49-F238E27FC236}">
                <a16:creationId xmlns:a16="http://schemas.microsoft.com/office/drawing/2014/main" id="{D6A32C9E-AE9B-4C74-9FF0-6CB9A95171C0}"/>
              </a:ext>
            </a:extLst>
          </p:cNvPr>
          <p:cNvSpPr/>
          <p:nvPr/>
        </p:nvSpPr>
        <p:spPr>
          <a:xfrm rot="5400000">
            <a:off x="7928970" y="-747090"/>
            <a:ext cx="864096" cy="4530036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Subtítulo 2">
            <a:extLst>
              <a:ext uri="{FF2B5EF4-FFF2-40B4-BE49-F238E27FC236}">
                <a16:creationId xmlns:a16="http://schemas.microsoft.com/office/drawing/2014/main" id="{D14593B7-AB43-40D4-A610-347393BD6C8D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25</a:t>
            </a:r>
          </a:p>
          <a:p>
            <a:endParaRPr lang="pt-BR" dirty="0"/>
          </a:p>
        </p:txBody>
      </p:sp>
      <p:sp>
        <p:nvSpPr>
          <p:cNvPr id="37" name="Subtítulo 2">
            <a:extLst>
              <a:ext uri="{FF2B5EF4-FFF2-40B4-BE49-F238E27FC236}">
                <a16:creationId xmlns:a16="http://schemas.microsoft.com/office/drawing/2014/main" id="{C1116486-8007-4435-B8A8-EE1BF6BD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096000" cy="952002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+mj-lt"/>
              </a:rPr>
              <a:t>Paleta de cores</a:t>
            </a:r>
          </a:p>
        </p:txBody>
      </p:sp>
    </p:spTree>
    <p:extLst>
      <p:ext uri="{BB962C8B-B14F-4D97-AF65-F5344CB8AC3E}">
        <p14:creationId xmlns:p14="http://schemas.microsoft.com/office/powerpoint/2010/main" val="3601588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C921D-DF76-4294-9128-75C2AEBB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911" y="1775570"/>
            <a:ext cx="5910371" cy="3388287"/>
          </a:xfrm>
        </p:spPr>
        <p:txBody>
          <a:bodyPr anchor="ctr">
            <a:normAutofit/>
          </a:bodyPr>
          <a:lstStyle/>
          <a:p>
            <a:pPr algn="ctr"/>
            <a:r>
              <a:rPr lang="pt-BR" sz="4900" u="sng" dirty="0"/>
              <a:t>5</a:t>
            </a:r>
            <a:br>
              <a:rPr lang="pt-BR" sz="4900" dirty="0"/>
            </a:br>
            <a:r>
              <a:rPr lang="pt-BR" sz="4900" dirty="0"/>
              <a:t>CONSIDERAÇÕES</a:t>
            </a:r>
            <a:br>
              <a:rPr lang="pt-BR" sz="4900" dirty="0"/>
            </a:br>
            <a:r>
              <a:rPr lang="pt-BR" sz="4900" dirty="0"/>
              <a:t>FINAIS</a:t>
            </a:r>
          </a:p>
        </p:txBody>
      </p:sp>
      <p:pic>
        <p:nvPicPr>
          <p:cNvPr id="13" name="Imagem 12" descr="Uma imagem contendo Texto&#10;&#10;Descrição gerada automaticamente">
            <a:extLst>
              <a:ext uri="{FF2B5EF4-FFF2-40B4-BE49-F238E27FC236}">
                <a16:creationId xmlns:a16="http://schemas.microsoft.com/office/drawing/2014/main" id="{87778B45-BB65-46AF-97D7-7DC8784D5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2204864"/>
            <a:ext cx="3394949" cy="393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C91A4-710B-4C72-89DB-3128F86B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864" y="332656"/>
            <a:ext cx="6984936" cy="504056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8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1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36F10E1-86D3-3F02-BD11-607CAA184FC2}"/>
              </a:ext>
            </a:extLst>
          </p:cNvPr>
          <p:cNvSpPr txBox="1"/>
          <p:nvPr/>
        </p:nvSpPr>
        <p:spPr>
          <a:xfrm>
            <a:off x="4511824" y="1895392"/>
            <a:ext cx="67687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AWM Eletronic </a:t>
            </a:r>
            <a:r>
              <a:rPr lang="pt-BR" sz="2400" b="1" i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</a:t>
            </a:r>
            <a:r>
              <a:rPr lang="pt-BR" sz="1800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uma organização pioneira em reciclagem de resíduos eletrônicos. Com o objetivo de auxiliar pessoas físicas, empresas e indústrias dos mais variados tamanhos e segmentos.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Desenvolvemos um sistema para operacionalizar a Logística Reversa de seus clientes de forma mais eficiente, atuando em todo território nacional.</a:t>
            </a:r>
            <a:b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i="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Coordenamos os serviços de coleta, transporte e destinação de acordo com as exigências legais. Prestando serviço de alta confiabilidade e segurança, garantimos de forma completa todos os nossos processos.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A09C089C-9C60-EFF8-720E-9A07BE22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348880"/>
            <a:ext cx="3692718" cy="16054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5911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FA98489-D81D-4616-A6E1-F5B8F6CDDE4D}"/>
              </a:ext>
            </a:extLst>
          </p:cNvPr>
          <p:cNvSpPr txBox="1">
            <a:spLocks/>
          </p:cNvSpPr>
          <p:nvPr/>
        </p:nvSpPr>
        <p:spPr>
          <a:xfrm>
            <a:off x="578499" y="4987103"/>
            <a:ext cx="4861248" cy="187089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800" dirty="0"/>
          </a:p>
          <a:p>
            <a:pPr algn="ctr"/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br>
              <a:rPr lang="pt-BR" sz="2400" dirty="0"/>
            </a:br>
            <a:r>
              <a:rPr lang="pt-BR" sz="2400" dirty="0"/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689C30-2E6E-4B6E-A042-864FC6504CB5}"/>
              </a:ext>
            </a:extLst>
          </p:cNvPr>
          <p:cNvSpPr txBox="1"/>
          <p:nvPr/>
        </p:nvSpPr>
        <p:spPr>
          <a:xfrm>
            <a:off x="533675" y="1098240"/>
            <a:ext cx="680925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000" b="1" dirty="0"/>
              <a:t>Agradecemos a FATEC Araras pela oportunidade de construir este projeto interdisciplinar, e aos professores de cada disciplina envolvida.</a:t>
            </a:r>
          </a:p>
          <a:p>
            <a:pPr>
              <a:spcAft>
                <a:spcPts val="600"/>
              </a:spcAft>
            </a:pPr>
            <a:endParaRPr lang="pt-BR" sz="2000" b="1" dirty="0"/>
          </a:p>
          <a:p>
            <a:pPr>
              <a:spcAft>
                <a:spcPts val="600"/>
              </a:spcAft>
            </a:pPr>
            <a:r>
              <a:rPr lang="pt-BR" sz="2000" b="1" dirty="0"/>
              <a:t>Este desafio enriqueceu muito em nosso processo de aprendizado.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7FB7F7F-9258-4E1E-87C1-476B77493C68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27</a:t>
            </a:r>
          </a:p>
          <a:p>
            <a:endParaRPr lang="pt-BR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56E3DEF-33F1-40BA-AC75-15B8D8E5E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096000" cy="952002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+mj-lt"/>
              </a:rPr>
              <a:t>Agradecimentos</a:t>
            </a:r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6FFB63D9-4F2E-43B5-9CBD-AAA5A173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149302"/>
            <a:ext cx="3597714" cy="156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44624"/>
            <a:ext cx="4320480" cy="1152128"/>
          </a:xfr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pPr algn="l"/>
            <a:r>
              <a:rPr lang="pt-BR" sz="1600" b="1" dirty="0"/>
              <a:t>1- INTRODUÇÃO</a:t>
            </a:r>
            <a:br>
              <a:rPr lang="pt-BR" sz="1600" b="1" dirty="0"/>
            </a:br>
            <a:r>
              <a:rPr lang="pt-BR" sz="1600" b="1" dirty="0"/>
              <a:t>	- LOGO PROJETO</a:t>
            </a:r>
            <a:br>
              <a:rPr lang="pt-BR" sz="1600" b="1" dirty="0"/>
            </a:br>
            <a:r>
              <a:rPr lang="pt-BR" sz="1600" b="1" dirty="0"/>
              <a:t>	- PROBLEMATICA</a:t>
            </a:r>
            <a:br>
              <a:rPr lang="pt-BR" sz="1600" b="1" dirty="0"/>
            </a:br>
            <a:r>
              <a:rPr lang="pt-BR" sz="1600" b="1" dirty="0"/>
              <a:t>	- PROPOSTA 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283FD2-2977-429C-93B3-8579FCF0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600" y="6525344"/>
            <a:ext cx="893513" cy="434974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Slide 3</a:t>
            </a:r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B1F3D8A-3941-4ACE-99F3-D8CE49462AA9}"/>
              </a:ext>
            </a:extLst>
          </p:cNvPr>
          <p:cNvGrpSpPr/>
          <p:nvPr/>
        </p:nvGrpSpPr>
        <p:grpSpPr>
          <a:xfrm>
            <a:off x="224062" y="1327732"/>
            <a:ext cx="4980331" cy="905124"/>
            <a:chOff x="224062" y="1327732"/>
            <a:chExt cx="4980331" cy="905124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2D8C298B-2EF2-4672-AE65-4C1B0FE48D67}"/>
                </a:ext>
              </a:extLst>
            </p:cNvPr>
            <p:cNvSpPr txBox="1">
              <a:spLocks/>
            </p:cNvSpPr>
            <p:nvPr/>
          </p:nvSpPr>
          <p:spPr>
            <a:xfrm>
              <a:off x="883913" y="1355700"/>
              <a:ext cx="4320480" cy="8550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2- COMO FUNCIONA SITE ? </a:t>
              </a:r>
              <a:br>
                <a:rPr lang="pt-BR" sz="1600" dirty="0"/>
              </a:br>
              <a:r>
                <a:rPr lang="pt-BR" sz="1600" dirty="0"/>
                <a:t>	- DIAGRAMA UML</a:t>
              </a:r>
            </a:p>
          </p:txBody>
        </p:sp>
        <p:sp>
          <p:nvSpPr>
            <p:cNvPr id="11" name="Seta: Curva para a Direita 10">
              <a:extLst>
                <a:ext uri="{FF2B5EF4-FFF2-40B4-BE49-F238E27FC236}">
                  <a16:creationId xmlns:a16="http://schemas.microsoft.com/office/drawing/2014/main" id="{4A287849-CC3F-47B7-B7EA-60A5B948D674}"/>
                </a:ext>
              </a:extLst>
            </p:cNvPr>
            <p:cNvSpPr/>
            <p:nvPr/>
          </p:nvSpPr>
          <p:spPr>
            <a:xfrm rot="19412975">
              <a:off x="224062" y="1327732"/>
              <a:ext cx="360040" cy="905124"/>
            </a:xfrm>
            <a:prstGeom prst="curvedRightArrow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ECF9DE-33B8-4A9B-887F-CDC564970FD3}"/>
              </a:ext>
            </a:extLst>
          </p:cNvPr>
          <p:cNvGrpSpPr/>
          <p:nvPr/>
        </p:nvGrpSpPr>
        <p:grpSpPr>
          <a:xfrm>
            <a:off x="1113688" y="2285199"/>
            <a:ext cx="5053840" cy="824352"/>
            <a:chOff x="1113688" y="2285199"/>
            <a:chExt cx="5053840" cy="824352"/>
          </a:xfrm>
        </p:grpSpPr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60CA3BB8-0F31-4E2D-A718-BEAF00A76C42}"/>
                </a:ext>
              </a:extLst>
            </p:cNvPr>
            <p:cNvSpPr txBox="1">
              <a:spLocks/>
            </p:cNvSpPr>
            <p:nvPr/>
          </p:nvSpPr>
          <p:spPr>
            <a:xfrm>
              <a:off x="1847528" y="2365413"/>
              <a:ext cx="4320000" cy="738602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3- MVP (</a:t>
              </a:r>
              <a:r>
                <a:rPr lang="pt-BR" sz="1600" dirty="0" err="1"/>
                <a:t>Minimum</a:t>
              </a:r>
              <a:r>
                <a:rPr lang="pt-BR" sz="1600" dirty="0"/>
                <a:t> </a:t>
              </a:r>
              <a:r>
                <a:rPr lang="pt-BR" sz="1600" dirty="0" err="1"/>
                <a:t>Viable</a:t>
              </a:r>
              <a:r>
                <a:rPr lang="pt-BR" sz="1600" dirty="0"/>
                <a:t> </a:t>
              </a:r>
              <a:r>
                <a:rPr lang="pt-BR" sz="1600" dirty="0" err="1"/>
                <a:t>Product</a:t>
              </a:r>
              <a:r>
                <a:rPr lang="pt-BR" sz="1600" dirty="0"/>
                <a:t>)</a:t>
              </a:r>
              <a:br>
                <a:rPr lang="pt-BR" sz="1600" dirty="0"/>
              </a:br>
              <a:r>
                <a:rPr lang="pt-BR" sz="1600" dirty="0"/>
                <a:t> 	- IMPLEMENTAÇÃO DO SITE WEB</a:t>
              </a:r>
            </a:p>
          </p:txBody>
        </p:sp>
        <p:sp>
          <p:nvSpPr>
            <p:cNvPr id="12" name="Seta: Curva para a Direita 11">
              <a:extLst>
                <a:ext uri="{FF2B5EF4-FFF2-40B4-BE49-F238E27FC236}">
                  <a16:creationId xmlns:a16="http://schemas.microsoft.com/office/drawing/2014/main" id="{EA614BF9-E8A9-4447-BA7F-B5AA0C11B39E}"/>
                </a:ext>
              </a:extLst>
            </p:cNvPr>
            <p:cNvSpPr/>
            <p:nvPr/>
          </p:nvSpPr>
          <p:spPr>
            <a:xfrm rot="19412975">
              <a:off x="1113688" y="2285199"/>
              <a:ext cx="360040" cy="824352"/>
            </a:xfrm>
            <a:prstGeom prst="curvedRightArrow">
              <a:avLst/>
            </a:prstGeom>
            <a:solidFill>
              <a:schemeClr val="bg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FA9F796-B1EF-427F-99F9-61A966446D0F}"/>
              </a:ext>
            </a:extLst>
          </p:cNvPr>
          <p:cNvGrpSpPr/>
          <p:nvPr/>
        </p:nvGrpSpPr>
        <p:grpSpPr>
          <a:xfrm>
            <a:off x="2281915" y="3153004"/>
            <a:ext cx="5082718" cy="918315"/>
            <a:chOff x="2281915" y="3153004"/>
            <a:chExt cx="5082718" cy="918315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9" name="Título 1">
              <a:extLst>
                <a:ext uri="{FF2B5EF4-FFF2-40B4-BE49-F238E27FC236}">
                  <a16:creationId xmlns:a16="http://schemas.microsoft.com/office/drawing/2014/main" id="{10725C78-5B70-4C67-9206-22E38E8871F4}"/>
                </a:ext>
              </a:extLst>
            </p:cNvPr>
            <p:cNvSpPr txBox="1">
              <a:spLocks/>
            </p:cNvSpPr>
            <p:nvPr/>
          </p:nvSpPr>
          <p:spPr>
            <a:xfrm>
              <a:off x="3044153" y="3258630"/>
              <a:ext cx="4320480" cy="67545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4. MATERIAIS E MÉTODOS 	</a:t>
              </a:r>
            </a:p>
            <a:p>
              <a:r>
                <a:rPr lang="pt-BR" sz="1600" dirty="0"/>
                <a:t>	- TECNOLOGIAS UTILIZADAS</a:t>
              </a:r>
            </a:p>
          </p:txBody>
        </p:sp>
        <p:sp>
          <p:nvSpPr>
            <p:cNvPr id="13" name="Seta: Curva para a Direita 12">
              <a:extLst>
                <a:ext uri="{FF2B5EF4-FFF2-40B4-BE49-F238E27FC236}">
                  <a16:creationId xmlns:a16="http://schemas.microsoft.com/office/drawing/2014/main" id="{8404C080-CAC6-47C2-95FB-31AAF62291F7}"/>
                </a:ext>
              </a:extLst>
            </p:cNvPr>
            <p:cNvSpPr/>
            <p:nvPr/>
          </p:nvSpPr>
          <p:spPr>
            <a:xfrm rot="19412975">
              <a:off x="2281915" y="3153004"/>
              <a:ext cx="360040" cy="918315"/>
            </a:xfrm>
            <a:prstGeom prst="curved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116C61C-DDBA-4F7D-A227-7AA190CF84D2}"/>
              </a:ext>
            </a:extLst>
          </p:cNvPr>
          <p:cNvGrpSpPr/>
          <p:nvPr/>
        </p:nvGrpSpPr>
        <p:grpSpPr>
          <a:xfrm>
            <a:off x="3086341" y="3991784"/>
            <a:ext cx="5169899" cy="834982"/>
            <a:chOff x="3086341" y="3991784"/>
            <a:chExt cx="5169899" cy="834982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10" name="Título 1">
              <a:extLst>
                <a:ext uri="{FF2B5EF4-FFF2-40B4-BE49-F238E27FC236}">
                  <a16:creationId xmlns:a16="http://schemas.microsoft.com/office/drawing/2014/main" id="{8C498D4B-0B1A-4FBE-A717-B7771B437C66}"/>
                </a:ext>
              </a:extLst>
            </p:cNvPr>
            <p:cNvSpPr txBox="1">
              <a:spLocks/>
            </p:cNvSpPr>
            <p:nvPr/>
          </p:nvSpPr>
          <p:spPr>
            <a:xfrm>
              <a:off x="3935760" y="4145110"/>
              <a:ext cx="4320480" cy="67545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r="14400000">
                <a:srgbClr val="000000">
                  <a:alpha val="60000"/>
                </a:srgb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5400" b="1" kern="1200">
                  <a:solidFill>
                    <a:srgbClr val="FEFEFE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1600" dirty="0"/>
                <a:t>5- CONSIDERAÇÕES FINAIS</a:t>
              </a:r>
              <a:br>
                <a:rPr lang="pt-BR" sz="1600" dirty="0"/>
              </a:br>
              <a:r>
                <a:rPr lang="pt-BR" sz="1600" dirty="0"/>
                <a:t>	- AGRADECIMENTOS</a:t>
              </a:r>
            </a:p>
          </p:txBody>
        </p:sp>
        <p:sp>
          <p:nvSpPr>
            <p:cNvPr id="14" name="Seta: Curva para a Direita 13">
              <a:extLst>
                <a:ext uri="{FF2B5EF4-FFF2-40B4-BE49-F238E27FC236}">
                  <a16:creationId xmlns:a16="http://schemas.microsoft.com/office/drawing/2014/main" id="{A2FE14CD-2C00-4B28-8D4E-C785F4AA7B6F}"/>
                </a:ext>
              </a:extLst>
            </p:cNvPr>
            <p:cNvSpPr/>
            <p:nvPr/>
          </p:nvSpPr>
          <p:spPr>
            <a:xfrm rot="19412975">
              <a:off x="3086341" y="3991784"/>
              <a:ext cx="421591" cy="834982"/>
            </a:xfrm>
            <a:prstGeom prst="curvedRightArrow">
              <a:avLst/>
            </a:prstGeom>
            <a:grpFill/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5E895C02-BF3F-4A08-ADC0-A5A9A0AB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45" y="1540294"/>
            <a:ext cx="3127442" cy="3127442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B9AE6B16-83D0-7FD3-6BFA-71626AE5DED7}"/>
              </a:ext>
            </a:extLst>
          </p:cNvPr>
          <p:cNvSpPr txBox="1">
            <a:spLocks/>
          </p:cNvSpPr>
          <p:nvPr/>
        </p:nvSpPr>
        <p:spPr>
          <a:xfrm>
            <a:off x="5087888" y="453053"/>
            <a:ext cx="5112568" cy="94196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 err="1">
                <a:solidFill>
                  <a:schemeClr val="tx1"/>
                </a:solidFill>
              </a:rPr>
              <a:t>Estrutura</a:t>
            </a:r>
            <a:r>
              <a:rPr lang="en-US" sz="4800" dirty="0">
                <a:solidFill>
                  <a:schemeClr val="tx1"/>
                </a:solidFill>
              </a:rPr>
              <a:t> da </a:t>
            </a:r>
            <a:r>
              <a:rPr lang="en-US" sz="4800" dirty="0" err="1">
                <a:solidFill>
                  <a:schemeClr val="tx1"/>
                </a:solidFill>
              </a:rPr>
              <a:t>Apresentação</a:t>
            </a:r>
            <a:r>
              <a:rPr lang="en-US" sz="4800" dirty="0">
                <a:solidFill>
                  <a:schemeClr val="tx1"/>
                </a:solidFill>
              </a:rPr>
              <a:t>: 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703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3083338D-05E6-4FA5-BDC5-11B32B3E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797" y="612306"/>
            <a:ext cx="5633387" cy="5633387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311BA3B-E0F8-619C-6485-463DC9DED679}"/>
              </a:ext>
            </a:extLst>
          </p:cNvPr>
          <p:cNvSpPr txBox="1">
            <a:spLocks/>
          </p:cNvSpPr>
          <p:nvPr/>
        </p:nvSpPr>
        <p:spPr>
          <a:xfrm>
            <a:off x="1010816" y="2636912"/>
            <a:ext cx="4373911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1- Introdução: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590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>
            <a:extLst>
              <a:ext uri="{FF2B5EF4-FFF2-40B4-BE49-F238E27FC236}">
                <a16:creationId xmlns:a16="http://schemas.microsoft.com/office/drawing/2014/main" id="{A2EB44D6-BE5E-4FB1-82A2-8C062B865E13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5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97A36E8-B552-77EA-2380-881C06AF0CB0}"/>
              </a:ext>
            </a:extLst>
          </p:cNvPr>
          <p:cNvSpPr txBox="1">
            <a:spLocks/>
          </p:cNvSpPr>
          <p:nvPr/>
        </p:nvSpPr>
        <p:spPr>
          <a:xfrm>
            <a:off x="1487488" y="2708920"/>
            <a:ext cx="4373911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Projeto – Logo: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89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34" y="1040130"/>
            <a:ext cx="6034169" cy="2520000"/>
          </a:xfrm>
          <a:solidFill>
            <a:schemeClr val="bg1">
              <a:lumMod val="85000"/>
              <a:lumOff val="15000"/>
            </a:schemeClr>
          </a:solidFill>
        </p:spPr>
        <p:txBody>
          <a:bodyPr anchor="ctr">
            <a:normAutofit/>
          </a:bodyPr>
          <a:lstStyle/>
          <a:p>
            <a:pPr algn="l"/>
            <a:r>
              <a:rPr lang="pt-BR" sz="3600" dirty="0"/>
              <a:t>1. </a:t>
            </a:r>
            <a:br>
              <a:rPr lang="pt-BR" sz="2400" dirty="0"/>
            </a:br>
            <a:br>
              <a:rPr lang="pt-BR" sz="2200" dirty="0"/>
            </a:b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5D651F-621B-452B-90B4-BE04A2BF19EF}"/>
              </a:ext>
            </a:extLst>
          </p:cNvPr>
          <p:cNvSpPr txBox="1">
            <a:spLocks/>
          </p:cNvSpPr>
          <p:nvPr/>
        </p:nvSpPr>
        <p:spPr>
          <a:xfrm>
            <a:off x="5447928" y="3782737"/>
            <a:ext cx="6059242" cy="2520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600" dirty="0"/>
              <a:t>2. </a:t>
            </a: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7B00900-67E1-454F-9BE5-10EF526D45DA}"/>
              </a:ext>
            </a:extLst>
          </p:cNvPr>
          <p:cNvSpPr txBox="1">
            <a:spLocks/>
          </p:cNvSpPr>
          <p:nvPr/>
        </p:nvSpPr>
        <p:spPr>
          <a:xfrm>
            <a:off x="2423592" y="89764"/>
            <a:ext cx="4373911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Problemática.</a:t>
            </a:r>
            <a:endParaRPr lang="pt-BR" sz="1600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95DA3B1-FB72-4643-B893-B1E8C557215C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6</a:t>
            </a:r>
          </a:p>
          <a:p>
            <a:endParaRPr lang="pt-BR" dirty="0"/>
          </a:p>
        </p:txBody>
      </p:sp>
      <p:pic>
        <p:nvPicPr>
          <p:cNvPr id="1026" name="Picture 2" descr="Coleta de Lixo Eletrônico">
            <a:extLst>
              <a:ext uri="{FF2B5EF4-FFF2-40B4-BE49-F238E27FC236}">
                <a16:creationId xmlns:a16="http://schemas.microsoft.com/office/drawing/2014/main" id="{D964179E-4EB3-F964-BF9E-D49C8BE40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1" r="46447" b="6575"/>
          <a:stretch/>
        </p:blipFill>
        <p:spPr bwMode="auto">
          <a:xfrm>
            <a:off x="8256240" y="332656"/>
            <a:ext cx="2397832" cy="28803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74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7D2478-0214-4069-A3B6-10AD9977501C}"/>
              </a:ext>
            </a:extLst>
          </p:cNvPr>
          <p:cNvSpPr txBox="1">
            <a:spLocks/>
          </p:cNvSpPr>
          <p:nvPr/>
        </p:nvSpPr>
        <p:spPr>
          <a:xfrm>
            <a:off x="0" y="-13702"/>
            <a:ext cx="7560839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Solução Proposta.</a:t>
            </a:r>
            <a:endParaRPr lang="pt-BR" sz="2400" dirty="0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42D41723-00A9-4345-A193-0C506FACA98A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7</a:t>
            </a:r>
          </a:p>
          <a:p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0F1E935-4189-2D7A-6AA7-5748D7FE3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92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917294"/>
            <a:ext cx="6264696" cy="1080000"/>
          </a:xfrm>
          <a:solidFill>
            <a:schemeClr val="accent1">
              <a:lumMod val="50000"/>
            </a:schemeClr>
          </a:solidFill>
        </p:spPr>
        <p:txBody>
          <a:bodyPr anchor="ctr">
            <a:noAutofit/>
          </a:bodyPr>
          <a:lstStyle/>
          <a:p>
            <a:r>
              <a:rPr lang="pt-BR" sz="2400" dirty="0">
                <a:effectLst/>
              </a:rPr>
              <a:t>1. 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B7D2478-0214-4069-A3B6-10AD9977501C}"/>
              </a:ext>
            </a:extLst>
          </p:cNvPr>
          <p:cNvSpPr txBox="1">
            <a:spLocks/>
          </p:cNvSpPr>
          <p:nvPr/>
        </p:nvSpPr>
        <p:spPr>
          <a:xfrm>
            <a:off x="0" y="-13702"/>
            <a:ext cx="7560839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Solução Proposta.</a:t>
            </a:r>
            <a:endParaRPr lang="pt-BR" sz="24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3092F8D-5DAE-4117-B699-E34245EE4D2E}"/>
              </a:ext>
            </a:extLst>
          </p:cNvPr>
          <p:cNvSpPr txBox="1">
            <a:spLocks/>
          </p:cNvSpPr>
          <p:nvPr/>
        </p:nvSpPr>
        <p:spPr>
          <a:xfrm>
            <a:off x="120032" y="2110921"/>
            <a:ext cx="6264000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2.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410C992-E94C-4F1C-A42F-34B88C741216}"/>
              </a:ext>
            </a:extLst>
          </p:cNvPr>
          <p:cNvSpPr txBox="1">
            <a:spLocks/>
          </p:cNvSpPr>
          <p:nvPr/>
        </p:nvSpPr>
        <p:spPr>
          <a:xfrm>
            <a:off x="107467" y="3492434"/>
            <a:ext cx="6250527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3. 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42D41723-00A9-4345-A193-0C506FACA98A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7</a:t>
            </a:r>
          </a:p>
          <a:p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317C55A-1D6C-4DDB-8111-194C1F96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1844824"/>
            <a:ext cx="4367808" cy="24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EA7E7-9191-4A32-A8BE-4554F4E6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6" y="917294"/>
            <a:ext cx="6264696" cy="1080000"/>
          </a:xfrm>
          <a:solidFill>
            <a:schemeClr val="accent1">
              <a:lumMod val="50000"/>
            </a:schemeClr>
          </a:solidFill>
        </p:spPr>
        <p:txBody>
          <a:bodyPr anchor="ctr">
            <a:noAutofit/>
          </a:bodyPr>
          <a:lstStyle/>
          <a:p>
            <a:br>
              <a:rPr lang="pt-BR" sz="2400" dirty="0">
                <a:effectLst/>
              </a:rPr>
            </a:br>
            <a:r>
              <a:rPr lang="pt-BR" sz="2400" dirty="0">
                <a:effectLst/>
              </a:rPr>
              <a:t>1..</a:t>
            </a:r>
            <a:br>
              <a:rPr lang="pt-BR" sz="2400" dirty="0">
                <a:effectLst/>
              </a:rPr>
            </a:b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B7D2478-0214-4069-A3B6-10AD9977501C}"/>
              </a:ext>
            </a:extLst>
          </p:cNvPr>
          <p:cNvSpPr txBox="1">
            <a:spLocks/>
          </p:cNvSpPr>
          <p:nvPr/>
        </p:nvSpPr>
        <p:spPr>
          <a:xfrm>
            <a:off x="0" y="-13702"/>
            <a:ext cx="7560839" cy="9309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Solução Proposta.</a:t>
            </a:r>
            <a:endParaRPr lang="pt-BR" sz="24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23092F8D-5DAE-4117-B699-E34245EE4D2E}"/>
              </a:ext>
            </a:extLst>
          </p:cNvPr>
          <p:cNvSpPr txBox="1">
            <a:spLocks/>
          </p:cNvSpPr>
          <p:nvPr/>
        </p:nvSpPr>
        <p:spPr>
          <a:xfrm>
            <a:off x="107467" y="2204864"/>
            <a:ext cx="6264000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2..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410C992-E94C-4F1C-A42F-34B88C741216}"/>
              </a:ext>
            </a:extLst>
          </p:cNvPr>
          <p:cNvSpPr txBox="1">
            <a:spLocks/>
          </p:cNvSpPr>
          <p:nvPr/>
        </p:nvSpPr>
        <p:spPr>
          <a:xfrm>
            <a:off x="107467" y="3492434"/>
            <a:ext cx="6250527" cy="108000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3. 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42D41723-00A9-4345-A193-0C506FACA98A}"/>
              </a:ext>
            </a:extLst>
          </p:cNvPr>
          <p:cNvSpPr txBox="1">
            <a:spLocks/>
          </p:cNvSpPr>
          <p:nvPr/>
        </p:nvSpPr>
        <p:spPr>
          <a:xfrm>
            <a:off x="0" y="6525344"/>
            <a:ext cx="983432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Slide 7</a:t>
            </a:r>
          </a:p>
          <a:p>
            <a:endParaRPr lang="pt-BR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1A23267-A69B-448E-A8DB-F7ABF7F79CC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871290" y="876903"/>
            <a:ext cx="1976033" cy="1976033"/>
          </a:xfrm>
          <a:prstGeom prst="rect">
            <a:avLst/>
          </a:prstGeom>
        </p:spPr>
      </p:pic>
      <p:pic>
        <p:nvPicPr>
          <p:cNvPr id="9" name="Imagem 8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C3BC6C6D-C6A4-49D6-9083-CF0138E0C53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881702" y="2463559"/>
            <a:ext cx="2057749" cy="2057749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média">
            <a:extLst>
              <a:ext uri="{FF2B5EF4-FFF2-40B4-BE49-F238E27FC236}">
                <a16:creationId xmlns:a16="http://schemas.microsoft.com/office/drawing/2014/main" id="{F993B7FA-2B32-4020-ABAD-DBD80763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56240" y="1687123"/>
            <a:ext cx="1813486" cy="233162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581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4220</TotalTime>
  <Words>456</Words>
  <Application>Microsoft Office PowerPoint</Application>
  <PresentationFormat>Widescreen</PresentationFormat>
  <Paragraphs>77</Paragraphs>
  <Slides>20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Tw Cen MT</vt:lpstr>
      <vt:lpstr>Wingdings</vt:lpstr>
      <vt:lpstr>Wingdings 2</vt:lpstr>
      <vt:lpstr>Circuito</vt:lpstr>
      <vt:lpstr>Apresentação do PowerPoint</vt:lpstr>
      <vt:lpstr>    </vt:lpstr>
      <vt:lpstr>1- INTRODUÇÃO  - LOGO PROJETO  - PROBLEMATICA  - PROPOSTA SOLUÇÃO</vt:lpstr>
      <vt:lpstr>Apresentação do PowerPoint</vt:lpstr>
      <vt:lpstr>Apresentação do PowerPoint</vt:lpstr>
      <vt:lpstr>1.   </vt:lpstr>
      <vt:lpstr>Apresentação do PowerPoint</vt:lpstr>
      <vt:lpstr>1. </vt:lpstr>
      <vt:lpstr> 1.. </vt:lpstr>
      <vt:lpstr>2 COMO  FUNCIONA ?</vt:lpstr>
      <vt:lpstr>Diagrama UML:</vt:lpstr>
      <vt:lpstr>            </vt:lpstr>
      <vt:lpstr>Apresentação do PowerPoint</vt:lpstr>
      <vt:lpstr>3 MVP  (Minimum Viable Product)</vt:lpstr>
      <vt:lpstr>Site Web:</vt:lpstr>
      <vt:lpstr>4 MATERIAIS E MÉTODOS.</vt:lpstr>
      <vt:lpstr>Apresentação do PowerPoint</vt:lpstr>
      <vt:lpstr>Apresentação do PowerPoint</vt:lpstr>
      <vt:lpstr>5 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Wesley Fernandes</dc:creator>
  <cp:lastModifiedBy>Wesley Fernandes</cp:lastModifiedBy>
  <cp:revision>20</cp:revision>
  <dcterms:created xsi:type="dcterms:W3CDTF">2021-12-02T23:25:36Z</dcterms:created>
  <dcterms:modified xsi:type="dcterms:W3CDTF">2022-06-07T23:36:51Z</dcterms:modified>
</cp:coreProperties>
</file>