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0" Type="http://schemas.openxmlformats.org/officeDocument/2006/relationships/slide" Target="slides/slide16.xml"/><Relationship Id="rId41" Type="http://schemas.openxmlformats.org/officeDocument/2006/relationships/slide" Target="slides/slide17.xml"/><Relationship Id="rId42" Type="http://schemas.openxmlformats.org/officeDocument/2006/relationships/slide" Target="slides/slide18.xml"/><Relationship Id="rId43" Type="http://schemas.openxmlformats.org/officeDocument/2006/relationships/slide" Target="slides/slide19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850734-8331-49EF-8B42-CC7F5B5C7F8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CCF9227-4F04-40EA-BE9B-962C2FE919D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DC40232-84C4-4EE1-A78D-C4C7B32B966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C9956EF-7C14-4BFC-8A4C-9B84474DFEF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9EC94AC7-5DD2-4D3A-9FF9-46509163D3D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E060CA7-2157-4582-B4AC-6A8B4058AEE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A435E09-6C0B-4815-A345-ED2C4376535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1117E6A-C44C-4F63-B073-5B4C8E3531C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C798461-6711-49F3-9A5B-4399EA690E4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3E7B631-6AC5-465D-9A67-DC77CD226E9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4B3AEBF1-8934-4553-96C9-D4801FE7CD1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0F35BB-A764-410A-B886-673EC68D381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FC740FA-7826-434E-B943-DD5C2556ED5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D6B9ACD-39B8-4219-B9BC-F23F5AA2378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7AF96B96-03C4-45D5-A183-3E28F94F8CD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1AA168A-8A58-4ED3-9DA2-9218962AD97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D1B588-EDAB-4F6A-AD9E-15E9EA288A6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263508-8807-4CF8-90EB-90F94C45CAC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85060F-B4CC-4080-B31D-5AC78BC60F2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F1089F-2475-4446-94EE-D4DBA89668D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671B6E2-8F0B-47DE-9CF5-5C5263E3AC8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CCACAB-526B-4D1C-BFBE-7C46DE1F149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8752AB-53A6-464D-BC1D-0D7E3AED28C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D78A94-B69E-4335-8EF4-D1ACBD1EB50F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2;p9"/>
          <p:cNvSpPr/>
          <p:nvPr/>
        </p:nvSpPr>
        <p:spPr>
          <a:xfrm>
            <a:off x="0" y="0"/>
            <a:ext cx="4570200" cy="5141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Google Shape;63;p9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62" name="Google Shape;64;p9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Google Shape;65;p9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5BD95F-3C89-4644-ADAB-01E061A62B2F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9DBDBF-870C-4AD8-B8C0-2F784CD860D9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24;p4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67" name="Google Shape;25;p4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68" name="Google Shape;26;p4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Google Shape;27;p4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12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561D0B-242F-4AB6-AE0D-3DA3A8EAF164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18;p3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76" name="Google Shape;19;p3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Google Shape;20;p3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8" name="PlaceHolder 1"/>
          <p:cNvSpPr>
            <a:spLocks noGrp="1"/>
          </p:cNvSpPr>
          <p:nvPr>
            <p:ph type="sldNum" idx="13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158F8D-3680-4265-A80E-34164D662B30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56;p8"/>
          <p:cNvGrpSpPr/>
          <p:nvPr/>
        </p:nvGrpSpPr>
        <p:grpSpPr>
          <a:xfrm>
            <a:off x="530280" y="4185000"/>
            <a:ext cx="1341360" cy="15840"/>
            <a:chOff x="530280" y="4185000"/>
            <a:chExt cx="1341360" cy="15840"/>
          </a:xfrm>
        </p:grpSpPr>
        <p:sp>
          <p:nvSpPr>
            <p:cNvPr id="82" name="Google Shape;57;p8"/>
            <p:cNvSpPr/>
            <p:nvPr/>
          </p:nvSpPr>
          <p:spPr>
            <a:xfrm rot="16200000">
              <a:off x="1380600" y="3709800"/>
              <a:ext cx="15840" cy="965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" name="Google Shape;58;p8"/>
            <p:cNvSpPr/>
            <p:nvPr/>
          </p:nvSpPr>
          <p:spPr>
            <a:xfrm rot="16200000">
              <a:off x="1009440" y="3705840"/>
              <a:ext cx="15840" cy="97416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4" name="PlaceHolder 1"/>
          <p:cNvSpPr>
            <a:spLocks noGrp="1"/>
          </p:cNvSpPr>
          <p:nvPr>
            <p:ph type="sldNum" idx="14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430408-31FF-46D8-AA11-0BCD269CA783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24;p4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86" name="Google Shape;25;p4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87" name="Google Shape;26;p4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" name="Google Shape;27;p4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15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BD6F3D-5605-48C2-B2A2-4C44B035385D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24;p4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95" name="Google Shape;25;p4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96" name="Google Shape;26;p4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" name="Google Shape;27;p4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6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B86082-42CC-40D9-96BA-7A5BB3F5B4F7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8;p3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104" name="Google Shape;19;p3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" name="Google Shape;20;p3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6" name="PlaceHolder 1"/>
          <p:cNvSpPr>
            <a:spLocks noGrp="1"/>
          </p:cNvSpPr>
          <p:nvPr>
            <p:ph type="sldNum" idx="17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4FEC2C-7A34-42D0-AF28-A3F4B6BC03D5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24;p4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08" name="Google Shape;25;p4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109" name="Google Shape;26;p4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" name="Google Shape;27;p4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8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31D794-7A89-44B5-8144-1A9A9DB6623A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4;p4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17" name="Google Shape;25;p4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118" name="Google Shape;26;p4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Google Shape;27;p4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9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E2734E-A017-4BAB-8A50-10EF2E94CEB6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4;p11"/>
          <p:cNvGrpSpPr/>
          <p:nvPr/>
        </p:nvGrpSpPr>
        <p:grpSpPr>
          <a:xfrm>
            <a:off x="530280" y="4185000"/>
            <a:ext cx="1341360" cy="15840"/>
            <a:chOff x="530280" y="4185000"/>
            <a:chExt cx="1341360" cy="15840"/>
          </a:xfrm>
        </p:grpSpPr>
        <p:sp>
          <p:nvSpPr>
            <p:cNvPr id="10" name="Google Shape;75;p11"/>
            <p:cNvSpPr/>
            <p:nvPr/>
          </p:nvSpPr>
          <p:spPr>
            <a:xfrm rot="16200000">
              <a:off x="1380600" y="3709800"/>
              <a:ext cx="15840" cy="965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76;p11"/>
            <p:cNvSpPr/>
            <p:nvPr/>
          </p:nvSpPr>
          <p:spPr>
            <a:xfrm rot="16200000">
              <a:off x="1009440" y="3705840"/>
              <a:ext cx="15840" cy="97416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22FDDA-AE17-4B99-816E-0D4C62749198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24;p4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26" name="Google Shape;25;p4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127" name="Google Shape;26;p4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Google Shape;27;p4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20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96E74F-040F-403F-AC4B-D3BEF3AD2078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8;p3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135" name="Google Shape;19;p3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" name="Google Shape;20;p3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7" name="PlaceHolder 1"/>
          <p:cNvSpPr>
            <a:spLocks noGrp="1"/>
          </p:cNvSpPr>
          <p:nvPr>
            <p:ph type="sldNum" idx="21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EAEBA9-B962-4AA4-810A-44E2DB7A3203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8;p3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139" name="Google Shape;19;p3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Google Shape;20;p3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1" name="PlaceHolder 1"/>
          <p:cNvSpPr>
            <a:spLocks noGrp="1"/>
          </p:cNvSpPr>
          <p:nvPr>
            <p:ph type="sldNum" idx="22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1EBA5D-62E6-4C43-BEBF-4B1974D37AFA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56;p8"/>
          <p:cNvGrpSpPr/>
          <p:nvPr/>
        </p:nvGrpSpPr>
        <p:grpSpPr>
          <a:xfrm>
            <a:off x="530280" y="4185000"/>
            <a:ext cx="1341360" cy="15840"/>
            <a:chOff x="530280" y="4185000"/>
            <a:chExt cx="1341360" cy="15840"/>
          </a:xfrm>
        </p:grpSpPr>
        <p:sp>
          <p:nvSpPr>
            <p:cNvPr id="145" name="Google Shape;57;p8"/>
            <p:cNvSpPr/>
            <p:nvPr/>
          </p:nvSpPr>
          <p:spPr>
            <a:xfrm rot="16200000">
              <a:off x="1380600" y="3709800"/>
              <a:ext cx="15840" cy="965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Google Shape;58;p8"/>
            <p:cNvSpPr/>
            <p:nvPr/>
          </p:nvSpPr>
          <p:spPr>
            <a:xfrm rot="16200000">
              <a:off x="1009440" y="3705840"/>
              <a:ext cx="15840" cy="97416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sldNum" idx="23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2E164F-4343-4D10-8550-DA868CD91182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EFAC84-9CC0-4086-A5F1-3013387A3AC8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8;p3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9CB9F1-0B58-411C-8020-67E3E000E26D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;p4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" name="Google Shape;25;p4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22" name="Google Shape;26;p4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Google Shape;27;p4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965434-2540-492B-BF82-719D34758F43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2;p5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Google Shape;33;p5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31" name="Google Shape;34;p5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35;p5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ECD5B9-D4D4-4CD1-8824-8ECB75B437F1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1;p6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" name="Google Shape;42;p6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42" name="Google Shape;43;p6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Google Shape;44;p6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98F1B5-BAEC-46D7-A7ED-78095378BD9D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;p7"/>
          <p:cNvSpPr/>
          <p:nvPr/>
        </p:nvSpPr>
        <p:spPr>
          <a:xfrm>
            <a:off x="0" y="0"/>
            <a:ext cx="9142200" cy="486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Google Shape;49;p7"/>
          <p:cNvGrpSpPr/>
          <p:nvPr/>
        </p:nvGrpSpPr>
        <p:grpSpPr>
          <a:xfrm>
            <a:off x="530280" y="1207080"/>
            <a:ext cx="1341360" cy="15840"/>
            <a:chOff x="530280" y="1207080"/>
            <a:chExt cx="1341360" cy="15840"/>
          </a:xfrm>
        </p:grpSpPr>
        <p:sp>
          <p:nvSpPr>
            <p:cNvPr id="49" name="Google Shape;50;p7"/>
            <p:cNvSpPr/>
            <p:nvPr/>
          </p:nvSpPr>
          <p:spPr>
            <a:xfrm rot="16200000">
              <a:off x="1380600" y="731880"/>
              <a:ext cx="15840" cy="965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Google Shape;51;p7"/>
            <p:cNvSpPr/>
            <p:nvPr/>
          </p:nvSpPr>
          <p:spPr>
            <a:xfrm rot="16200000">
              <a:off x="1009440" y="727920"/>
              <a:ext cx="15840" cy="9741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1" name="PlaceHolder 1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98123A-F7FA-4F50-97D2-12DEC7841CBE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6;p8"/>
          <p:cNvGrpSpPr/>
          <p:nvPr/>
        </p:nvGrpSpPr>
        <p:grpSpPr>
          <a:xfrm>
            <a:off x="530280" y="4185000"/>
            <a:ext cx="1341360" cy="15840"/>
            <a:chOff x="530280" y="4185000"/>
            <a:chExt cx="1341360" cy="15840"/>
          </a:xfrm>
        </p:grpSpPr>
        <p:sp>
          <p:nvSpPr>
            <p:cNvPr id="55" name="Google Shape;57;p8"/>
            <p:cNvSpPr/>
            <p:nvPr/>
          </p:nvSpPr>
          <p:spPr>
            <a:xfrm rot="16200000">
              <a:off x="1380600" y="3709800"/>
              <a:ext cx="15840" cy="965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Google Shape;58;p8"/>
            <p:cNvSpPr/>
            <p:nvPr/>
          </p:nvSpPr>
          <p:spPr>
            <a:xfrm rot="16200000">
              <a:off x="1009440" y="3705840"/>
              <a:ext cx="15840" cy="97416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" name="PlaceHolder 1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7ED520-888A-4775-B0CA-3133BD36A595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6360" cy="166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Modern NLP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914400" y="2202480"/>
            <a:ext cx="7686360" cy="99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8888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Based on Deep Learning and Language models.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Day 1 Afternoon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0" y="3429000"/>
            <a:ext cx="9142200" cy="2770920"/>
          </a:xfrm>
          <a:prstGeom prst="rect">
            <a:avLst/>
          </a:prstGeom>
          <a:ln w="0">
            <a:noFill/>
          </a:ln>
        </p:spPr>
      </p:pic>
      <p:sp>
        <p:nvSpPr>
          <p:cNvPr id="153" name="Google Shape;88;p13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7592760" y="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155" name="Google Shape;88;p 7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Google Shape;88;p 8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19280" cy="298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Practice 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192" name="Google Shape;88;p 18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6720" cy="151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Text Preprocessing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195" name="Google Shape;88;p 17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08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Tokenization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080" cy="225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Tokenization is the process of breaking down a piece of text into smaller units, or tokens, that can be more easily analyzed and processed.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Tokens can be for example: words, sentences, paragraphs. The choice of token type depends on the specific task.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 tokenization process is a pre-processing step to convert the raw text into smaller unit for the main task of NLP.  Each unit will be encoded as a numeric vector (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Embedding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).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There are many techniques for tokenization: split function, regular expressions, NLTK library …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199" name="Google Shape;88;p 16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08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Tokenization - examples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080" cy="27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 lnSpcReduction="10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If the task is at the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word level,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such as in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part-of-speech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tagging or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named entity recognition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the token type is typically set to be individual words. In these cases, the model is able to analyze the grammatical function of individual words in a sentence, and make predictions about the roles they play in the sentence.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If the task is at the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sentence level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such as in sentiment analysis or machine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translation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the token type is typically set to be complete sentences. In these cases, the model can analyze the meaning and context of a full sentence and make predictions based on that.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In some task that require more context, such as text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summarization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or automatic text generation, token type can be set as a paragraphs or even as a whole document. These model are able to analyze and generate context based on the relationship between different sentences.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88;p 15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08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Stemming and lemmatization: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080" cy="225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Definition: the process of reducing a word to its base form, or stem, in order to better analyze the meaning and context of the word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Examples: </a:t>
            </a:r>
            <a:r>
              <a:rPr b="0" i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running -&gt; run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dogs -&gt; dog, thought -&gt; think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It helps to reduce the complexity of text analysis by reducing the number of unique words that need to be processed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207" name="Google Shape;88;p 14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08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Stop word removal: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080" cy="225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Definition: the process of removing common, non-meaningful words from a piece of text in order to focus on the more important content.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Examples: the, a, an, is, are, was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Importance: helps to reduce the complexity of text analysis by removing noise from the text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Techniques: NLTK library, custom stop word list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211" name="Google Shape;88;p 13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08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Part-of-speech tagging: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080" cy="264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Definition: the process of identifying the part of speech of each word in a piece of text, such as noun, verb, adjective, etc.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Importance: helps to better understand the structure and meaning of a piece of text.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 full name of the part-of-speech tags used in the Tagged Tokens output are: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DT: Determiner, JJ: Adjective, NN: Noun, singular or mas, NNS: Noun, plural, IN: Preposition or subordinating conjunction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Techniques: NLTK library, rule-based systems, machine learning algorithms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215" name="Google Shape;88;p 12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08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Embedding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080" cy="263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5000" lnSpcReduction="10000"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Embedding is a technique used in natural language processing (NLP) to represent words, phrases, or documents as dense, low-dimensional vectors in a continuous vector space. These vectors capture the semantic meaning of the words and are useful for a wide range of NLP tasks, such as text classification, language translation, and information retrieval.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Embedding methods can be broadly divided into two categories: frequency-based methods, such as word count or term frequency-inverse document frequency (TF-IDF), and prediction-based methods, such as word2vec and GloVe. The latter methods learn the embeddings by training a model to predict the surrounding context of a word, while the former methods rely on the statistics of word co-occurrence in a corpus of text.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Therefore, the term embedding is a technique used in the field of text processing and more specifically in the NLP area to represent natural language in a numerical format that machine learning models can work with.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219" name="Google Shape;88;p 11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299040" cy="137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Word2vec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721080" y="2781720"/>
            <a:ext cx="350424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 lnSpcReduction="10000"/>
          </a:bodyPr>
          <a:p>
            <a:pPr indent="0" algn="just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Word2Vec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is a technique for creating dense, numerical representations of words, also called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"word embeddings.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" These embeddings capture the meaning and context of a word in a continuous, multi-dimensional space. Word2Vec is trained using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neural networks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on large corpora of text.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Google Shape;181;p28" descr=""/>
          <p:cNvPicPr/>
          <p:nvPr/>
        </p:nvPicPr>
        <p:blipFill>
          <a:blip r:embed="rId1"/>
          <a:stretch/>
        </p:blipFill>
        <p:spPr>
          <a:xfrm>
            <a:off x="4227480" y="1960560"/>
            <a:ext cx="4734000" cy="247500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224" name="Google Shape;88;p 10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19280" cy="298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Practice 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227" name="Google Shape;88;p 9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9360" y="1354680"/>
            <a:ext cx="768708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1st Day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29360" y="1828800"/>
            <a:ext cx="7687080" cy="297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Morning (~ 2h)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ML – IA – NLP – A gentle introduction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Python, Anaconda, Juypter, Git, Github : All the tools you need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 101 – A very small remainder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Afternoon (~ 4h)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ML 101 – A very first implementation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Text Processing – From words to vectors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Basic and Advanced NLP techniques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7591680" y="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160" name="Google Shape;88;p 1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88;p 2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6720" cy="151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ML - 101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591680" y="0"/>
            <a:ext cx="1550880" cy="116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19280" cy="298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Practice 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7591680" y="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166" name="Google Shape;88;p 3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6720" cy="151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Introduction to NLP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08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Definition and overview of NLP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5780880" cy="271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NLP, or natural language processing,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is a field of computer science and artificial intelligence that deals with the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interaction between computers and human languages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. It involves using techniques from linguistics, computer science to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process, analyze, and understand human language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Some common applications of NLP include language translation, text classification, sentiment analysis, and chatbot development.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Deep learning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is a technique used in NLP to process and understand human language.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06;p16" descr=""/>
          <p:cNvPicPr/>
          <p:nvPr/>
        </p:nvPicPr>
        <p:blipFill>
          <a:blip r:embed="rId1"/>
          <a:stretch/>
        </p:blipFill>
        <p:spPr>
          <a:xfrm>
            <a:off x="6445800" y="1926360"/>
            <a:ext cx="2531880" cy="244152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173" name="Google Shape;88;p 4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08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Applications of NLP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080" cy="225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400" spc="-1" strike="noStrike">
                <a:solidFill>
                  <a:schemeClr val="accent1"/>
                </a:solidFill>
                <a:latin typeface="Lato"/>
                <a:ea typeface="Lato"/>
              </a:rPr>
              <a:t>NLP has a wide range of applications in various industries, including: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Healthcare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NLP can be used to extract information from medical records, identify trends and patterns in patient data, and assist with diagnoses and treatment planning.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Finance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NLP can be used to analyze financial news articles and social media posts to predict stock market trends or detect fraudulent activity.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Marketing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NLP can be used to analyze customer reviews and social media posts to understand customer sentiment and preferences, and to target advertising and marketing efforts.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Customer service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NLP can be used to develop chatbots and virtual assistants to assist customers with inquiries and support.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177" name="Google Shape;88;p 5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08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Usage in the food industry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080" cy="225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Here are some examples: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Recipe generation: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Generate new recipes based on a given set of ingredients or dietary restrictions.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Nutritional analysis: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Extract nutritional information from food labels or recipes, making it easier for consumers to track their intake or for companies to comply with regulatory requirements.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Food safety monitoring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Analyze social media posts or news articles for mentions of food safety incidents or outbreaks, allowing companies to identify and address potential issues more quickly.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181" name="Google Shape;88;p 6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08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Introduction to Python and its role in NLP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080" cy="225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is a popular programming language that is widely used in the field of NLP due to its simplicity and ease of use.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There are many libraries and frameworks available in Python that make it easy to implement NLP projects, such as NLTK, SpaCy, Gensim or HuggingFace.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 also has a large community of developers and researchers who contribute to the development of NLP tools and techniques.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125;p19" descr=""/>
          <p:cNvPicPr/>
          <p:nvPr/>
        </p:nvPicPr>
        <p:blipFill>
          <a:blip r:embed="rId1"/>
          <a:stretch/>
        </p:blipFill>
        <p:spPr>
          <a:xfrm>
            <a:off x="4647960" y="4210200"/>
            <a:ext cx="1411920" cy="76536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126;p19" descr=""/>
          <p:cNvPicPr/>
          <p:nvPr/>
        </p:nvPicPr>
        <p:blipFill>
          <a:blip r:embed="rId2"/>
          <a:stretch/>
        </p:blipFill>
        <p:spPr>
          <a:xfrm>
            <a:off x="6413400" y="4341960"/>
            <a:ext cx="1411920" cy="50220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27;p19" descr=""/>
          <p:cNvPicPr/>
          <p:nvPr/>
        </p:nvPicPr>
        <p:blipFill>
          <a:blip r:embed="rId3"/>
          <a:stretch/>
        </p:blipFill>
        <p:spPr>
          <a:xfrm>
            <a:off x="3003480" y="4240440"/>
            <a:ext cx="1411920" cy="70524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28;p19" descr=""/>
          <p:cNvPicPr/>
          <p:nvPr/>
        </p:nvPicPr>
        <p:blipFill>
          <a:blip r:embed="rId4"/>
          <a:stretch/>
        </p:blipFill>
        <p:spPr>
          <a:xfrm>
            <a:off x="964440" y="4295880"/>
            <a:ext cx="1320120" cy="48420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5"/>
          <a:stretch/>
        </p:blipFill>
        <p:spPr>
          <a:xfrm>
            <a:off x="7592040" y="360"/>
            <a:ext cx="1550880" cy="116136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88;p 19"/>
          <p:cNvSpPr/>
          <p:nvPr/>
        </p:nvSpPr>
        <p:spPr>
          <a:xfrm>
            <a:off x="7772400" y="4816440"/>
            <a:ext cx="1350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2024-04-15T14:05:22Z</cp:lastPrinted>
  <dcterms:modified xsi:type="dcterms:W3CDTF">2024-04-15T14:04:40Z</dcterms:modified>
  <cp:revision>92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