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79D30D-BE04-4C2C-890B-C61D640533D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AA87D88-F6FF-4D75-AD82-4CF88F27010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034E1E6-2E8F-4152-9663-22CE5F5EB99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DC0AEE-805F-435D-9C2A-2DAAEF334D4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C7D539E-5F93-460C-B7C8-BF4E10B943C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EB98150-39A3-4DF7-97C0-CFD47AF63A7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458B6A4-4ADF-44C7-BD11-F574B17BDD8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97CE37B-4D2B-4B5F-BEC5-0876AEB4C4F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2326F65-F229-49E9-B050-1D2590AD294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6216320-8588-487A-A703-77637DB7FFB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AB946B7B-5A59-4F76-A12F-716C8F0174D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4272E0-A5E5-4F28-811C-0193857BF32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750AE99-8305-4758-B3D3-676C9920A39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92FEF2B-6837-4E4C-9E8A-ECBA6331F3A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C34E3C8-F4B5-4DDC-9BEA-B3AB11489DF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C0D8800-4007-483A-BBD7-321B9852EA7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35E133-68E8-448C-9954-056271BA417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280A99-05F2-4585-B653-BCCAB5C47FA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61BE28-BAAA-46CF-9AB2-CE73B83DEE4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518C5E-76B6-44BE-87E4-98E35453E2B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ADF5331-9E19-4E79-A7EE-F4FB0933948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2E42DB-6D4F-41D2-96D9-956DAF58C5C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66FFF3-987C-42FA-A21F-D64176E4441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373BD6-0F06-4BC8-89CD-5A2E64656F64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2;p9"/>
          <p:cNvSpPr/>
          <p:nvPr/>
        </p:nvSpPr>
        <p:spPr>
          <a:xfrm>
            <a:off x="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oogle Shape;63;p9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62" name="Google Shape;64;p9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Google Shape;65;p9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D46198-0A45-415B-8A05-1C503955D10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1A0839-CA14-4659-8AEC-4C9AD440074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7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68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F13CEF-FC85-42A2-BF43-8678A3021336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76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4A128C-1F63-4AFE-8C97-EC32C6941597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56;p8"/>
          <p:cNvGrpSpPr/>
          <p:nvPr/>
        </p:nvGrpSpPr>
        <p:grpSpPr>
          <a:xfrm>
            <a:off x="530280" y="4184280"/>
            <a:ext cx="1342080" cy="16560"/>
            <a:chOff x="530280" y="4184280"/>
            <a:chExt cx="1342080" cy="16560"/>
          </a:xfrm>
        </p:grpSpPr>
        <p:sp>
          <p:nvSpPr>
            <p:cNvPr id="82" name="Google Shape;57;p8"/>
            <p:cNvSpPr/>
            <p:nvPr/>
          </p:nvSpPr>
          <p:spPr>
            <a:xfrm rot="16200000">
              <a:off x="1380600" y="370908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Google Shape;58;p8"/>
            <p:cNvSpPr/>
            <p:nvPr/>
          </p:nvSpPr>
          <p:spPr>
            <a:xfrm rot="16200000">
              <a:off x="1009440" y="370512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4" name="PlaceHolder 1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872D70-A326-4981-B1E8-B31B3528F123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8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89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5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204D23-0287-429C-89B7-7E00F1BE2931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7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98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6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419FA8-C1FD-4385-BFD4-C48994241AE0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06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8" name="PlaceHolder 1"/>
          <p:cNvSpPr>
            <a:spLocks noGrp="1"/>
          </p:cNvSpPr>
          <p:nvPr>
            <p:ph type="sldNum" idx="17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4F765B-78A0-4BD2-AA08-B53BADC2CAF2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2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13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8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F78D26-0130-44BC-9B5B-04B96D82B936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21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22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9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2F154D-1B0E-42EC-9C82-28972846AD88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4280"/>
            <a:ext cx="1342080" cy="16560"/>
            <a:chOff x="530280" y="4184280"/>
            <a:chExt cx="1342080" cy="1656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908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512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FC9474-55A8-48E5-8E99-87AB8E9B9C8B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30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31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20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3BA4C1-3124-4E86-8563-B10E49237CBD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39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sldNum" idx="2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CC25E4-3B78-494E-923F-BEE8A5284257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45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sldNum" idx="2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146B7F-718B-46EB-9B4E-DF913B301A97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56;p8"/>
          <p:cNvGrpSpPr/>
          <p:nvPr/>
        </p:nvGrpSpPr>
        <p:grpSpPr>
          <a:xfrm>
            <a:off x="530280" y="4184280"/>
            <a:ext cx="1342080" cy="16560"/>
            <a:chOff x="530280" y="4184280"/>
            <a:chExt cx="1342080" cy="16560"/>
          </a:xfrm>
        </p:grpSpPr>
        <p:sp>
          <p:nvSpPr>
            <p:cNvPr id="151" name="Google Shape;57;p8"/>
            <p:cNvSpPr/>
            <p:nvPr/>
          </p:nvSpPr>
          <p:spPr>
            <a:xfrm rot="16200000">
              <a:off x="1380600" y="370908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Google Shape;58;p8"/>
            <p:cNvSpPr/>
            <p:nvPr/>
          </p:nvSpPr>
          <p:spPr>
            <a:xfrm rot="16200000">
              <a:off x="1009440" y="370512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3" name="PlaceHolder 1"/>
          <p:cNvSpPr>
            <a:spLocks noGrp="1"/>
          </p:cNvSpPr>
          <p:nvPr>
            <p:ph type="sldNum" idx="23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6F3D8B-78B1-4582-8A49-0B2D3FA7DCFD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2FB82F-BF60-4C1A-86EE-B597CF862219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2CA2C0-8B80-4C02-A104-A8E280465774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22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D6E352-9B19-477E-857C-B3959E605F0C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2;p5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Google Shape;33;p5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31" name="Google Shape;34;p5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35;p5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2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2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BB4FB2-ED65-4614-9002-1A8A1890DCE8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1;p6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oogle Shape;42;p6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42" name="Google Shape;43;p6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Google Shape;44;p6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4EE5DC-4D54-42C1-9889-A47D04228741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;p7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oogle Shape;49;p7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49" name="Google Shape;50;p7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51;p7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21B182-FD5D-4CAC-8C82-126F214711A2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6;p8"/>
          <p:cNvGrpSpPr/>
          <p:nvPr/>
        </p:nvGrpSpPr>
        <p:grpSpPr>
          <a:xfrm>
            <a:off x="530280" y="4184280"/>
            <a:ext cx="1342080" cy="16560"/>
            <a:chOff x="530280" y="4184280"/>
            <a:chExt cx="1342080" cy="16560"/>
          </a:xfrm>
        </p:grpSpPr>
        <p:sp>
          <p:nvSpPr>
            <p:cNvPr id="55" name="Google Shape;57;p8"/>
            <p:cNvSpPr/>
            <p:nvPr/>
          </p:nvSpPr>
          <p:spPr>
            <a:xfrm rot="16200000">
              <a:off x="1380600" y="370908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Google Shape;58;p8"/>
            <p:cNvSpPr/>
            <p:nvPr/>
          </p:nvSpPr>
          <p:spPr>
            <a:xfrm rot="16200000">
              <a:off x="1009440" y="370512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EF708-A2A8-4F7D-9904-67DF46387399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The_World%27s_Billionaires" TargetMode="External"/><Relationship Id="rId2" Type="http://schemas.openxmlformats.org/officeDocument/2006/relationships/hyperlink" Target="https://en.wikipedia.org/wiki/List_of_public_corporations_by_market_capitalization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080" cy="166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Modern NLP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914400" y="2202480"/>
            <a:ext cx="7687080" cy="99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8888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Based on Deep Learning and Language models.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Day 1 Morning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3429000"/>
            <a:ext cx="9142920" cy="277164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88;p13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7363440" y="89496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Google Colab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88;p 13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88;p 14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808560" y="1832040"/>
            <a:ext cx="6851160" cy="374616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Anaconda &amp; JupyterLab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88;p 15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88;p 16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680040" y="2057400"/>
            <a:ext cx="7091640" cy="293184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VS Code &amp; PyCharm (most advanced users)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Google Shape;88;p 17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88;p 18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099440" y="2057400"/>
            <a:ext cx="6443640" cy="399024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Git &amp; GitHub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Google Shape;88;p 19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88;p 20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143000" y="1853640"/>
            <a:ext cx="6400080" cy="359892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440" cy="15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Python – 101 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000" cy="298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440" cy="15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ML - 101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000" cy="298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9360" y="1354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1st Day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800" cy="29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Morning (~ 2h)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– IA – NLP – A gentle introduction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Python, Anaconda, Juypter, Git, Github : All the tools you need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 101 – A very small remainder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Afternoon (~ 4h)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101 – A very first implementation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Text Processing – From words to vectors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Basic and Advanced NLP techniques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1600" cy="116208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88;p 1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88;p 2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440" cy="15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First … Let’s Talk !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88;p 21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About You and Me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5029200" y="27432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Google Shape;88;p 22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About Tech. Knowledge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800" cy="29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/>
          </a:bodyPr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AI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Machine Learning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Data Science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Deep learning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NLP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GPT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Robotics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Supervized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Reinforcement Learning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Skynet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Alphago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rgbClr val="333333"/>
                </a:solidFill>
                <a:latin typeface="Lato"/>
                <a:ea typeface="Lato"/>
              </a:rPr>
              <a:t>Deep Blue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88;p 3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88;p 4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88;p 23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Any Business ideas, techs projects to bring in ?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800" cy="29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88;p 5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88;p 6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10 richest vs 10 biggest companies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800" cy="29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r>
              <a:rPr b="1" lang="fr" sz="1400" spc="-1" strike="noStrike" u="sng">
                <a:solidFill>
                  <a:srgbClr val="0000ee"/>
                </a:solidFill>
                <a:uFillTx/>
                <a:latin typeface="Arial"/>
                <a:ea typeface="Arial"/>
                <a:hlinkClick r:id="rId1"/>
              </a:rPr>
              <a:t>https://en.wikipedia.org/wiki/The_World%27s_Billionaires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r>
              <a:rPr b="1" lang="fr" sz="1400" spc="-1" strike="noStrike" u="sng">
                <a:solidFill>
                  <a:srgbClr val="0000ee"/>
                </a:solidFill>
                <a:uFillTx/>
                <a:latin typeface="Arial"/>
                <a:ea typeface="Arial"/>
                <a:hlinkClick r:id="rId2"/>
              </a:rPr>
              <a:t>https://en.wikipedia.org/wiki/List_of_public_corporations_by_market_capitalization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88;p 11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88;p 12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98640" y="83700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Who is this guy ?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800" cy="29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My great great great grandfather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Just a random guy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Alan Turing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Nobody, He was created by some random AI tool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88;p 7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88;p 8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029200" y="1318680"/>
            <a:ext cx="2798640" cy="341496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440" cy="15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Tools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2024-04-15T05:22:02Z</dcterms:modified>
  <cp:revision>79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