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slide" Target="slides/slide15.xml"/><Relationship Id="rId40" Type="http://schemas.openxmlformats.org/officeDocument/2006/relationships/slide" Target="slides/slide16.xml"/><Relationship Id="rId41" Type="http://schemas.openxmlformats.org/officeDocument/2006/relationships/slide" Target="slides/slide17.xml"/><Relationship Id="rId42" Type="http://schemas.openxmlformats.org/officeDocument/2006/relationships/slide" Target="slides/slide18.xml"/><Relationship Id="rId43" Type="http://schemas.openxmlformats.org/officeDocument/2006/relationships/slide" Target="slides/slide19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BD9E76-CBE1-472D-A051-4C0D6FEF33F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8FB225A-4EA3-4B13-9264-1E944328DE3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1AB4AAF-75D8-4F31-B629-B661C9DF2BB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ACF58E-0282-405F-A287-21726440B82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AC0F1B66-3202-4519-A0C8-586DDB27C4B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CA9468F-E510-4F20-B7C7-BD0E847AF36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68FC9F8-E2E8-4345-A929-9C0E59C06A8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62F5FA4-0649-479A-A8EF-648F61715BF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61F6BA3-FCC9-48F1-B748-B6B29C77FC7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0A023C3-E62C-445E-BB7D-5BAFC8D3E6A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55E91546-1CAD-4304-AA91-C0F08801ABA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1CF095-0BEC-4E30-A337-2B61C79B4362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98320A8-59FA-4CA3-A41B-E282921062C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A0C6B4C-B7BB-49AB-AD37-4A1E437738B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58443357-474A-43FE-AB85-B9AB4D65CA0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220BBE0-41AC-4A4A-9995-64C627D49A9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D51775-C364-4406-A4A0-48DE22D0C18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57088E1-C590-4E78-8289-E5F92EF3C30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E66095-BC26-4239-B651-01618A78088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B8FD5C-F18F-4DDF-A04E-5997E0EAEE1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BBECA8B-6CAC-46FA-87A5-245891EF1A3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9ABBDA-B02E-402D-93B4-6FCDA8B2F4B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B7CD524-DF3F-4B10-B049-1095840D869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38691B-59B3-4B61-A6F4-E2A2CCA79A93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2;p9"/>
          <p:cNvSpPr/>
          <p:nvPr/>
        </p:nvSpPr>
        <p:spPr>
          <a:xfrm>
            <a:off x="0" y="0"/>
            <a:ext cx="4570920" cy="5142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" name="Google Shape;63;p9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62" name="Google Shape;64;p9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Google Shape;65;p9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sldNum" idx="10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5D70D4-E15D-4D34-9F02-EE8ED9C7D4F2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Num" idx="11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067D2E-3F13-437C-80B0-16C52535515E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67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68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12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65562A-E17B-4A02-A371-1F777BE6513E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18;p3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76" name="Google Shape;19;p3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Google Shape;20;p3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8" name="PlaceHolder 1"/>
          <p:cNvSpPr>
            <a:spLocks noGrp="1"/>
          </p:cNvSpPr>
          <p:nvPr>
            <p:ph type="sldNum" idx="13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5A8963-5679-486A-AA27-7A1079AB3108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56;p8"/>
          <p:cNvGrpSpPr/>
          <p:nvPr/>
        </p:nvGrpSpPr>
        <p:grpSpPr>
          <a:xfrm>
            <a:off x="530280" y="4184280"/>
            <a:ext cx="1342080" cy="16560"/>
            <a:chOff x="530280" y="4184280"/>
            <a:chExt cx="1342080" cy="16560"/>
          </a:xfrm>
        </p:grpSpPr>
        <p:sp>
          <p:nvSpPr>
            <p:cNvPr id="82" name="Google Shape;57;p8"/>
            <p:cNvSpPr/>
            <p:nvPr/>
          </p:nvSpPr>
          <p:spPr>
            <a:xfrm rot="16200000">
              <a:off x="1380600" y="370908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" name="Google Shape;58;p8"/>
            <p:cNvSpPr/>
            <p:nvPr/>
          </p:nvSpPr>
          <p:spPr>
            <a:xfrm rot="16200000">
              <a:off x="1009440" y="370512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4" name="PlaceHolder 1"/>
          <p:cNvSpPr>
            <a:spLocks noGrp="1"/>
          </p:cNvSpPr>
          <p:nvPr>
            <p:ph type="sldNum" idx="14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3031C2-D998-4277-854A-2EBE0CF09781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88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89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15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937C58-CA10-48AE-9332-C3FBE2028DEA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97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98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6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024918-F2E3-4888-844F-2741A11028F9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8;p3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06" name="Google Shape;19;p3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Google Shape;20;p3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8" name="PlaceHolder 1"/>
          <p:cNvSpPr>
            <a:spLocks noGrp="1"/>
          </p:cNvSpPr>
          <p:nvPr>
            <p:ph type="sldNum" idx="17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0C51E3-65B2-4491-B337-BAD69280B950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12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13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8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32694A-5742-45D5-B2C8-4619F4F2B177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21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22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19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5AEE56-8E46-42F3-9488-EC3FC692C113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74;p11"/>
          <p:cNvGrpSpPr/>
          <p:nvPr/>
        </p:nvGrpSpPr>
        <p:grpSpPr>
          <a:xfrm>
            <a:off x="530280" y="4184280"/>
            <a:ext cx="1342080" cy="16560"/>
            <a:chOff x="530280" y="4184280"/>
            <a:chExt cx="1342080" cy="16560"/>
          </a:xfrm>
        </p:grpSpPr>
        <p:sp>
          <p:nvSpPr>
            <p:cNvPr id="10" name="Google Shape;75;p11"/>
            <p:cNvSpPr/>
            <p:nvPr/>
          </p:nvSpPr>
          <p:spPr>
            <a:xfrm rot="16200000">
              <a:off x="1380600" y="370908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76;p11"/>
            <p:cNvSpPr/>
            <p:nvPr/>
          </p:nvSpPr>
          <p:spPr>
            <a:xfrm rot="16200000">
              <a:off x="1009440" y="370512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20A21F-8296-4241-82FA-53C7926EE5EA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30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31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20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8F26CE-628D-45F0-942A-A1EB1061C30E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8;p3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39" name="Google Shape;19;p3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Google Shape;20;p3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1" name="PlaceHolder 1"/>
          <p:cNvSpPr>
            <a:spLocks noGrp="1"/>
          </p:cNvSpPr>
          <p:nvPr>
            <p:ph type="sldNum" idx="21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6CA82E-43AB-4A9E-92EC-3D327AA11550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8;p3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45" name="Google Shape;19;p3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Google Shape;20;p3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sldNum" idx="22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A6F889-0801-4536-988A-5A7087AF0D34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56;p8"/>
          <p:cNvGrpSpPr/>
          <p:nvPr/>
        </p:nvGrpSpPr>
        <p:grpSpPr>
          <a:xfrm>
            <a:off x="530280" y="4184280"/>
            <a:ext cx="1342080" cy="16560"/>
            <a:chOff x="530280" y="4184280"/>
            <a:chExt cx="1342080" cy="16560"/>
          </a:xfrm>
        </p:grpSpPr>
        <p:sp>
          <p:nvSpPr>
            <p:cNvPr id="151" name="Google Shape;57;p8"/>
            <p:cNvSpPr/>
            <p:nvPr/>
          </p:nvSpPr>
          <p:spPr>
            <a:xfrm rot="16200000">
              <a:off x="1380600" y="370908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Google Shape;58;p8"/>
            <p:cNvSpPr/>
            <p:nvPr/>
          </p:nvSpPr>
          <p:spPr>
            <a:xfrm rot="16200000">
              <a:off x="1009440" y="370512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53" name="PlaceHolder 1"/>
          <p:cNvSpPr>
            <a:spLocks noGrp="1"/>
          </p:cNvSpPr>
          <p:nvPr>
            <p:ph type="sldNum" idx="23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D5F1B5-A0F9-44E8-A3C2-4B9C78B00D30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A46BB1-8220-4142-B968-8A4D0B996A3C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8;p3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15" name="Google Shape;19;p3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20;p3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617AE8-3FA1-4DA8-8C37-CFA5826E1E14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;p4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" name="Google Shape;25;p4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22" name="Google Shape;26;p4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Google Shape;27;p4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5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858B32-3C5C-48A0-B642-4E7A46A382BD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2;p5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Google Shape;33;p5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31" name="Google Shape;34;p5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35;p5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2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200" cy="226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6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66D31D-203C-44C0-BB98-E3ECA9C8E687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1;p6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" name="Google Shape;42;p6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42" name="Google Shape;43;p6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Google Shape;44;p6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9360" y="1273320"/>
            <a:ext cx="76878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7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45C786-1C9E-4836-82A0-A27315C50A0C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;p7"/>
          <p:cNvSpPr/>
          <p:nvPr/>
        </p:nvSpPr>
        <p:spPr>
          <a:xfrm>
            <a:off x="0" y="0"/>
            <a:ext cx="9142920" cy="4867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Google Shape;49;p7"/>
          <p:cNvGrpSpPr/>
          <p:nvPr/>
        </p:nvGrpSpPr>
        <p:grpSpPr>
          <a:xfrm>
            <a:off x="530280" y="1206360"/>
            <a:ext cx="1342080" cy="16560"/>
            <a:chOff x="530280" y="1206360"/>
            <a:chExt cx="1342080" cy="16560"/>
          </a:xfrm>
        </p:grpSpPr>
        <p:sp>
          <p:nvSpPr>
            <p:cNvPr id="49" name="Google Shape;50;p7"/>
            <p:cNvSpPr/>
            <p:nvPr/>
          </p:nvSpPr>
          <p:spPr>
            <a:xfrm rot="16200000">
              <a:off x="1380600" y="731160"/>
              <a:ext cx="16560" cy="9666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Google Shape;51;p7"/>
            <p:cNvSpPr/>
            <p:nvPr/>
          </p:nvSpPr>
          <p:spPr>
            <a:xfrm rot="16200000">
              <a:off x="1009440" y="727200"/>
              <a:ext cx="16560" cy="974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1" name="PlaceHolder 1"/>
          <p:cNvSpPr>
            <a:spLocks noGrp="1"/>
          </p:cNvSpPr>
          <p:nvPr>
            <p:ph type="sldNum" idx="8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E6A8D1-7B0A-459D-BCAA-C762A2766C6F}" type="slidenum">
              <a:rPr b="0" lang="fr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6;p8"/>
          <p:cNvGrpSpPr/>
          <p:nvPr/>
        </p:nvGrpSpPr>
        <p:grpSpPr>
          <a:xfrm>
            <a:off x="530280" y="4184280"/>
            <a:ext cx="1342080" cy="16560"/>
            <a:chOff x="530280" y="4184280"/>
            <a:chExt cx="1342080" cy="16560"/>
          </a:xfrm>
        </p:grpSpPr>
        <p:sp>
          <p:nvSpPr>
            <p:cNvPr id="55" name="Google Shape;57;p8"/>
            <p:cNvSpPr/>
            <p:nvPr/>
          </p:nvSpPr>
          <p:spPr>
            <a:xfrm rot="16200000">
              <a:off x="1380600" y="3709080"/>
              <a:ext cx="16560" cy="966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Google Shape;58;p8"/>
            <p:cNvSpPr/>
            <p:nvPr/>
          </p:nvSpPr>
          <p:spPr>
            <a:xfrm rot="16200000">
              <a:off x="1009440" y="3705120"/>
              <a:ext cx="16560" cy="97488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7" name="PlaceHolder 1"/>
          <p:cNvSpPr>
            <a:spLocks noGrp="1"/>
          </p:cNvSpPr>
          <p:nvPr>
            <p:ph type="sldNum" idx="9"/>
          </p:nvPr>
        </p:nvSpPr>
        <p:spPr>
          <a:xfrm>
            <a:off x="853632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3FF3AB-19A5-4939-A95F-68D69B8A4FCB}" type="slidenum">
              <a:rPr b="0" lang="fr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080" cy="166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Modern NLP 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914400" y="2202480"/>
            <a:ext cx="7687080" cy="99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8888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Based on Deep Learning and Language models.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4200" spc="-1" strike="noStrike">
                <a:solidFill>
                  <a:schemeClr val="dk2"/>
                </a:solidFill>
                <a:latin typeface="Raleway"/>
                <a:ea typeface="Raleway"/>
              </a:rPr>
              <a:t>Day 2 Morning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0" y="3429000"/>
            <a:ext cx="9142920" cy="2771640"/>
          </a:xfrm>
          <a:prstGeom prst="rect">
            <a:avLst/>
          </a:prstGeom>
          <a:ln w="0">
            <a:noFill/>
          </a:ln>
        </p:spPr>
      </p:pic>
      <p:sp>
        <p:nvSpPr>
          <p:cNvPr id="159" name="Google Shape;88;p13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7363440" y="89496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000" cy="298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Practice 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440" cy="15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Text Preprocessing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Tokenization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Tokenization is the process of breaking down a piece of text into smaller units, or tokens, that can be more easily analyzed and processed.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Tokens can be for example: words, sentences, paragraphs. The choice of token type depends on the specific task.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 tokenization process is a pre-processing step to convert the raw text into smaller unit for the main task of NLP.  Each unit will be encoded as a numeric vector (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Embedding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).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There are many techniques for tokenization: split function, regular expressions, NLTK library …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Tokenization - examples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72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 lnSpcReduction="10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If the task is at the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word level,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such as in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part-of-speech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tagging or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named entity recognition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the token type is typically set to be individual words. In these cases, the model is able to analyze the grammatical function of individual words in a sentence, and make predictions about the roles they play in the sentence.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If the task is at the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sentence level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such as in sentiment analysis or machine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translation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the token type is typically set to be complete sentences. In these cases, the model can analyze the meaning and context of a full sentence and make predictions based on that.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In some task that require more context, such as text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summarization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or automatic text generation, token type can be set as a paragraphs or even as a whole document. These model are able to analyze and generate context based on the relationship between different sentences.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Stemming and lemmatization: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Definition: the process of reducing a word to its base form, or stem, in order to better analyze the meaning and context of the word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Examples: </a:t>
            </a:r>
            <a:r>
              <a:rPr b="0" i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running -&gt; run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, dogs -&gt; dog, thought -&gt; think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It helps to reduce the complexity of text analysis by reducing the number of unique words that need to be processed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Stop word removal: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Definition: the process of removing common, non-meaningful words from a piece of text in order to focus on the more important content.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Examples: the, a, an, is, are, was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Importance: helps to reduce the complexity of text analysis by removing noise from the text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Techniques: NLTK library, custom stop word list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Part-of-speech tagging: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64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Definition: the process of identifying the part of speech of each word in a piece of text, such as noun, verb, adjective, etc.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Importance: helps to better understand the structure and meaning of a piece of text.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 full name of the part-of-speech tags used in the Tagged Tokens output are: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DT: Determiner, JJ: Adjective, NN: Noun, singular or mas, NNS: Noun, plural, IN: Preposition or subordinating conjunction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Techniques: NLTK library, rule-based systems, machine learning algorithms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Embedding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6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5000" lnSpcReduction="10000"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Embedding is a technique used in natural language processing (NLP) to represent words, phrases, or documents as dense, low-dimensional vectors in a continuous vector space. These vectors capture the semantic meaning of the words and are useful for a wide range of NLP tasks, such as text classification, language translation, and information retrieval.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Embedding methods can be broadly divided into two categories: frequency-based methods, such as word count or term frequency-inverse document frequency (TF-IDF), and prediction-based methods, such as word2vec and GloVe. The latter methods learn the embeddings by training a model to predict the surrounding context of a word, while the former methods rely on the statistics of word co-occurrence in a corpus of text.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Therefore, the term embedding is a technique used in the field of text processing and more specifically in the NLP area to represent natural language in a numerical format that machine learning models can work with.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299760" cy="138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Word2vec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721080" y="2781720"/>
            <a:ext cx="3504960" cy="159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 lnSpcReduction="10000"/>
          </a:bodyPr>
          <a:p>
            <a:pPr indent="0" algn="just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Word2Vec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is a technique for creating dense, numerical representations of words, also called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"word embeddings.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" These embeddings capture the meaning and context of a word in a continuous, multi-dimensional space. Word2Vec is trained using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neural networks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on large corpora of text.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Google Shape;181;p28" descr=""/>
          <p:cNvPicPr/>
          <p:nvPr/>
        </p:nvPicPr>
        <p:blipFill>
          <a:blip r:embed="rId1"/>
          <a:stretch/>
        </p:blipFill>
        <p:spPr>
          <a:xfrm>
            <a:off x="4227480" y="1960560"/>
            <a:ext cx="4734720" cy="247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000" cy="298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Practice 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9360" y="1354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1st Day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729360" y="1828800"/>
            <a:ext cx="7687800" cy="29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Morning (~ 2h)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ML – IA – NLP – A gentle introduction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Python, Anaconda, Juypter, Git, Github : All the tools you need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 101 – A very small remainder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Afternoon (~ 4h)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ML 101 – A very first implementation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Text Processing – From words to vectors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Basic and Advanced NLP techniques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7591680" y="0"/>
            <a:ext cx="1551600" cy="1162080"/>
          </a:xfrm>
          <a:prstGeom prst="rect">
            <a:avLst/>
          </a:prstGeom>
          <a:ln w="0">
            <a:noFill/>
          </a:ln>
        </p:spPr>
      </p:pic>
      <p:sp>
        <p:nvSpPr>
          <p:cNvPr id="164" name="Google Shape;88;p 1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ffffff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88;p 2"/>
          <p:cNvSpPr/>
          <p:nvPr/>
        </p:nvSpPr>
        <p:spPr>
          <a:xfrm>
            <a:off x="7772400" y="4816440"/>
            <a:ext cx="13507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9120" bIns="691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" sz="900" spc="-1" strike="noStrike">
                <a:solidFill>
                  <a:srgbClr val="000000"/>
                </a:solidFill>
                <a:latin typeface="Lato"/>
                <a:ea typeface="Lato"/>
              </a:rPr>
              <a:t>Alexandre Gazagnes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7363800" y="89532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440" cy="15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ML - 101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7591680" y="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000" cy="298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Practice 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7591680" y="0"/>
            <a:ext cx="1551600" cy="11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440" cy="15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3600" spc="-1" strike="noStrike">
                <a:solidFill>
                  <a:schemeClr val="lt1"/>
                </a:solidFill>
                <a:latin typeface="Raleway"/>
                <a:ea typeface="Raleway"/>
              </a:rPr>
              <a:t>Introduction to NLP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Definition and overview of NLP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5781600" cy="27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NLP, or natural language processing,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is a field of computer science and artificial intelligence that deals with the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interaction between computers and human languages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. It involves using techniques from linguistics, computer science to </a:t>
            </a: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process, analyze, and understand human language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Some common applications of NLP include language translation, text classification, sentiment analysis, and chatbot development.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Deep learning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is a technique used in NLP to process and understand human language.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106;p16" descr=""/>
          <p:cNvPicPr/>
          <p:nvPr/>
        </p:nvPicPr>
        <p:blipFill>
          <a:blip r:embed="rId1"/>
          <a:stretch/>
        </p:blipFill>
        <p:spPr>
          <a:xfrm>
            <a:off x="6445800" y="1926360"/>
            <a:ext cx="2532600" cy="24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Applications of NLP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400" spc="-1" strike="noStrike">
                <a:solidFill>
                  <a:schemeClr val="accent1"/>
                </a:solidFill>
                <a:latin typeface="Lato"/>
                <a:ea typeface="Lato"/>
              </a:rPr>
              <a:t>NLP has a wide range of applications in various industries, including: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 algn="just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Healthcare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NLP can be used to extract information from medical records, identify trends and patterns in patient data, and assist with diagnoses and treatment planning.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 algn="just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Finance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NLP can be used to analyze financial news articles and social media posts to predict stock market trends or detect fraudulent activity.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 algn="just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Marketing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NLP can be used to analyze customer reviews and social media posts to understand customer sentiment and preferences, and to target advertising and marketing efforts.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 algn="just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Customer service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NLP can be used to develop chatbots and virtual assistants to assist customers with inquiries and support.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Usage in the food industry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Here are some examples: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Recipe generation: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Generate new recipes based on a given set of ingredients or dietary restrictions.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Nutritional analysis: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Extract nutritional information from food labels or recipes, making it easier for consumers to track their intake or for companies to comply with regulatory requirements.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Food safety monitoring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: Analyze social media posts or news articles for mentions of food safety incidents or outbreaks, allowing companies to identify and address potential issues more quickly.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780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" sz="2600" spc="-1" strike="noStrike">
                <a:solidFill>
                  <a:schemeClr val="dk2"/>
                </a:solidFill>
                <a:latin typeface="Raleway"/>
                <a:ea typeface="Raleway"/>
              </a:rPr>
              <a:t>Introduction to Python and its role in NLP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7800" cy="22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</a:t>
            </a: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 is a popular programming language that is widely used in the field of NLP due to its simplicity and ease of use.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There are many libraries and frameworks available in Python that make it easy to implement NLP projects, such as NLTK, SpaCy, Gensim or HuggingFace.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chemeClr val="accent1"/>
                </a:solidFill>
                <a:latin typeface="Lato"/>
                <a:ea typeface="Lato"/>
              </a:rPr>
              <a:t>Python also has a large community of developers and researchers who contribute to the development of NLP tools and techniques.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oogle Shape;125;p19" descr=""/>
          <p:cNvPicPr/>
          <p:nvPr/>
        </p:nvPicPr>
        <p:blipFill>
          <a:blip r:embed="rId1"/>
          <a:stretch/>
        </p:blipFill>
        <p:spPr>
          <a:xfrm>
            <a:off x="4647960" y="4210200"/>
            <a:ext cx="1412640" cy="76608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126;p19" descr=""/>
          <p:cNvPicPr/>
          <p:nvPr/>
        </p:nvPicPr>
        <p:blipFill>
          <a:blip r:embed="rId2"/>
          <a:stretch/>
        </p:blipFill>
        <p:spPr>
          <a:xfrm>
            <a:off x="6413400" y="4341960"/>
            <a:ext cx="1412640" cy="50292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127;p19" descr=""/>
          <p:cNvPicPr/>
          <p:nvPr/>
        </p:nvPicPr>
        <p:blipFill>
          <a:blip r:embed="rId3"/>
          <a:stretch/>
        </p:blipFill>
        <p:spPr>
          <a:xfrm>
            <a:off x="3003480" y="4240440"/>
            <a:ext cx="1412640" cy="70596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128;p19" descr=""/>
          <p:cNvPicPr/>
          <p:nvPr/>
        </p:nvPicPr>
        <p:blipFill>
          <a:blip r:embed="rId4"/>
          <a:stretch/>
        </p:blipFill>
        <p:spPr>
          <a:xfrm>
            <a:off x="964440" y="4295880"/>
            <a:ext cx="1320840" cy="48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LibreOffice/7.6.5.2$Linux_X86_64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2024-04-15T05:20:26Z</dcterms:modified>
  <cp:revision>85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