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</p:sld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" Target="slides/slide1.xml"/><Relationship Id="rId26" Type="http://schemas.openxmlformats.org/officeDocument/2006/relationships/slide" Target="slides/slide2.xml"/><Relationship Id="rId27" Type="http://schemas.openxmlformats.org/officeDocument/2006/relationships/slide" Target="slides/slide3.xml"/><Relationship Id="rId28" Type="http://schemas.openxmlformats.org/officeDocument/2006/relationships/slide" Target="slides/slide4.xml"/><Relationship Id="rId29" Type="http://schemas.openxmlformats.org/officeDocument/2006/relationships/slide" Target="slides/slide5.xml"/><Relationship Id="rId30" Type="http://schemas.openxmlformats.org/officeDocument/2006/relationships/slide" Target="slides/slide6.xml"/><Relationship Id="rId31" Type="http://schemas.openxmlformats.org/officeDocument/2006/relationships/slide" Target="slides/slide7.xml"/><Relationship Id="rId32" Type="http://schemas.openxmlformats.org/officeDocument/2006/relationships/slide" Target="slides/slide8.xml"/><Relationship Id="rId33" Type="http://schemas.openxmlformats.org/officeDocument/2006/relationships/slide" Target="slides/slide9.xml"/><Relationship Id="rId34" Type="http://schemas.openxmlformats.org/officeDocument/2006/relationships/slide" Target="slides/slide10.xml"/><Relationship Id="rId35" Type="http://schemas.openxmlformats.org/officeDocument/2006/relationships/slide" Target="slides/slide11.xml"/><Relationship Id="rId36" Type="http://schemas.openxmlformats.org/officeDocument/2006/relationships/slide" Target="slides/slide12.xml"/><Relationship Id="rId37" Type="http://schemas.openxmlformats.org/officeDocument/2006/relationships/slide" Target="slides/slide13.xml"/><Relationship Id="rId38" Type="http://schemas.openxmlformats.org/officeDocument/2006/relationships/slide" Target="slides/slide14.xml"/><Relationship Id="rId39" Type="http://schemas.openxmlformats.org/officeDocument/2006/relationships/slide" Target="slides/slide15.xml"/><Relationship Id="rId40" Type="http://schemas.openxmlformats.org/officeDocument/2006/relationships/slide" Target="slides/slide16.xml"/><Relationship Id="rId41" Type="http://schemas.openxmlformats.org/officeDocument/2006/relationships/slide" Target="slides/slide17.xml"/><Relationship Id="rId42" Type="http://schemas.openxmlformats.org/officeDocument/2006/relationships/slide" Target="slides/slide18.xml"/><Relationship Id="rId4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1AAF8BF-4309-4276-B99E-5083A0825678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E1945D0C-F8E7-4B2A-83D4-C6DFBAD43B3F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A76427B-671D-4AC5-B53D-C0FDE5960F60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1808B04-70EF-422E-A1E7-F123F5A4069E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7702BEE9-C5C6-41C9-ABF5-C46793C7D1D7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3356497-0D5B-44C1-B767-F926C00EF111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B827CE1-7DFF-41E6-BDC9-D35AB79D6933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B11D7E1B-9CEF-436A-85D4-7F3ABEECA9CB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591AC55-B7B5-455F-AE29-97920652EB93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9A5AF9E-8B82-4FEF-A6F4-22A9F2F4D998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B04FE1CD-1E15-48FC-93FB-DCD922A087D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22DC06-E809-4D25-A615-00220F2DE9FE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0A6CA2A6-9025-44A1-B08A-8CA6354AC8CD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CE9B9224-EFA4-4D06-B891-E9869BBA2544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51EA41F1-A4F9-437C-A05D-248D081CCDD1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90F94114-8566-419A-852E-07513C581F51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68B572-0F86-4A4C-8B42-7634F78AFB3B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6EBB758-81E3-434F-BA0F-4DAFFF252C74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844331-64E9-4A46-B572-192680CABBAF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D0E4798-8A6A-4B55-8FCE-7E2AECE987CC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CEFC422-B8B3-4E2D-B882-D28343463D98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37E2985-2983-4004-8748-189F4D06B7D6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EAB434B-16F0-410C-86E4-C58E6E538776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0"/>
            <a:ext cx="9141120" cy="4849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" name="Google Shape;11;p2"/>
          <p:cNvGrpSpPr/>
          <p:nvPr/>
        </p:nvGrpSpPr>
        <p:grpSpPr>
          <a:xfrm>
            <a:off x="530280" y="1208160"/>
            <a:ext cx="1340280" cy="14760"/>
            <a:chOff x="530280" y="1208160"/>
            <a:chExt cx="1340280" cy="1476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1380600" y="732960"/>
              <a:ext cx="14760" cy="9648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" name="Google Shape;13;p2"/>
            <p:cNvSpPr/>
            <p:nvPr/>
          </p:nvSpPr>
          <p:spPr>
            <a:xfrm rot="16200000">
              <a:off x="1009440" y="729000"/>
              <a:ext cx="14760" cy="9730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1"/>
          </p:nvPr>
        </p:nvSpPr>
        <p:spPr>
          <a:xfrm>
            <a:off x="8536320" y="474984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5CEF9E-0A57-45DF-8FD1-347225BAC142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62;p9"/>
          <p:cNvSpPr/>
          <p:nvPr/>
        </p:nvSpPr>
        <p:spPr>
          <a:xfrm>
            <a:off x="0" y="0"/>
            <a:ext cx="4569120" cy="51408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9" name="Google Shape;63;p9"/>
          <p:cNvGrpSpPr/>
          <p:nvPr/>
        </p:nvGrpSpPr>
        <p:grpSpPr>
          <a:xfrm>
            <a:off x="530280" y="1208160"/>
            <a:ext cx="1340280" cy="14760"/>
            <a:chOff x="530280" y="1208160"/>
            <a:chExt cx="1340280" cy="14760"/>
          </a:xfrm>
        </p:grpSpPr>
        <p:sp>
          <p:nvSpPr>
            <p:cNvPr id="60" name="Google Shape;64;p9"/>
            <p:cNvSpPr/>
            <p:nvPr/>
          </p:nvSpPr>
          <p:spPr>
            <a:xfrm rot="16200000">
              <a:off x="1380600" y="732960"/>
              <a:ext cx="14760" cy="9648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" name="Google Shape;65;p9"/>
            <p:cNvSpPr/>
            <p:nvPr/>
          </p:nvSpPr>
          <p:spPr>
            <a:xfrm rot="16200000">
              <a:off x="1009440" y="729000"/>
              <a:ext cx="14760" cy="9730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2" name="PlaceHolder 1"/>
          <p:cNvSpPr>
            <a:spLocks noGrp="1"/>
          </p:cNvSpPr>
          <p:nvPr>
            <p:ph type="sldNum" idx="10"/>
          </p:nvPr>
        </p:nvSpPr>
        <p:spPr>
          <a:xfrm>
            <a:off x="8536320" y="474984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1694C0-6B43-4B40-8478-3D35AAFAC7FC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ldNum" idx="11"/>
          </p:nvPr>
        </p:nvSpPr>
        <p:spPr>
          <a:xfrm>
            <a:off x="8536320" y="474984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8B8D80-1C27-442A-A2B8-8554C9FC3534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24;p4"/>
          <p:cNvSpPr/>
          <p:nvPr/>
        </p:nvSpPr>
        <p:spPr>
          <a:xfrm>
            <a:off x="0" y="0"/>
            <a:ext cx="9141120" cy="4849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65" name="Google Shape;25;p4"/>
          <p:cNvGrpSpPr/>
          <p:nvPr/>
        </p:nvGrpSpPr>
        <p:grpSpPr>
          <a:xfrm>
            <a:off x="530280" y="1208160"/>
            <a:ext cx="1340280" cy="14760"/>
            <a:chOff x="530280" y="1208160"/>
            <a:chExt cx="1340280" cy="14760"/>
          </a:xfrm>
        </p:grpSpPr>
        <p:sp>
          <p:nvSpPr>
            <p:cNvPr id="66" name="Google Shape;26;p4"/>
            <p:cNvSpPr/>
            <p:nvPr/>
          </p:nvSpPr>
          <p:spPr>
            <a:xfrm rot="16200000">
              <a:off x="1380600" y="732960"/>
              <a:ext cx="14760" cy="9648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7" name="Google Shape;27;p4"/>
            <p:cNvSpPr/>
            <p:nvPr/>
          </p:nvSpPr>
          <p:spPr>
            <a:xfrm rot="16200000">
              <a:off x="1009440" y="729000"/>
              <a:ext cx="14760" cy="9730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sldNum" idx="12"/>
          </p:nvPr>
        </p:nvSpPr>
        <p:spPr>
          <a:xfrm>
            <a:off x="8536320" y="474984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90C5B2-12F3-4BF5-9967-323A709FFD32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18;p3"/>
          <p:cNvGrpSpPr/>
          <p:nvPr/>
        </p:nvGrpSpPr>
        <p:grpSpPr>
          <a:xfrm>
            <a:off x="530280" y="1208160"/>
            <a:ext cx="1340280" cy="14760"/>
            <a:chOff x="530280" y="1208160"/>
            <a:chExt cx="1340280" cy="14760"/>
          </a:xfrm>
        </p:grpSpPr>
        <p:sp>
          <p:nvSpPr>
            <p:cNvPr id="74" name="Google Shape;19;p3"/>
            <p:cNvSpPr/>
            <p:nvPr/>
          </p:nvSpPr>
          <p:spPr>
            <a:xfrm rot="16200000">
              <a:off x="1380600" y="732960"/>
              <a:ext cx="14760" cy="96480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" name="Google Shape;20;p3"/>
            <p:cNvSpPr/>
            <p:nvPr/>
          </p:nvSpPr>
          <p:spPr>
            <a:xfrm rot="16200000">
              <a:off x="1009440" y="729000"/>
              <a:ext cx="14760" cy="97308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6" name="PlaceHolder 1"/>
          <p:cNvSpPr>
            <a:spLocks noGrp="1"/>
          </p:cNvSpPr>
          <p:nvPr>
            <p:ph type="sldNum" idx="13"/>
          </p:nvPr>
        </p:nvSpPr>
        <p:spPr>
          <a:xfrm>
            <a:off x="8536320" y="474984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28FFD42-55BE-4CD9-B568-EB789037A274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56;p8"/>
          <p:cNvGrpSpPr/>
          <p:nvPr/>
        </p:nvGrpSpPr>
        <p:grpSpPr>
          <a:xfrm>
            <a:off x="530280" y="4186080"/>
            <a:ext cx="1340280" cy="14760"/>
            <a:chOff x="530280" y="4186080"/>
            <a:chExt cx="1340280" cy="14760"/>
          </a:xfrm>
        </p:grpSpPr>
        <p:sp>
          <p:nvSpPr>
            <p:cNvPr id="80" name="Google Shape;57;p8"/>
            <p:cNvSpPr/>
            <p:nvPr/>
          </p:nvSpPr>
          <p:spPr>
            <a:xfrm rot="16200000">
              <a:off x="1380600" y="3710880"/>
              <a:ext cx="14760" cy="96480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1" name="Google Shape;58;p8"/>
            <p:cNvSpPr/>
            <p:nvPr/>
          </p:nvSpPr>
          <p:spPr>
            <a:xfrm rot="16200000">
              <a:off x="1009440" y="3706920"/>
              <a:ext cx="14760" cy="97308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82" name="PlaceHolder 1"/>
          <p:cNvSpPr>
            <a:spLocks noGrp="1"/>
          </p:cNvSpPr>
          <p:nvPr>
            <p:ph type="sldNum" idx="14"/>
          </p:nvPr>
        </p:nvSpPr>
        <p:spPr>
          <a:xfrm>
            <a:off x="8536320" y="474984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A03E79-B930-4CC3-A892-9E2D4E585CEE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24;p4"/>
          <p:cNvSpPr/>
          <p:nvPr/>
        </p:nvSpPr>
        <p:spPr>
          <a:xfrm>
            <a:off x="0" y="0"/>
            <a:ext cx="9141120" cy="4849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84" name="Google Shape;25;p4"/>
          <p:cNvGrpSpPr/>
          <p:nvPr/>
        </p:nvGrpSpPr>
        <p:grpSpPr>
          <a:xfrm>
            <a:off x="530280" y="1208160"/>
            <a:ext cx="1340280" cy="14760"/>
            <a:chOff x="530280" y="1208160"/>
            <a:chExt cx="1340280" cy="14760"/>
          </a:xfrm>
        </p:grpSpPr>
        <p:sp>
          <p:nvSpPr>
            <p:cNvPr id="85" name="Google Shape;26;p4"/>
            <p:cNvSpPr/>
            <p:nvPr/>
          </p:nvSpPr>
          <p:spPr>
            <a:xfrm rot="16200000">
              <a:off x="1380600" y="732960"/>
              <a:ext cx="14760" cy="9648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6" name="Google Shape;27;p4"/>
            <p:cNvSpPr/>
            <p:nvPr/>
          </p:nvSpPr>
          <p:spPr>
            <a:xfrm rot="16200000">
              <a:off x="1009440" y="729000"/>
              <a:ext cx="14760" cy="9730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15"/>
          </p:nvPr>
        </p:nvSpPr>
        <p:spPr>
          <a:xfrm>
            <a:off x="8536320" y="474984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12507AF-6800-4D2F-A4AB-A8C3BF78CF77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24;p4"/>
          <p:cNvSpPr/>
          <p:nvPr/>
        </p:nvSpPr>
        <p:spPr>
          <a:xfrm>
            <a:off x="0" y="0"/>
            <a:ext cx="9141120" cy="4849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93" name="Google Shape;25;p4"/>
          <p:cNvGrpSpPr/>
          <p:nvPr/>
        </p:nvGrpSpPr>
        <p:grpSpPr>
          <a:xfrm>
            <a:off x="530280" y="1208160"/>
            <a:ext cx="1340280" cy="14760"/>
            <a:chOff x="530280" y="1208160"/>
            <a:chExt cx="1340280" cy="14760"/>
          </a:xfrm>
        </p:grpSpPr>
        <p:sp>
          <p:nvSpPr>
            <p:cNvPr id="94" name="Google Shape;26;p4"/>
            <p:cNvSpPr/>
            <p:nvPr/>
          </p:nvSpPr>
          <p:spPr>
            <a:xfrm rot="16200000">
              <a:off x="1380600" y="732960"/>
              <a:ext cx="14760" cy="9648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5" name="Google Shape;27;p4"/>
            <p:cNvSpPr/>
            <p:nvPr/>
          </p:nvSpPr>
          <p:spPr>
            <a:xfrm rot="16200000">
              <a:off x="1009440" y="729000"/>
              <a:ext cx="14760" cy="9730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16"/>
          </p:nvPr>
        </p:nvSpPr>
        <p:spPr>
          <a:xfrm>
            <a:off x="8536320" y="474984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9C4077-8923-4491-B9E2-AA86F100E845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8;p3"/>
          <p:cNvGrpSpPr/>
          <p:nvPr/>
        </p:nvGrpSpPr>
        <p:grpSpPr>
          <a:xfrm>
            <a:off x="530280" y="1208160"/>
            <a:ext cx="1340280" cy="14760"/>
            <a:chOff x="530280" y="1208160"/>
            <a:chExt cx="1340280" cy="14760"/>
          </a:xfrm>
        </p:grpSpPr>
        <p:sp>
          <p:nvSpPr>
            <p:cNvPr id="102" name="Google Shape;19;p3"/>
            <p:cNvSpPr/>
            <p:nvPr/>
          </p:nvSpPr>
          <p:spPr>
            <a:xfrm rot="16200000">
              <a:off x="1380600" y="732960"/>
              <a:ext cx="14760" cy="96480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3" name="Google Shape;20;p3"/>
            <p:cNvSpPr/>
            <p:nvPr/>
          </p:nvSpPr>
          <p:spPr>
            <a:xfrm rot="16200000">
              <a:off x="1009440" y="729000"/>
              <a:ext cx="14760" cy="97308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04" name="PlaceHolder 1"/>
          <p:cNvSpPr>
            <a:spLocks noGrp="1"/>
          </p:cNvSpPr>
          <p:nvPr>
            <p:ph type="sldNum" idx="17"/>
          </p:nvPr>
        </p:nvSpPr>
        <p:spPr>
          <a:xfrm>
            <a:off x="8536320" y="474984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4383152-086E-4A2A-9AFF-E36F24BD8713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24;p4"/>
          <p:cNvSpPr/>
          <p:nvPr/>
        </p:nvSpPr>
        <p:spPr>
          <a:xfrm>
            <a:off x="0" y="0"/>
            <a:ext cx="9141120" cy="4849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06" name="Google Shape;25;p4"/>
          <p:cNvGrpSpPr/>
          <p:nvPr/>
        </p:nvGrpSpPr>
        <p:grpSpPr>
          <a:xfrm>
            <a:off x="530280" y="1208160"/>
            <a:ext cx="1340280" cy="14760"/>
            <a:chOff x="530280" y="1208160"/>
            <a:chExt cx="1340280" cy="14760"/>
          </a:xfrm>
        </p:grpSpPr>
        <p:sp>
          <p:nvSpPr>
            <p:cNvPr id="107" name="Google Shape;26;p4"/>
            <p:cNvSpPr/>
            <p:nvPr/>
          </p:nvSpPr>
          <p:spPr>
            <a:xfrm rot="16200000">
              <a:off x="1380600" y="732960"/>
              <a:ext cx="14760" cy="9648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8" name="Google Shape;27;p4"/>
            <p:cNvSpPr/>
            <p:nvPr/>
          </p:nvSpPr>
          <p:spPr>
            <a:xfrm rot="16200000">
              <a:off x="1009440" y="729000"/>
              <a:ext cx="14760" cy="9730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 idx="18"/>
          </p:nvPr>
        </p:nvSpPr>
        <p:spPr>
          <a:xfrm>
            <a:off x="8536320" y="474984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91F8A2C-4346-414D-BBD7-04DAA19A5B8B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24;p4"/>
          <p:cNvSpPr/>
          <p:nvPr/>
        </p:nvSpPr>
        <p:spPr>
          <a:xfrm>
            <a:off x="0" y="0"/>
            <a:ext cx="9141120" cy="4849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15" name="Google Shape;25;p4"/>
          <p:cNvGrpSpPr/>
          <p:nvPr/>
        </p:nvGrpSpPr>
        <p:grpSpPr>
          <a:xfrm>
            <a:off x="530280" y="1208160"/>
            <a:ext cx="1340280" cy="14760"/>
            <a:chOff x="530280" y="1208160"/>
            <a:chExt cx="1340280" cy="14760"/>
          </a:xfrm>
        </p:grpSpPr>
        <p:sp>
          <p:nvSpPr>
            <p:cNvPr id="116" name="Google Shape;26;p4"/>
            <p:cNvSpPr/>
            <p:nvPr/>
          </p:nvSpPr>
          <p:spPr>
            <a:xfrm rot="16200000">
              <a:off x="1380600" y="732960"/>
              <a:ext cx="14760" cy="9648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7" name="Google Shape;27;p4"/>
            <p:cNvSpPr/>
            <p:nvPr/>
          </p:nvSpPr>
          <p:spPr>
            <a:xfrm rot="16200000">
              <a:off x="1009440" y="729000"/>
              <a:ext cx="14760" cy="9730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sldNum" idx="19"/>
          </p:nvPr>
        </p:nvSpPr>
        <p:spPr>
          <a:xfrm>
            <a:off x="8536320" y="474984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385C67-26D0-4048-9A0A-257ECE71F183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74;p11"/>
          <p:cNvGrpSpPr/>
          <p:nvPr/>
        </p:nvGrpSpPr>
        <p:grpSpPr>
          <a:xfrm>
            <a:off x="530280" y="4186080"/>
            <a:ext cx="1340280" cy="14760"/>
            <a:chOff x="530280" y="4186080"/>
            <a:chExt cx="1340280" cy="14760"/>
          </a:xfrm>
        </p:grpSpPr>
        <p:sp>
          <p:nvSpPr>
            <p:cNvPr id="10" name="Google Shape;75;p11"/>
            <p:cNvSpPr/>
            <p:nvPr/>
          </p:nvSpPr>
          <p:spPr>
            <a:xfrm rot="16200000">
              <a:off x="1380600" y="3710880"/>
              <a:ext cx="14760" cy="96480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Google Shape;76;p11"/>
            <p:cNvSpPr/>
            <p:nvPr/>
          </p:nvSpPr>
          <p:spPr>
            <a:xfrm rot="16200000">
              <a:off x="1009440" y="3706920"/>
              <a:ext cx="14760" cy="97308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" name="PlaceHolder 1"/>
          <p:cNvSpPr>
            <a:spLocks noGrp="1"/>
          </p:cNvSpPr>
          <p:nvPr>
            <p:ph type="sldNum" idx="2"/>
          </p:nvPr>
        </p:nvSpPr>
        <p:spPr>
          <a:xfrm>
            <a:off x="8536320" y="474984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0A28E8-6901-4689-8CDB-CCB29FC94421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24;p4"/>
          <p:cNvSpPr/>
          <p:nvPr/>
        </p:nvSpPr>
        <p:spPr>
          <a:xfrm>
            <a:off x="0" y="0"/>
            <a:ext cx="9141120" cy="4849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24" name="Google Shape;25;p4"/>
          <p:cNvGrpSpPr/>
          <p:nvPr/>
        </p:nvGrpSpPr>
        <p:grpSpPr>
          <a:xfrm>
            <a:off x="530280" y="1208160"/>
            <a:ext cx="1340280" cy="14760"/>
            <a:chOff x="530280" y="1208160"/>
            <a:chExt cx="1340280" cy="14760"/>
          </a:xfrm>
        </p:grpSpPr>
        <p:sp>
          <p:nvSpPr>
            <p:cNvPr id="125" name="Google Shape;26;p4"/>
            <p:cNvSpPr/>
            <p:nvPr/>
          </p:nvSpPr>
          <p:spPr>
            <a:xfrm rot="16200000">
              <a:off x="1380600" y="732960"/>
              <a:ext cx="14760" cy="9648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6" name="Google Shape;27;p4"/>
            <p:cNvSpPr/>
            <p:nvPr/>
          </p:nvSpPr>
          <p:spPr>
            <a:xfrm rot="16200000">
              <a:off x="1009440" y="729000"/>
              <a:ext cx="14760" cy="9730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20"/>
          </p:nvPr>
        </p:nvSpPr>
        <p:spPr>
          <a:xfrm>
            <a:off x="8536320" y="474984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89DE03-D679-4010-BD99-13B5DFF2E939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8;p3"/>
          <p:cNvGrpSpPr/>
          <p:nvPr/>
        </p:nvGrpSpPr>
        <p:grpSpPr>
          <a:xfrm>
            <a:off x="530280" y="1208160"/>
            <a:ext cx="1340280" cy="14760"/>
            <a:chOff x="530280" y="1208160"/>
            <a:chExt cx="1340280" cy="14760"/>
          </a:xfrm>
        </p:grpSpPr>
        <p:sp>
          <p:nvSpPr>
            <p:cNvPr id="133" name="Google Shape;19;p3"/>
            <p:cNvSpPr/>
            <p:nvPr/>
          </p:nvSpPr>
          <p:spPr>
            <a:xfrm rot="16200000">
              <a:off x="1380600" y="732960"/>
              <a:ext cx="14760" cy="96480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4" name="Google Shape;20;p3"/>
            <p:cNvSpPr/>
            <p:nvPr/>
          </p:nvSpPr>
          <p:spPr>
            <a:xfrm rot="16200000">
              <a:off x="1009440" y="729000"/>
              <a:ext cx="14760" cy="97308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35" name="PlaceHolder 1"/>
          <p:cNvSpPr>
            <a:spLocks noGrp="1"/>
          </p:cNvSpPr>
          <p:nvPr>
            <p:ph type="sldNum" idx="21"/>
          </p:nvPr>
        </p:nvSpPr>
        <p:spPr>
          <a:xfrm>
            <a:off x="8536320" y="474984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8BC3299-920F-42AD-BF6A-DFBC13DACD2D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8;p3"/>
          <p:cNvGrpSpPr/>
          <p:nvPr/>
        </p:nvGrpSpPr>
        <p:grpSpPr>
          <a:xfrm>
            <a:off x="530280" y="1208160"/>
            <a:ext cx="1340280" cy="14760"/>
            <a:chOff x="530280" y="1208160"/>
            <a:chExt cx="1340280" cy="14760"/>
          </a:xfrm>
        </p:grpSpPr>
        <p:sp>
          <p:nvSpPr>
            <p:cNvPr id="137" name="Google Shape;19;p3"/>
            <p:cNvSpPr/>
            <p:nvPr/>
          </p:nvSpPr>
          <p:spPr>
            <a:xfrm rot="16200000">
              <a:off x="1380600" y="732960"/>
              <a:ext cx="14760" cy="96480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8" name="Google Shape;20;p3"/>
            <p:cNvSpPr/>
            <p:nvPr/>
          </p:nvSpPr>
          <p:spPr>
            <a:xfrm rot="16200000">
              <a:off x="1009440" y="729000"/>
              <a:ext cx="14760" cy="97308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39" name="PlaceHolder 1"/>
          <p:cNvSpPr>
            <a:spLocks noGrp="1"/>
          </p:cNvSpPr>
          <p:nvPr>
            <p:ph type="sldNum" idx="22"/>
          </p:nvPr>
        </p:nvSpPr>
        <p:spPr>
          <a:xfrm>
            <a:off x="8536320" y="474984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15235B-4F2C-417E-960C-51FDBD5A4B4C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56;p8"/>
          <p:cNvGrpSpPr/>
          <p:nvPr/>
        </p:nvGrpSpPr>
        <p:grpSpPr>
          <a:xfrm>
            <a:off x="530280" y="4186080"/>
            <a:ext cx="1340280" cy="14760"/>
            <a:chOff x="530280" y="4186080"/>
            <a:chExt cx="1340280" cy="14760"/>
          </a:xfrm>
        </p:grpSpPr>
        <p:sp>
          <p:nvSpPr>
            <p:cNvPr id="143" name="Google Shape;57;p8"/>
            <p:cNvSpPr/>
            <p:nvPr/>
          </p:nvSpPr>
          <p:spPr>
            <a:xfrm rot="16200000">
              <a:off x="1380600" y="3710880"/>
              <a:ext cx="14760" cy="96480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4" name="Google Shape;58;p8"/>
            <p:cNvSpPr/>
            <p:nvPr/>
          </p:nvSpPr>
          <p:spPr>
            <a:xfrm rot="16200000">
              <a:off x="1009440" y="3706920"/>
              <a:ext cx="14760" cy="97308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45" name="PlaceHolder 1"/>
          <p:cNvSpPr>
            <a:spLocks noGrp="1"/>
          </p:cNvSpPr>
          <p:nvPr>
            <p:ph type="sldNum" idx="23"/>
          </p:nvPr>
        </p:nvSpPr>
        <p:spPr>
          <a:xfrm>
            <a:off x="8536320" y="474984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47A7EB-A4B8-4F6C-94D1-444B224A24A5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ldNum" idx="3"/>
          </p:nvPr>
        </p:nvSpPr>
        <p:spPr>
          <a:xfrm>
            <a:off x="8536320" y="474984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0A04799-6DAE-4F08-8B07-D70438D2C476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8;p3"/>
          <p:cNvGrpSpPr/>
          <p:nvPr/>
        </p:nvGrpSpPr>
        <p:grpSpPr>
          <a:xfrm>
            <a:off x="530280" y="1208160"/>
            <a:ext cx="1340280" cy="14760"/>
            <a:chOff x="530280" y="1208160"/>
            <a:chExt cx="1340280" cy="14760"/>
          </a:xfrm>
        </p:grpSpPr>
        <p:sp>
          <p:nvSpPr>
            <p:cNvPr id="15" name="Google Shape;19;p3"/>
            <p:cNvSpPr/>
            <p:nvPr/>
          </p:nvSpPr>
          <p:spPr>
            <a:xfrm rot="16200000">
              <a:off x="1380600" y="732960"/>
              <a:ext cx="14760" cy="96480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Google Shape;20;p3"/>
            <p:cNvSpPr/>
            <p:nvPr/>
          </p:nvSpPr>
          <p:spPr>
            <a:xfrm rot="16200000">
              <a:off x="1009440" y="729000"/>
              <a:ext cx="14760" cy="97308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" name="PlaceHolder 1"/>
          <p:cNvSpPr>
            <a:spLocks noGrp="1"/>
          </p:cNvSpPr>
          <p:nvPr>
            <p:ph type="sldNum" idx="4"/>
          </p:nvPr>
        </p:nvSpPr>
        <p:spPr>
          <a:xfrm>
            <a:off x="8536320" y="474984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A9BF037-F5E8-41E3-A0C8-0C2947B0CD2F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4;p4"/>
          <p:cNvSpPr/>
          <p:nvPr/>
        </p:nvSpPr>
        <p:spPr>
          <a:xfrm>
            <a:off x="0" y="0"/>
            <a:ext cx="9141120" cy="4849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" name="Google Shape;25;p4"/>
          <p:cNvGrpSpPr/>
          <p:nvPr/>
        </p:nvGrpSpPr>
        <p:grpSpPr>
          <a:xfrm>
            <a:off x="530280" y="1208160"/>
            <a:ext cx="1340280" cy="14760"/>
            <a:chOff x="530280" y="1208160"/>
            <a:chExt cx="1340280" cy="14760"/>
          </a:xfrm>
        </p:grpSpPr>
        <p:sp>
          <p:nvSpPr>
            <p:cNvPr id="22" name="Google Shape;26;p4"/>
            <p:cNvSpPr/>
            <p:nvPr/>
          </p:nvSpPr>
          <p:spPr>
            <a:xfrm rot="16200000">
              <a:off x="1380600" y="732960"/>
              <a:ext cx="14760" cy="9648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Google Shape;27;p4"/>
            <p:cNvSpPr/>
            <p:nvPr/>
          </p:nvSpPr>
          <p:spPr>
            <a:xfrm rot="16200000">
              <a:off x="1009440" y="729000"/>
              <a:ext cx="14760" cy="9730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sldNum" idx="5"/>
          </p:nvPr>
        </p:nvSpPr>
        <p:spPr>
          <a:xfrm>
            <a:off x="8536320" y="474984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F851C2-FF68-4DC0-A5FC-8067ABF68832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32;p5"/>
          <p:cNvSpPr/>
          <p:nvPr/>
        </p:nvSpPr>
        <p:spPr>
          <a:xfrm>
            <a:off x="0" y="0"/>
            <a:ext cx="9141120" cy="4849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" name="Google Shape;33;p5"/>
          <p:cNvGrpSpPr/>
          <p:nvPr/>
        </p:nvGrpSpPr>
        <p:grpSpPr>
          <a:xfrm>
            <a:off x="530280" y="1208160"/>
            <a:ext cx="1340280" cy="14760"/>
            <a:chOff x="530280" y="1208160"/>
            <a:chExt cx="1340280" cy="14760"/>
          </a:xfrm>
        </p:grpSpPr>
        <p:sp>
          <p:nvSpPr>
            <p:cNvPr id="31" name="Google Shape;34;p5"/>
            <p:cNvSpPr/>
            <p:nvPr/>
          </p:nvSpPr>
          <p:spPr>
            <a:xfrm rot="16200000">
              <a:off x="1380600" y="732960"/>
              <a:ext cx="14760" cy="9648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Google Shape;35;p5"/>
            <p:cNvSpPr/>
            <p:nvPr/>
          </p:nvSpPr>
          <p:spPr>
            <a:xfrm rot="16200000">
              <a:off x="1009440" y="729000"/>
              <a:ext cx="14760" cy="9730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sldNum" idx="6"/>
          </p:nvPr>
        </p:nvSpPr>
        <p:spPr>
          <a:xfrm>
            <a:off x="8536320" y="474984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61DD7A3-6846-4102-84F2-E3AAD7D74FF6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1;p6"/>
          <p:cNvSpPr/>
          <p:nvPr/>
        </p:nvSpPr>
        <p:spPr>
          <a:xfrm>
            <a:off x="0" y="0"/>
            <a:ext cx="9141120" cy="4849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1" name="Google Shape;42;p6"/>
          <p:cNvGrpSpPr/>
          <p:nvPr/>
        </p:nvGrpSpPr>
        <p:grpSpPr>
          <a:xfrm>
            <a:off x="530280" y="1208160"/>
            <a:ext cx="1340280" cy="14760"/>
            <a:chOff x="530280" y="1208160"/>
            <a:chExt cx="1340280" cy="14760"/>
          </a:xfrm>
        </p:grpSpPr>
        <p:sp>
          <p:nvSpPr>
            <p:cNvPr id="42" name="Google Shape;43;p6"/>
            <p:cNvSpPr/>
            <p:nvPr/>
          </p:nvSpPr>
          <p:spPr>
            <a:xfrm rot="16200000">
              <a:off x="1380600" y="732960"/>
              <a:ext cx="14760" cy="9648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Google Shape;44;p6"/>
            <p:cNvSpPr/>
            <p:nvPr/>
          </p:nvSpPr>
          <p:spPr>
            <a:xfrm rot="16200000">
              <a:off x="1009440" y="729000"/>
              <a:ext cx="14760" cy="9730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7"/>
          </p:nvPr>
        </p:nvSpPr>
        <p:spPr>
          <a:xfrm>
            <a:off x="8536320" y="474984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5FE9029-E7C7-42C8-87BF-3FB482872349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8;p7"/>
          <p:cNvSpPr/>
          <p:nvPr/>
        </p:nvSpPr>
        <p:spPr>
          <a:xfrm>
            <a:off x="0" y="0"/>
            <a:ext cx="9141120" cy="4849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Google Shape;49;p7"/>
          <p:cNvGrpSpPr/>
          <p:nvPr/>
        </p:nvGrpSpPr>
        <p:grpSpPr>
          <a:xfrm>
            <a:off x="530280" y="1208160"/>
            <a:ext cx="1340280" cy="14760"/>
            <a:chOff x="530280" y="1208160"/>
            <a:chExt cx="1340280" cy="14760"/>
          </a:xfrm>
        </p:grpSpPr>
        <p:sp>
          <p:nvSpPr>
            <p:cNvPr id="49" name="Google Shape;50;p7"/>
            <p:cNvSpPr/>
            <p:nvPr/>
          </p:nvSpPr>
          <p:spPr>
            <a:xfrm rot="16200000">
              <a:off x="1380600" y="732960"/>
              <a:ext cx="14760" cy="9648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Google Shape;51;p7"/>
            <p:cNvSpPr/>
            <p:nvPr/>
          </p:nvSpPr>
          <p:spPr>
            <a:xfrm rot="16200000">
              <a:off x="1009440" y="729000"/>
              <a:ext cx="14760" cy="9730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1" name="PlaceHolder 1"/>
          <p:cNvSpPr>
            <a:spLocks noGrp="1"/>
          </p:cNvSpPr>
          <p:nvPr>
            <p:ph type="sldNum" idx="8"/>
          </p:nvPr>
        </p:nvSpPr>
        <p:spPr>
          <a:xfrm>
            <a:off x="8536320" y="474984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CA04912-E362-46A1-9C4E-9254643ACE18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6;p8"/>
          <p:cNvGrpSpPr/>
          <p:nvPr/>
        </p:nvGrpSpPr>
        <p:grpSpPr>
          <a:xfrm>
            <a:off x="530280" y="4186080"/>
            <a:ext cx="1340280" cy="14760"/>
            <a:chOff x="530280" y="4186080"/>
            <a:chExt cx="1340280" cy="14760"/>
          </a:xfrm>
        </p:grpSpPr>
        <p:sp>
          <p:nvSpPr>
            <p:cNvPr id="53" name="Google Shape;57;p8"/>
            <p:cNvSpPr/>
            <p:nvPr/>
          </p:nvSpPr>
          <p:spPr>
            <a:xfrm rot="16200000">
              <a:off x="1380600" y="3710880"/>
              <a:ext cx="14760" cy="96480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" name="Google Shape;58;p8"/>
            <p:cNvSpPr/>
            <p:nvPr/>
          </p:nvSpPr>
          <p:spPr>
            <a:xfrm rot="16200000">
              <a:off x="1009440" y="3706920"/>
              <a:ext cx="14760" cy="97308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5" name="PlaceHolder 1"/>
          <p:cNvSpPr>
            <a:spLocks noGrp="1"/>
          </p:cNvSpPr>
          <p:nvPr>
            <p:ph type="sldNum" idx="9"/>
          </p:nvPr>
        </p:nvSpPr>
        <p:spPr>
          <a:xfrm>
            <a:off x="8536320" y="474984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77802A-9A1E-4BA7-9082-138CCB572C57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5280" cy="166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4200" spc="-1" strike="noStrike">
                <a:solidFill>
                  <a:schemeClr val="dk2"/>
                </a:solidFill>
                <a:latin typeface="Raleway"/>
                <a:ea typeface="Raleway"/>
              </a:rPr>
              <a:t>Modern NLP 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914400" y="2202480"/>
            <a:ext cx="7685280" cy="99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58888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4200" spc="-1" strike="noStrike">
                <a:solidFill>
                  <a:schemeClr val="dk2"/>
                </a:solidFill>
                <a:latin typeface="Raleway"/>
                <a:ea typeface="Raleway"/>
              </a:rPr>
              <a:t>Based on Deep Learning and Language models.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4200" spc="-1" strike="noStrike">
                <a:solidFill>
                  <a:schemeClr val="dk2"/>
                </a:solidFill>
                <a:latin typeface="Raleway"/>
                <a:ea typeface="Raleway"/>
              </a:rPr>
              <a:t>Day 1 Afternoon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0" y="3429000"/>
            <a:ext cx="9141120" cy="2769840"/>
          </a:xfrm>
          <a:prstGeom prst="rect">
            <a:avLst/>
          </a:prstGeom>
          <a:ln w="0">
            <a:noFill/>
          </a:ln>
        </p:spPr>
      </p:pic>
      <p:sp>
        <p:nvSpPr>
          <p:cNvPr id="151" name="Google Shape;88;p13"/>
          <p:cNvSpPr/>
          <p:nvPr/>
        </p:nvSpPr>
        <p:spPr>
          <a:xfrm>
            <a:off x="7772400" y="4816440"/>
            <a:ext cx="13489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ffffff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7592760" y="0"/>
            <a:ext cx="1549800" cy="1160280"/>
          </a:xfrm>
          <a:prstGeom prst="rect">
            <a:avLst/>
          </a:prstGeom>
          <a:ln w="0">
            <a:noFill/>
          </a:ln>
        </p:spPr>
      </p:pic>
      <p:sp>
        <p:nvSpPr>
          <p:cNvPr id="153" name="Google Shape;88;p 7"/>
          <p:cNvSpPr/>
          <p:nvPr/>
        </p:nvSpPr>
        <p:spPr>
          <a:xfrm>
            <a:off x="7772400" y="4816440"/>
            <a:ext cx="13489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Google Shape;88;p 8"/>
          <p:cNvSpPr/>
          <p:nvPr/>
        </p:nvSpPr>
        <p:spPr>
          <a:xfrm>
            <a:off x="7772400" y="4816440"/>
            <a:ext cx="13489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ffffff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18200" cy="2982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3600" spc="-1" strike="noStrike">
                <a:solidFill>
                  <a:schemeClr val="lt1"/>
                </a:solidFill>
                <a:latin typeface="Raleway"/>
                <a:ea typeface="Raleway"/>
              </a:rPr>
              <a:t>Practice !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7592040" y="360"/>
            <a:ext cx="1549800" cy="1160280"/>
          </a:xfrm>
          <a:prstGeom prst="rect">
            <a:avLst/>
          </a:prstGeom>
          <a:ln w="0">
            <a:noFill/>
          </a:ln>
        </p:spPr>
      </p:pic>
      <p:sp>
        <p:nvSpPr>
          <p:cNvPr id="190" name="Google Shape;88;p 18"/>
          <p:cNvSpPr/>
          <p:nvPr/>
        </p:nvSpPr>
        <p:spPr>
          <a:xfrm>
            <a:off x="7772400" y="4816440"/>
            <a:ext cx="13489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5640" cy="151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3600" spc="-1" strike="noStrike">
                <a:solidFill>
                  <a:schemeClr val="lt1"/>
                </a:solidFill>
                <a:latin typeface="Raleway"/>
                <a:ea typeface="Raleway"/>
              </a:rPr>
              <a:t>Text Preprocessing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7592040" y="360"/>
            <a:ext cx="1549800" cy="1160280"/>
          </a:xfrm>
          <a:prstGeom prst="rect">
            <a:avLst/>
          </a:prstGeom>
          <a:ln w="0">
            <a:noFill/>
          </a:ln>
        </p:spPr>
      </p:pic>
      <p:sp>
        <p:nvSpPr>
          <p:cNvPr id="193" name="Google Shape;88;p 17"/>
          <p:cNvSpPr/>
          <p:nvPr/>
        </p:nvSpPr>
        <p:spPr>
          <a:xfrm>
            <a:off x="7772400" y="4816440"/>
            <a:ext cx="13489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6000" cy="53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Tokenization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6000" cy="22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Tokenization is the process of breaking down a piece of text into smaller units, or tokens, that can be more easily analyzed and processed.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Tokens can be for example: words, sentences, paragraphs. The choice of token type depends on the specific task.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The tokenization process is a pre-processing step to convert the raw text into smaller unit for the main task of NLP.  Each unit will be encoded as a numeric vector (</a:t>
            </a: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Embedding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).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There are many techniques for tokenization: split function, regular expressions, NLTK library …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7592040" y="360"/>
            <a:ext cx="1549800" cy="1160280"/>
          </a:xfrm>
          <a:prstGeom prst="rect">
            <a:avLst/>
          </a:prstGeom>
          <a:ln w="0">
            <a:noFill/>
          </a:ln>
        </p:spPr>
      </p:pic>
      <p:sp>
        <p:nvSpPr>
          <p:cNvPr id="197" name="Google Shape;88;p 16"/>
          <p:cNvSpPr/>
          <p:nvPr/>
        </p:nvSpPr>
        <p:spPr>
          <a:xfrm>
            <a:off x="7772400" y="4816440"/>
            <a:ext cx="13489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6000" cy="53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Tokenization - examples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6000" cy="27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 lnSpcReduction="10000"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If the task is at the </a:t>
            </a: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word level,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 such as in </a:t>
            </a: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part-of-speech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 tagging or </a:t>
            </a: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named entity recognition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, the token type is typically set to be individual words. In these cases, the model is able to analyze the grammatical function of individual words in a sentence, and make predictions about the roles they play in the sentence.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If the task is at the </a:t>
            </a: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sentence level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, such as in sentiment analysis or machine </a:t>
            </a: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translation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, the token type is typically set to be complete sentences. In these cases, the model can analyze the meaning and context of a full sentence and make predictions based on that.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In some task that require more context, such as text </a:t>
            </a: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summarization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 or automatic text generation, token type can be set as a paragraphs or even as a whole document. These model are able to analyze and generate context based on the relationship between different sentences.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7592040" y="360"/>
            <a:ext cx="1549800" cy="1160280"/>
          </a:xfrm>
          <a:prstGeom prst="rect">
            <a:avLst/>
          </a:prstGeom>
          <a:ln w="0">
            <a:noFill/>
          </a:ln>
        </p:spPr>
      </p:pic>
      <p:sp>
        <p:nvSpPr>
          <p:cNvPr id="201" name="Google Shape;88;p 15"/>
          <p:cNvSpPr/>
          <p:nvPr/>
        </p:nvSpPr>
        <p:spPr>
          <a:xfrm>
            <a:off x="7772400" y="4816440"/>
            <a:ext cx="13489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6000" cy="53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Stemming and lemmatization: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6000" cy="22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Definition: the process of reducing a word to its base form, or stem, in order to better analyze the meaning and context of the word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Examples: </a:t>
            </a:r>
            <a:r>
              <a:rPr b="0" i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running -&gt; run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, dogs -&gt; dog, thought -&gt; think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It helps to reduce the complexity of text analysis by reducing the number of unique words that need to be processed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7592040" y="360"/>
            <a:ext cx="1549800" cy="1160280"/>
          </a:xfrm>
          <a:prstGeom prst="rect">
            <a:avLst/>
          </a:prstGeom>
          <a:ln w="0">
            <a:noFill/>
          </a:ln>
        </p:spPr>
      </p:pic>
      <p:sp>
        <p:nvSpPr>
          <p:cNvPr id="205" name="Google Shape;88;p 14"/>
          <p:cNvSpPr/>
          <p:nvPr/>
        </p:nvSpPr>
        <p:spPr>
          <a:xfrm>
            <a:off x="7772400" y="4816440"/>
            <a:ext cx="13489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6000" cy="53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Stop word removal: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6000" cy="22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Definition: the process of removing common, non-meaningful words from a piece of text in order to focus on the more important content.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Examples: the, a, an, is, are, was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Importance: helps to reduce the complexity of text analysis by removing noise from the text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Techniques: NLTK library, custom stop word list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7592040" y="360"/>
            <a:ext cx="1549800" cy="1160280"/>
          </a:xfrm>
          <a:prstGeom prst="rect">
            <a:avLst/>
          </a:prstGeom>
          <a:ln w="0">
            <a:noFill/>
          </a:ln>
        </p:spPr>
      </p:pic>
      <p:sp>
        <p:nvSpPr>
          <p:cNvPr id="209" name="Google Shape;88;p 13"/>
          <p:cNvSpPr/>
          <p:nvPr/>
        </p:nvSpPr>
        <p:spPr>
          <a:xfrm>
            <a:off x="7772400" y="4816440"/>
            <a:ext cx="13489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6000" cy="53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Part-of-speech tagging: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6000" cy="264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Definition: the process of identifying the part of speech of each word in a piece of text, such as noun, verb, adjective, etc.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Importance: helps to better understand the structure and meaning of a piece of text.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The full name of the part-of-speech tags used in the Tagged Tokens output are: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DT: Determiner, JJ: Adjective, NN: Noun, singular or mas, NNS: Noun, plural, IN: Preposition or subordinating conjunction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Techniques: NLTK library, rule-based systems, machine learning algorithms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7592040" y="360"/>
            <a:ext cx="1549800" cy="1160280"/>
          </a:xfrm>
          <a:prstGeom prst="rect">
            <a:avLst/>
          </a:prstGeom>
          <a:ln w="0">
            <a:noFill/>
          </a:ln>
        </p:spPr>
      </p:pic>
      <p:sp>
        <p:nvSpPr>
          <p:cNvPr id="213" name="Google Shape;88;p 12"/>
          <p:cNvSpPr/>
          <p:nvPr/>
        </p:nvSpPr>
        <p:spPr>
          <a:xfrm>
            <a:off x="7772400" y="4816440"/>
            <a:ext cx="13489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6000" cy="53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Embedding :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6000" cy="263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5000" lnSpcReduction="20000"/>
          </a:bodyPr>
          <a:p>
            <a:pPr indent="0"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Embedding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 is a technique used in natural language processing (NLP) to represent words, phrases, or documents as dense, low-dimensional vectors in a continuous vector space.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These vectors </a:t>
            </a: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capture the semantic meaning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 of the words and are useful for a wide range of NLP tasks, such as text classification, language translation, and information retrieval.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Embedding methods can be broadly divided into two categories: </a:t>
            </a: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frequency-based methods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, such as word count or term frequency-inverse document frequency (TF-IDF), and </a:t>
            </a: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prediction-based methods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, such as word2vec and GloVe. The latter methods learn the embeddings by training a model to predict the surrounding context of a word, while the former methods rely on the statistics of word co-occurrence in a corpus of text.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Therefore, the term embedding is a technique used in the field of text processing and more specifically in the NLP area to </a:t>
            </a: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represent natural language in a numerical format that machine learning models can work with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7592040" y="360"/>
            <a:ext cx="1549800" cy="1160280"/>
          </a:xfrm>
          <a:prstGeom prst="rect">
            <a:avLst/>
          </a:prstGeom>
          <a:ln w="0">
            <a:noFill/>
          </a:ln>
        </p:spPr>
      </p:pic>
      <p:sp>
        <p:nvSpPr>
          <p:cNvPr id="217" name="Google Shape;88;p 11"/>
          <p:cNvSpPr/>
          <p:nvPr/>
        </p:nvSpPr>
        <p:spPr>
          <a:xfrm>
            <a:off x="7772400" y="4816440"/>
            <a:ext cx="13489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18200" cy="2982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3600" spc="-1" strike="noStrike">
                <a:solidFill>
                  <a:schemeClr val="lt1"/>
                </a:solidFill>
                <a:latin typeface="Raleway"/>
                <a:ea typeface="Raleway"/>
              </a:rPr>
              <a:t>Practice !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7592040" y="360"/>
            <a:ext cx="1549800" cy="1160280"/>
          </a:xfrm>
          <a:prstGeom prst="rect">
            <a:avLst/>
          </a:prstGeom>
          <a:ln w="0">
            <a:noFill/>
          </a:ln>
        </p:spPr>
      </p:pic>
      <p:sp>
        <p:nvSpPr>
          <p:cNvPr id="220" name="Google Shape;88;p 9"/>
          <p:cNvSpPr/>
          <p:nvPr/>
        </p:nvSpPr>
        <p:spPr>
          <a:xfrm>
            <a:off x="7772400" y="4816440"/>
            <a:ext cx="13489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729360" y="1354680"/>
            <a:ext cx="7686000" cy="53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1st Day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729360" y="1828800"/>
            <a:ext cx="7686000" cy="296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Morning (~ 2h)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ML – IA – NLP – A gentle introduction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Python, Anaconda, Juypter, Git, Github : All the tools you need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Python 101 – A very small remainder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Afternoon (~ 4h)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ML 101 – A very first implementation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Text Processing – From words to vectors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Basic and Advanced NLP techniques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7591680" y="0"/>
            <a:ext cx="1549800" cy="1160280"/>
          </a:xfrm>
          <a:prstGeom prst="rect">
            <a:avLst/>
          </a:prstGeom>
          <a:ln w="0">
            <a:noFill/>
          </a:ln>
        </p:spPr>
      </p:pic>
      <p:sp>
        <p:nvSpPr>
          <p:cNvPr id="158" name="Google Shape;88;p 1"/>
          <p:cNvSpPr/>
          <p:nvPr/>
        </p:nvSpPr>
        <p:spPr>
          <a:xfrm>
            <a:off x="7772400" y="4816440"/>
            <a:ext cx="13489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ffffff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Google Shape;88;p 2"/>
          <p:cNvSpPr/>
          <p:nvPr/>
        </p:nvSpPr>
        <p:spPr>
          <a:xfrm>
            <a:off x="7772400" y="4816440"/>
            <a:ext cx="13489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5640" cy="151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3600" spc="-1" strike="noStrike">
                <a:solidFill>
                  <a:schemeClr val="lt1"/>
                </a:solidFill>
                <a:latin typeface="Raleway"/>
                <a:ea typeface="Raleway"/>
              </a:rPr>
              <a:t>ML - 101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7591680" y="0"/>
            <a:ext cx="1549800" cy="116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18200" cy="2982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3600" spc="-1" strike="noStrike">
                <a:solidFill>
                  <a:schemeClr val="lt1"/>
                </a:solidFill>
                <a:latin typeface="Raleway"/>
                <a:ea typeface="Raleway"/>
              </a:rPr>
              <a:t>Practice !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7591680" y="0"/>
            <a:ext cx="1549800" cy="1160280"/>
          </a:xfrm>
          <a:prstGeom prst="rect">
            <a:avLst/>
          </a:prstGeom>
          <a:ln w="0">
            <a:noFill/>
          </a:ln>
        </p:spPr>
      </p:pic>
      <p:sp>
        <p:nvSpPr>
          <p:cNvPr id="164" name="Google Shape;88;p 3"/>
          <p:cNvSpPr/>
          <p:nvPr/>
        </p:nvSpPr>
        <p:spPr>
          <a:xfrm>
            <a:off x="7772400" y="4816440"/>
            <a:ext cx="13489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5640" cy="151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3600" spc="-1" strike="noStrike">
                <a:solidFill>
                  <a:schemeClr val="lt1"/>
                </a:solidFill>
                <a:latin typeface="Raleway"/>
                <a:ea typeface="Raleway"/>
              </a:rPr>
              <a:t>Introduction to NLP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7592040" y="360"/>
            <a:ext cx="1549800" cy="116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6000" cy="53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Definition and overview of NLP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5779800" cy="2711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NLP, or natural language processing,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 is a field of computer science and artificial intelligence that deals with the </a:t>
            </a: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interaction between computers and human languages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. It involves using techniques from linguistics, computer science to </a:t>
            </a: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process, analyze, and understand human language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Some common applications of NLP include language translation, text classification, sentiment analysis, and chatbot development.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Deep learning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 is a technique used in NLP to process and understand human language.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Google Shape;106;p16" descr=""/>
          <p:cNvPicPr/>
          <p:nvPr/>
        </p:nvPicPr>
        <p:blipFill>
          <a:blip r:embed="rId1"/>
          <a:stretch/>
        </p:blipFill>
        <p:spPr>
          <a:xfrm>
            <a:off x="6445800" y="1926360"/>
            <a:ext cx="2530800" cy="2440440"/>
          </a:xfrm>
          <a:prstGeom prst="rect">
            <a:avLst/>
          </a:prstGeom>
          <a:ln w="0">
            <a:noFill/>
          </a:ln>
        </p:spPr>
      </p:pic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7592040" y="360"/>
            <a:ext cx="1549800" cy="1160280"/>
          </a:xfrm>
          <a:prstGeom prst="rect">
            <a:avLst/>
          </a:prstGeom>
          <a:ln w="0">
            <a:noFill/>
          </a:ln>
        </p:spPr>
      </p:pic>
      <p:sp>
        <p:nvSpPr>
          <p:cNvPr id="171" name="Google Shape;88;p 4"/>
          <p:cNvSpPr/>
          <p:nvPr/>
        </p:nvSpPr>
        <p:spPr>
          <a:xfrm>
            <a:off x="7772400" y="4816440"/>
            <a:ext cx="13489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6000" cy="53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Applications of NLP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6000" cy="22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1400" spc="-1" strike="noStrike">
                <a:solidFill>
                  <a:schemeClr val="accent1"/>
                </a:solidFill>
                <a:latin typeface="Lato"/>
                <a:ea typeface="Lato"/>
              </a:rPr>
              <a:t>NLP has a wide range of applications in various industries, including: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 algn="just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Lato"/>
              <a:buChar char="●"/>
              <a:tabLst>
                <a:tab algn="l" pos="0"/>
              </a:tabLst>
            </a:pP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Healthcare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: NLP can be used to extract information from medical records, identify trends and patterns in patient data, and assist with diagnoses and treatment planning.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 algn="just">
              <a:lnSpc>
                <a:spcPct val="115000"/>
              </a:lnSpc>
              <a:buClr>
                <a:srgbClr val="595959"/>
              </a:buClr>
              <a:buFont typeface="Lato"/>
              <a:buChar char="●"/>
              <a:tabLst>
                <a:tab algn="l" pos="0"/>
              </a:tabLst>
            </a:pP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Finance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: NLP can be used to analyze financial news articles and social media posts to predict stock market trends or detect fraudulent activity.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 algn="just">
              <a:lnSpc>
                <a:spcPct val="115000"/>
              </a:lnSpc>
              <a:buClr>
                <a:srgbClr val="595959"/>
              </a:buClr>
              <a:buFont typeface="Lato"/>
              <a:buChar char="●"/>
              <a:tabLst>
                <a:tab algn="l" pos="0"/>
              </a:tabLst>
            </a:pP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Marketing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: NLP can be used to analyze customer reviews and social media posts to understand customer sentiment and preferences, and to target advertising and marketing efforts.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 algn="just">
              <a:lnSpc>
                <a:spcPct val="115000"/>
              </a:lnSpc>
              <a:buClr>
                <a:srgbClr val="595959"/>
              </a:buClr>
              <a:buFont typeface="Lato"/>
              <a:buChar char="●"/>
              <a:tabLst>
                <a:tab algn="l" pos="0"/>
              </a:tabLst>
            </a:pP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Customer service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: NLP can be used to develop chatbots and virtual assistants to assist customers with inquiries and support.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7592040" y="360"/>
            <a:ext cx="1549800" cy="1160280"/>
          </a:xfrm>
          <a:prstGeom prst="rect">
            <a:avLst/>
          </a:prstGeom>
          <a:ln w="0">
            <a:noFill/>
          </a:ln>
        </p:spPr>
      </p:pic>
      <p:sp>
        <p:nvSpPr>
          <p:cNvPr id="175" name="Google Shape;88;p 5"/>
          <p:cNvSpPr/>
          <p:nvPr/>
        </p:nvSpPr>
        <p:spPr>
          <a:xfrm>
            <a:off x="7772400" y="4816440"/>
            <a:ext cx="13489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6000" cy="53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Usage in the food industry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6000" cy="22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Here are some examples: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Lato"/>
              <a:buChar char="●"/>
              <a:tabLst>
                <a:tab algn="l" pos="0"/>
              </a:tabLst>
            </a:pP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Recipe generation: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 Generate new recipes based on a given set of ingredients or dietary restrictions.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  <a:tabLst>
                <a:tab algn="l" pos="0"/>
              </a:tabLst>
            </a:pP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Nutritional analysis: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 Extract nutritional information from food labels or recipes, making it easier for consumers to track their intake or for companies to comply with regulatory requirements.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  <a:tabLst>
                <a:tab algn="l" pos="0"/>
              </a:tabLst>
            </a:pP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Food safety monitoring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: Analyze social media posts or news articles for mentions of food safety incidents or outbreaks, allowing companies to identify and address potential issues more quickly.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7592040" y="360"/>
            <a:ext cx="1549800" cy="1160280"/>
          </a:xfrm>
          <a:prstGeom prst="rect">
            <a:avLst/>
          </a:prstGeom>
          <a:ln w="0">
            <a:noFill/>
          </a:ln>
        </p:spPr>
      </p:pic>
      <p:sp>
        <p:nvSpPr>
          <p:cNvPr id="179" name="Google Shape;88;p 6"/>
          <p:cNvSpPr/>
          <p:nvPr/>
        </p:nvSpPr>
        <p:spPr>
          <a:xfrm>
            <a:off x="7772400" y="4816440"/>
            <a:ext cx="13489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6000" cy="53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Introduction to Python and its role in NLP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6000" cy="22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Python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 is a popular programming language that is widely used in the field of NLP due to its simplicity and ease of use.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There are many libraries and frameworks available in Python that make it easy to implement NLP projects, such as NLTK, SpaCy, Gensim or HuggingFace.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Python also has a large community of developers and researchers who contribute to the development of NLP tools and techniques.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Google Shape;125;p19" descr=""/>
          <p:cNvPicPr/>
          <p:nvPr/>
        </p:nvPicPr>
        <p:blipFill>
          <a:blip r:embed="rId1"/>
          <a:stretch/>
        </p:blipFill>
        <p:spPr>
          <a:xfrm>
            <a:off x="4647960" y="4210200"/>
            <a:ext cx="1410840" cy="764280"/>
          </a:xfrm>
          <a:prstGeom prst="rect">
            <a:avLst/>
          </a:prstGeom>
          <a:ln w="0">
            <a:noFill/>
          </a:ln>
        </p:spPr>
      </p:pic>
      <p:pic>
        <p:nvPicPr>
          <p:cNvPr id="183" name="Google Shape;126;p19" descr=""/>
          <p:cNvPicPr/>
          <p:nvPr/>
        </p:nvPicPr>
        <p:blipFill>
          <a:blip r:embed="rId2"/>
          <a:stretch/>
        </p:blipFill>
        <p:spPr>
          <a:xfrm>
            <a:off x="6413400" y="4341960"/>
            <a:ext cx="1410840" cy="501120"/>
          </a:xfrm>
          <a:prstGeom prst="rect">
            <a:avLst/>
          </a:prstGeom>
          <a:ln w="0">
            <a:noFill/>
          </a:ln>
        </p:spPr>
      </p:pic>
      <p:pic>
        <p:nvPicPr>
          <p:cNvPr id="184" name="Google Shape;127;p19" descr=""/>
          <p:cNvPicPr/>
          <p:nvPr/>
        </p:nvPicPr>
        <p:blipFill>
          <a:blip r:embed="rId3"/>
          <a:stretch/>
        </p:blipFill>
        <p:spPr>
          <a:xfrm>
            <a:off x="3003480" y="4240440"/>
            <a:ext cx="1410840" cy="704160"/>
          </a:xfrm>
          <a:prstGeom prst="rect">
            <a:avLst/>
          </a:prstGeom>
          <a:ln w="0">
            <a:noFill/>
          </a:ln>
        </p:spPr>
      </p:pic>
      <p:pic>
        <p:nvPicPr>
          <p:cNvPr id="185" name="Google Shape;128;p19" descr=""/>
          <p:cNvPicPr/>
          <p:nvPr/>
        </p:nvPicPr>
        <p:blipFill>
          <a:blip r:embed="rId4"/>
          <a:stretch/>
        </p:blipFill>
        <p:spPr>
          <a:xfrm>
            <a:off x="964440" y="4295880"/>
            <a:ext cx="1319040" cy="483120"/>
          </a:xfrm>
          <a:prstGeom prst="rect">
            <a:avLst/>
          </a:prstGeom>
          <a:ln w="0">
            <a:noFill/>
          </a:ln>
        </p:spPr>
      </p:pic>
      <p:pic>
        <p:nvPicPr>
          <p:cNvPr id="186" name="" descr=""/>
          <p:cNvPicPr/>
          <p:nvPr/>
        </p:nvPicPr>
        <p:blipFill>
          <a:blip r:embed="rId5"/>
          <a:stretch/>
        </p:blipFill>
        <p:spPr>
          <a:xfrm>
            <a:off x="7592040" y="360"/>
            <a:ext cx="1549800" cy="1160280"/>
          </a:xfrm>
          <a:prstGeom prst="rect">
            <a:avLst/>
          </a:prstGeom>
          <a:ln w="0">
            <a:noFill/>
          </a:ln>
        </p:spPr>
      </p:pic>
      <p:sp>
        <p:nvSpPr>
          <p:cNvPr id="187" name="Google Shape;88;p 19"/>
          <p:cNvSpPr/>
          <p:nvPr/>
        </p:nvSpPr>
        <p:spPr>
          <a:xfrm>
            <a:off x="7772400" y="4816440"/>
            <a:ext cx="13489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Application>LibreOffice/7.6.5.2$Linux_X86_64 LibreOffice_project/60$Build-2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lastPrinted>2024-04-16T10:30:30Z</cp:lastPrinted>
  <dcterms:modified xsi:type="dcterms:W3CDTF">2024-04-16T01:14:55Z</dcterms:modified>
  <cp:revision>99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