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93" r:id="rId5"/>
    <p:sldId id="276" r:id="rId6"/>
    <p:sldId id="278" r:id="rId7"/>
    <p:sldId id="294" r:id="rId8"/>
    <p:sldId id="295" r:id="rId9"/>
    <p:sldId id="28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383"/>
    <a:srgbClr val="024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E99B5-7F5A-4883-964F-026C8263BD13}" v="2" dt="2024-02-14T15:07:20.451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3969" autoAdjust="0"/>
  </p:normalViewPr>
  <p:slideViewPr>
    <p:cSldViewPr snapToGrid="0">
      <p:cViewPr varScale="1">
        <p:scale>
          <a:sx n="107" d="100"/>
          <a:sy n="107" d="100"/>
        </p:scale>
        <p:origin x="19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Leme" userId="632416e467976d48" providerId="LiveId" clId="{6B9E99B5-7F5A-4883-964F-026C8263BD13}"/>
    <pc:docChg chg="undo custSel modSld">
      <pc:chgData name="Paulo Leme" userId="632416e467976d48" providerId="LiveId" clId="{6B9E99B5-7F5A-4883-964F-026C8263BD13}" dt="2024-02-14T15:09:08.241" v="82" actId="1076"/>
      <pc:docMkLst>
        <pc:docMk/>
      </pc:docMkLst>
      <pc:sldChg chg="modSp mod">
        <pc:chgData name="Paulo Leme" userId="632416e467976d48" providerId="LiveId" clId="{6B9E99B5-7F5A-4883-964F-026C8263BD13}" dt="2024-02-14T15:03:32.375" v="19" actId="14100"/>
        <pc:sldMkLst>
          <pc:docMk/>
          <pc:sldMk cId="1431775208" sldId="276"/>
        </pc:sldMkLst>
        <pc:spChg chg="mod">
          <ac:chgData name="Paulo Leme" userId="632416e467976d48" providerId="LiveId" clId="{6B9E99B5-7F5A-4883-964F-026C8263BD13}" dt="2024-02-14T15:03:32.375" v="19" actId="14100"/>
          <ac:spMkLst>
            <pc:docMk/>
            <pc:sldMk cId="1431775208" sldId="276"/>
            <ac:spMk id="3" creationId="{0C527BA2-A923-BA0C-72D7-AFB3B90768C1}"/>
          </ac:spMkLst>
        </pc:spChg>
        <pc:picChg chg="mod">
          <ac:chgData name="Paulo Leme" userId="632416e467976d48" providerId="LiveId" clId="{6B9E99B5-7F5A-4883-964F-026C8263BD13}" dt="2024-02-14T15:03:29.630" v="18" actId="1076"/>
          <ac:picMkLst>
            <pc:docMk/>
            <pc:sldMk cId="1431775208" sldId="276"/>
            <ac:picMk id="7" creationId="{C9D594CD-1DFA-10DE-8F24-3E7E3E5A3DA4}"/>
          </ac:picMkLst>
        </pc:picChg>
      </pc:sldChg>
      <pc:sldChg chg="modSp mod">
        <pc:chgData name="Paulo Leme" userId="632416e467976d48" providerId="LiveId" clId="{6B9E99B5-7F5A-4883-964F-026C8263BD13}" dt="2024-02-14T15:05:02.101" v="40" actId="1076"/>
        <pc:sldMkLst>
          <pc:docMk/>
          <pc:sldMk cId="2070538996" sldId="278"/>
        </pc:sldMkLst>
        <pc:spChg chg="mod">
          <ac:chgData name="Paulo Leme" userId="632416e467976d48" providerId="LiveId" clId="{6B9E99B5-7F5A-4883-964F-026C8263BD13}" dt="2024-02-14T15:05:02.101" v="40" actId="1076"/>
          <ac:spMkLst>
            <pc:docMk/>
            <pc:sldMk cId="2070538996" sldId="278"/>
            <ac:spMk id="3" creationId="{0C527BA2-A923-BA0C-72D7-AFB3B90768C1}"/>
          </ac:spMkLst>
        </pc:spChg>
        <pc:picChg chg="mod">
          <ac:chgData name="Paulo Leme" userId="632416e467976d48" providerId="LiveId" clId="{6B9E99B5-7F5A-4883-964F-026C8263BD13}" dt="2024-02-14T15:04:50.746" v="36" actId="1076"/>
          <ac:picMkLst>
            <pc:docMk/>
            <pc:sldMk cId="2070538996" sldId="278"/>
            <ac:picMk id="7" creationId="{D327F00E-F960-BF41-E683-3C08CA6FDB39}"/>
          </ac:picMkLst>
        </pc:picChg>
      </pc:sldChg>
      <pc:sldChg chg="modSp mod">
        <pc:chgData name="Paulo Leme" userId="632416e467976d48" providerId="LiveId" clId="{6B9E99B5-7F5A-4883-964F-026C8263BD13}" dt="2024-02-14T15:02:37.010" v="2" actId="1076"/>
        <pc:sldMkLst>
          <pc:docMk/>
          <pc:sldMk cId="2495609483" sldId="293"/>
        </pc:sldMkLst>
        <pc:picChg chg="mod">
          <ac:chgData name="Paulo Leme" userId="632416e467976d48" providerId="LiveId" clId="{6B9E99B5-7F5A-4883-964F-026C8263BD13}" dt="2024-02-14T15:02:37.010" v="2" actId="1076"/>
          <ac:picMkLst>
            <pc:docMk/>
            <pc:sldMk cId="2495609483" sldId="293"/>
            <ac:picMk id="4" creationId="{140E6C27-3C8A-1AA0-AE41-5CEABF653C42}"/>
          </ac:picMkLst>
        </pc:picChg>
      </pc:sldChg>
      <pc:sldChg chg="addSp modSp mod">
        <pc:chgData name="Paulo Leme" userId="632416e467976d48" providerId="LiveId" clId="{6B9E99B5-7F5A-4883-964F-026C8263BD13}" dt="2024-02-14T15:07:59.568" v="61" actId="14100"/>
        <pc:sldMkLst>
          <pc:docMk/>
          <pc:sldMk cId="1468307525" sldId="294"/>
        </pc:sldMkLst>
        <pc:spChg chg="mod">
          <ac:chgData name="Paulo Leme" userId="632416e467976d48" providerId="LiveId" clId="{6B9E99B5-7F5A-4883-964F-026C8263BD13}" dt="2024-02-14T15:07:59.568" v="61" actId="14100"/>
          <ac:spMkLst>
            <pc:docMk/>
            <pc:sldMk cId="1468307525" sldId="294"/>
            <ac:spMk id="3" creationId="{0C527BA2-A923-BA0C-72D7-AFB3B90768C1}"/>
          </ac:spMkLst>
        </pc:spChg>
        <pc:grpChg chg="add mod">
          <ac:chgData name="Paulo Leme" userId="632416e467976d48" providerId="LiveId" clId="{6B9E99B5-7F5A-4883-964F-026C8263BD13}" dt="2024-02-14T15:07:57.408" v="60" actId="1076"/>
          <ac:grpSpMkLst>
            <pc:docMk/>
            <pc:sldMk cId="1468307525" sldId="294"/>
            <ac:grpSpMk id="4" creationId="{9CE7EE6E-BEB4-C304-8E01-BDCB96232A8C}"/>
          </ac:grpSpMkLst>
        </pc:grpChg>
        <pc:picChg chg="mod">
          <ac:chgData name="Paulo Leme" userId="632416e467976d48" providerId="LiveId" clId="{6B9E99B5-7F5A-4883-964F-026C8263BD13}" dt="2024-02-14T15:07:20.451" v="47" actId="164"/>
          <ac:picMkLst>
            <pc:docMk/>
            <pc:sldMk cId="1468307525" sldId="294"/>
            <ac:picMk id="5" creationId="{2F7E234B-9975-BD03-DC08-A6293A87DC8F}"/>
          </ac:picMkLst>
        </pc:picChg>
        <pc:picChg chg="mod">
          <ac:chgData name="Paulo Leme" userId="632416e467976d48" providerId="LiveId" clId="{6B9E99B5-7F5A-4883-964F-026C8263BD13}" dt="2024-02-14T15:07:20.451" v="47" actId="164"/>
          <ac:picMkLst>
            <pc:docMk/>
            <pc:sldMk cId="1468307525" sldId="294"/>
            <ac:picMk id="8" creationId="{CECBB27E-7AD6-4C5A-A9F1-352F30450E32}"/>
          </ac:picMkLst>
        </pc:picChg>
      </pc:sldChg>
      <pc:sldChg chg="modSp mod">
        <pc:chgData name="Paulo Leme" userId="632416e467976d48" providerId="LiveId" clId="{6B9E99B5-7F5A-4883-964F-026C8263BD13}" dt="2024-02-14T15:09:08.241" v="82" actId="1076"/>
        <pc:sldMkLst>
          <pc:docMk/>
          <pc:sldMk cId="936028064" sldId="295"/>
        </pc:sldMkLst>
        <pc:spChg chg="mod">
          <ac:chgData name="Paulo Leme" userId="632416e467976d48" providerId="LiveId" clId="{6B9E99B5-7F5A-4883-964F-026C8263BD13}" dt="2024-02-14T15:08:51.216" v="76" actId="1076"/>
          <ac:spMkLst>
            <pc:docMk/>
            <pc:sldMk cId="936028064" sldId="295"/>
            <ac:spMk id="3" creationId="{0C527BA2-A923-BA0C-72D7-AFB3B90768C1}"/>
          </ac:spMkLst>
        </pc:spChg>
        <pc:spChg chg="mod">
          <ac:chgData name="Paulo Leme" userId="632416e467976d48" providerId="LiveId" clId="{6B9E99B5-7F5A-4883-964F-026C8263BD13}" dt="2024-02-14T15:09:08.241" v="82" actId="1076"/>
          <ac:spMkLst>
            <pc:docMk/>
            <pc:sldMk cId="936028064" sldId="295"/>
            <ac:spMk id="7" creationId="{496DBDBA-773D-FDD1-B1EA-0B91A59BB7F6}"/>
          </ac:spMkLst>
        </pc:spChg>
        <pc:spChg chg="mod">
          <ac:chgData name="Paulo Leme" userId="632416e467976d48" providerId="LiveId" clId="{6B9E99B5-7F5A-4883-964F-026C8263BD13}" dt="2024-02-14T15:09:05.846" v="81" actId="14100"/>
          <ac:spMkLst>
            <pc:docMk/>
            <pc:sldMk cId="936028064" sldId="295"/>
            <ac:spMk id="11" creationId="{117998D8-F439-D395-DCC6-70912C4E8BD8}"/>
          </ac:spMkLst>
        </pc:spChg>
        <pc:picChg chg="mod">
          <ac:chgData name="Paulo Leme" userId="632416e467976d48" providerId="LiveId" clId="{6B9E99B5-7F5A-4883-964F-026C8263BD13}" dt="2024-02-14T15:08:33.860" v="70" actId="1440"/>
          <ac:picMkLst>
            <pc:docMk/>
            <pc:sldMk cId="936028064" sldId="295"/>
            <ac:picMk id="6" creationId="{19B1B5A1-E292-A4C6-504D-07F3B25D6ECA}"/>
          </ac:picMkLst>
        </pc:picChg>
        <pc:picChg chg="mod">
          <ac:chgData name="Paulo Leme" userId="632416e467976d48" providerId="LiveId" clId="{6B9E99B5-7F5A-4883-964F-026C8263BD13}" dt="2024-02-14T15:08:36.046" v="71" actId="1440"/>
          <ac:picMkLst>
            <pc:docMk/>
            <pc:sldMk cId="936028064" sldId="295"/>
            <ac:picMk id="10" creationId="{6D621ECC-3FC9-9E2A-F180-86B7E0F106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E7FF-45FD-51F9-4633-145F0228A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3DA49-81D8-6261-8224-953EC3013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8226D-3BB2-EAFB-6F7E-3E0BCE54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E0558-A6A4-B810-C7E9-A3A71394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B0F24-8587-FF05-CC6D-F0D7B90B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6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DF04-8E71-DBCA-280A-FBE78546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8634ED-3C96-E140-2DED-9C6483630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D74C9-6255-5FF5-85CE-AAE5FB1F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88528-B0EE-6ED7-BEBE-ED9F37CD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51E23-2EDE-8BBE-15FF-4DCFA6A4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134E8-13B9-26E9-56E2-CD2ACDBE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23EFF5-F407-ED93-ABA7-EA1411566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0204E-572D-9A9A-55C5-0509FAB0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8858F-43D7-BC67-C45A-B5152A6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96A6E-0B75-1C35-5A8E-D997B21A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D655-4426-56A6-A840-B8B9D170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D5D5D-A99B-FEC1-8227-5F8D1C47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0AA34-664E-7C1E-6922-CA42DBE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DDEAE0-DBF7-5E12-5504-2A8411E8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20E4C-2360-A84B-ECE4-4131D0E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5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29461-1563-00E1-B9FA-DF97DF0E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F97E4-DBD0-13DF-A6E5-E6BAB6B1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EB749E-BA8D-B794-46C5-E9761C6A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32968-855F-EDE9-0254-81C20BEA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EA89D-A3F0-9F62-3283-C0BB0403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93EE-5EFE-2D39-3B39-FF999E5E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FEE32-31AF-5C81-239C-079F7F24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F9DFA2-E0DE-BA36-344D-6BDEDB515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E483C-E169-E4D2-AC80-0E6B9253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35B177-D92F-701E-1445-FEBF9CA9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0EB5C-CBEB-8E97-A2FF-8D39B6EA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0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6020-1423-4C3C-7A89-88333373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9C975A-67CA-F52C-36EA-3A2A8490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D8C606-7943-87B0-640D-3307A22E8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042171-AF5C-CCA2-8E5F-F12611BC3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10A398-4A00-ADB3-0F6B-3D140C003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20FE3E-A4CB-68A2-BEC0-162B0E9B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D4F33E-9579-C9B3-7976-11813E7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4DBAE9-A344-D0FC-A01D-62D31931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A19BF-9585-EC01-9BC0-92923A5A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4EFC44-DF82-5280-FF2F-B1AA3AA3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866D22-0303-5122-FA79-5FB6EA1B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5D753F-6D2C-3232-58B6-37FC5DC8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10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4ED7A0-4FD6-3280-274A-5E18B371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E8690D-C658-FA38-9F7D-3319E0FE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0A9DE-2402-BF91-9A97-CF5EB3B0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0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07594-F36E-83B6-495F-8DD0546C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5C27F-9769-B58E-533B-CC8B861A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251703-1A79-7CB1-ADFC-E9F385F2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7C55C3-E3B4-C2E7-0DEF-D10DB0A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C2E01-F663-0B74-0F27-D9563EDC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9BF1B3-6C8B-207C-FD56-37296D4B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12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7D516-0431-241F-4052-EB950B8C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804314-A9B5-2FAA-9CA9-F7433297F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168307-9E68-72CF-D743-A5E0A6CAC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35E8D-A7F5-DC20-4686-D74CA3AF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CD5EBA-C051-8EEA-ACCB-E984CCD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F72934-F944-ADDD-12E5-76D97016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1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55013B-6B35-C127-47C0-F6D4E172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8EA23-FC61-9898-B55B-00FF8A00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810E4-0ABB-BD2C-0EC6-45FC10AC8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103C1-4A35-4C04-9E5D-FA4EF502DD25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A890-5548-3E10-5DC2-F8C1DD57C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75EF5-FB03-BC01-6C6C-9F88C725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F7FAB-4B69-444B-BD3E-6D2C7FAED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69FC4FF-B7F7-1126-F1CD-C9A0D23F6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r="11171" b="21772"/>
          <a:stretch/>
        </p:blipFill>
        <p:spPr bwMode="auto">
          <a:xfrm>
            <a:off x="4709641" y="0"/>
            <a:ext cx="7482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2E84A3-110E-CD98-F689-89413623624F}"/>
              </a:ext>
            </a:extLst>
          </p:cNvPr>
          <p:cNvSpPr/>
          <p:nvPr/>
        </p:nvSpPr>
        <p:spPr>
          <a:xfrm>
            <a:off x="0" y="0"/>
            <a:ext cx="4805082" cy="6858000"/>
          </a:xfrm>
          <a:prstGeom prst="rect">
            <a:avLst/>
          </a:prstGeom>
          <a:solidFill>
            <a:srgbClr val="204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CAA26-B06C-17F2-6241-287E39201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552" y="1934630"/>
            <a:ext cx="4069978" cy="1068641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chemeClr val="bg1"/>
                </a:solidFill>
              </a:rPr>
              <a:t>LINGUAGEM DE PROGRAMAÇÃO </a:t>
            </a:r>
            <a:r>
              <a:rPr lang="pt-BR" sz="3000" b="1">
                <a:solidFill>
                  <a:schemeClr val="bg1"/>
                </a:solidFill>
              </a:rPr>
              <a:t>WEB II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7C409-7905-CE5A-FAD6-31F2E8F3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6" y="708783"/>
            <a:ext cx="3747246" cy="84445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Técnico em Informática Integrado ao Ensino Médio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AB9B514-8BBF-1A28-6B9D-11145BF08176}"/>
              </a:ext>
            </a:extLst>
          </p:cNvPr>
          <p:cNvSpPr txBox="1">
            <a:spLocks/>
          </p:cNvSpPr>
          <p:nvPr/>
        </p:nvSpPr>
        <p:spPr>
          <a:xfrm>
            <a:off x="528915" y="3473500"/>
            <a:ext cx="3747246" cy="73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>
                <a:solidFill>
                  <a:schemeClr val="bg1"/>
                </a:solidFill>
              </a:rPr>
              <a:t>2º ano</a:t>
            </a:r>
          </a:p>
          <a:p>
            <a:r>
              <a:rPr lang="pt-BR" sz="1500" dirty="0">
                <a:solidFill>
                  <a:schemeClr val="bg1"/>
                </a:solidFill>
              </a:rPr>
              <a:t>Aula 02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A885F1D-D2A0-97F3-84ED-B278F51693C4}"/>
              </a:ext>
            </a:extLst>
          </p:cNvPr>
          <p:cNvSpPr txBox="1">
            <a:spLocks/>
          </p:cNvSpPr>
          <p:nvPr/>
        </p:nvSpPr>
        <p:spPr>
          <a:xfrm>
            <a:off x="367552" y="5670449"/>
            <a:ext cx="4069978" cy="321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</a:rPr>
              <a:t>Prof. Esp. </a:t>
            </a:r>
            <a:r>
              <a:rPr lang="pt-BR" sz="2000" dirty="0">
                <a:solidFill>
                  <a:schemeClr val="bg1"/>
                </a:solidFill>
              </a:rPr>
              <a:t>Paulo Henrique Leme Ramalho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70E0611-A7C6-B9A6-5509-FB8F4A6EAD13}"/>
              </a:ext>
            </a:extLst>
          </p:cNvPr>
          <p:cNvSpPr txBox="1">
            <a:spLocks/>
          </p:cNvSpPr>
          <p:nvPr/>
        </p:nvSpPr>
        <p:spPr>
          <a:xfrm>
            <a:off x="367552" y="6002145"/>
            <a:ext cx="4069978" cy="321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</a:rPr>
              <a:t>2024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1CC1BB7-FD30-966A-B4EA-E5574922304C}"/>
              </a:ext>
            </a:extLst>
          </p:cNvPr>
          <p:cNvGrpSpPr/>
          <p:nvPr/>
        </p:nvGrpSpPr>
        <p:grpSpPr>
          <a:xfrm>
            <a:off x="0" y="4388756"/>
            <a:ext cx="4805082" cy="1001157"/>
            <a:chOff x="0" y="4478405"/>
            <a:chExt cx="4805082" cy="1001157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662B837-82BF-9231-7291-AEEF9669906B}"/>
                </a:ext>
              </a:extLst>
            </p:cNvPr>
            <p:cNvSpPr/>
            <p:nvPr/>
          </p:nvSpPr>
          <p:spPr>
            <a:xfrm>
              <a:off x="0" y="4478405"/>
              <a:ext cx="4805082" cy="1001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434BD96-CD09-A588-9D7A-D6D776FBF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6913" y="4483355"/>
              <a:ext cx="991256" cy="991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06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7BA2-A923-BA0C-72D7-AFB3B907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27528"/>
            <a:ext cx="10257538" cy="48450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3600" b="1" dirty="0"/>
              <a:t>O QUE É DOM (DOCUMENT OBJECT MODEL)</a:t>
            </a:r>
          </a:p>
          <a:p>
            <a:pPr marL="0" marR="0" lvl="0" indent="0" fontAlgn="auto">
              <a:lnSpc>
                <a:spcPct val="7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2000" b="1" dirty="0"/>
          </a:p>
          <a:p>
            <a:pPr marL="0" indent="0" algn="just">
              <a:lnSpc>
                <a:spcPct val="120000"/>
              </a:lnSpc>
              <a:buNone/>
              <a:defRPr/>
            </a:pPr>
            <a:r>
              <a:rPr lang="pt-BR" sz="2000" dirty="0"/>
              <a:t>O </a:t>
            </a:r>
            <a:r>
              <a:rPr lang="pt-BR" sz="2000" b="1" dirty="0" err="1"/>
              <a:t>Document</a:t>
            </a:r>
            <a:r>
              <a:rPr lang="pt-BR" sz="2000" b="1" dirty="0"/>
              <a:t> </a:t>
            </a:r>
            <a:r>
              <a:rPr lang="pt-BR" sz="2000" b="1" dirty="0" err="1"/>
              <a:t>Object</a:t>
            </a:r>
            <a:r>
              <a:rPr lang="pt-BR" sz="2000" b="1" dirty="0"/>
              <a:t> Model (DOM)</a:t>
            </a:r>
            <a:r>
              <a:rPr lang="pt-BR" sz="2000" dirty="0"/>
              <a:t> é uma representação hierárquica e estruturada de documentos </a:t>
            </a:r>
            <a:r>
              <a:rPr lang="pt-BR" sz="2000" b="1" dirty="0"/>
              <a:t>HTML</a:t>
            </a:r>
            <a:r>
              <a:rPr lang="pt-BR" sz="2000" dirty="0"/>
              <a:t> em forma de árvore, onde cada elemento, atributo e conteúdo de texto são tratados como nós. Essa abstração possibilita a interação dinâmica com a página web por meio de linguagens de script, como </a:t>
            </a:r>
            <a:r>
              <a:rPr lang="pt-BR" sz="2000" b="1" dirty="0" err="1"/>
              <a:t>JavaScript</a:t>
            </a:r>
            <a:r>
              <a:rPr lang="pt-BR" sz="2000" dirty="0"/>
              <a:t>. O </a:t>
            </a:r>
            <a:r>
              <a:rPr lang="pt-BR" sz="2000" b="1" dirty="0"/>
              <a:t>DOM</a:t>
            </a:r>
            <a:r>
              <a:rPr lang="pt-BR" sz="2000" dirty="0"/>
              <a:t> facilita a manipulação e atualização do conteúdo e estilo da página </a:t>
            </a:r>
            <a:r>
              <a:rPr lang="pt-BR" sz="2000" b="1" dirty="0"/>
              <a:t>em tempo real</a:t>
            </a:r>
            <a:r>
              <a:rPr lang="pt-BR" sz="2000" dirty="0"/>
              <a:t>, permitindo uma experiência interativa para os usuários. Essa modelagem do documento como uma árvore de objetos é essencial para o desenvolvimento web moderno, proporcionando dinamismo e flexibilidade na construção de interfaces.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50F6C4-98A8-C42B-3C0A-5B76E859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37" y="5681335"/>
            <a:ext cx="991256" cy="9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2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7BA2-A923-BA0C-72D7-AFB3B907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527"/>
            <a:ext cx="10257537" cy="51636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3600" b="1" dirty="0"/>
              <a:t>ÁRVORE DOM</a:t>
            </a:r>
            <a:endParaRPr lang="pt-BR" sz="2000" dirty="0"/>
          </a:p>
          <a:p>
            <a:pPr marL="0" indent="0" algn="just">
              <a:lnSpc>
                <a:spcPct val="120000"/>
              </a:lnSpc>
              <a:buNone/>
              <a:defRPr/>
            </a:pPr>
            <a:r>
              <a:rPr lang="pt-BR" sz="2000" dirty="0"/>
              <a:t>A árvore do </a:t>
            </a:r>
            <a:r>
              <a:rPr lang="pt-BR" sz="2000" b="1" dirty="0"/>
              <a:t>DOM</a:t>
            </a:r>
            <a:r>
              <a:rPr lang="pt-BR" sz="2000" dirty="0"/>
              <a:t> é uma estrutura hierárquica que representa a organização de elementos em um </a:t>
            </a:r>
            <a:r>
              <a:rPr lang="pt-BR" sz="2000" b="1" dirty="0"/>
              <a:t>documento</a:t>
            </a:r>
            <a:r>
              <a:rPr lang="pt-BR" sz="2000" dirty="0"/>
              <a:t> </a:t>
            </a:r>
            <a:r>
              <a:rPr lang="pt-BR" sz="2000" b="1" dirty="0"/>
              <a:t>HTML</a:t>
            </a:r>
            <a:r>
              <a:rPr lang="pt-BR" sz="2000" dirty="0"/>
              <a:t>. Cada elemento, atributo e texto é tratado como um nó na árvore, conectando-se em relação de pai, filho e irmão. Essa modelagem em forma de árvore permite uma representação visual da estrutura do documento, facilitando a manipulação dinâmica e a interação programática com os elementos da página. Por meio dessa árvore, os desenvolvedores podem acessar, modificar e criar elementos, proporcionando uma abordagem dinâmica e flexível para o desenvolvimento web.</a:t>
            </a:r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pt-BR" sz="2000" b="1" dirty="0"/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pt-BR" sz="2000" b="1" dirty="0"/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pt-BR" sz="2000" b="1" dirty="0"/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pt-BR" sz="2000" b="1" dirty="0"/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pt-BR" sz="20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6354731-1264-86CA-8D1E-79D243C6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37" y="5681335"/>
            <a:ext cx="991256" cy="9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40E6C27-3C8A-1AA0-AE41-5CEABF653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6435" y="792815"/>
            <a:ext cx="9619129" cy="54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0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7BA2-A923-BA0C-72D7-AFB3B907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1" y="317428"/>
            <a:ext cx="5880848" cy="63551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600" b="1" dirty="0"/>
              <a:t>ACESSO E ALTERAÇÃO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O “</a:t>
            </a:r>
            <a:r>
              <a:rPr lang="pt-BR" sz="2000" b="1" dirty="0" err="1"/>
              <a:t>document.getElementById</a:t>
            </a:r>
            <a:r>
              <a:rPr lang="pt-BR" sz="2000" dirty="0"/>
              <a:t>”</a:t>
            </a:r>
            <a:r>
              <a:rPr lang="pt-BR" sz="2000" b="1" dirty="0"/>
              <a:t> </a:t>
            </a:r>
            <a:r>
              <a:rPr lang="pt-BR" sz="2000" dirty="0"/>
              <a:t>é a ferramenta essencial para localizar elementos com base em seus </a:t>
            </a:r>
            <a:r>
              <a:rPr lang="pt-BR" sz="2000" b="1" dirty="0" err="1"/>
              <a:t>IDs</a:t>
            </a:r>
            <a:r>
              <a:rPr lang="pt-BR" sz="2000" b="1" dirty="0"/>
              <a:t> únicos</a:t>
            </a:r>
            <a:r>
              <a:rPr lang="pt-BR" sz="2000" dirty="0"/>
              <a:t>. Juntamente com o </a:t>
            </a:r>
            <a:r>
              <a:rPr lang="pt-BR" sz="2000" b="1" dirty="0" err="1"/>
              <a:t>innerHTML</a:t>
            </a:r>
            <a:r>
              <a:rPr lang="pt-BR" sz="2000" dirty="0"/>
              <a:t>, é empregado para modificar dinamicamente o conteúdo de um elemento, proporcionando uma manipulação eficaz e interativa do DOM.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 err="1"/>
              <a:t>document.getElementById</a:t>
            </a:r>
            <a:r>
              <a:rPr lang="pt-BR" sz="2000" dirty="0"/>
              <a:t>: Localiza um elemento específico na página.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 err="1"/>
              <a:t>innerHTML</a:t>
            </a:r>
            <a:r>
              <a:rPr lang="pt-BR" sz="2000" dirty="0"/>
              <a:t>: Modifica o conteúdo interno desse elemento.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0E9C9F-455C-B1DE-C1E7-6686FDBD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37" y="5681335"/>
            <a:ext cx="991256" cy="991256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C9D594CD-1DFA-10DE-8F24-3E7E3E5A3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t="18788" r="7646" b="15807"/>
          <a:stretch/>
        </p:blipFill>
        <p:spPr>
          <a:xfrm>
            <a:off x="6641621" y="1839398"/>
            <a:ext cx="5041959" cy="3179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17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7BA2-A923-BA0C-72D7-AFB3B907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7" y="1019197"/>
            <a:ext cx="5221943" cy="48196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600" b="1" dirty="0"/>
              <a:t>MANIPULAÇÃO DE ATRIBUTOS NO DOM</a:t>
            </a:r>
            <a:endParaRPr lang="pt-BR" sz="2000" b="1" dirty="0"/>
          </a:p>
          <a:p>
            <a:pPr marL="0" marR="0" lvl="0" indent="0" algn="just" fontAlgn="auto">
              <a:lnSpc>
                <a:spcPct val="11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2000" dirty="0"/>
          </a:p>
          <a:p>
            <a:pPr marL="0" marR="0" lvl="0" indent="0" algn="just" fontAlgn="auto">
              <a:lnSpc>
                <a:spcPct val="11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2000" dirty="0"/>
              <a:t>O uso de </a:t>
            </a:r>
            <a:r>
              <a:rPr lang="pt-BR" sz="2000" b="1" dirty="0" err="1"/>
              <a:t>getAttribute</a:t>
            </a:r>
            <a:r>
              <a:rPr lang="pt-BR" sz="2000" dirty="0"/>
              <a:t> e </a:t>
            </a:r>
            <a:r>
              <a:rPr lang="pt-BR" sz="2000" b="1" dirty="0" err="1"/>
              <a:t>setAttribute</a:t>
            </a:r>
            <a:r>
              <a:rPr lang="pt-BR" sz="2000" dirty="0"/>
              <a:t> é crucial para acessar e modificar atributos de um elemento no DOM. Essas funções permitem uma manipulação dinâmica, onde podemos, por exemplo, alterar a fonte de uma imagem de forma programática, abrindo portas para personalização e interatividade em páginas web.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DACCBD-0435-E80A-AD7D-A6AE981B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37" y="5681335"/>
            <a:ext cx="991256" cy="991256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327F00E-F960-BF41-E683-3C08CA6FD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" t="21212" r="6706" b="12929"/>
          <a:stretch/>
        </p:blipFill>
        <p:spPr>
          <a:xfrm>
            <a:off x="5972206" y="2005141"/>
            <a:ext cx="6001170" cy="284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053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7BA2-A923-BA0C-72D7-AFB3B907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7" y="779929"/>
            <a:ext cx="5002306" cy="53970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600" b="1" cap="all" dirty="0"/>
              <a:t>Introdução aos Query </a:t>
            </a:r>
            <a:r>
              <a:rPr lang="pt-BR" sz="3600" b="1" cap="all" dirty="0" err="1"/>
              <a:t>Selectors</a:t>
            </a:r>
            <a:r>
              <a:rPr lang="pt-BR" sz="3600" b="1" cap="all" dirty="0"/>
              <a:t> no DOM</a:t>
            </a:r>
            <a:endParaRPr lang="pt-BR" sz="2000" b="1" cap="all" dirty="0"/>
          </a:p>
          <a:p>
            <a:pPr marL="0" marR="0" lvl="0" indent="0" algn="just" fontAlgn="auto">
              <a:lnSpc>
                <a:spcPct val="11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2000" dirty="0"/>
          </a:p>
          <a:p>
            <a:pPr marL="0" marR="0" lvl="0" indent="0" algn="just" fontAlgn="auto">
              <a:lnSpc>
                <a:spcPct val="11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2000" dirty="0"/>
              <a:t>Os </a:t>
            </a:r>
            <a:r>
              <a:rPr lang="pt-BR" sz="2000" b="1" dirty="0"/>
              <a:t>Query </a:t>
            </a:r>
            <a:r>
              <a:rPr lang="pt-BR" sz="2000" b="1" dirty="0" err="1"/>
              <a:t>Selectors</a:t>
            </a:r>
            <a:r>
              <a:rPr lang="pt-BR" sz="2000" b="1" dirty="0"/>
              <a:t> no DOM </a:t>
            </a:r>
            <a:r>
              <a:rPr lang="pt-BR" sz="2000" dirty="0"/>
              <a:t>oferecem uma abordagem flexível e poderosa para </a:t>
            </a:r>
            <a:r>
              <a:rPr lang="pt-BR" sz="2000" b="1" dirty="0"/>
              <a:t>selecionar elementos </a:t>
            </a:r>
            <a:r>
              <a:rPr lang="pt-BR" sz="2000" dirty="0"/>
              <a:t>em uma página web, utilizando uma sintaxe similar às regras de </a:t>
            </a:r>
            <a:r>
              <a:rPr lang="pt-BR" sz="2000" b="1" dirty="0"/>
              <a:t>seleção de CSS</a:t>
            </a:r>
            <a:r>
              <a:rPr lang="pt-BR" sz="2000" dirty="0"/>
              <a:t>. Essa técnica simplifica e amplia as possibilidades de interação com o DOM, permitindo a escolha de elementos com base em </a:t>
            </a:r>
            <a:r>
              <a:rPr lang="pt-BR" sz="2000" b="1" dirty="0"/>
              <a:t>classes</a:t>
            </a:r>
            <a:r>
              <a:rPr lang="pt-BR" sz="2000" dirty="0"/>
              <a:t>, </a:t>
            </a:r>
            <a:r>
              <a:rPr lang="pt-BR" sz="2000" b="1" dirty="0" err="1"/>
              <a:t>IDs</a:t>
            </a:r>
            <a:r>
              <a:rPr lang="pt-BR" sz="2000" dirty="0"/>
              <a:t>, </a:t>
            </a:r>
            <a:r>
              <a:rPr lang="pt-BR" sz="2000" b="1" dirty="0"/>
              <a:t>tipos</a:t>
            </a:r>
            <a:r>
              <a:rPr lang="pt-BR" sz="2000" dirty="0"/>
              <a:t> e </a:t>
            </a:r>
            <a:r>
              <a:rPr lang="pt-BR" sz="2000" b="1" dirty="0"/>
              <a:t>hierarquia</a:t>
            </a:r>
            <a:r>
              <a:rPr lang="pt-BR" sz="2000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DACCBD-0435-E80A-AD7D-A6AE981B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37" y="5681335"/>
            <a:ext cx="991256" cy="991256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CE7EE6E-BEB4-C304-8E01-BDCB96232A8C}"/>
              </a:ext>
            </a:extLst>
          </p:cNvPr>
          <p:cNvGrpSpPr/>
          <p:nvPr/>
        </p:nvGrpSpPr>
        <p:grpSpPr>
          <a:xfrm>
            <a:off x="5791200" y="2384612"/>
            <a:ext cx="6126154" cy="2653834"/>
            <a:chOff x="4939553" y="3130039"/>
            <a:chExt cx="6762648" cy="3046924"/>
          </a:xfrm>
        </p:grpSpPr>
        <p:pic>
          <p:nvPicPr>
            <p:cNvPr id="5" name="Imagem 4" descr="Texto&#10;&#10;Descrição gerada automaticamente">
              <a:extLst>
                <a:ext uri="{FF2B5EF4-FFF2-40B4-BE49-F238E27FC236}">
                  <a16:creationId xmlns:a16="http://schemas.microsoft.com/office/drawing/2014/main" id="{2F7E234B-9975-BD03-DC08-A6293A87D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" t="31964" r="8992" b="18180"/>
            <a:stretch/>
          </p:blipFill>
          <p:spPr>
            <a:xfrm>
              <a:off x="4939553" y="3130039"/>
              <a:ext cx="6762648" cy="15527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Imagem 7" descr="Texto&#10;&#10;Descrição gerada automaticamente">
              <a:extLst>
                <a:ext uri="{FF2B5EF4-FFF2-40B4-BE49-F238E27FC236}">
                  <a16:creationId xmlns:a16="http://schemas.microsoft.com/office/drawing/2014/main" id="{CECBB27E-7AD6-4C5A-A9F1-352F30450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" t="31847" r="6875" b="19434"/>
            <a:stretch/>
          </p:blipFill>
          <p:spPr>
            <a:xfrm>
              <a:off x="4939553" y="4778101"/>
              <a:ext cx="6762648" cy="139886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6830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7BA2-A923-BA0C-72D7-AFB3B907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84" y="428329"/>
            <a:ext cx="10654553" cy="8024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3600" b="1" cap="all" dirty="0"/>
              <a:t>Seleção por tipos e hierarquia</a:t>
            </a:r>
            <a:endParaRPr lang="pt-BR" sz="2000" b="1" cap="all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DACCBD-0435-E80A-AD7D-A6AE981B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37" y="5681335"/>
            <a:ext cx="991256" cy="991256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9B1B5A1-E292-A4C6-504D-07F3B25D6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25337" r="9057" b="15013"/>
          <a:stretch/>
        </p:blipFill>
        <p:spPr>
          <a:xfrm>
            <a:off x="5151222" y="1481426"/>
            <a:ext cx="4881165" cy="2041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6DBDBA-773D-FDD1-B1EA-0B91A59BB7F6}"/>
              </a:ext>
            </a:extLst>
          </p:cNvPr>
          <p:cNvSpPr txBox="1"/>
          <p:nvPr/>
        </p:nvSpPr>
        <p:spPr>
          <a:xfrm>
            <a:off x="441184" y="1994435"/>
            <a:ext cx="4448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Ao utilizar seleção por tipos no </a:t>
            </a:r>
            <a:r>
              <a:rPr lang="pt-BR" sz="2000" b="1" dirty="0"/>
              <a:t>DOM</a:t>
            </a:r>
            <a:r>
              <a:rPr lang="pt-BR" sz="2000" dirty="0"/>
              <a:t>, podemos direcionar elementos específicos </a:t>
            </a:r>
            <a:r>
              <a:rPr lang="pt-BR" sz="2000" b="1" dirty="0"/>
              <a:t>com base em seus tipos</a:t>
            </a:r>
            <a:r>
              <a:rPr lang="pt-BR" sz="2000" dirty="0"/>
              <a:t>. 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6D621ECC-3FC9-9E2A-F180-86B7E0F106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26558" r="6875" b="14157"/>
          <a:stretch/>
        </p:blipFill>
        <p:spPr>
          <a:xfrm>
            <a:off x="5151222" y="3661989"/>
            <a:ext cx="6721285" cy="1965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7998D8-F439-D395-DCC6-70912C4E8BD8}"/>
              </a:ext>
            </a:extLst>
          </p:cNvPr>
          <p:cNvSpPr txBox="1"/>
          <p:nvPr/>
        </p:nvSpPr>
        <p:spPr>
          <a:xfrm>
            <a:off x="441184" y="4136770"/>
            <a:ext cx="4448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 seleção por hierarquia permite escolher elementos </a:t>
            </a:r>
            <a:r>
              <a:rPr lang="pt-BR" sz="2000" b="1" dirty="0"/>
              <a:t>com base em sua posição relativa na árvore DOM.</a:t>
            </a:r>
          </a:p>
        </p:txBody>
      </p:sp>
    </p:spTree>
    <p:extLst>
      <p:ext uri="{BB962C8B-B14F-4D97-AF65-F5344CB8AC3E}">
        <p14:creationId xmlns:p14="http://schemas.microsoft.com/office/powerpoint/2010/main" val="93602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7BA2-A923-BA0C-72D7-AFB3B907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406468"/>
            <a:ext cx="10897008" cy="60450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3600" b="1" dirty="0"/>
              <a:t>EXERCÍCIO DE FIXAÇÃO</a:t>
            </a:r>
          </a:p>
          <a:p>
            <a:pPr marL="0" marR="0" lvl="0" indent="0" fontAlgn="auto">
              <a:lnSpc>
                <a:spcPct val="7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EXERCÍCIO 1:</a:t>
            </a:r>
          </a:p>
          <a:p>
            <a:pPr marL="0" indent="0">
              <a:buNone/>
            </a:pPr>
            <a:r>
              <a:rPr lang="pt-BR" sz="2000" dirty="0"/>
              <a:t>Adicione um parágrafo em seu HTML. Acesse o parágrafo e altere seu texto.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EXERCÍCIO 2:</a:t>
            </a:r>
          </a:p>
          <a:p>
            <a:pPr marL="0" indent="0">
              <a:buNone/>
            </a:pPr>
            <a:r>
              <a:rPr lang="pt-BR" sz="2000" dirty="0"/>
              <a:t>Adicione um elemento &lt;</a:t>
            </a:r>
            <a:r>
              <a:rPr lang="pt-BR" sz="2000" dirty="0" err="1"/>
              <a:t>div</a:t>
            </a:r>
            <a:r>
              <a:rPr lang="pt-BR" sz="2000" dirty="0"/>
              <a:t>&gt; em seu HTML. Com </a:t>
            </a:r>
            <a:r>
              <a:rPr lang="pt-BR" sz="2000" dirty="0" err="1"/>
              <a:t>JavaScript</a:t>
            </a:r>
            <a:r>
              <a:rPr lang="pt-BR" sz="2000" dirty="0"/>
              <a:t>, adicione uma lista com três itens à &lt;</a:t>
            </a:r>
            <a:r>
              <a:rPr lang="pt-BR" sz="2000" dirty="0" err="1"/>
              <a:t>div</a:t>
            </a:r>
            <a:r>
              <a:rPr lang="pt-BR" sz="2000" dirty="0"/>
              <a:t>&gt;.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EXERCÍCIO 3:</a:t>
            </a:r>
          </a:p>
          <a:p>
            <a:pPr marL="0" indent="0">
              <a:buNone/>
            </a:pPr>
            <a:r>
              <a:rPr lang="pt-BR" sz="2000" dirty="0"/>
              <a:t>Crie um elemento &lt;</a:t>
            </a:r>
            <a:r>
              <a:rPr lang="pt-BR" sz="2000" dirty="0" err="1"/>
              <a:t>span</a:t>
            </a:r>
            <a:r>
              <a:rPr lang="pt-BR" sz="2000" dirty="0"/>
              <a:t>&gt; com um atributo “</a:t>
            </a:r>
            <a:r>
              <a:rPr lang="pt-BR" sz="2000" dirty="0" err="1"/>
              <a:t>conteudo</a:t>
            </a:r>
            <a:r>
              <a:rPr lang="pt-BR" sz="2000" dirty="0"/>
              <a:t>-texto=‘Meu texto’”. Altere o valor do atributo, recupere seu novo valor e o adicione como o conteúdo do &lt;</a:t>
            </a:r>
            <a:r>
              <a:rPr lang="pt-BR" sz="2000" dirty="0" err="1"/>
              <a:t>span</a:t>
            </a:r>
            <a:r>
              <a:rPr lang="pt-BR" sz="2000" dirty="0"/>
              <a:t>&gt;.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EXERCÍCIO 4:</a:t>
            </a:r>
          </a:p>
          <a:p>
            <a:pPr marL="0" indent="0">
              <a:buNone/>
            </a:pPr>
            <a:r>
              <a:rPr lang="pt-BR" sz="2000" dirty="0"/>
              <a:t>Adicione um parágrafo em seu HTML. Utilizando um seletor, acesse o parágrafo e altere a cor do texto.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EXERCÍCIO 5:</a:t>
            </a:r>
          </a:p>
          <a:p>
            <a:pPr marL="0" indent="0">
              <a:buNone/>
            </a:pPr>
            <a:r>
              <a:rPr lang="pt-BR" sz="2000" dirty="0"/>
              <a:t>Adicione três parágrafos em seu HTML. Utilizando um seletor de tipos, acesse todos os parágrafos e altere seu conteúdo.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53BD14-156E-FEB6-D62A-30F24485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37" y="5681335"/>
            <a:ext cx="991256" cy="9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74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604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LINGUAGEM DE PROGRAMAÇÃO WEB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Paulo Leme</dc:creator>
  <cp:lastModifiedBy>Paulo Leme</cp:lastModifiedBy>
  <cp:revision>9</cp:revision>
  <dcterms:created xsi:type="dcterms:W3CDTF">2024-01-02T18:03:47Z</dcterms:created>
  <dcterms:modified xsi:type="dcterms:W3CDTF">2024-02-14T15:09:17Z</dcterms:modified>
</cp:coreProperties>
</file>