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1"/>
  </p:notesMasterIdLst>
  <p:sldIdLst>
    <p:sldId id="256" r:id="rId2"/>
    <p:sldId id="257" r:id="rId3"/>
    <p:sldId id="274" r:id="rId4"/>
    <p:sldId id="282" r:id="rId5"/>
    <p:sldId id="280" r:id="rId6"/>
    <p:sldId id="281" r:id="rId7"/>
    <p:sldId id="275" r:id="rId8"/>
    <p:sldId id="258" r:id="rId9"/>
    <p:sldId id="271" r:id="rId10"/>
    <p:sldId id="270" r:id="rId11"/>
    <p:sldId id="336" r:id="rId12"/>
    <p:sldId id="268" r:id="rId13"/>
    <p:sldId id="259" r:id="rId14"/>
    <p:sldId id="337" r:id="rId15"/>
    <p:sldId id="279" r:id="rId16"/>
    <p:sldId id="339" r:id="rId17"/>
    <p:sldId id="288" r:id="rId18"/>
    <p:sldId id="284" r:id="rId19"/>
    <p:sldId id="285" r:id="rId20"/>
    <p:sldId id="286" r:id="rId21"/>
    <p:sldId id="287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6" r:id="rId32"/>
    <p:sldId id="317" r:id="rId33"/>
    <p:sldId id="300" r:id="rId34"/>
    <p:sldId id="307" r:id="rId35"/>
    <p:sldId id="308" r:id="rId36"/>
    <p:sldId id="309" r:id="rId37"/>
    <p:sldId id="310" r:id="rId38"/>
    <p:sldId id="311" r:id="rId39"/>
    <p:sldId id="319" r:id="rId40"/>
    <p:sldId id="312" r:id="rId41"/>
    <p:sldId id="313" r:id="rId42"/>
    <p:sldId id="321" r:id="rId43"/>
    <p:sldId id="320" r:id="rId44"/>
    <p:sldId id="314" r:id="rId45"/>
    <p:sldId id="333" r:id="rId46"/>
    <p:sldId id="315" r:id="rId47"/>
    <p:sldId id="334" r:id="rId48"/>
    <p:sldId id="335" r:id="rId49"/>
    <p:sldId id="322" r:id="rId50"/>
    <p:sldId id="340" r:id="rId51"/>
    <p:sldId id="341" r:id="rId52"/>
    <p:sldId id="301" r:id="rId53"/>
    <p:sldId id="323" r:id="rId54"/>
    <p:sldId id="343" r:id="rId55"/>
    <p:sldId id="353" r:id="rId56"/>
    <p:sldId id="354" r:id="rId57"/>
    <p:sldId id="345" r:id="rId58"/>
    <p:sldId id="346" r:id="rId59"/>
    <p:sldId id="352" r:id="rId60"/>
    <p:sldId id="347" r:id="rId61"/>
    <p:sldId id="302" r:id="rId62"/>
    <p:sldId id="283" r:id="rId63"/>
    <p:sldId id="355" r:id="rId64"/>
    <p:sldId id="267" r:id="rId65"/>
    <p:sldId id="342" r:id="rId66"/>
    <p:sldId id="357" r:id="rId67"/>
    <p:sldId id="356" r:id="rId68"/>
    <p:sldId id="273" r:id="rId69"/>
    <p:sldId id="276" r:id="rId70"/>
    <p:sldId id="277" r:id="rId71"/>
    <p:sldId id="262" r:id="rId72"/>
    <p:sldId id="263" r:id="rId73"/>
    <p:sldId id="265" r:id="rId74"/>
    <p:sldId id="266" r:id="rId75"/>
    <p:sldId id="264" r:id="rId76"/>
    <p:sldId id="260" r:id="rId77"/>
    <p:sldId id="261" r:id="rId78"/>
    <p:sldId id="272" r:id="rId79"/>
    <p:sldId id="278" r:id="rId8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1" autoAdjust="0"/>
    <p:restoredTop sz="87196" autoAdjust="0"/>
  </p:normalViewPr>
  <p:slideViewPr>
    <p:cSldViewPr>
      <p:cViewPr varScale="1">
        <p:scale>
          <a:sx n="99" d="100"/>
          <a:sy n="99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25517-8064-4DFB-BE44-630F87DA75E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1AF69-E5A3-4EE1-BBD0-25179232D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waretestingfundamentals.com/system-testing/" TargetMode="External"/><Relationship Id="rId3" Type="http://schemas.openxmlformats.org/officeDocument/2006/relationships/hyperlink" Target="http://paulstovell.com/blog/third-object" TargetMode="External"/><Relationship Id="rId7" Type="http://schemas.openxmlformats.org/officeDocument/2006/relationships/hyperlink" Target="http://softwaretestingfundamentals.com/integration-te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oftwaretestingfundamentals.com/unit-testing/" TargetMode="External"/><Relationship Id="rId5" Type="http://schemas.openxmlformats.org/officeDocument/2006/relationships/hyperlink" Target="http://softwaretestingfundamentals.com/software-testing-levels/" TargetMode="External"/><Relationship Id="rId4" Type="http://schemas.openxmlformats.org/officeDocument/2006/relationships/hyperlink" Target="http://en.wikipedia.org/wiki/Software_testing" TargetMode="External"/><Relationship Id="rId9" Type="http://schemas.openxmlformats.org/officeDocument/2006/relationships/hyperlink" Target="http://softwaretestingfundamentals.com/acceptance-testing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thumb/8/84/Extreme_Programming.svg/367px-Extreme_Programming.svg.png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g.jonasbandi.net/2010/02/agile-testing-quadrants.html" TargetMode="External"/><Relationship Id="rId5" Type="http://schemas.openxmlformats.org/officeDocument/2006/relationships/hyperlink" Target="http://blog.jonasbandi.net/2010/09/acceptance-vs-integration-tests.html" TargetMode="External"/><Relationship Id="rId4" Type="http://schemas.openxmlformats.org/officeDocument/2006/relationships/hyperlink" Target="http://en.wikipedia.org/wiki/File:Extreme_Programming.svg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kashiffl/archive/2010/11/14/mvvm-technical-description.aspx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x.images-amazon.com/images/I/41gNhHqNwGL.jp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fp.pearsonhighered.com/assets/hip/images/bigcovers/0201633612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el.inpointform.net/software-development/mvvm-vs-mvp-vs-mvc-the-differences-explained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3086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sdn.microsoft.com/en-us/library/gg405484.aspx" TargetMode="External"/><Relationship Id="rId4" Type="http://schemas.openxmlformats.org/officeDocument/2006/relationships/hyperlink" Target="http://en.wikipedia.org/wiki/ZK_(framework)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lideshare.net/bryanhunter/caliburnmicro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798384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tackoverflow.com/questions/5421874/basic-concepts-of-mvvm-what-should-a-viewmodel-do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http://paulstovell.com/blog/third-object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http://en.wikipedia.org/wiki/Software_testing#Testing_levels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http://softwaretestingfundamentals.com/software-testing-levels/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http://softwaretestingfundamentals.com/unit-testing/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http://softwaretestingfundamentals.com/integration-testing/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http://softwaretestingfundamentals.com/system-testing/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http://softwaretestingfundamentals.com/acceptance-testing/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$(</a:t>
            </a:r>
            <a:r>
              <a:rPr lang="en-US" dirty="0" err="1" smtClean="0"/>
              <a:t>DSharp</a:t>
            </a:r>
            <a:r>
              <a:rPr lang="en-US" dirty="0" smtClean="0"/>
              <a:t>)\Source\Aspects;$(</a:t>
            </a:r>
            <a:r>
              <a:rPr lang="en-US" dirty="0" err="1" smtClean="0"/>
              <a:t>DSharp</a:t>
            </a:r>
            <a:r>
              <a:rPr lang="en-US" dirty="0" smtClean="0"/>
              <a:t>)\Source\Bindings;$(</a:t>
            </a:r>
            <a:r>
              <a:rPr lang="en-US" dirty="0" err="1" smtClean="0"/>
              <a:t>DSharp</a:t>
            </a:r>
            <a:r>
              <a:rPr lang="en-US" dirty="0" smtClean="0"/>
              <a:t>)\Source\Collections;$(</a:t>
            </a:r>
            <a:r>
              <a:rPr lang="en-US" dirty="0" err="1" smtClean="0"/>
              <a:t>DSharp</a:t>
            </a:r>
            <a:r>
              <a:rPr lang="en-US" dirty="0" smtClean="0"/>
              <a:t>)\Source\</a:t>
            </a:r>
            <a:r>
              <a:rPr lang="en-US" dirty="0" err="1" smtClean="0"/>
              <a:t>ComponentModel</a:t>
            </a:r>
            <a:r>
              <a:rPr lang="en-US" dirty="0" smtClean="0"/>
              <a:t>;$(</a:t>
            </a:r>
            <a:r>
              <a:rPr lang="en-US" dirty="0" err="1" smtClean="0"/>
              <a:t>DSharp</a:t>
            </a:r>
            <a:r>
              <a:rPr lang="en-US" dirty="0" smtClean="0"/>
              <a:t>)\Source\Core;$(</a:t>
            </a:r>
            <a:r>
              <a:rPr lang="en-US" dirty="0" err="1" smtClean="0"/>
              <a:t>DSharp</a:t>
            </a:r>
            <a:r>
              <a:rPr lang="en-US" dirty="0" smtClean="0"/>
              <a:t>)\Source\Logging;$(</a:t>
            </a:r>
            <a:r>
              <a:rPr lang="en-US" dirty="0" err="1" smtClean="0"/>
              <a:t>DSharp</a:t>
            </a:r>
            <a:r>
              <a:rPr lang="en-US" dirty="0" smtClean="0"/>
              <a:t>)\Source\</a:t>
            </a:r>
            <a:r>
              <a:rPr lang="en-US" dirty="0" err="1" smtClean="0"/>
              <a:t>PresentationModel</a:t>
            </a:r>
            <a:r>
              <a:rPr lang="en-US" dirty="0" smtClean="0"/>
              <a:t>;$(</a:t>
            </a:r>
            <a:r>
              <a:rPr lang="en-US" dirty="0" err="1" smtClean="0"/>
              <a:t>DSharp</a:t>
            </a:r>
            <a:r>
              <a:rPr lang="en-US" dirty="0" smtClean="0"/>
              <a:t>)\Source\Validation;$(</a:t>
            </a:r>
            <a:r>
              <a:rPr lang="en-US" dirty="0" err="1" smtClean="0"/>
              <a:t>DSharp</a:t>
            </a:r>
            <a:r>
              <a:rPr lang="en-US" dirty="0" smtClean="0"/>
              <a:t>)\Source\Windows;$(Spring4D)\Source\Base;$(Spring4D)\Source\Base\Collections;$(Spring4D)\Source\Core\Container;$(Spring4D)\Source\Base\Reflection;$(Spring4D)\Source\Core\Services</a:t>
            </a:r>
          </a:p>
          <a:p>
            <a:endParaRPr lang="en-US" dirty="0" smtClean="0"/>
          </a:p>
          <a:p>
            <a:r>
              <a:rPr lang="en-US" dirty="0" err="1" smtClean="0"/>
              <a:t>CodeSite;DEBUG</a:t>
            </a:r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 the </a:t>
            </a:r>
            <a:r>
              <a:rPr lang="en-US" dirty="0" err="1" smtClean="0"/>
              <a:t>AppInterfaces</a:t>
            </a:r>
            <a:r>
              <a:rPr lang="en-US" baseline="0" dirty="0" smtClean="0"/>
              <a:t> needs [</a:t>
            </a:r>
            <a:r>
              <a:rPr lang="en-US" baseline="0" dirty="0" err="1" smtClean="0"/>
              <a:t>InheritedExport</a:t>
            </a:r>
            <a:r>
              <a:rPr lang="en-US" baseline="0" dirty="0" smtClean="0"/>
              <a:t>] on the interface, otherwise you get this error:</a:t>
            </a:r>
          </a:p>
          <a:p>
            <a:endParaRPr lang="en-US" dirty="0" smtClean="0"/>
          </a:p>
          <a:p>
            <a:r>
              <a:rPr lang="en-US" dirty="0" smtClean="0"/>
              <a:t>---------------------------</a:t>
            </a:r>
          </a:p>
          <a:p>
            <a:r>
              <a:rPr lang="en-US" dirty="0" smtClean="0"/>
              <a:t>Debugger Exception Notification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dirty="0" smtClean="0"/>
              <a:t>Project MindScape_AppViewVCL_Step01.exe raised exception class </a:t>
            </a:r>
            <a:r>
              <a:rPr lang="en-US" dirty="0" err="1" smtClean="0"/>
              <a:t>EResolveException</a:t>
            </a:r>
            <a:r>
              <a:rPr lang="en-US" dirty="0" smtClean="0"/>
              <a:t> with message 'No component was registered for the service type: </a:t>
            </a:r>
            <a:r>
              <a:rPr lang="en-US" dirty="0" err="1" smtClean="0"/>
              <a:t>IAppViewModel</a:t>
            </a:r>
            <a:r>
              <a:rPr lang="en-US" dirty="0" smtClean="0"/>
              <a:t>.'.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dirty="0" smtClean="0"/>
              <a:t>Break   Continue   Help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dirty="0" smtClean="0"/>
              <a:t>Unexpected Memory Leak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dirty="0" smtClean="0"/>
              <a:t>An unexpected memory leak has occurred. The unexpected small block leaks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21 - 28 bytes: </a:t>
            </a:r>
            <a:r>
              <a:rPr lang="en-US" dirty="0" err="1" smtClean="0"/>
              <a:t>EResolveException</a:t>
            </a:r>
            <a:r>
              <a:rPr lang="en-US" dirty="0" smtClean="0"/>
              <a:t> x 1</a:t>
            </a:r>
          </a:p>
          <a:p>
            <a:endParaRPr lang="en-US" dirty="0" smtClean="0"/>
          </a:p>
          <a:p>
            <a:r>
              <a:rPr lang="en-US" dirty="0" smtClean="0"/>
              <a:t>141 - 148 bytes: </a:t>
            </a:r>
            <a:r>
              <a:rPr lang="en-US" dirty="0" err="1" smtClean="0"/>
              <a:t>UnicodeString</a:t>
            </a:r>
            <a:r>
              <a:rPr lang="en-US" dirty="0" smtClean="0"/>
              <a:t> x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</a:t>
            </a:r>
          </a:p>
          <a:p>
            <a:r>
              <a:rPr lang="en-US" dirty="0" smtClean="0"/>
              <a:t>OK   </a:t>
            </a:r>
          </a:p>
          <a:p>
            <a:r>
              <a:rPr lang="en-US" dirty="0" smtClean="0"/>
              <a:t>---------------------------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http://upload.wikimedia.org/wikipedia/commons/thumb/8/84/Extreme_Programming.svg/367px-Extreme_Programming.svg.png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http://en.wikipedia.org/wiki/File:Extreme_Programming.svg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http://blog.jonasbandi.net/2010/09/acceptance-vs-integration-tests.html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http://blog.jonasbandi.net/2010/02/agile-testing-quadrants.html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2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http://caliburnmicro.codeplex.com/wikipage?title=View%2fViewModel%20Naming%20Conventions&amp;referringTitle=Documentation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http://blogs.msdn.com/b/kashiffl/archive/2010/11/14/mvvm-technical-description.aspx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http://martinfowler.com/eaaDev/presentationModel/cutClass.gif </a:t>
            </a:r>
          </a:p>
          <a:p>
            <a:r>
              <a:rPr lang="en-US" dirty="0" smtClean="0"/>
              <a:t>http://martinfowler.com/eaaDev/presentationModel/cutSeq.gif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http://ecx.images-amazon.com/images/I/41gNhHqNwGL.jpg</a:t>
            </a:r>
            <a:endParaRPr lang="en-US" dirty="0" smtClean="0"/>
          </a:p>
          <a:p>
            <a:r>
              <a:rPr lang="en-US" dirty="0" smtClean="0"/>
              <a:t>http://ecx.images-amazon.com/images/I/41t5CdRUNaL.jpg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8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http://www-fp.pearsonhighered.com/assets/hip/images/bigcovers/0201633612.jpg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Picture: </a:t>
            </a:r>
            <a:r>
              <a:rPr lang="en-US" dirty="0" smtClean="0">
                <a:hlinkClick r:id="rId3"/>
              </a:rPr>
              <a:t>http://joel.inpointform.net/software-development/mvvm-vs-mvp-vs-mvc-the-differences-explained/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Picture: </a:t>
            </a:r>
            <a:r>
              <a:rPr lang="en-US" dirty="0" smtClean="0">
                <a:hlinkClick r:id="rId3"/>
              </a:rPr>
              <a:t>http://msdn.microsoft.com/en-us/library/gg430869</a:t>
            </a:r>
            <a:endParaRPr lang="en-US" dirty="0" smtClean="0"/>
          </a:p>
          <a:p>
            <a:r>
              <a:rPr lang="en-US" dirty="0" smtClean="0"/>
              <a:t>http://en.wikipedia.org/wiki/KnockoutJS </a:t>
            </a:r>
          </a:p>
          <a:p>
            <a:r>
              <a:rPr lang="en-US" dirty="0" smtClean="0">
                <a:hlinkClick r:id="rId4"/>
              </a:rPr>
              <a:t>http://en.wikipedia.org/wiki/ZK_(framework)</a:t>
            </a:r>
            <a:r>
              <a:rPr lang="en-US" dirty="0" smtClean="0"/>
              <a:t> </a:t>
            </a:r>
          </a:p>
          <a:p>
            <a:r>
              <a:rPr lang="en-US" dirty="0" smtClean="0"/>
              <a:t>https://developer.apple.com/legacy/library/documentation/Cocoa/Conceptual/CocoaFundamentals/CocoaDesignPatterns/CocoaDesignPatterns.html </a:t>
            </a:r>
          </a:p>
          <a:p>
            <a:r>
              <a:rPr lang="en-US" dirty="0" smtClean="0">
                <a:hlinkClick r:id="rId5"/>
              </a:rPr>
              <a:t>http://msdn.microsoft.com/en-us/library/gg405484.aspx</a:t>
            </a:r>
            <a:r>
              <a:rPr lang="en-US" dirty="0" smtClean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6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http://en.wikipedia.org/wiki/Design_Patterns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http://www.slideshare.net/bryanhunter/caliburnmicro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http://devlicio.us/blogs/rob_eisenberg/archive/2010/03/16/build-your-own-mvvm-framework-is-online.aspx</a:t>
            </a:r>
          </a:p>
          <a:p>
            <a:r>
              <a:rPr lang="en-US" dirty="0" smtClean="0"/>
              <a:t>http://channel9.msdn.com/Events/MIX/MIX10/EX15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http://msdn.microsoft.com/en-us/library/ff798384.aspx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http://stackoverflow.com/questions/5421874/basic-concepts-of-mvvm-what-should-a-viewmodel-do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1AF69-E5A3-4EE1-BBD0-25179232D1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mailto:jeroen@pluimers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wiert.me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899592" y="1556792"/>
            <a:ext cx="7344816" cy="2016224"/>
          </a:xfrm>
        </p:spPr>
        <p:txBody>
          <a:bodyPr anchor="ctr" anchorCtr="1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899592" y="3789040"/>
            <a:ext cx="7344816" cy="1343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4400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Name</a:t>
            </a:r>
            <a:r>
              <a:rPr lang="it-IT" dirty="0" smtClean="0"/>
              <a:t> </a:t>
            </a:r>
            <a:r>
              <a:rPr lang="it-IT" dirty="0" err="1" smtClean="0"/>
              <a:t>Surname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806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263650" y="5568950"/>
            <a:ext cx="518477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Jeroen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Wiert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Pluimers</a:t>
            </a:r>
            <a:endParaRPr lang="en-US" sz="2400" b="1" dirty="0">
              <a:latin typeface="Calibri" pitchFamily="34" charset="0"/>
            </a:endParaRPr>
          </a:p>
          <a:p>
            <a:r>
              <a:rPr lang="en-US" sz="2300" b="1" dirty="0" smtClean="0">
                <a:latin typeface="Calibri" pitchFamily="34" charset="0"/>
                <a:hlinkClick r:id="rId3"/>
              </a:rPr>
              <a:t>jeroen@pluimers.com</a:t>
            </a:r>
            <a:r>
              <a:rPr lang="en-US" sz="2300" b="1" dirty="0" smtClean="0">
                <a:latin typeface="Calibri" pitchFamily="34" charset="0"/>
              </a:rPr>
              <a:t> </a:t>
            </a:r>
            <a:endParaRPr lang="en-US" sz="2300" b="1" dirty="0">
              <a:latin typeface="Calibri" pitchFamily="34" charset="0"/>
            </a:endParaRPr>
          </a:p>
          <a:p>
            <a:r>
              <a:rPr lang="en-US" sz="2300" b="1" dirty="0" smtClean="0">
                <a:latin typeface="Calibri" pitchFamily="34" charset="0"/>
                <a:hlinkClick r:id="rId4"/>
              </a:rPr>
              <a:t>http://wiert.me</a:t>
            </a:r>
            <a:r>
              <a:rPr lang="en-US" sz="2300" b="1" baseline="0" dirty="0" smtClean="0">
                <a:latin typeface="Calibri" pitchFamily="34" charset="0"/>
              </a:rPr>
              <a:t> </a:t>
            </a:r>
            <a:endParaRPr lang="en-US" sz="2300" b="1" dirty="0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539552" y="5877272"/>
            <a:ext cx="426721" cy="64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 userDrawn="1">
            <p:ph type="ctrTitle"/>
          </p:nvPr>
        </p:nvSpPr>
        <p:spPr>
          <a:xfrm>
            <a:off x="611188" y="1557338"/>
            <a:ext cx="7772400" cy="1470025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 eaLnBrk="1" hangingPunct="1"/>
            <a:r>
              <a:rPr lang="nl-BE" dirty="0" smtClean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/>
          </p:nvPr>
        </p:nvSpPr>
        <p:spPr>
          <a:xfrm>
            <a:off x="1403350" y="3284538"/>
            <a:ext cx="6400800" cy="1752600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</a:defRPr>
            </a:lvl1pPr>
          </a:lstStyle>
          <a:p>
            <a:pPr eaLnBrk="1" hangingPunct="1"/>
            <a:r>
              <a:rPr lang="nl-BE" sz="3600" dirty="0" smtClean="0">
                <a:solidFill>
                  <a:srgbClr val="C6C6C6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806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395536" y="2492896"/>
            <a:ext cx="8424936" cy="1080120"/>
          </a:xfrm>
        </p:spPr>
        <p:txBody>
          <a:bodyPr anchor="t">
            <a:normAutofit/>
          </a:bodyPr>
          <a:lstStyle>
            <a:lvl1pPr algn="l">
              <a:defRPr sz="4400" b="1" cap="none"/>
            </a:lvl1pPr>
          </a:lstStyle>
          <a:p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395536" y="5733256"/>
            <a:ext cx="8424936" cy="504056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err="1" smtClean="0"/>
              <a:t>Subtitle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379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016"/>
            <a:ext cx="8229600" cy="5586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1016"/>
            <a:ext cx="4038600" cy="5586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1016"/>
            <a:ext cx="4038600" cy="5586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2672"/>
            <a:ext cx="9144000" cy="1075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1016"/>
            <a:ext cx="8229600" cy="558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30496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AF6F-1FD1-4D1E-9032-04D9A9EFC79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30496"/>
            <a:ext cx="2895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30496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8561-D89F-4D79-85F8-BE7741ECB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4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ert.me/" TargetMode="External"/><Relationship Id="rId2" Type="http://schemas.openxmlformats.org/officeDocument/2006/relationships/hyperlink" Target="mailto:jeroen@pluimer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MIX/MIX10/EX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din.com/pub/marko-von&#269;ina/85/741/895" TargetMode="External"/><Relationship Id="rId5" Type="http://schemas.openxmlformats.org/officeDocument/2006/relationships/hyperlink" Target="http://stackoverflow.com/users/587106/stefan-glienke" TargetMode="External"/><Relationship Id="rId4" Type="http://schemas.openxmlformats.org/officeDocument/2006/relationships/hyperlink" Target="https://github.com/bryanhunter/CaliburnMicroTal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questions/5421874/basic-concepts-of-mvvm-what-should-a-viewmodel-do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scapehq.com/blog/index.php/2012/01/12/caliburn-micro-part-1-getting-starte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scapehq.com/blog/index.php/2012/01/16/caliburn-micro-part-2-data-binding-and-event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tovell.com/blog/third-objec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scapehq.com/blog/index.php/2012/01/24/caliburn-micro-part-3-more-about-events-and-parameter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eaaDev/PresentationMode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treme_programm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Refactoring-Improving-Existing-Addison-Wesley-Technology-ebook/dp/B007WTFWJ6" TargetMode="External"/><Relationship Id="rId3" Type="http://schemas.openxmlformats.org/officeDocument/2006/relationships/hyperlink" Target="http://en.wikipedia.org/wiki/Code_refactoring" TargetMode="External"/><Relationship Id="rId7" Type="http://schemas.openxmlformats.org/officeDocument/2006/relationships/hyperlink" Target="http://www.amazon.com/Refactoring-Improving-Design-Existing-Code/dp/0201485672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2.com/cgi/wiki?RefactoringImprovingTheDesignOfExistingCode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www.refactoring.com/catalog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refactoring.com/" TargetMode="External"/><Relationship Id="rId9" Type="http://schemas.openxmlformats.org/officeDocument/2006/relationships/hyperlink" Target="http://en.wikipedia.org/wiki/Martin_Fowl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scapehq.com/blog/index.php/2012/02/01/caliburn-micro-part-4-the-event-aggregator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_(computer_science)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artinfowler.com/bliki/GangOfFour.html%E2%80%8E" TargetMode="External"/><Relationship Id="rId5" Type="http://schemas.openxmlformats.org/officeDocument/2006/relationships/hyperlink" Target="http://c2.com/cgi/wiki?GangOfFour" TargetMode="External"/><Relationship Id="rId4" Type="http://schemas.openxmlformats.org/officeDocument/2006/relationships/hyperlink" Target="http://en.wikipedia.org/wiki/Design_Pattern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aliburnmicro.codeplex.com/wikipage?title=The%20Service%20Locator&amp;referringTitle=Document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aliburnmicro.codeplex.com/wikipage?title=The%20Window%20Manager&amp;referringTitle=Documentation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jeroenp/conference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dscapehq.com/blog/index.php/2013/09/11/caliburn-micro-part-6-introduction-to-screens-and-conductors/" TargetMode="External"/><Relationship Id="rId3" Type="http://schemas.openxmlformats.org/officeDocument/2006/relationships/hyperlink" Target="http://www.mindscapehq.com/blog/index.php/2012/01/12/caliburn-micro-part-1-getting-started/" TargetMode="External"/><Relationship Id="rId7" Type="http://schemas.openxmlformats.org/officeDocument/2006/relationships/hyperlink" Target="http://www.mindscapehq.com/blog/index.php/2012/03/13/caliburn-micro-part-5-the-window-manager/" TargetMode="External"/><Relationship Id="rId2" Type="http://schemas.openxmlformats.org/officeDocument/2006/relationships/hyperlink" Target="http://caliburnmicro.codeplex.com/documenta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indscapehq.com/blog/index.php/2012/02/01/caliburn-micro-part-4-the-event-aggregator/" TargetMode="External"/><Relationship Id="rId11" Type="http://schemas.openxmlformats.org/officeDocument/2006/relationships/hyperlink" Target="http://wp.qmatteoq.com/first-steps-with-caliburn-micro-in-windows-phone-8-the-complete-series/" TargetMode="External"/><Relationship Id="rId5" Type="http://schemas.openxmlformats.org/officeDocument/2006/relationships/hyperlink" Target="http://www.mindscapehq.com/blog/index.php/2012/01/24/caliburn-micro-part-3-more-about-events-and-parameters/" TargetMode="External"/><Relationship Id="rId10" Type="http://schemas.openxmlformats.org/officeDocument/2006/relationships/hyperlink" Target="http://www.terrymarshall.com.au/Blog/tabid/162/tagid/37/Caliburn-Micro.aspx" TargetMode="External"/><Relationship Id="rId4" Type="http://schemas.openxmlformats.org/officeDocument/2006/relationships/hyperlink" Target="http://www.mindscapehq.com/blog/index.php/2012/1/16/caliburn-micro-part-2-data-binding-and-events/" TargetMode="External"/><Relationship Id="rId9" Type="http://schemas.openxmlformats.org/officeDocument/2006/relationships/hyperlink" Target="http://karlshifflett.wordpress.com/archive/mvvm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evolve/2013" TargetMode="External"/><Relationship Id="rId2" Type="http://schemas.openxmlformats.org/officeDocument/2006/relationships/hyperlink" Target="http://www.slideshare.net/Xamarin/git-hub-halp-app-minimizing-platformspecific-code-with-mvvm-by-justin-spahrsummer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en.wikipedia.org/wiki/Model-view-presenter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en.wikipedia.org/wiki/Model%E2%80%93view%E2%80%93controller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en.wikipedia.org/wiki/Model_View_ViewModel" TargetMode="External"/><Relationship Id="rId4" Type="http://schemas.openxmlformats.org/officeDocument/2006/relationships/hyperlink" Target="http://en.wikipedia.org/wiki/XAML" TargetMode="External"/><Relationship Id="rId9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iert.me/" TargetMode="External"/><Relationship Id="rId2" Type="http://schemas.openxmlformats.org/officeDocument/2006/relationships/hyperlink" Target="mailto:jeroen@pluimer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bitbucket.org/jeroenp/conferences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aliburnmicro.codeplex.com/wikipage?title=View/ViewModel%20Naming%20Conventions&amp;referringTitle=Documen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aliburnmicro.codeplex.com/wikipage?title=Using%20the%20NameTransformer&amp;referringTitle=Documentation" TargetMode="External"/><Relationship Id="rId4" Type="http://schemas.openxmlformats.org/officeDocument/2006/relationships/hyperlink" Target="http://caliburnmicro.codeplex.com/wikipage?title=Handling%20Custom%20Conventions&amp;referringTitle=Documentation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scapehq.com/blog/index.php/2012/02/01/caliburn-micro-part-4-the-event-aggregator/" TargetMode="Externa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pftutorial.net/dependencyproperties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en.wikipedia.org/wiki/Model_View_ViewModel" TargetMode="External"/><Relationship Id="rId7" Type="http://schemas.openxmlformats.org/officeDocument/2006/relationships/hyperlink" Target="http://blogs.msdn.com/b/johngossman/archive/2005/10/08/478683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lexander.lds.lg.ua/2010/05/mvvm-model-view-view-model-design-pattern-for-net-windows-forms-winforms/" TargetMode="External"/><Relationship Id="rId5" Type="http://schemas.openxmlformats.org/officeDocument/2006/relationships/hyperlink" Target="http://nirajrules.wordpress.com/2009/07/18/mvc-vs-mvp-vs-mvvm/" TargetMode="External"/><Relationship Id="rId4" Type="http://schemas.openxmlformats.org/officeDocument/2006/relationships/hyperlink" Target="http://joel.inpointform.net/software-development/mvvm-vs-mvp-vs-mvc-the-differences-explained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nockoutjs.com/" TargetMode="External"/><Relationship Id="rId13" Type="http://schemas.openxmlformats.org/officeDocument/2006/relationships/hyperlink" Target="https://developer.apple.com/legacy/library/documentation/Cocoa/Conceptual/CocoaFundamentals/CocoaDesignPatterns/CocoaDesignPatterns.html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github.com/MvvmCross" TargetMode="External"/><Relationship Id="rId12" Type="http://schemas.openxmlformats.org/officeDocument/2006/relationships/hyperlink" Target="https://github.com/S73417H/bambi-mvv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dn.microsoft.com/en-us/library/gg430869" TargetMode="External"/><Relationship Id="rId11" Type="http://schemas.openxmlformats.org/officeDocument/2006/relationships/hyperlink" Target="http://www.zkoss.org/" TargetMode="External"/><Relationship Id="rId5" Type="http://schemas.openxmlformats.org/officeDocument/2006/relationships/hyperlink" Target="http://caliburnmicro.codeplex.com/" TargetMode="External"/><Relationship Id="rId10" Type="http://schemas.openxmlformats.org/officeDocument/2006/relationships/hyperlink" Target="https://github.com/gueei/AndroidBinding" TargetMode="External"/><Relationship Id="rId4" Type="http://schemas.openxmlformats.org/officeDocument/2006/relationships/hyperlink" Target="http://caliburn.codeplex.com/" TargetMode="External"/><Relationship Id="rId9" Type="http://schemas.openxmlformats.org/officeDocument/2006/relationships/hyperlink" Target="http://angularjs.org/" TargetMode="Externa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An introduction to MVVM with Caliburn Micro for Delphi</a:t>
            </a:r>
            <a:endParaRPr lang="it-IT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DAPUG fal</a:t>
            </a:r>
            <a:r>
              <a:rPr lang="en-US" smtClean="0"/>
              <a:t>l 2015</a:t>
            </a:r>
            <a:endParaRPr lang="en-US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263650" y="5568950"/>
            <a:ext cx="518477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Calibri" pitchFamily="34" charset="0"/>
              </a:rPr>
              <a:t>Jeroen</a:t>
            </a: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itchFamily="34" charset="0"/>
              </a:rPr>
              <a:t>Wiert</a:t>
            </a: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itchFamily="34" charset="0"/>
              </a:rPr>
              <a:t>Pluimers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300" b="1" dirty="0" smtClean="0">
                <a:latin typeface="Calibri" pitchFamily="34" charset="0"/>
                <a:hlinkClick r:id="rId2"/>
              </a:rPr>
              <a:t>jeroen@pluimers.com</a:t>
            </a:r>
            <a:r>
              <a:rPr lang="en-US" sz="2300" b="1" dirty="0" smtClean="0">
                <a:latin typeface="Calibri" pitchFamily="34" charset="0"/>
              </a:rPr>
              <a:t> </a:t>
            </a:r>
            <a:endParaRPr lang="en-US" sz="2300" b="1" dirty="0">
              <a:latin typeface="Calibri" pitchFamily="34" charset="0"/>
            </a:endParaRPr>
          </a:p>
          <a:p>
            <a:r>
              <a:rPr lang="en-US" sz="2300" b="1" dirty="0" smtClean="0">
                <a:latin typeface="Calibri" pitchFamily="34" charset="0"/>
                <a:hlinkClick r:id="rId3"/>
              </a:rPr>
              <a:t>http://wiert.me</a:t>
            </a:r>
            <a:r>
              <a:rPr lang="en-US" sz="2300" b="1" baseline="0" dirty="0" smtClean="0">
                <a:latin typeface="Calibri" pitchFamily="34" charset="0"/>
              </a:rPr>
              <a:t> </a:t>
            </a:r>
            <a:endParaRPr lang="en-US" sz="2300" b="1" dirty="0">
              <a:latin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62257" y="5643993"/>
            <a:ext cx="1097375" cy="10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3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MVVM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Write as little code as possible </a:t>
            </a:r>
            <a:br>
              <a:rPr lang="it-IT" dirty="0" smtClean="0"/>
            </a:br>
            <a:r>
              <a:rPr lang="it-IT" dirty="0" smtClean="0"/>
              <a:t>by using</a:t>
            </a:r>
          </a:p>
          <a:p>
            <a:pPr lvl="1"/>
            <a:r>
              <a:rPr lang="en-US" dirty="0" smtClean="0"/>
              <a:t>"Program to an 'interface', not an 'implementation'." </a:t>
            </a:r>
          </a:p>
          <a:p>
            <a:pPr lvl="2"/>
            <a:r>
              <a:rPr lang="en-US" dirty="0" smtClean="0"/>
              <a:t>(Gang of Four 1995:18)</a:t>
            </a:r>
          </a:p>
          <a:p>
            <a:pPr lvl="1"/>
            <a:r>
              <a:rPr lang="en-US" dirty="0" smtClean="0"/>
              <a:t>"Favor 'object composition' over 'class inheritance'." </a:t>
            </a:r>
          </a:p>
          <a:p>
            <a:pPr lvl="2"/>
            <a:r>
              <a:rPr lang="en-US" dirty="0" smtClean="0"/>
              <a:t>(Gang of Four 1995:20)</a:t>
            </a:r>
          </a:p>
          <a:p>
            <a:pPr lvl="1"/>
            <a:r>
              <a:rPr lang="it-IT" dirty="0" smtClean="0"/>
              <a:t>A structured 3-layer approach</a:t>
            </a:r>
          </a:p>
          <a:p>
            <a:endParaRPr lang="it-IT" dirty="0" smtClean="0"/>
          </a:p>
          <a:p>
            <a:r>
              <a:rPr lang="it-IT" dirty="0" smtClean="0"/>
              <a:t>The `Caliburn for Delphi` framework</a:t>
            </a:r>
          </a:p>
          <a:p>
            <a:pPr lvl="1"/>
            <a:r>
              <a:rPr lang="it-IT" dirty="0" smtClean="0"/>
              <a:t>allows the examples of this session to work</a:t>
            </a:r>
          </a:p>
          <a:p>
            <a:pPr lvl="1"/>
            <a:r>
              <a:rPr lang="it-IT" dirty="0" smtClean="0"/>
              <a:t>implements MVVM, and a lot more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is very similar to the C# Caliburn / Caliburn.Micro frameworks 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smtClean="0">
                <a:hlinkClick r:id="rId3"/>
              </a:rPr>
              <a:t>http://channel9.msdn.com/Events/MIX/MIX10/EX15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en-US" dirty="0" smtClean="0">
                <a:hlinkClick r:id="rId4"/>
              </a:rPr>
              <a:t>https://github.com/bryanhunter/CaliburnMicroTalk</a:t>
            </a:r>
            <a:endParaRPr lang="it-IT" dirty="0" smtClean="0"/>
          </a:p>
          <a:p>
            <a:pPr lvl="1"/>
            <a:r>
              <a:rPr lang="it-IT" dirty="0" smtClean="0"/>
              <a:t>is written by Stefan Glienke (of DSharp) 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en-US" dirty="0" smtClean="0">
                <a:hlinkClick r:id="rId5"/>
              </a:rPr>
              <a:t>http://stackoverflow.com/users/587106/stefan-glienke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and enhanced by Marko Vončina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smtClean="0">
                <a:hlinkClick r:id="rId6"/>
              </a:rPr>
              <a:t>http://www.linkedin.com/pub/marko-vončina/85/741/895</a:t>
            </a:r>
            <a:r>
              <a:rPr lang="it-IT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start of </a:t>
            </a:r>
            <a:r>
              <a:rPr lang="en-US" dirty="0" err="1" smtClean="0"/>
              <a:t>Caliburn</a:t>
            </a:r>
            <a:r>
              <a:rPr lang="en-US" dirty="0" smtClean="0"/>
              <a:t> Micro</a:t>
            </a:r>
            <a:endParaRPr lang="en-US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197633"/>
            <a:ext cx="9147697" cy="51836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Caliburn</a:t>
            </a:r>
            <a:r>
              <a:rPr lang="en-US" dirty="0" smtClean="0"/>
              <a:t> for Delphi features and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MVVM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pPr lvl="1"/>
            <a:r>
              <a:rPr lang="en-US" dirty="0" smtClean="0"/>
              <a:t>Event Aggregator (publish-subscribe)</a:t>
            </a:r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smtClean="0"/>
              <a:t>Conductors and Screens</a:t>
            </a:r>
          </a:p>
          <a:p>
            <a:pPr lvl="1"/>
            <a:r>
              <a:rPr lang="en-US" dirty="0" err="1" smtClean="0"/>
              <a:t>Bootstrapper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Fundamentals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cover some of these here, starting with MVVM.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What the user sees</a:t>
            </a:r>
          </a:p>
          <a:p>
            <a:pPr lvl="1"/>
            <a:r>
              <a:rPr lang="en-US" dirty="0" smtClean="0"/>
              <a:t>Are dumb</a:t>
            </a:r>
          </a:p>
          <a:p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Model and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smtClean="0"/>
              <a:t>are testable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smtClean="0"/>
              <a:t>Glue between View and Model:</a:t>
            </a:r>
          </a:p>
          <a:p>
            <a:pPr lvl="2"/>
            <a:r>
              <a:rPr lang="en-US" dirty="0" smtClean="0"/>
              <a:t>actions/bindings of the View</a:t>
            </a:r>
          </a:p>
          <a:p>
            <a:pPr lvl="2"/>
            <a:r>
              <a:rPr lang="en-US" dirty="0" smtClean="0"/>
              <a:t>bindings on the model</a:t>
            </a:r>
          </a:p>
          <a:p>
            <a:pPr lvl="2"/>
            <a:r>
              <a:rPr lang="en-US" dirty="0" smtClean="0"/>
              <a:t>contains most code</a:t>
            </a:r>
          </a:p>
          <a:p>
            <a:endParaRPr lang="en-US" dirty="0"/>
          </a:p>
        </p:txBody>
      </p:sp>
      <p:sp>
        <p:nvSpPr>
          <p:cNvPr id="3074" name="AutoShape 2" descr="Ff798384.19193d97-0786-474b-a47e-c91745977877(en-us,PandP.10)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24186" y="3501008"/>
            <a:ext cx="57721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572000" y="58052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4"/>
              </a:rPr>
              <a:t>http://stackoverflow.com/questions/5421874/basic-concepts-of-mvvm-what-should-a-viewmodel-do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your application starts with the View/</a:t>
            </a:r>
            <a:r>
              <a:rPr lang="en-US" dirty="0" err="1" smtClean="0"/>
              <a:t>ViewModel</a:t>
            </a:r>
            <a:r>
              <a:rPr lang="en-US" dirty="0" smtClean="0"/>
              <a:t> combo</a:t>
            </a:r>
          </a:p>
          <a:p>
            <a:r>
              <a:rPr lang="en-US" dirty="0" smtClean="0"/>
              <a:t>Even the main Window is a View (and has a 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Those are usually named either of these</a:t>
            </a:r>
          </a:p>
          <a:p>
            <a:pPr lvl="2"/>
            <a:r>
              <a:rPr lang="en-US" dirty="0" err="1" smtClean="0"/>
              <a:t>ShellView</a:t>
            </a:r>
            <a:r>
              <a:rPr lang="en-US" dirty="0" smtClean="0"/>
              <a:t>/</a:t>
            </a:r>
            <a:r>
              <a:rPr lang="en-US" dirty="0" err="1" smtClean="0"/>
              <a:t>ShellViewModel</a:t>
            </a:r>
            <a:endParaRPr lang="en-US" dirty="0" smtClean="0"/>
          </a:p>
          <a:p>
            <a:pPr lvl="2"/>
            <a:r>
              <a:rPr lang="en-US" dirty="0" err="1" smtClean="0"/>
              <a:t>AppView</a:t>
            </a:r>
            <a:r>
              <a:rPr lang="en-US" dirty="0" smtClean="0"/>
              <a:t> / </a:t>
            </a:r>
            <a:r>
              <a:rPr lang="en-US" dirty="0" err="1" smtClean="0"/>
              <a:t>AppViewModel</a:t>
            </a:r>
            <a:endParaRPr lang="en-US" dirty="0" smtClean="0"/>
          </a:p>
          <a:p>
            <a:r>
              <a:rPr lang="en-US" dirty="0" smtClean="0"/>
              <a:t>It is up to the </a:t>
            </a:r>
            <a:r>
              <a:rPr lang="en-US" dirty="0" err="1" smtClean="0"/>
              <a:t>ViewModel</a:t>
            </a:r>
            <a:r>
              <a:rPr lang="en-US" dirty="0" smtClean="0"/>
              <a:t> how to do the Model</a:t>
            </a:r>
          </a:p>
          <a:p>
            <a:r>
              <a:rPr lang="en-US" dirty="0" smtClean="0"/>
              <a:t>So we will concentrate on the View and </a:t>
            </a:r>
            <a:r>
              <a:rPr lang="en-US" dirty="0" err="1" smtClean="0"/>
              <a:t>ViewModel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80170" y="4509120"/>
            <a:ext cx="57721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169330" y="4437112"/>
            <a:ext cx="2952328" cy="237626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Delphi picture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Form/Frame implementing View Interface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Class implementing </a:t>
            </a:r>
            <a:r>
              <a:rPr lang="en-US" dirty="0" err="1" smtClean="0"/>
              <a:t>ViewModel</a:t>
            </a:r>
            <a:r>
              <a:rPr lang="en-US" dirty="0" smtClean="0"/>
              <a:t> Interface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Anything</a:t>
            </a:r>
          </a:p>
        </p:txBody>
      </p:sp>
      <p:cxnSp>
        <p:nvCxnSpPr>
          <p:cNvPr id="15" name="Elbow Connector 14"/>
          <p:cNvCxnSpPr>
            <a:stCxn id="20" idx="2"/>
            <a:endCxn id="24" idx="0"/>
          </p:cNvCxnSpPr>
          <p:nvPr/>
        </p:nvCxnSpPr>
        <p:spPr>
          <a:xfrm rot="5400000">
            <a:off x="809836" y="2672916"/>
            <a:ext cx="1411560" cy="12700"/>
          </a:xfrm>
          <a:prstGeom prst="bentConnector3">
            <a:avLst>
              <a:gd name="adj1" fmla="val 50000"/>
            </a:avLst>
          </a:prstGeom>
          <a:ln w="47625"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58416" y="10527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sz="2800" dirty="0"/>
          </a:p>
        </p:txBody>
      </p:sp>
      <p:sp>
        <p:nvSpPr>
          <p:cNvPr id="22" name="Rounded Rectangle 21"/>
          <p:cNvSpPr/>
          <p:nvPr/>
        </p:nvSpPr>
        <p:spPr>
          <a:xfrm>
            <a:off x="2915816" y="10527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2001416" y="10527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1058416" y="337869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VM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2915816" y="337869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VM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2001416" y="337869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VM</a:t>
            </a:r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058416" y="57549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915816" y="57549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001416" y="57549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cxnSp>
        <p:nvCxnSpPr>
          <p:cNvPr id="36" name="Elbow Connector 35"/>
          <p:cNvCxnSpPr>
            <a:stCxn id="20" idx="1"/>
            <a:endCxn id="24" idx="1"/>
          </p:cNvCxnSpPr>
          <p:nvPr/>
        </p:nvCxnSpPr>
        <p:spPr>
          <a:xfrm rot="10800000" flipV="1">
            <a:off x="1058416" y="1509936"/>
            <a:ext cx="12700" cy="2325960"/>
          </a:xfrm>
          <a:prstGeom prst="curvedConnector3">
            <a:avLst>
              <a:gd name="adj1" fmla="val 5060372"/>
            </a:avLst>
          </a:prstGeom>
          <a:ln w="476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4" idx="2"/>
            <a:endCxn id="27" idx="0"/>
          </p:cNvCxnSpPr>
          <p:nvPr/>
        </p:nvCxnSpPr>
        <p:spPr>
          <a:xfrm rot="5400000">
            <a:off x="784684" y="5024028"/>
            <a:ext cx="1461864" cy="12700"/>
          </a:xfrm>
          <a:prstGeom prst="bentConnector3">
            <a:avLst>
              <a:gd name="adj1" fmla="val 50000"/>
            </a:avLst>
          </a:prstGeom>
          <a:ln w="47625"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6" idx="2"/>
            <a:endCxn id="29" idx="0"/>
          </p:cNvCxnSpPr>
          <p:nvPr/>
        </p:nvCxnSpPr>
        <p:spPr>
          <a:xfrm rot="5400000">
            <a:off x="1727684" y="5024028"/>
            <a:ext cx="1461864" cy="12700"/>
          </a:xfrm>
          <a:prstGeom prst="bentConnector3">
            <a:avLst>
              <a:gd name="adj1" fmla="val 50000"/>
            </a:avLst>
          </a:prstGeom>
          <a:ln w="47625"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6846" y="2132856"/>
            <a:ext cx="498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 		Action- 		Events /</a:t>
            </a:r>
            <a:br>
              <a:rPr lang="en-US" dirty="0" smtClean="0"/>
            </a:br>
            <a:r>
              <a:rPr lang="en-US" dirty="0" smtClean="0"/>
              <a:t>Binding		</a:t>
            </a:r>
            <a:r>
              <a:rPr lang="en-US" dirty="0" err="1" smtClean="0"/>
              <a:t>Binding</a:t>
            </a:r>
            <a:r>
              <a:rPr lang="en-US" dirty="0" smtClean="0"/>
              <a:t> / 		Notification</a:t>
            </a:r>
            <a:br>
              <a:rPr lang="en-US" dirty="0" smtClean="0"/>
            </a:br>
            <a:r>
              <a:rPr lang="en-US" dirty="0" smtClean="0"/>
              <a:t>		Events / </a:t>
            </a:r>
            <a:br>
              <a:rPr lang="en-US" dirty="0" smtClean="0"/>
            </a:br>
            <a:r>
              <a:rPr lang="en-US" dirty="0" smtClean="0"/>
              <a:t>		Commands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8312" y="4521894"/>
            <a:ext cx="5085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 		Action-		Events / </a:t>
            </a:r>
            <a:br>
              <a:rPr lang="en-US" dirty="0" smtClean="0"/>
            </a:br>
            <a:r>
              <a:rPr lang="en-US" dirty="0" smtClean="0"/>
              <a:t>Binding /		Binding / 		Notification </a:t>
            </a:r>
            <a:br>
              <a:rPr lang="en-US" dirty="0" smtClean="0"/>
            </a:br>
            <a:r>
              <a:rPr lang="en-US" dirty="0" smtClean="0"/>
              <a:t>Code		</a:t>
            </a:r>
            <a:r>
              <a:rPr lang="en-US" dirty="0" err="1" smtClean="0"/>
              <a:t>Code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1616" y="10527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sz="2800" dirty="0"/>
          </a:p>
        </p:txBody>
      </p:sp>
      <p:sp>
        <p:nvSpPr>
          <p:cNvPr id="51" name="Rounded Rectangle 50"/>
          <p:cNvSpPr/>
          <p:nvPr/>
        </p:nvSpPr>
        <p:spPr>
          <a:xfrm>
            <a:off x="3801616" y="337869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VM</a:t>
            </a:r>
            <a:endParaRPr lang="en-US" sz="2800" dirty="0"/>
          </a:p>
        </p:txBody>
      </p:sp>
      <p:sp>
        <p:nvSpPr>
          <p:cNvPr id="52" name="Rounded Rectangle 51"/>
          <p:cNvSpPr/>
          <p:nvPr/>
        </p:nvSpPr>
        <p:spPr>
          <a:xfrm>
            <a:off x="3801616" y="57549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cxnSp>
        <p:nvCxnSpPr>
          <p:cNvPr id="53" name="Elbow Connector 52"/>
          <p:cNvCxnSpPr>
            <a:stCxn id="50" idx="2"/>
            <a:endCxn id="51" idx="0"/>
          </p:cNvCxnSpPr>
          <p:nvPr/>
        </p:nvCxnSpPr>
        <p:spPr>
          <a:xfrm rot="5400000">
            <a:off x="3553036" y="2672916"/>
            <a:ext cx="1411560" cy="12700"/>
          </a:xfrm>
          <a:prstGeom prst="bentConnector3">
            <a:avLst>
              <a:gd name="adj1" fmla="val 50000"/>
            </a:avLst>
          </a:prstGeom>
          <a:ln w="47625"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2"/>
            <a:endCxn id="52" idx="0"/>
          </p:cNvCxnSpPr>
          <p:nvPr/>
        </p:nvCxnSpPr>
        <p:spPr>
          <a:xfrm rot="5400000">
            <a:off x="3527884" y="5024028"/>
            <a:ext cx="1461864" cy="12700"/>
          </a:xfrm>
          <a:prstGeom prst="bentConnector3">
            <a:avLst>
              <a:gd name="adj1" fmla="val 50000"/>
            </a:avLst>
          </a:prstGeom>
          <a:ln w="47625"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20272" y="5469031"/>
            <a:ext cx="2051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Class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Web Connection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Database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2" name="Elbow Connector 61"/>
          <p:cNvCxnSpPr>
            <a:stCxn id="24" idx="1"/>
            <a:endCxn id="27" idx="1"/>
          </p:cNvCxnSpPr>
          <p:nvPr/>
        </p:nvCxnSpPr>
        <p:spPr>
          <a:xfrm rot="10800000" flipV="1">
            <a:off x="1058416" y="3835896"/>
            <a:ext cx="12700" cy="2376264"/>
          </a:xfrm>
          <a:prstGeom prst="curvedConnector3">
            <a:avLst>
              <a:gd name="adj1" fmla="val 5128301"/>
            </a:avLst>
          </a:prstGeom>
          <a:ln w="476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3" idx="2"/>
            <a:endCxn id="26" idx="0"/>
          </p:cNvCxnSpPr>
          <p:nvPr/>
        </p:nvCxnSpPr>
        <p:spPr>
          <a:xfrm rot="5400000">
            <a:off x="1752836" y="2672916"/>
            <a:ext cx="1411560" cy="12700"/>
          </a:xfrm>
          <a:prstGeom prst="bentConnector3">
            <a:avLst>
              <a:gd name="adj1" fmla="val 50000"/>
            </a:avLst>
          </a:prstGeom>
          <a:ln w="47625"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058416" y="1052736"/>
            <a:ext cx="3657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058416" y="3378696"/>
            <a:ext cx="3657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ViewModel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058416" y="5754960"/>
            <a:ext cx="3657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-454317" y="2497846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MindScape AppView demo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MVVM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1. Project setup </a:t>
            </a:r>
            <a:br>
              <a:rPr lang="en-US" smtClean="0"/>
            </a:br>
            <a:r>
              <a:rPr lang="en-US" smtClean="0"/>
              <a:t>2. Binding Properties </a:t>
            </a:r>
            <a:br>
              <a:rPr lang="en-US" smtClean="0"/>
            </a:br>
            <a:r>
              <a:rPr lang="en-US" smtClean="0"/>
              <a:t>and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MindScape AppView</a:t>
            </a:r>
            <a:br>
              <a:rPr lang="en-US" smtClean="0"/>
            </a:br>
            <a:r>
              <a:rPr lang="en-US" smtClean="0"/>
              <a:t>	Part A: getting started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5536" y="5877272"/>
            <a:ext cx="8424936" cy="504056"/>
          </a:xfrm>
        </p:spPr>
        <p:txBody>
          <a:bodyPr>
            <a:normAutofit fontScale="40000" lnSpcReduction="20000"/>
          </a:bodyPr>
          <a:lstStyle/>
          <a:p>
            <a:r>
              <a:rPr lang="en-US" smtClean="0">
                <a:hlinkClick r:id="rId2"/>
              </a:rPr>
              <a:t>http://www.mindscapehq.com/blog/index.php/2012/01/12/caliburn-micro-part-1-getting-started/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A; 1;2;3/…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Create VCL project with these units and forms: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AppViewForm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(VCL Form `</a:t>
            </a:r>
            <a:r>
              <a:rPr lang="en-US" dirty="0" err="1" smtClean="0"/>
              <a:t>TAppView</a:t>
            </a:r>
            <a:r>
              <a:rPr lang="en-US" dirty="0" smtClean="0"/>
              <a:t>` with name `</a:t>
            </a:r>
            <a:r>
              <a:rPr lang="en-US" dirty="0" err="1" smtClean="0"/>
              <a:t>AppView</a:t>
            </a:r>
            <a:r>
              <a:rPr lang="en-US" dirty="0" smtClean="0"/>
              <a:t>`)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AppInterfaces</a:t>
            </a:r>
            <a:r>
              <a:rPr lang="en-US" dirty="0" smtClean="0"/>
              <a:t> </a:t>
            </a:r>
          </a:p>
          <a:p>
            <a:pPr marL="1314450" lvl="2" indent="-457200"/>
            <a:r>
              <a:rPr lang="en-US" dirty="0" smtClean="0"/>
              <a:t>(interface `</a:t>
            </a:r>
            <a:r>
              <a:rPr lang="en-US" dirty="0" err="1" smtClean="0"/>
              <a:t>IAppViewModel</a:t>
            </a:r>
            <a:r>
              <a:rPr lang="en-US" dirty="0" smtClean="0"/>
              <a:t>`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AppViewModel</a:t>
            </a:r>
            <a:r>
              <a:rPr lang="en-US" dirty="0" smtClean="0"/>
              <a:t> </a:t>
            </a:r>
          </a:p>
          <a:p>
            <a:pPr marL="1314450" lvl="2" indent="-457200"/>
            <a:r>
              <a:rPr lang="en-US" dirty="0" smtClean="0"/>
              <a:t>(class `</a:t>
            </a:r>
            <a:r>
              <a:rPr lang="en-US" dirty="0" err="1" smtClean="0"/>
              <a:t>TAppViewModel</a:t>
            </a:r>
            <a:r>
              <a:rPr lang="en-US" dirty="0" smtClean="0"/>
              <a:t>` implementing `</a:t>
            </a:r>
            <a:r>
              <a:rPr lang="en-US" dirty="0" err="1" smtClean="0"/>
              <a:t>IAppViewModel</a:t>
            </a:r>
            <a:r>
              <a:rPr lang="en-US" dirty="0" smtClean="0"/>
              <a:t>`)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Change these paths: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Either in the Project Search Path (which I like most)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Or in the Delphi Library Path:</a:t>
            </a:r>
          </a:p>
          <a:p>
            <a:pPr marL="1314450" lvl="2" indent="-457200"/>
            <a:r>
              <a:rPr lang="en-US" dirty="0" smtClean="0"/>
              <a:t>..\..\Source\</a:t>
            </a:r>
            <a:r>
              <a:rPr lang="en-US" dirty="0" err="1" smtClean="0"/>
              <a:t>PresentationModel</a:t>
            </a:r>
            <a:r>
              <a:rPr lang="en-US" dirty="0" smtClean="0"/>
              <a:t>;..\..\Source\Validation;..\..\External\</a:t>
            </a:r>
            <a:r>
              <a:rPr lang="en-US" dirty="0" err="1" smtClean="0"/>
              <a:t>DSharp</a:t>
            </a:r>
            <a:r>
              <a:rPr lang="en-US" dirty="0" smtClean="0"/>
              <a:t>\Aspects;..\..\External\</a:t>
            </a:r>
            <a:r>
              <a:rPr lang="en-US" dirty="0" err="1" smtClean="0"/>
              <a:t>DSharp</a:t>
            </a:r>
            <a:r>
              <a:rPr lang="en-US" dirty="0" smtClean="0"/>
              <a:t>\Bindings;..\..\External\</a:t>
            </a:r>
            <a:r>
              <a:rPr lang="en-US" dirty="0" err="1" smtClean="0"/>
              <a:t>DSharp</a:t>
            </a:r>
            <a:r>
              <a:rPr lang="en-US" dirty="0" smtClean="0"/>
              <a:t>\Collections;..\..\External\</a:t>
            </a:r>
            <a:r>
              <a:rPr lang="en-US" dirty="0" err="1" smtClean="0"/>
              <a:t>DSharp</a:t>
            </a:r>
            <a:r>
              <a:rPr lang="en-US" dirty="0" smtClean="0"/>
              <a:t>\</a:t>
            </a:r>
            <a:r>
              <a:rPr lang="en-US" dirty="0" err="1" smtClean="0"/>
              <a:t>ComponentModel</a:t>
            </a:r>
            <a:r>
              <a:rPr lang="en-US" dirty="0" smtClean="0"/>
              <a:t>;..\..\External\</a:t>
            </a:r>
            <a:r>
              <a:rPr lang="en-US" dirty="0" err="1" smtClean="0"/>
              <a:t>DSharp</a:t>
            </a:r>
            <a:r>
              <a:rPr lang="en-US" dirty="0" smtClean="0"/>
              <a:t>\Core;..\..\External\</a:t>
            </a:r>
            <a:r>
              <a:rPr lang="en-US" dirty="0" err="1" smtClean="0"/>
              <a:t>DSharp</a:t>
            </a:r>
            <a:r>
              <a:rPr lang="en-US" dirty="0" smtClean="0"/>
              <a:t>\</a:t>
            </a:r>
            <a:r>
              <a:rPr lang="en-US" dirty="0" err="1" smtClean="0"/>
              <a:t>DelphiWebScript</a:t>
            </a:r>
            <a:r>
              <a:rPr lang="en-US" dirty="0" smtClean="0"/>
              <a:t>;..\..\External\</a:t>
            </a:r>
            <a:r>
              <a:rPr lang="en-US" dirty="0" err="1" smtClean="0"/>
              <a:t>DSharp</a:t>
            </a:r>
            <a:r>
              <a:rPr lang="en-US" dirty="0" smtClean="0"/>
              <a:t>\</a:t>
            </a:r>
            <a:r>
              <a:rPr lang="en-US" dirty="0" err="1" smtClean="0"/>
              <a:t>DevExpress</a:t>
            </a:r>
            <a:r>
              <a:rPr lang="en-US" dirty="0" smtClean="0"/>
              <a:t>;..\..\External\</a:t>
            </a:r>
            <a:r>
              <a:rPr lang="en-US" dirty="0" err="1" smtClean="0"/>
              <a:t>DSharp</a:t>
            </a:r>
            <a:r>
              <a:rPr lang="en-US" dirty="0" smtClean="0"/>
              <a:t>\Interception;..\..\External\</a:t>
            </a:r>
            <a:r>
              <a:rPr lang="en-US" dirty="0" err="1" smtClean="0"/>
              <a:t>DSharp</a:t>
            </a:r>
            <a:r>
              <a:rPr lang="en-US" dirty="0" smtClean="0"/>
              <a:t>\Logging;..\..\External\</a:t>
            </a:r>
            <a:r>
              <a:rPr lang="en-US" dirty="0" err="1" smtClean="0"/>
              <a:t>DSharp</a:t>
            </a:r>
            <a:r>
              <a:rPr lang="en-US" dirty="0" smtClean="0"/>
              <a:t>\Testing;..\..\External\</a:t>
            </a:r>
            <a:r>
              <a:rPr lang="en-US" dirty="0" err="1" smtClean="0"/>
              <a:t>DSharp</a:t>
            </a:r>
            <a:r>
              <a:rPr lang="en-US" dirty="0" smtClean="0"/>
              <a:t>\Windows;$(Spring)\Source\Base;$(Spring)\Source\Base\Collections;$(Spring)\Source\Base\Reflection;$(Spring)\Source\Core\Container;$(Spring)\Source\Core\Services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Add conditional defines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 DEBUG</a:t>
            </a:r>
          </a:p>
          <a:p>
            <a:pPr marL="1314450" lvl="2" indent="-457200"/>
            <a:r>
              <a:rPr lang="en-US" dirty="0" err="1" smtClean="0"/>
              <a:t>CodeSite;DEBUG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z="24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en-US" sz="2400" kern="1200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MindScape</a:t>
            </a:r>
            <a:r>
              <a:rPr lang="en-US" sz="24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kern="1200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AppView</a:t>
            </a:r>
            <a:r>
              <a:rPr lang="en-US" sz="24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– Part A; 4;5/…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457200">
              <a:buFont typeface="+mj-lt"/>
              <a:buAutoNum type="arabicPeriod" startAt="4"/>
            </a:pPr>
            <a:r>
              <a:rPr lang="en-US" dirty="0" smtClean="0"/>
              <a:t>Chang </a:t>
            </a:r>
            <a:r>
              <a:rPr lang="en-US" dirty="0" err="1" smtClean="0"/>
              <a:t>AppView</a:t>
            </a:r>
            <a:r>
              <a:rPr lang="en-US" dirty="0" smtClean="0"/>
              <a:t> unit to have </a:t>
            </a:r>
          </a:p>
          <a:p>
            <a:pPr marL="914400" lvl="1" indent="-457200"/>
            <a:r>
              <a:rPr lang="en-US" dirty="0" smtClean="0"/>
              <a:t>an `initialization` section and </a:t>
            </a:r>
          </a:p>
          <a:p>
            <a:pPr marL="914400" lvl="1" indent="-457200"/>
            <a:r>
              <a:rPr lang="en-US" dirty="0" smtClean="0"/>
              <a:t>no more `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: </a:t>
            </a:r>
            <a:r>
              <a:rPr lang="en-US" dirty="0" err="1" smtClean="0"/>
              <a:t>TAppView</a:t>
            </a:r>
            <a:r>
              <a:rPr lang="en-US" dirty="0" smtClean="0"/>
              <a:t>`</a:t>
            </a:r>
          </a:p>
          <a:p>
            <a:pPr marL="914400" lvl="1" indent="-457200">
              <a:buNone/>
            </a:pPr>
            <a:r>
              <a:rPr lang="en-US" dirty="0" smtClean="0"/>
              <a:t>like this: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fr-FR" dirty="0" smtClean="0">
                <a:solidFill>
                  <a:srgbClr val="000000"/>
                </a:solidFill>
                <a:latin typeface="Courier New"/>
              </a:rPr>
              <a:t>  Windows, Messages,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</a:rPr>
              <a:t>SysUtils</a:t>
            </a:r>
            <a:r>
              <a:rPr lang="fr-FR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</a:rPr>
              <a:t>Variants</a:t>
            </a:r>
            <a:r>
              <a:rPr lang="fr-FR" dirty="0" smtClean="0">
                <a:solidFill>
                  <a:srgbClr val="000000"/>
                </a:solidFill>
                <a:latin typeface="Courier New"/>
              </a:rPr>
              <a:t>, Classes,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</a:rPr>
              <a:t>Graphics</a:t>
            </a:r>
            <a:r>
              <a:rPr lang="fr-FR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Controls, Forms, Dialogs,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DSharp.Bindings.VCLControls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implementation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{$R *.dfm}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initialization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TAppView.ClassName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  <a:endParaRPr lang="en-US" dirty="0" smtClean="0"/>
          </a:p>
          <a:p>
            <a:pPr marL="514350" indent="-457200">
              <a:buFont typeface="+mj-lt"/>
              <a:buAutoNum type="arabicPeriod" startAt="5"/>
            </a:pPr>
            <a:r>
              <a:rPr lang="en-US" dirty="0" smtClean="0"/>
              <a:t>Change </a:t>
            </a:r>
            <a:r>
              <a:rPr lang="en-US" dirty="0" err="1" smtClean="0"/>
              <a:t>AppViewModel</a:t>
            </a:r>
            <a:r>
              <a:rPr lang="en-US" dirty="0" smtClean="0"/>
              <a:t> unit to</a:t>
            </a:r>
          </a:p>
          <a:p>
            <a:pPr marL="914400" lvl="1" indent="-457200"/>
            <a:r>
              <a:rPr lang="en-US" dirty="0" smtClean="0"/>
              <a:t>An initialization section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AppInterfaces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implementation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initialization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TAppViewModel.ClassName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third object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Making the UI lighter.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80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A; 6/…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Change main program to 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DSharp</a:t>
            </a:r>
            <a:r>
              <a:rPr lang="en-US" dirty="0" smtClean="0"/>
              <a:t>  units</a:t>
            </a:r>
          </a:p>
          <a:p>
            <a:pPr lvl="1"/>
            <a:r>
              <a:rPr lang="en-US" dirty="0" smtClean="0"/>
              <a:t>Start using the </a:t>
            </a:r>
            <a:r>
              <a:rPr lang="en-US" dirty="0" err="1" smtClean="0"/>
              <a:t>IAppViewModel</a:t>
            </a:r>
            <a:r>
              <a:rPr lang="en-US" dirty="0" smtClean="0"/>
              <a:t> or </a:t>
            </a:r>
            <a:r>
              <a:rPr lang="en-US" dirty="0" err="1" smtClean="0"/>
              <a:t>TAppViewModel</a:t>
            </a:r>
            <a:endParaRPr lang="en-US" dirty="0" smtClean="0"/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program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MindScape_AppViewVCL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ifdef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CodeSite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DSharp.Logging.CodeSite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endif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CodeSite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DSharp.PresentationModel.VCLApplication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Forms,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AppViewForm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'AppViewForm.pas'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008000"/>
                </a:solidFill>
                <a:latin typeface="Courier New"/>
              </a:rPr>
              <a:t>{</a:t>
            </a:r>
            <a:r>
              <a:rPr lang="en-US" b="1" i="1" dirty="0" err="1" smtClean="0">
                <a:solidFill>
                  <a:srgbClr val="008000"/>
                </a:solidFill>
                <a:latin typeface="Courier New"/>
              </a:rPr>
              <a:t>AppView</a:t>
            </a:r>
            <a:r>
              <a:rPr lang="en-US" b="1" i="1" dirty="0" smtClean="0">
                <a:solidFill>
                  <a:srgbClr val="008000"/>
                </a:solidFill>
                <a:latin typeface="Courier New"/>
              </a:rPr>
              <a:t>}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'AppViewModel.pas'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AppInterfaces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'AppInterfaces.pas'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{$R *.res}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Application.Initialize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Application.MainFormOnTaskbar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True;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ReportMemoryLeaksOnShutdown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True;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ifdef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DEBUG}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Application.WithDebugLogger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endif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DEBUG}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ifdef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CodeSite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Application.WithLogger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TCodeSiteLog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&gt;;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endif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CodeSite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Application.Start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&gt;();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 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Application.Start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TAppViewModel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&gt;();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A; 7/…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 &amp; observe…</a:t>
            </a:r>
          </a:p>
          <a:p>
            <a:endParaRPr lang="en-US" dirty="0" smtClean="0"/>
          </a:p>
          <a:p>
            <a:r>
              <a:rPr lang="en-US" dirty="0" smtClean="0"/>
              <a:t>Caption = </a:t>
            </a:r>
            <a:br>
              <a:rPr lang="en-US" dirty="0" smtClean="0"/>
            </a:br>
            <a:r>
              <a:rPr lang="en-US" dirty="0" err="1" smtClean="0"/>
              <a:t>TAppViewModel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5300" name="Picture 4" descr="C:\Users\DEVELO~1\AppData\Local\Temp\SNAGHTML155f3f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5410200" cy="2819401"/>
          </a:xfrm>
          <a:prstGeom prst="rect">
            <a:avLst/>
          </a:prstGeom>
          <a:noFill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980728"/>
            <a:ext cx="6181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Part B: binding Count property/control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5536" y="5877272"/>
            <a:ext cx="8424936" cy="504056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>
                <a:hlinkClick r:id="rId2"/>
              </a:rPr>
              <a:t>http://www.mindscapehq.com/blog/index.php/2012/01/16/caliburn-micro-part-2-data-binding-and-events/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1/…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Modify the </a:t>
            </a:r>
            <a:r>
              <a:rPr lang="en-US" dirty="0" err="1" smtClean="0"/>
              <a:t>AppViewModel</a:t>
            </a:r>
            <a:endParaRPr lang="en-US" dirty="0" smtClean="0"/>
          </a:p>
          <a:p>
            <a:pPr marL="914400" lvl="1" indent="-457200"/>
            <a:r>
              <a:rPr lang="en-US" dirty="0" smtClean="0"/>
              <a:t>Add a Count property, with </a:t>
            </a:r>
            <a:r>
              <a:rPr lang="en-US" dirty="0" err="1" smtClean="0"/>
              <a:t>FCount</a:t>
            </a:r>
            <a:r>
              <a:rPr lang="en-US" dirty="0" smtClean="0"/>
              <a:t> backing field and </a:t>
            </a:r>
            <a:r>
              <a:rPr lang="en-US" dirty="0" err="1" smtClean="0"/>
              <a:t>SetCount</a:t>
            </a:r>
            <a:r>
              <a:rPr lang="en-US" dirty="0" smtClean="0"/>
              <a:t> method</a:t>
            </a:r>
            <a:br>
              <a:rPr lang="en-US" dirty="0" smtClean="0"/>
            </a:br>
            <a:r>
              <a:rPr lang="en-US" dirty="0" smtClean="0"/>
              <a:t>having a </a:t>
            </a:r>
            <a:r>
              <a:rPr lang="en-US" dirty="0" err="1" smtClean="0"/>
              <a:t>NotifyOfPropertyChange</a:t>
            </a:r>
            <a:r>
              <a:rPr lang="en-US" dirty="0" smtClean="0"/>
              <a:t> call: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private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Integer;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protected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Count: Integer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&lt;&gt; Value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then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'Count'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2/…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2"/>
            </a:pPr>
            <a:r>
              <a:rPr lang="en-US" dirty="0" smtClean="0"/>
              <a:t>Modify the </a:t>
            </a:r>
            <a:r>
              <a:rPr lang="en-US" dirty="0" err="1" smtClean="0"/>
              <a:t>AppView</a:t>
            </a:r>
            <a:endParaRPr lang="en-US" dirty="0" smtClean="0"/>
          </a:p>
          <a:p>
            <a:pPr marL="914400" lvl="1" indent="-457200"/>
            <a:r>
              <a:rPr lang="en-US" dirty="0" smtClean="0"/>
              <a:t>Add a </a:t>
            </a:r>
            <a:r>
              <a:rPr lang="en-US" dirty="0" err="1" smtClean="0"/>
              <a:t>TEdit</a:t>
            </a:r>
            <a:r>
              <a:rPr lang="en-US" dirty="0" smtClean="0"/>
              <a:t> control with name Count: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fr-FR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DSharp.Bindings.VCLControls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StdCtrls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Count: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TEdit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3/…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457200">
              <a:buFont typeface="+mj-lt"/>
              <a:buAutoNum type="arabicPeriod" startAt="3"/>
            </a:pPr>
            <a:r>
              <a:rPr lang="en-US" dirty="0" smtClean="0"/>
              <a:t>Run</a:t>
            </a:r>
          </a:p>
          <a:p>
            <a:pPr marL="914400" lvl="1" indent="-457200"/>
            <a:r>
              <a:rPr lang="en-US" dirty="0" smtClean="0"/>
              <a:t>It fails to show the content of </a:t>
            </a:r>
            <a:br>
              <a:rPr lang="en-US" dirty="0" smtClean="0"/>
            </a:br>
            <a:r>
              <a:rPr lang="en-US" dirty="0" smtClean="0"/>
              <a:t>the Count property!</a:t>
            </a:r>
          </a:p>
          <a:p>
            <a:pPr marL="914400" lvl="1" indent="-457200"/>
            <a:r>
              <a:rPr lang="en-US" dirty="0" smtClean="0"/>
              <a:t>The Count element (</a:t>
            </a:r>
            <a:r>
              <a:rPr lang="en-US" dirty="0" err="1" smtClean="0"/>
              <a:t>TEdit</a:t>
            </a:r>
            <a:r>
              <a:rPr lang="en-US" dirty="0" smtClean="0"/>
              <a:t> component) </a:t>
            </a:r>
            <a:br>
              <a:rPr lang="en-US" dirty="0" smtClean="0"/>
            </a:br>
            <a:r>
              <a:rPr lang="en-US" dirty="0" smtClean="0"/>
              <a:t>could not be bound to the </a:t>
            </a:r>
            <a:r>
              <a:rPr lang="en-US" dirty="0" err="1" smtClean="0"/>
              <a:t>ViewModel</a:t>
            </a:r>
            <a:r>
              <a:rPr lang="en-US" dirty="0" smtClean="0"/>
              <a:t>.</a:t>
            </a:r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r>
              <a:rPr lang="en-US" dirty="0" smtClean="0"/>
              <a:t>a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36912"/>
            <a:ext cx="102489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 descr="C:\Users\DEVELO~1\AppData\Local\Temp\SNAGHTML157f4ad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836712"/>
            <a:ext cx="2276475" cy="2276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4;5/…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4"/>
            </a:pPr>
            <a:r>
              <a:rPr lang="en-US" dirty="0" smtClean="0"/>
              <a:t>Modify the </a:t>
            </a:r>
            <a:r>
              <a:rPr lang="en-US" dirty="0" err="1" smtClean="0"/>
              <a:t>AppView</a:t>
            </a:r>
            <a:endParaRPr lang="en-US" dirty="0" smtClean="0"/>
          </a:p>
          <a:p>
            <a:pPr marL="914400" lvl="1" indent="-457200"/>
            <a:r>
              <a:rPr lang="en-US" dirty="0" smtClean="0"/>
              <a:t>Make sure that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DSharp.Bindings.VCLControls</a:t>
            </a:r>
            <a:r>
              <a:rPr lang="en-US" dirty="0" smtClean="0"/>
              <a:t> is at the end of the uses list: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Controls, Forms, Dialogs,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StdCtrls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DSharp.Bindings.VCLControls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	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Run</a:t>
            </a:r>
          </a:p>
          <a:p>
            <a:pPr marL="857250" lvl="1" indent="-457200"/>
            <a:r>
              <a:rPr lang="en-US" dirty="0" smtClean="0"/>
              <a:t>The unit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DSharp.Bindings.VCLControls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manages the binding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 t="47469"/>
          <a:stretch>
            <a:fillRect/>
          </a:stretch>
        </p:blipFill>
        <p:spPr bwMode="auto">
          <a:xfrm>
            <a:off x="-36512" y="4733850"/>
            <a:ext cx="10610850" cy="21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276872"/>
            <a:ext cx="2276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6/…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457200">
              <a:buFont typeface="+mj-lt"/>
              <a:buAutoNum type="arabicPeriod" startAt="6"/>
            </a:pPr>
            <a:r>
              <a:rPr lang="en-US" dirty="0" smtClean="0"/>
              <a:t>Modify the </a:t>
            </a:r>
            <a:r>
              <a:rPr lang="en-US" dirty="0" err="1" smtClean="0"/>
              <a:t>AppViewModel</a:t>
            </a:r>
            <a:endParaRPr lang="en-US" dirty="0" smtClean="0"/>
          </a:p>
          <a:p>
            <a:pPr marL="914400" lvl="1" indent="-457200"/>
            <a:r>
              <a:rPr lang="en-US" dirty="0" smtClean="0"/>
              <a:t>Add two </a:t>
            </a:r>
            <a:r>
              <a:rPr lang="en-US" dirty="0" err="1" smtClean="0"/>
              <a:t>consts</a:t>
            </a:r>
            <a:r>
              <a:rPr lang="en-US" dirty="0" smtClean="0"/>
              <a:t>, two functions and two methods for Incrementing/Decrementing Count: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-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10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MaximumCount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+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10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CanDecrementCount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Boolean;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CanIncrementCount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Boolean;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TAppViewModel.CanDecrementCount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Boolean;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Count &gt;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TAppViewModel.CanIncrementCount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Boolean;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Count &lt;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Count := Count -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Count := Count +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7;8/…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7"/>
            </a:pPr>
            <a:r>
              <a:rPr lang="en-US" dirty="0" smtClean="0"/>
              <a:t>Modify the </a:t>
            </a:r>
            <a:r>
              <a:rPr lang="en-US" dirty="0" err="1" smtClean="0"/>
              <a:t>AppView</a:t>
            </a:r>
            <a:endParaRPr lang="en-US" dirty="0" smtClean="0"/>
          </a:p>
          <a:p>
            <a:pPr marL="914400" lvl="1" indent="-457200"/>
            <a:r>
              <a:rPr lang="en-US" dirty="0" smtClean="0"/>
              <a:t>Add a two </a:t>
            </a:r>
            <a:r>
              <a:rPr lang="en-US" dirty="0" err="1" smtClean="0"/>
              <a:t>TButtons</a:t>
            </a:r>
            <a:r>
              <a:rPr lang="en-US" dirty="0" smtClean="0"/>
              <a:t> and name them line this: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Count: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TEdit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DecrementCount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Run</a:t>
            </a:r>
          </a:p>
          <a:p>
            <a:pPr marL="857250" lvl="1" indent="-457200"/>
            <a:r>
              <a:rPr lang="en-US" dirty="0" smtClean="0"/>
              <a:t>Observe you can increment </a:t>
            </a:r>
            <a:br>
              <a:rPr lang="en-US" dirty="0" smtClean="0"/>
            </a:br>
            <a:r>
              <a:rPr lang="en-US" dirty="0" smtClean="0"/>
              <a:t>and decrement too far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437112"/>
            <a:ext cx="2276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2029" y="4437112"/>
            <a:ext cx="2276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9;10/…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Observe the </a:t>
            </a:r>
            <a:r>
              <a:rPr lang="en-US" dirty="0" err="1" smtClean="0"/>
              <a:t>CodeSite</a:t>
            </a:r>
            <a:r>
              <a:rPr lang="en-US" dirty="0" smtClean="0"/>
              <a:t> log:</a:t>
            </a:r>
          </a:p>
          <a:p>
            <a:pPr marL="857250" lvl="1" indent="-457200">
              <a:buFont typeface="+mj-lt"/>
              <a:buAutoNum type="arabicPeriod" startAt="9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Modify the </a:t>
            </a:r>
            <a:r>
              <a:rPr lang="en-US" dirty="0" err="1" smtClean="0"/>
              <a:t>AppViewModel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Refactor</a:t>
            </a:r>
            <a:r>
              <a:rPr lang="en-US" dirty="0" smtClean="0"/>
              <a:t> the </a:t>
            </a:r>
            <a:r>
              <a:rPr lang="en-US" dirty="0" err="1" smtClean="0"/>
              <a:t>CanDecrementCount</a:t>
            </a:r>
            <a:r>
              <a:rPr lang="en-US" dirty="0" smtClean="0"/>
              <a:t>/</a:t>
            </a:r>
            <a:r>
              <a:rPr lang="en-US" dirty="0" err="1" smtClean="0"/>
              <a:t>CanIncrementCount</a:t>
            </a:r>
            <a:r>
              <a:rPr lang="en-US" dirty="0" smtClean="0"/>
              <a:t> functions into properties; change the implementation of </a:t>
            </a:r>
            <a:r>
              <a:rPr lang="en-US" dirty="0" err="1" smtClean="0"/>
              <a:t>SetCount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protected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GetCanDecrementCount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Boolean;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GetCanIncrementCount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Boolean;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CanDecrementCount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Boolean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GetCanDecrementCount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CanIncrementCount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Boolean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GetCanIncrementCount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TAppViewModel.GetCanDecrementCount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Boolean;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Count &gt;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TAppViewModel.GetCanIncrementCount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Boolean;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Count &lt;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&lt;&gt; Value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then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'Count'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CanDecrementCount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CanIncrementCount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 t="50000" b="40781"/>
          <a:stretch>
            <a:fillRect/>
          </a:stretch>
        </p:blipFill>
        <p:spPr bwMode="auto">
          <a:xfrm>
            <a:off x="0" y="1484784"/>
            <a:ext cx="1061085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to often, applications are like these: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or, if you are lucky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Adding a 3</a:t>
            </a:r>
            <a:r>
              <a:rPr lang="en-US" baseline="30000" dirty="0" smtClean="0"/>
              <a:t>rd</a:t>
            </a:r>
            <a:r>
              <a:rPr lang="en-US" dirty="0" smtClean="0"/>
              <a:t> object </a:t>
            </a:r>
            <a:br>
              <a:rPr lang="en-US" dirty="0" smtClean="0"/>
            </a:br>
            <a:r>
              <a:rPr lang="en-US" dirty="0" smtClean="0"/>
              <a:t>makes sense.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all comes down to `Separation of Concerns`:</a:t>
            </a:r>
          </a:p>
          <a:p>
            <a:pPr lvl="1"/>
            <a:r>
              <a:rPr lang="en-US" dirty="0" smtClean="0"/>
              <a:t>Cutting business logic away from your UI</a:t>
            </a:r>
          </a:p>
          <a:p>
            <a:pPr lvl="1"/>
            <a:r>
              <a:rPr lang="en-US" dirty="0" smtClean="0"/>
              <a:t>Swapping your UI (VCL, </a:t>
            </a:r>
            <a:r>
              <a:rPr lang="en-US" dirty="0" err="1" smtClean="0"/>
              <a:t>FireMonkey</a:t>
            </a:r>
            <a:r>
              <a:rPr lang="en-US" dirty="0" smtClean="0"/>
              <a:t>, Mobile, Web, …)</a:t>
            </a:r>
          </a:p>
          <a:p>
            <a:pPr lvl="1"/>
            <a:r>
              <a:rPr lang="en-US" dirty="0" smtClean="0"/>
              <a:t>Making it easier to test UI</a:t>
            </a:r>
          </a:p>
          <a:p>
            <a:pPr lvl="8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Pictures: </a:t>
            </a:r>
            <a:r>
              <a:rPr lang="en-US" dirty="0" smtClean="0">
                <a:hlinkClick r:id="rId3"/>
              </a:rPr>
              <a:t>http://paulstovell.com/blog/third-object</a:t>
            </a:r>
            <a:endParaRPr lang="en-US" dirty="0" smtClean="0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700808"/>
            <a:ext cx="3486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712987"/>
            <a:ext cx="1200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0729" y="2780928"/>
            <a:ext cx="34575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nitTesting-transparent-backgroun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9532" y="4797152"/>
            <a:ext cx="1654956" cy="1943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B; 11/…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11"/>
            </a:pPr>
            <a:r>
              <a:rPr lang="en-US" dirty="0" smtClean="0"/>
              <a:t>Run and observe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34685" b="5559"/>
          <a:stretch>
            <a:fillRect/>
          </a:stretch>
        </p:blipFill>
        <p:spPr bwMode="auto">
          <a:xfrm>
            <a:off x="-108520" y="1628800"/>
            <a:ext cx="1061085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 descr="C:\Users\DEVELO~1\AppData\Local\Temp\SNAGHTML162ab8b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2276475" cy="2276475"/>
          </a:xfrm>
          <a:prstGeom prst="rect">
            <a:avLst/>
          </a:prstGeom>
          <a:noFill/>
        </p:spPr>
      </p:pic>
      <p:pic>
        <p:nvPicPr>
          <p:cNvPr id="70662" name="Picture 6" descr="C:\Users\DEVELO~1\AppData\Local\Temp\SNAGHTML162b2f0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7653" y="4797152"/>
            <a:ext cx="2276475" cy="2276475"/>
          </a:xfrm>
          <a:prstGeom prst="rect">
            <a:avLst/>
          </a:prstGeom>
          <a:noFill/>
        </p:spPr>
      </p:pic>
      <p:pic>
        <p:nvPicPr>
          <p:cNvPr id="70666" name="Picture 10" descr="C:\Users\DEVELO~1\AppData\Local\Temp\SNAGHTML162d430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4797152"/>
            <a:ext cx="2276475" cy="2276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Part C: events but no action parameters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5536" y="5949280"/>
            <a:ext cx="8424936" cy="504056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>
                <a:hlinkClick r:id="rId2"/>
              </a:rPr>
              <a:t>http://www.mindscapehq.com/blog/index.php/2012/01/24/caliburn-micro-part-3-more-about-events-and-parameters/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MindScape AppView – part 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MindScape</a:t>
            </a:r>
            <a:r>
              <a:rPr lang="en-US" dirty="0" smtClean="0"/>
              <a:t> uses Events with parameters for the next example</a:t>
            </a:r>
          </a:p>
          <a:p>
            <a:r>
              <a:rPr lang="en-US" dirty="0" smtClean="0"/>
              <a:t>They pass these increment values: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Increment</a:t>
            </a:r>
          </a:p>
          <a:p>
            <a:r>
              <a:rPr lang="en-US" dirty="0" smtClean="0"/>
              <a:t>We don’t, as those expressions</a:t>
            </a:r>
            <a:br>
              <a:rPr lang="en-US" dirty="0" smtClean="0"/>
            </a:br>
            <a:r>
              <a:rPr lang="en-US" dirty="0" smtClean="0"/>
              <a:t>add code to the UI.</a:t>
            </a:r>
          </a:p>
          <a:p>
            <a:pPr lvl="1"/>
            <a:r>
              <a:rPr lang="en-US" dirty="0" smtClean="0"/>
              <a:t>Code you</a:t>
            </a:r>
            <a:br>
              <a:rPr lang="en-US" dirty="0" smtClean="0"/>
            </a:br>
            <a:r>
              <a:rPr lang="en-US" dirty="0" smtClean="0"/>
              <a:t>cannot debug.</a:t>
            </a:r>
          </a:p>
          <a:p>
            <a:r>
              <a:rPr lang="en-US" dirty="0" smtClean="0"/>
              <a:t>Lets start with</a:t>
            </a:r>
          </a:p>
          <a:p>
            <a:pPr lvl="4"/>
            <a:r>
              <a:rPr lang="en-US" dirty="0" smtClean="0"/>
              <a:t>*2</a:t>
            </a:r>
          </a:p>
          <a:p>
            <a:pPr lvl="4"/>
            <a:r>
              <a:rPr lang="en-US" dirty="0" smtClean="0"/>
              <a:t>+2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153" y="1628800"/>
            <a:ext cx="33813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685" y="4581525"/>
            <a:ext cx="3038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C; 1/…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14450" lvl="2" indent="-45720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protected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GetCanIncrementCountBy2(): Boolean;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GetCanMultiplyCountBy2(): Boolean;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IncrementCountBy2();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MultiplyCountBy2();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CanIncrementCountBy2: Boolean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GetCanIncrementCountBy2;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CanMultiplyCountBy2: Boolean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GetCanMultiplyCountBy2;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TAppViewModel.GetCanIncrementCountBy2(): Boolean;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Count +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MaximumCount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TAppViewModel.GetCanMultiplyCountBy2(): Boolean;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(Count *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&lt;=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MaximumCount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(Count *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TAppViewModel.IncrementCountBy2();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Count := Count +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TAppViewModel.MultiplyCountBy2();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Count := Count *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'CanIncrementCountBy2'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'CanMultiplyCountBy2'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 ...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C; 2/…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457200">
              <a:buFont typeface="+mj-lt"/>
              <a:buAutoNum type="arabicPeriod" startAt="2"/>
            </a:pPr>
            <a:r>
              <a:rPr lang="en-US" dirty="0" smtClean="0"/>
              <a:t>Modify the </a:t>
            </a:r>
            <a:r>
              <a:rPr lang="en-US" dirty="0" err="1" smtClean="0"/>
              <a:t>AppView</a:t>
            </a:r>
            <a:endParaRPr lang="en-US" dirty="0" smtClean="0"/>
          </a:p>
          <a:p>
            <a:pPr marL="914400" lvl="1" indent="-457200"/>
            <a:r>
              <a:rPr lang="en-US" dirty="0" smtClean="0"/>
              <a:t>Add </a:t>
            </a:r>
            <a:r>
              <a:rPr lang="en-US" dirty="0" err="1" smtClean="0"/>
              <a:t>TActionManager</a:t>
            </a:r>
            <a:r>
              <a:rPr lang="en-US" dirty="0" smtClean="0"/>
              <a:t>, Actions + bindings, </a:t>
            </a:r>
            <a:r>
              <a:rPr lang="en-US" dirty="0" err="1" smtClean="0"/>
              <a:t>ActionToolBar</a:t>
            </a:r>
            <a:r>
              <a:rPr lang="en-US" dirty="0" smtClean="0"/>
              <a:t>, </a:t>
            </a:r>
            <a:r>
              <a:rPr lang="en-US" dirty="0" err="1" smtClean="0"/>
              <a:t>ActionMenuBar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Buttons, </a:t>
            </a:r>
            <a:r>
              <a:rPr lang="en-US" dirty="0" err="1" smtClean="0"/>
              <a:t>MenuItems</a:t>
            </a:r>
            <a:r>
              <a:rPr lang="en-US" dirty="0" smtClean="0"/>
              <a:t>, uses list: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  <a:latin typeface="Courier New"/>
              </a:rPr>
              <a:t>...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Vcl.ActnMan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Vcl.ActnCtrls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System.Actions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Vcl.ActnList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Vcl.PlatformDefaultStyleActnCtrls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DSharp.Bindings.VCLControls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ActionManager1: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TActionManager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[Binding(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OnExecute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'{Binding IncrementCountBy2}'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)]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[Binding(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'Enabled'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'{Binding CanIncrementCountBy2}'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)]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IncrementByTwo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TAction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[Binding(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OnExecute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'{Binding MultiplyCountBy2}'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)]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[Binding(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'Enabled'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'{Binding CanMultiplyCountBy2}'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)]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MultipyByTwo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TAction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ActionToolBar1: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TActionToolBar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ActionMainMenuBar1: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TActionMainMenuBar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Button1: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Button2: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0029" y="1656581"/>
            <a:ext cx="3038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C; 3/…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457200">
              <a:buFont typeface="+mj-lt"/>
              <a:buAutoNum type="arabicPeriod" startAt="3"/>
            </a:pPr>
            <a:r>
              <a:rPr lang="en-US" dirty="0" smtClean="0"/>
              <a:t>Common mistakes</a:t>
            </a:r>
          </a:p>
          <a:p>
            <a:pPr marL="914400" lvl="1" indent="-457200"/>
            <a:r>
              <a:rPr lang="en-US" dirty="0" smtClean="0"/>
              <a:t>Compiler errors</a:t>
            </a:r>
          </a:p>
          <a:p>
            <a:pPr marL="1314450" lvl="2" indent="-457200"/>
            <a:r>
              <a:rPr lang="en-US" dirty="0" smtClean="0"/>
              <a:t>[dcc32 Warning] AppViewForm.pas(19): W1025 Unsupported language feature: 'custom attribute'</a:t>
            </a:r>
          </a:p>
          <a:p>
            <a:pPr marL="1314450" lvl="2" indent="-457200"/>
            <a:r>
              <a:rPr lang="en-US" dirty="0" smtClean="0"/>
              <a:t>Solution: In the View, add the unit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</a:t>
            </a:r>
            <a:r>
              <a:rPr lang="en-US" dirty="0" smtClean="0"/>
              <a:t> to the uses list.</a:t>
            </a:r>
          </a:p>
          <a:p>
            <a:pPr marL="914400" lvl="1" indent="-457200"/>
            <a:r>
              <a:rPr lang="en-US" dirty="0" smtClean="0"/>
              <a:t>Exception:</a:t>
            </a:r>
          </a:p>
          <a:p>
            <a:pPr marL="1314450" lvl="2" indent="-457200"/>
            <a:r>
              <a:rPr lang="en-US" dirty="0" smtClean="0"/>
              <a:t>Problem: Project MindScape_AppViewVCL.exe raised exception </a:t>
            </a:r>
          </a:p>
          <a:p>
            <a:pPr marL="1771650" lvl="3" indent="-457200"/>
            <a:r>
              <a:rPr lang="en-US" dirty="0" smtClean="0"/>
              <a:t>class </a:t>
            </a:r>
            <a:r>
              <a:rPr lang="en-US" dirty="0" err="1" smtClean="0"/>
              <a:t>EAssertionFailed</a:t>
            </a:r>
            <a:r>
              <a:rPr lang="en-US" dirty="0" smtClean="0"/>
              <a:t> with message 'Source is not assigned! (C:\Users\developer\Versioned\Caliburn4D\Source\PresentationModel\DSharp.PresentationModel.InitializeComponent.pas, line 302)'.</a:t>
            </a:r>
          </a:p>
          <a:p>
            <a:pPr lvl="2"/>
            <a:r>
              <a:rPr lang="en-US" dirty="0" smtClean="0"/>
              <a:t>Solution: issue in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DSharp.PresentationModel.VCLFramework</a:t>
            </a:r>
            <a:endParaRPr lang="en-US" dirty="0" smtClean="0"/>
          </a:p>
          <a:p>
            <a:pPr lvl="3"/>
            <a:r>
              <a:rPr lang="en-US" dirty="0" smtClean="0"/>
              <a:t>Method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TPresentationFramework.DoGetParent</a:t>
            </a:r>
            <a:r>
              <a:rPr lang="en-US" dirty="0" smtClean="0"/>
              <a:t> could not find a Parent (this happened for </a:t>
            </a:r>
            <a:r>
              <a:rPr lang="en-US" dirty="0" err="1" smtClean="0"/>
              <a:t>TActions</a:t>
            </a:r>
            <a:r>
              <a:rPr lang="en-US" dirty="0" smtClean="0"/>
              <a:t> and is resolved now).</a:t>
            </a:r>
          </a:p>
          <a:p>
            <a:pPr marL="914400" lvl="1" indent="-457200"/>
            <a:r>
              <a:rPr lang="en-US" dirty="0" smtClean="0"/>
              <a:t>Explicit bindings have no effect (but give no errors or warnings):</a:t>
            </a:r>
          </a:p>
          <a:p>
            <a:pPr marL="1314450" lvl="2" indent="-457200"/>
            <a:r>
              <a:rPr lang="en-US" dirty="0" smtClean="0"/>
              <a:t>Problem: typing errors in the Binding Expression, giving no match for:</a:t>
            </a:r>
          </a:p>
          <a:p>
            <a:pPr marL="1771650" lvl="3" indent="-457200"/>
            <a:r>
              <a:rPr lang="en-US" dirty="0" err="1" smtClean="0"/>
              <a:t>ViewModel</a:t>
            </a:r>
            <a:endParaRPr lang="en-US" dirty="0" smtClean="0"/>
          </a:p>
          <a:p>
            <a:pPr marL="1771650" lvl="3" indent="-457200"/>
            <a:r>
              <a:rPr lang="en-US" dirty="0" smtClean="0"/>
              <a:t>Properties on the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1771650" lvl="3" indent="-457200"/>
            <a:r>
              <a:rPr lang="en-US" dirty="0" smtClean="0"/>
              <a:t>Methods on the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1771650" lvl="3" indent="-457200"/>
            <a:r>
              <a:rPr lang="en-US" dirty="0" smtClean="0"/>
              <a:t>Paths in sub-Components on the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Solution:</a:t>
            </a:r>
          </a:p>
          <a:p>
            <a:pPr marL="1771650" lvl="3" indent="-457200"/>
            <a:r>
              <a:rPr lang="en-US" dirty="0" smtClean="0"/>
              <a:t>Fix the typing errors</a:t>
            </a:r>
          </a:p>
          <a:p>
            <a:pPr marL="1771650" lvl="3" indent="-457200"/>
            <a:r>
              <a:rPr lang="en-US" dirty="0" smtClean="0"/>
              <a:t>Have the </a:t>
            </a:r>
            <a:r>
              <a:rPr lang="en-US" dirty="0" err="1" smtClean="0"/>
              <a:t>Caliburn</a:t>
            </a:r>
            <a:r>
              <a:rPr lang="en-US" dirty="0" smtClean="0"/>
              <a:t> team investigate into logging expression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C; 4/…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4"/>
            </a:pPr>
            <a:r>
              <a:rPr lang="en-US" dirty="0" smtClean="0"/>
              <a:t>Before adding the “Increment” with “</a:t>
            </a:r>
            <a:r>
              <a:rPr lang="en-US" dirty="0" err="1" smtClean="0"/>
              <a:t>TrackBar</a:t>
            </a:r>
            <a:r>
              <a:rPr lang="en-US" dirty="0" smtClean="0"/>
              <a:t>” functionality</a:t>
            </a:r>
          </a:p>
          <a:p>
            <a:pPr marL="914400" lvl="1" indent="-457200"/>
            <a:r>
              <a:rPr lang="en-US" dirty="0" smtClean="0"/>
              <a:t>Lets observe a few things:</a:t>
            </a:r>
          </a:p>
          <a:p>
            <a:pPr marL="1314450" lvl="2" indent="-457200"/>
            <a:r>
              <a:rPr lang="en-US" dirty="0" smtClean="0"/>
              <a:t>The UI has no code, but bindings</a:t>
            </a:r>
          </a:p>
          <a:p>
            <a:pPr marL="1771650" lvl="3" indent="-457200"/>
            <a:r>
              <a:rPr lang="en-US" dirty="0" smtClean="0"/>
              <a:t>Automatic bindings</a:t>
            </a:r>
          </a:p>
          <a:p>
            <a:pPr marL="1771650" lvl="3" indent="-457200"/>
            <a:r>
              <a:rPr lang="en-US" dirty="0" smtClean="0"/>
              <a:t>Manual bindings through attributes</a:t>
            </a:r>
          </a:p>
          <a:p>
            <a:pPr marL="1314450" lvl="2" indent="-457200"/>
            <a:r>
              <a:rPr lang="en-US" dirty="0" smtClean="0"/>
              <a:t>Bindings can be from</a:t>
            </a:r>
          </a:p>
          <a:p>
            <a:pPr marL="1771650" lvl="3" indent="-457200"/>
            <a:r>
              <a:rPr lang="en-US" dirty="0" smtClean="0"/>
              <a:t>Events to Methods</a:t>
            </a:r>
          </a:p>
          <a:p>
            <a:pPr marL="1771650" lvl="3" indent="-457200"/>
            <a:r>
              <a:rPr lang="en-US" dirty="0" smtClean="0"/>
              <a:t>Properties to Properties</a:t>
            </a:r>
          </a:p>
          <a:p>
            <a:pPr marL="914400" lvl="1" indent="-457200"/>
            <a:r>
              <a:rPr lang="en-US" dirty="0" smtClean="0"/>
              <a:t>For the “Increment” functionality,</a:t>
            </a:r>
            <a:br>
              <a:rPr lang="en-US" dirty="0" smtClean="0"/>
            </a:br>
            <a:r>
              <a:rPr lang="en-US" dirty="0" smtClean="0"/>
              <a:t>we want to hold those observations.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844824"/>
            <a:ext cx="30384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C; 5/…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457200">
              <a:buFont typeface="+mj-lt"/>
              <a:buAutoNum type="arabicPeriod" startAt="5"/>
            </a:pPr>
            <a:r>
              <a:rPr lang="en-US" dirty="0" smtClean="0"/>
              <a:t>Modify the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private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Integer;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protected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GetCanIncrementCountByIncrementValue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(): Boolean;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IncrementCountByIncrementValue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CanIncrementCountByIncrementValue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Boolean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GetCanIncrementCountByIncrementValue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Integer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TAppViewModel.GetCanIncrementCountByIncrementValue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Boolean;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(Count +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and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   (Count +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&lt;=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MaximumCount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TAppViewModel.IncrementCountByIncrementValue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Count := Count +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CanIncrementWithValue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&lt;&gt; Value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then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CanIncrementWithValue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part C; 6/…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6"/>
            </a:pPr>
            <a:r>
              <a:rPr lang="en-US" dirty="0" smtClean="0"/>
              <a:t>Modify the </a:t>
            </a:r>
            <a:r>
              <a:rPr lang="en-US" dirty="0" err="1" smtClean="0"/>
              <a:t>AppView</a:t>
            </a:r>
            <a:endParaRPr lang="en-US" dirty="0" smtClean="0"/>
          </a:p>
          <a:p>
            <a:pPr marL="914400" lvl="1" indent="-457200"/>
            <a:r>
              <a:rPr lang="en-US" dirty="0" smtClean="0"/>
              <a:t>Add a </a:t>
            </a:r>
            <a:r>
              <a:rPr lang="en-US" dirty="0" err="1" smtClean="0"/>
              <a:t>TTrackBar</a:t>
            </a:r>
            <a:r>
              <a:rPr lang="en-US" dirty="0" smtClean="0"/>
              <a:t>, </a:t>
            </a:r>
            <a:r>
              <a:rPr lang="en-US" dirty="0" err="1" smtClean="0"/>
              <a:t>TLabel</a:t>
            </a:r>
            <a:r>
              <a:rPr lang="en-US" dirty="0" smtClean="0"/>
              <a:t> and </a:t>
            </a:r>
            <a:r>
              <a:rPr lang="en-US" dirty="0" err="1" smtClean="0"/>
              <a:t>TButton</a:t>
            </a:r>
            <a:r>
              <a:rPr lang="en-US" dirty="0" smtClean="0"/>
              <a:t>:</a:t>
            </a:r>
          </a:p>
          <a:p>
            <a:pPr marL="914400" lvl="1" indent="-457200"/>
            <a:endParaRPr lang="en-US" dirty="0" smtClean="0"/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AppViewForm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TTrackBar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[Binding(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'Caption'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'{Binding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)]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IncVal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TLabel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IncrementCountByIncrementValue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Intermezzo I: adding a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Fowler: Presentation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endParaRPr lang="en-US" sz="2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endParaRPr lang="en-US" dirty="0" smtClean="0"/>
          </a:p>
          <a:p>
            <a:pPr rtl="0" eaLnBrk="1" latinLnBrk="0" hangingPunct="1"/>
            <a:endParaRPr lang="en-US" sz="2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endParaRPr lang="en-US" dirty="0" smtClean="0"/>
          </a:p>
          <a:p>
            <a:pPr rtl="0" eaLnBrk="1" latinLnBrk="0" hangingPunct="1"/>
            <a:endParaRPr lang="en-US" dirty="0" smtClean="0"/>
          </a:p>
          <a:p>
            <a:pPr rtl="0" eaLnBrk="1" latinLnBrk="0" hangingPunct="1"/>
            <a:endParaRPr lang="en-US" sz="2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endParaRPr lang="en-US" dirty="0" smtClean="0"/>
          </a:p>
          <a:p>
            <a:pPr rtl="0" eaLnBrk="1" latinLnBrk="0" hangingPunct="1"/>
            <a:endParaRPr lang="en-US" sz="2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endParaRPr lang="en-US" dirty="0" smtClean="0"/>
          </a:p>
          <a:p>
            <a:pPr rtl="0" eaLnBrk="1" latinLnBrk="0" hangingPunct="1"/>
            <a:endParaRPr lang="en-US" sz="2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endParaRPr lang="en-US" dirty="0" smtClean="0"/>
          </a:p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2004;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Martin Fowler’s article “Presentation Model”</a:t>
            </a:r>
            <a:endParaRPr lang="en-US" dirty="0" smtClean="0"/>
          </a:p>
          <a:p>
            <a:pPr lvl="4"/>
            <a:r>
              <a:rPr lang="en-US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hlinkClick r:id="rId3"/>
              </a:rPr>
              <a:t>http://martinfowler.com/eaaDev/PresentationModel.html</a:t>
            </a:r>
            <a:r>
              <a:rPr lang="en-US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212976"/>
            <a:ext cx="4329113" cy="237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AutoShape 4" descr="Figure 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988339"/>
            <a:ext cx="44767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AutoShape 7" descr="Figure 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980728"/>
            <a:ext cx="5554980" cy="18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I; 1/…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The Model could be anything, but since we use </a:t>
            </a:r>
            <a:r>
              <a:rPr lang="en-US" dirty="0" err="1" smtClean="0"/>
              <a:t>Caliburn</a:t>
            </a: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AppInterfaces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-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MaximumCount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+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InheritedExport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'{DD3AABF1-140F-4F78-85E3-2E332218F8AE}'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Count: Integer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Integer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I; 2/…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457200">
              <a:buFont typeface="+mj-lt"/>
              <a:buAutoNum type="arabicPeriod" startAt="2"/>
            </a:pPr>
            <a:r>
              <a:rPr lang="en-US" dirty="0" smtClean="0"/>
              <a:t>Add the </a:t>
            </a:r>
            <a:r>
              <a:rPr lang="en-US" dirty="0" err="1" smtClean="0"/>
              <a:t>AppModel</a:t>
            </a:r>
            <a:r>
              <a:rPr lang="en-US" dirty="0" smtClean="0"/>
              <a:t> unit 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AppInterfaces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TInterfacedObject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private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Integer;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Integer;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AppModel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'Count'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protected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CreateIniFile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TIniFile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GetIniFileName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virtual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Create();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destructor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Destroy();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override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Count: Integer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Integer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IniFileName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GetIniFileName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I; 3/…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457200">
              <a:buFont typeface="+mj-lt"/>
              <a:buAutoNum type="arabicPeriod" startAt="3"/>
            </a:pPr>
            <a:r>
              <a:rPr lang="en-US" dirty="0" smtClean="0"/>
              <a:t>Add the </a:t>
            </a:r>
            <a:r>
              <a:rPr lang="en-US" dirty="0" err="1" smtClean="0"/>
              <a:t>AppModel</a:t>
            </a:r>
            <a:r>
              <a:rPr lang="en-US" dirty="0" smtClean="0"/>
              <a:t> implementation part 1: INI file persistence.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SysUtils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TAppModel.Create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var</a:t>
            </a: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inherited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CreateIniFile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try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Count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IniFile.ReadInteger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IniFile.ReadInteger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finally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IniFile.Free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destructor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TAppModel.Destroy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var</a:t>
            </a: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CreateIniFile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try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IniFile.WriteInteger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Count);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IniFile.WriteInteger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finally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IniFile.Free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inherited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TAppModel.CreateIniFile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TIniFile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TIniFile.Create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IniFileName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I; 4/…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457200">
              <a:buFont typeface="+mj-lt"/>
              <a:buAutoNum type="arabicPeriod" startAt="4"/>
            </a:pPr>
            <a:r>
              <a:rPr lang="en-US" dirty="0" smtClean="0"/>
              <a:t>Add the </a:t>
            </a:r>
            <a:r>
              <a:rPr lang="en-US" dirty="0" err="1" smtClean="0"/>
              <a:t>AppModel</a:t>
            </a:r>
            <a:r>
              <a:rPr lang="en-US" dirty="0" smtClean="0"/>
              <a:t> implementation part 2: property logic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TAppModel.GetCount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TAppModel.GetIncrementValue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TAppModel.GetIniFileName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ChangeFileExt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ParamStr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'.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ini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&lt;&gt; Value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then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(Value &lt;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(Value &gt;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MaximumCount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then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raise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ERangeError.CreateFmt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'Count value %d out of range %d..%d'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[Value,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MinimumCount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MaximumCount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TAppModel.SetIncrementValue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I; 5/…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457200">
              <a:buFont typeface="+mj-lt"/>
              <a:buAutoNum type="arabicPeriod" startAt="5"/>
            </a:pPr>
            <a:r>
              <a:rPr lang="en-US" dirty="0" smtClean="0"/>
              <a:t>Modify the </a:t>
            </a:r>
            <a:r>
              <a:rPr lang="en-US" dirty="0" err="1" smtClean="0"/>
              <a:t>AppViewModel</a:t>
            </a:r>
            <a:r>
              <a:rPr lang="en-US" dirty="0" smtClean="0"/>
              <a:t> to use the </a:t>
            </a:r>
            <a:r>
              <a:rPr lang="en-US" dirty="0" err="1" smtClean="0"/>
              <a:t>AppModel</a:t>
            </a:r>
            <a:endParaRPr lang="en-US" dirty="0" smtClean="0"/>
          </a:p>
          <a:p>
            <a:pPr marL="914400" lvl="1" indent="-457200"/>
            <a:r>
              <a:rPr lang="en-US" dirty="0" smtClean="0"/>
              <a:t>Replace all Count/</a:t>
            </a:r>
            <a:r>
              <a:rPr lang="en-US" dirty="0" err="1" smtClean="0"/>
              <a:t>IncrementValue</a:t>
            </a:r>
            <a:r>
              <a:rPr lang="en-US" dirty="0" smtClean="0"/>
              <a:t> with </a:t>
            </a:r>
            <a:r>
              <a:rPr lang="en-US" dirty="0" err="1" smtClean="0"/>
              <a:t>AppModel.Count</a:t>
            </a:r>
            <a:r>
              <a:rPr lang="en-US" dirty="0" smtClean="0"/>
              <a:t>/</a:t>
            </a:r>
            <a:r>
              <a:rPr lang="en-US" dirty="0" err="1" smtClean="0"/>
              <a:t>AppModel.IncrementValue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AppInterfaces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private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protected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Create(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TAppViewModel.Create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inherited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Create();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TAppViewModel.GetCount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AppModel.Count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TAppViewModel.GetIncrementValue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AppModel.IncrementValue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TAppViewModel.SetCount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AppModel.Count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TAppViewModel.SetIncrementValue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Integer);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AppModel.IncrementValue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I; 6;7/…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457200">
              <a:buFont typeface="+mj-lt"/>
              <a:buAutoNum type="arabicPeriod" startAt="6"/>
            </a:pPr>
            <a:r>
              <a:rPr lang="en-US" dirty="0" smtClean="0"/>
              <a:t>Run</a:t>
            </a:r>
          </a:p>
          <a:p>
            <a:pPr marL="914400" lvl="1" indent="-457200"/>
            <a:r>
              <a:rPr lang="en-US" dirty="0" smtClean="0"/>
              <a:t>Boom!</a:t>
            </a: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Project MindScape_AppViewVCL.exe raised exception class $C0000005 with message 'access violation at 0x00ac607a: read of address 0x00000000'.</a:t>
            </a:r>
          </a:p>
          <a:p>
            <a:pPr lvl="4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TAppViewModel.GetCount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 Integer;</a:t>
            </a:r>
          </a:p>
          <a:p>
            <a:pPr lvl="4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4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Result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AppModel.Count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4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514350" indent="-457200">
              <a:buFont typeface="+mj-lt"/>
              <a:buAutoNum type="arabicPeriod" startAt="7"/>
            </a:pPr>
            <a:r>
              <a:rPr lang="en-US" dirty="0" smtClean="0"/>
              <a:t>You try to use </a:t>
            </a:r>
            <a:r>
              <a:rPr lang="en-US" dirty="0" err="1" smtClean="0"/>
              <a:t>AppModel</a:t>
            </a:r>
            <a:r>
              <a:rPr lang="en-US" dirty="0" smtClean="0"/>
              <a:t>, but it is nil </a:t>
            </a:r>
            <a:br>
              <a:rPr lang="en-US" dirty="0" smtClean="0"/>
            </a:br>
            <a:r>
              <a:rPr lang="en-US" dirty="0" smtClean="0"/>
              <a:t>as the new Constructor did not get called</a:t>
            </a:r>
          </a:p>
          <a:p>
            <a:pPr marL="914400" lvl="1" indent="-457200"/>
            <a:r>
              <a:rPr lang="en-US" dirty="0" smtClean="0"/>
              <a:t>Reason 1: forgetting the [</a:t>
            </a:r>
            <a:r>
              <a:rPr lang="en-US" dirty="0" err="1" smtClean="0"/>
              <a:t>InheritedExport</a:t>
            </a:r>
            <a:r>
              <a:rPr lang="en-US" dirty="0" smtClean="0"/>
              <a:t>]</a:t>
            </a:r>
          </a:p>
          <a:p>
            <a:pPr lvl="4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4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InheritedExport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lvl="4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IAppModel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4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'{DD3AABF1-140F-4F78-85E3-2E332218F8AE}'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dirty="0" smtClean="0"/>
          </a:p>
          <a:p>
            <a:pPr marL="914400" lvl="1" indent="-457200"/>
            <a:r>
              <a:rPr lang="en-US" dirty="0" smtClean="0"/>
              <a:t>Reason 2: forgetting to register the class RTTI</a:t>
            </a:r>
          </a:p>
          <a:p>
            <a:pPr lvl="4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AppModel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4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4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initialization</a:t>
            </a:r>
          </a:p>
          <a:p>
            <a:pPr lvl="4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TAppModel.ClassName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4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I; 8/…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8"/>
            </a:pPr>
            <a:r>
              <a:rPr lang="en-US" dirty="0" smtClean="0"/>
              <a:t>Run</a:t>
            </a:r>
          </a:p>
          <a:p>
            <a:pPr marL="914400" lvl="1" indent="-457200"/>
            <a:r>
              <a:rPr lang="en-US" dirty="0" smtClean="0"/>
              <a:t>It works!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It loads initial values like before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Each time you run again, </a:t>
            </a:r>
            <a:r>
              <a:rPr lang="en-US" dirty="0" err="1" smtClean="0"/>
              <a:t>Cound</a:t>
            </a:r>
            <a:r>
              <a:rPr lang="en-US" dirty="0" smtClean="0"/>
              <a:t>/</a:t>
            </a:r>
            <a:r>
              <a:rPr lang="en-US" dirty="0" err="1" smtClean="0"/>
              <a:t>IncrementValue</a:t>
            </a:r>
            <a:r>
              <a:rPr lang="en-US" dirty="0" smtClean="0"/>
              <a:t> are restored to what they were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212976"/>
            <a:ext cx="30384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Intermezzo II: unit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3"/>
              </a:rPr>
              <a:t>http://en.wikipedia.org/wiki/Extreme_programming</a:t>
            </a:r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155179"/>
            <a:ext cx="34956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355976" y="1506644"/>
            <a:ext cx="4286849" cy="278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II; 1/…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Add a Unit Test project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dirty="0" err="1" smtClean="0"/>
              <a:t>AppModel</a:t>
            </a:r>
            <a:r>
              <a:rPr lang="en-US" dirty="0" smtClean="0"/>
              <a:t> to it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dirty="0" err="1" smtClean="0"/>
              <a:t>AppViewModel</a:t>
            </a:r>
            <a:r>
              <a:rPr lang="en-US" dirty="0" smtClean="0"/>
              <a:t> to it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err="1" smtClean="0"/>
              <a:t>TTestCase</a:t>
            </a:r>
            <a:r>
              <a:rPr lang="en-US" dirty="0" smtClean="0"/>
              <a:t> for </a:t>
            </a:r>
            <a:r>
              <a:rPr lang="en-US" dirty="0" err="1" smtClean="0"/>
              <a:t>AppModel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err="1" smtClean="0"/>
              <a:t>TTestCase</a:t>
            </a:r>
            <a:r>
              <a:rPr lang="en-US" dirty="0" smtClean="0"/>
              <a:t> for </a:t>
            </a:r>
            <a:r>
              <a:rPr lang="en-US" dirty="0" err="1" smtClean="0"/>
              <a:t>AppViewModel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Be creative in your test 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</a:t>
            </a:r>
            <a:r>
              <a:rPr lang="en-US" dirty="0" err="1" smtClean="0"/>
              <a:t>AppView</a:t>
            </a:r>
            <a:r>
              <a:rPr lang="en-US" dirty="0" smtClean="0"/>
              <a:t> – Intermezzo II; 2/…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tests, clean bugs, rinse, repeat…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81523" y="1778304"/>
            <a:ext cx="6380953" cy="48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Fowler: Refactoring</a:t>
            </a:r>
            <a:r>
              <a:rPr lang="en-US" baseline="0" dirty="0" smtClean="0"/>
              <a:t>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1999: Really, really, important </a:t>
            </a:r>
            <a:r>
              <a:rPr lang="en-US" i="1" dirty="0" smtClean="0"/>
              <a:t>Refactoring</a:t>
            </a:r>
            <a:r>
              <a:rPr lang="en-US" dirty="0" smtClean="0"/>
              <a:t> book</a:t>
            </a:r>
          </a:p>
          <a:p>
            <a:pPr lvl="2"/>
            <a:r>
              <a:rPr lang="en-US" dirty="0" smtClean="0"/>
              <a:t>with a common vocabulary about</a:t>
            </a:r>
            <a:br>
              <a:rPr lang="en-US" dirty="0" smtClean="0"/>
            </a:br>
            <a:r>
              <a:rPr lang="en-US" dirty="0" smtClean="0"/>
              <a:t>recipes for improving existing code.</a:t>
            </a:r>
          </a:p>
          <a:p>
            <a:pPr lvl="3"/>
            <a:r>
              <a:rPr lang="en-US" dirty="0" smtClean="0">
                <a:hlinkClick r:id="rId3"/>
              </a:rPr>
              <a:t>http://en.wikipedia.org/wiki/Code_refactoring</a:t>
            </a:r>
            <a:endParaRPr lang="en-US" dirty="0" smtClean="0"/>
          </a:p>
          <a:p>
            <a:pPr lvl="1"/>
            <a:r>
              <a:rPr lang="en-US" dirty="0" smtClean="0"/>
              <a:t>Refactoring: </a:t>
            </a:r>
            <a:r>
              <a:rPr lang="en-US" i="1" dirty="0" smtClean="0"/>
              <a:t>Improving the Design of Existing Code</a:t>
            </a:r>
          </a:p>
          <a:p>
            <a:pPr lvl="2"/>
            <a:r>
              <a:rPr lang="en-US" dirty="0" smtClean="0"/>
              <a:t>Site:</a:t>
            </a:r>
          </a:p>
          <a:p>
            <a:pPr lvl="3"/>
            <a:r>
              <a:rPr lang="en-US" dirty="0" smtClean="0">
                <a:hlinkClick r:id="rId4"/>
              </a:rPr>
              <a:t>http://www.refactoring.com/</a:t>
            </a:r>
            <a:endParaRPr lang="en-US" dirty="0" smtClean="0"/>
          </a:p>
          <a:p>
            <a:pPr lvl="3"/>
            <a:r>
              <a:rPr lang="en-US" dirty="0" smtClean="0">
                <a:hlinkClick r:id="rId5"/>
              </a:rPr>
              <a:t>http://www.refactoring.com/catalog/</a:t>
            </a:r>
            <a:endParaRPr lang="en-US" dirty="0" smtClean="0"/>
          </a:p>
          <a:p>
            <a:pPr lvl="2"/>
            <a:r>
              <a:rPr lang="en-US" dirty="0" smtClean="0"/>
              <a:t>Wiki:</a:t>
            </a:r>
          </a:p>
          <a:p>
            <a:pPr lvl="3"/>
            <a:r>
              <a:rPr lang="en-US" dirty="0" smtClean="0">
                <a:hlinkClick r:id="rId6"/>
              </a:rPr>
              <a:t>http://c2.com/cgi/wiki?RefactoringImprovingTheDesignOfExistingCode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1999: Hardcover</a:t>
            </a:r>
          </a:p>
          <a:p>
            <a:pPr lvl="3"/>
            <a:r>
              <a:rPr lang="en-US" dirty="0" smtClean="0">
                <a:hlinkClick r:id="rId7"/>
              </a:rPr>
              <a:t>http://www.amazon.com/Refactoring-Improving-Design-Existing-Code/dp/0201485672</a:t>
            </a:r>
            <a:endParaRPr lang="en-US" dirty="0" smtClean="0"/>
          </a:p>
          <a:p>
            <a:pPr lvl="2"/>
            <a:r>
              <a:rPr lang="en-US" dirty="0" smtClean="0"/>
              <a:t>2012: Kindle</a:t>
            </a:r>
          </a:p>
          <a:p>
            <a:pPr lvl="3"/>
            <a:r>
              <a:rPr lang="en-US" dirty="0" smtClean="0">
                <a:hlinkClick r:id="rId8"/>
              </a:rPr>
              <a:t>http://www.amazon.com/Refactoring-Improving-Existing-Addison-Wesley-Technology-ebook/dp/B007WTFWJ6</a:t>
            </a:r>
            <a:endParaRPr lang="en-US" dirty="0" smtClean="0"/>
          </a:p>
          <a:p>
            <a:r>
              <a:rPr lang="en-US" dirty="0" smtClean="0"/>
              <a:t>Martin Fowler</a:t>
            </a:r>
          </a:p>
          <a:p>
            <a:pPr lvl="1"/>
            <a:r>
              <a:rPr lang="en-US" dirty="0" smtClean="0">
                <a:hlinkClick r:id="rId9"/>
              </a:rPr>
              <a:t>http://en.wikipedia.org/wiki/Martin_Fowler</a:t>
            </a:r>
            <a:r>
              <a:rPr lang="en-US" dirty="0" smtClean="0"/>
              <a:t> 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81862" y="836712"/>
            <a:ext cx="18621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96536" y="0"/>
            <a:ext cx="18621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81887" y="5191125"/>
            <a:ext cx="166211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MindScape</a:t>
            </a:r>
            <a:r>
              <a:rPr lang="en-US" dirty="0" smtClean="0"/>
              <a:t> Color 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beyond the MVVM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MindScape</a:t>
            </a:r>
            <a:r>
              <a:rPr lang="en-US" dirty="0" smtClean="0"/>
              <a:t> Color</a:t>
            </a:r>
            <a:br>
              <a:rPr lang="en-US" dirty="0" smtClean="0"/>
            </a:br>
            <a:r>
              <a:rPr lang="en-US" dirty="0" smtClean="0"/>
              <a:t>	Part A: getting started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5536" y="5877272"/>
            <a:ext cx="8424936" cy="504056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>
                <a:hlinkClick r:id="rId2"/>
              </a:rPr>
              <a:t>http://www.mindscapehq.com/blog/index.php/2012/02/01/caliburn-micro-part-4-the-event-aggregator/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has:</a:t>
            </a:r>
          </a:p>
          <a:p>
            <a:pPr lvl="1"/>
            <a:r>
              <a:rPr lang="en-US" dirty="0" smtClean="0"/>
              <a:t>Two Models</a:t>
            </a:r>
          </a:p>
          <a:p>
            <a:pPr lvl="2"/>
            <a:r>
              <a:rPr lang="en-US" dirty="0" err="1" smtClean="0"/>
              <a:t>ShellViewModel</a:t>
            </a:r>
            <a:r>
              <a:rPr lang="en-US" dirty="0" smtClean="0"/>
              <a:t> (</a:t>
            </a:r>
            <a:r>
              <a:rPr lang="en-US" dirty="0" err="1" smtClean="0"/>
              <a:t>compareable</a:t>
            </a:r>
            <a:r>
              <a:rPr lang="en-US" dirty="0" smtClean="0"/>
              <a:t> to </a:t>
            </a:r>
            <a:r>
              <a:rPr lang="en-US" dirty="0" err="1" smtClean="0"/>
              <a:t>AppViewModel</a:t>
            </a:r>
            <a:r>
              <a:rPr lang="en-US" dirty="0" smtClean="0"/>
              <a:t> in the first demo)</a:t>
            </a:r>
          </a:p>
          <a:p>
            <a:pPr lvl="2"/>
            <a:r>
              <a:rPr lang="en-US" dirty="0" err="1" smtClean="0"/>
              <a:t>ColorViewModel</a:t>
            </a:r>
            <a:r>
              <a:rPr lang="en-US" dirty="0" smtClean="0"/>
              <a:t> (handles selection and display of colors)</a:t>
            </a:r>
          </a:p>
          <a:p>
            <a:pPr lvl="1"/>
            <a:r>
              <a:rPr lang="en-US" dirty="0" smtClean="0"/>
              <a:t>Two Views</a:t>
            </a:r>
          </a:p>
          <a:p>
            <a:pPr lvl="2"/>
            <a:r>
              <a:rPr lang="en-US" dirty="0" err="1" smtClean="0"/>
              <a:t>ShellView</a:t>
            </a:r>
            <a:r>
              <a:rPr lang="en-US" dirty="0" smtClean="0"/>
              <a:t> (comparable to </a:t>
            </a:r>
            <a:r>
              <a:rPr lang="en-US" dirty="0" err="1" smtClean="0"/>
              <a:t>AppView</a:t>
            </a:r>
            <a:r>
              <a:rPr lang="en-US" dirty="0" smtClean="0"/>
              <a:t> in the first demo)</a:t>
            </a:r>
          </a:p>
          <a:p>
            <a:pPr lvl="2"/>
            <a:r>
              <a:rPr lang="en-US" dirty="0" err="1" smtClean="0"/>
              <a:t>ColorView</a:t>
            </a:r>
            <a:r>
              <a:rPr lang="en-US" dirty="0" smtClean="0"/>
              <a:t> (new view showing a color)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 err="1" smtClean="0"/>
              <a:t>ColorView</a:t>
            </a:r>
            <a:r>
              <a:rPr lang="en-US" dirty="0" smtClean="0"/>
              <a:t> inside </a:t>
            </a:r>
            <a:r>
              <a:rPr lang="en-US" dirty="0" err="1" smtClean="0"/>
              <a:t>ShellView</a:t>
            </a:r>
            <a:endParaRPr lang="en-US" dirty="0" smtClean="0"/>
          </a:p>
          <a:p>
            <a:pPr lvl="1"/>
            <a:r>
              <a:rPr lang="en-US" dirty="0" smtClean="0"/>
              <a:t>Uses Events to communicate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1..3/…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Start like </a:t>
            </a:r>
            <a:r>
              <a:rPr lang="en-US" dirty="0" err="1" smtClean="0"/>
              <a:t>AppView</a:t>
            </a:r>
            <a:r>
              <a:rPr lang="en-US" dirty="0" smtClean="0"/>
              <a:t>, but use </a:t>
            </a:r>
            <a:r>
              <a:rPr lang="en-US" dirty="0" err="1" smtClean="0"/>
              <a:t>ShellView</a:t>
            </a:r>
            <a:r>
              <a:rPr lang="en-US" dirty="0" smtClean="0"/>
              <a:t>/</a:t>
            </a:r>
            <a:r>
              <a:rPr lang="en-US" dirty="0" err="1" smtClean="0"/>
              <a:t>ShellViewModel</a:t>
            </a:r>
            <a:r>
              <a:rPr lang="en-US" dirty="0" smtClean="0"/>
              <a:t> in stead of </a:t>
            </a:r>
            <a:r>
              <a:rPr lang="en-US" dirty="0" err="1" smtClean="0"/>
              <a:t>AppView</a:t>
            </a:r>
            <a:r>
              <a:rPr lang="en-US" dirty="0" smtClean="0"/>
              <a:t>/</a:t>
            </a:r>
            <a:r>
              <a:rPr lang="en-US" dirty="0" err="1" smtClean="0"/>
              <a:t>AppViewModel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Add a </a:t>
            </a:r>
            <a:r>
              <a:rPr lang="en-US" dirty="0" err="1" smtClean="0"/>
              <a:t>ColorModel</a:t>
            </a:r>
            <a:r>
              <a:rPr lang="en-US" dirty="0" smtClean="0"/>
              <a:t>/</a:t>
            </a:r>
            <a:r>
              <a:rPr lang="en-US" dirty="0" err="1" smtClean="0"/>
              <a:t>ColorViewModel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Make sure you have these interfaces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Interfaces;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InheritedExport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IColorViewModel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'{BCF3E6B6-2684-4D04-99D7-B2E05400A6C4}'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InheritedExport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IShellViewModel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'{04C6473A-7E92-4ED1-B9A1-2B07D65277DC}'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4/…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457200">
              <a:buFont typeface="+mj-lt"/>
              <a:buAutoNum type="arabicPeriod" startAt="4"/>
            </a:pPr>
            <a:r>
              <a:rPr lang="en-US" dirty="0" smtClean="0"/>
              <a:t>Make your </a:t>
            </a:r>
            <a:r>
              <a:rPr lang="en-US" dirty="0" err="1" smtClean="0"/>
              <a:t>ShellView’s</a:t>
            </a:r>
            <a:endParaRPr lang="en-US" dirty="0" smtClean="0"/>
          </a:p>
          <a:p>
            <a:pPr marL="914400" lvl="1" indent="-457200"/>
            <a:r>
              <a:rPr lang="en-US" dirty="0" err="1" smtClean="0"/>
              <a:t>TPanel</a:t>
            </a:r>
            <a:r>
              <a:rPr lang="en-US" dirty="0" smtClean="0"/>
              <a:t> refer to the </a:t>
            </a:r>
            <a:r>
              <a:rPr lang="en-US" dirty="0" err="1" smtClean="0"/>
              <a:t>ColorModel</a:t>
            </a:r>
            <a:endParaRPr lang="en-US" dirty="0" smtClean="0"/>
          </a:p>
          <a:p>
            <a:pPr marL="914400" lvl="1" indent="-457200"/>
            <a:r>
              <a:rPr lang="en-US" dirty="0" err="1" smtClean="0"/>
              <a:t>TShape’s</a:t>
            </a:r>
            <a:r>
              <a:rPr lang="en-US" dirty="0" smtClean="0"/>
              <a:t> </a:t>
            </a:r>
            <a:r>
              <a:rPr lang="en-US" dirty="0" err="1" smtClean="0"/>
              <a:t>Brush.Color</a:t>
            </a:r>
            <a:r>
              <a:rPr lang="en-US" dirty="0" smtClean="0"/>
              <a:t> refer to Color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ShellViewForm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DSharp.PresentationModel,DSharp.Bindings.VCLControls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TShellView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TForm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ColorModel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TPanel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[Binding(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Brush.Color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'{Binding Color}'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)]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Shape1: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TShape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initialization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TShellView.ClassName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124744"/>
            <a:ext cx="3133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5/…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457200">
              <a:buFont typeface="+mj-lt"/>
              <a:buAutoNum type="arabicPeriod" startAt="5"/>
            </a:pPr>
            <a:r>
              <a:rPr lang="en-US" dirty="0" smtClean="0"/>
              <a:t>Make your </a:t>
            </a:r>
            <a:r>
              <a:rPr lang="en-US" dirty="0" err="1" smtClean="0"/>
              <a:t>ColorView</a:t>
            </a:r>
            <a:r>
              <a:rPr lang="en-US" dirty="0" smtClean="0"/>
              <a:t> have</a:t>
            </a:r>
          </a:p>
          <a:p>
            <a:pPr marL="914400" lvl="1" indent="-457200"/>
            <a:r>
              <a:rPr lang="en-US" dirty="0" smtClean="0"/>
              <a:t>3 </a:t>
            </a:r>
            <a:r>
              <a:rPr lang="en-US" dirty="0" err="1" smtClean="0"/>
              <a:t>RadioButtons</a:t>
            </a:r>
            <a:r>
              <a:rPr lang="en-US" dirty="0" smtClean="0"/>
              <a:t> for Red/Green/Blue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ColorViewFrame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Windows, Messages,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SysUtils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Variants, Classes,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Graphics, Controls, Forms, Dialogs,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StdCtrls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DSharp.Bindings.VCLControls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TColorView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Red: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TRadioButton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Green: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TRadioButton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Blue: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TRadioButton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implementation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{$R *.dfm}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initialization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TColorView.ClassName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4524" b="47777"/>
          <a:stretch>
            <a:fillRect/>
          </a:stretch>
        </p:blipFill>
        <p:spPr bwMode="auto">
          <a:xfrm>
            <a:off x="7296497" y="1268760"/>
            <a:ext cx="15239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6/…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6"/>
            </a:pPr>
            <a:r>
              <a:rPr lang="en-US" dirty="0" smtClean="0"/>
              <a:t>The goal is to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Host the </a:t>
            </a:r>
            <a:r>
              <a:rPr lang="en-US" dirty="0" err="1" smtClean="0"/>
              <a:t>ColorView</a:t>
            </a:r>
            <a:r>
              <a:rPr lang="en-US" dirty="0" smtClean="0"/>
              <a:t> in the </a:t>
            </a:r>
            <a:r>
              <a:rPr lang="en-US" dirty="0" err="1" smtClean="0"/>
              <a:t>ShellView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Let the </a:t>
            </a:r>
            <a:r>
              <a:rPr lang="en-US" dirty="0" err="1" smtClean="0"/>
              <a:t>ShellViewModel</a:t>
            </a:r>
            <a:r>
              <a:rPr lang="en-US" dirty="0" smtClean="0"/>
              <a:t> accept events/messages about color changes in the </a:t>
            </a:r>
            <a:r>
              <a:rPr lang="en-US" dirty="0" err="1" smtClean="0"/>
              <a:t>ColorViewModel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Change </a:t>
            </a:r>
            <a:r>
              <a:rPr lang="en-US" dirty="0" err="1" smtClean="0"/>
              <a:t>Brush.Color</a:t>
            </a:r>
            <a:r>
              <a:rPr lang="en-US" dirty="0" smtClean="0"/>
              <a:t> of the </a:t>
            </a:r>
            <a:r>
              <a:rPr lang="en-US" dirty="0" err="1" smtClean="0"/>
              <a:t>TShape</a:t>
            </a:r>
            <a:r>
              <a:rPr lang="en-US" dirty="0" smtClean="0"/>
              <a:t> to the Color in the </a:t>
            </a:r>
            <a:r>
              <a:rPr lang="en-US" dirty="0" err="1" smtClean="0"/>
              <a:t>ShellViewModel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Have no code in the </a:t>
            </a:r>
            <a:r>
              <a:rPr lang="en-US" dirty="0" err="1" smtClean="0"/>
              <a:t>ColorView</a:t>
            </a:r>
            <a:r>
              <a:rPr lang="en-US" dirty="0" smtClean="0"/>
              <a:t> or </a:t>
            </a:r>
            <a:r>
              <a:rPr lang="en-US" dirty="0" err="1" smtClean="0"/>
              <a:t>ShellView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104853"/>
            <a:ext cx="3133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7/…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457200">
              <a:buFont typeface="+mj-lt"/>
              <a:buAutoNum type="arabicPeriod" startAt="7"/>
            </a:pPr>
            <a:r>
              <a:rPr lang="en-US" dirty="0" smtClean="0"/>
              <a:t>Create a </a:t>
            </a:r>
            <a:r>
              <a:rPr lang="en-US" dirty="0" err="1" smtClean="0"/>
              <a:t>ColorViewModel</a:t>
            </a:r>
            <a:r>
              <a:rPr lang="en-US" dirty="0" smtClean="0"/>
              <a:t> like this: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ColorViewModel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Graphics, Interfaces,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DSharp.PresentationModel.EventAggregator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TColorViewModel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IColorViewModel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private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FEvents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IEventAggregator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Create(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Events: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IEventAggregator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Red;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Green;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Blue;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implementation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ColorEvent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TColorViewModel.Create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Events: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IEventAggregator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inherited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Create();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FEvents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Events;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TColorViewModel.Red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FEvents.Publish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TColorEvent.Create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clRed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initialization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TColorViewModel.ClassName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8/…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457200">
              <a:buFont typeface="+mj-lt"/>
              <a:buAutoNum type="arabicPeriod" startAt="8"/>
            </a:pPr>
            <a:r>
              <a:rPr lang="en-US" dirty="0" smtClean="0"/>
              <a:t>Create a </a:t>
            </a:r>
            <a:r>
              <a:rPr lang="en-US" dirty="0" err="1" smtClean="0"/>
              <a:t>ShellViewModel</a:t>
            </a:r>
            <a:r>
              <a:rPr lang="en-US" dirty="0" smtClean="0"/>
              <a:t> interface like this: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ShellViewModel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interface</a:t>
            </a:r>
          </a:p>
          <a:p>
            <a:pPr lvl="2">
              <a:buNone/>
            </a:pP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uses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Classes,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SysUtils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Graphics,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DSharp.PresentationModel.EventAggregator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Interfaces,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ColorEvent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TShellViewModel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TScreen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IShellViewModel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IHandle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TColorEvent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&gt;)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strict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private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FColor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TColor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FColorModel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IColorViewModel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///  This constructor is called by the Dependency Injection container with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///  parameters already created for you.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Create(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ColorModel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IColorViewModel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Events: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IEventAggregator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///  Implements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IHandle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TColorEvent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&gt;.</a:t>
            </a:r>
          </a:p>
          <a:p>
            <a:pPr lvl="2">
              <a:buNone/>
            </a:pP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   ///  This method is called after a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TColorEvent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message is published from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///  somewhere else in the application.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Handle(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TColorEvent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/// This property is for changing the color of the rectangle.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Color: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ColorModel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IColorViewModel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FColorModel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9/…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457200">
              <a:buFont typeface="+mj-lt"/>
              <a:buAutoNum type="arabicPeriod" startAt="9"/>
            </a:pPr>
            <a:r>
              <a:rPr lang="en-US" dirty="0" smtClean="0"/>
              <a:t>Create a </a:t>
            </a:r>
            <a:r>
              <a:rPr lang="en-US" dirty="0" err="1" smtClean="0"/>
              <a:t>ShellViewModel</a:t>
            </a:r>
            <a:r>
              <a:rPr lang="en-US" dirty="0" smtClean="0"/>
              <a:t> like this: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implementation</a:t>
            </a:r>
          </a:p>
          <a:p>
            <a:pPr lvl="2">
              <a:buNone/>
            </a:pP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TShellViewModel.Create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ColorModel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IColorViewModel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Events: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IEventAggregator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inherited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Create();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FColorModel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ColorModel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 Get the event aggregator through the constructor and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// subscribe this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ColorViewModel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so it can listen for 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</a:rPr>
              <a:t>ColorEvent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 messages.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Events.Subscribe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(Self);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TShellViewModel.Handle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TColorEvent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Color :=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AMessage.Color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TShellViewModel.SetColor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FColor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'Color'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initialization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TShellViewModel.ClassName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is about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2004: The reference on Patterns</a:t>
            </a:r>
          </a:p>
          <a:p>
            <a:pPr lvl="2"/>
            <a:r>
              <a:rPr lang="en-US" dirty="0" smtClean="0"/>
              <a:t>with a common vocabulary about</a:t>
            </a:r>
            <a:br>
              <a:rPr lang="en-US" dirty="0" smtClean="0"/>
            </a:br>
            <a:r>
              <a:rPr lang="en-US" dirty="0" smtClean="0"/>
              <a:t>recipes for developing new code.</a:t>
            </a:r>
          </a:p>
          <a:p>
            <a:pPr lvl="3"/>
            <a:r>
              <a:rPr lang="en-US" dirty="0" smtClean="0">
                <a:hlinkClick r:id="rId3"/>
              </a:rPr>
              <a:t>http://en.wikipedia.org/wiki/Design_pattern_(computer_science)</a:t>
            </a:r>
            <a:endParaRPr lang="en-US" dirty="0" smtClean="0"/>
          </a:p>
          <a:p>
            <a:pPr lvl="1"/>
            <a:r>
              <a:rPr lang="en-US" dirty="0" smtClean="0"/>
              <a:t>Design Patterns: “Elements of Reusable </a:t>
            </a:r>
            <a:br>
              <a:rPr lang="en-US" dirty="0" smtClean="0"/>
            </a:br>
            <a:r>
              <a:rPr lang="en-US" dirty="0" smtClean="0"/>
              <a:t>Object-Oriented Software”</a:t>
            </a:r>
          </a:p>
          <a:p>
            <a:pPr lvl="2"/>
            <a:r>
              <a:rPr lang="en-US" dirty="0" smtClean="0">
                <a:hlinkClick r:id="rId4"/>
              </a:rPr>
              <a:t>http://en.wikipedia.org/wiki/Design_Patterns</a:t>
            </a:r>
            <a:endParaRPr lang="en-US" dirty="0" smtClean="0"/>
          </a:p>
          <a:p>
            <a:pPr lvl="1"/>
            <a:r>
              <a:rPr lang="en-US" dirty="0" smtClean="0"/>
              <a:t>Written by “the Gang of Four”:</a:t>
            </a:r>
          </a:p>
          <a:p>
            <a:pPr lvl="3"/>
            <a:r>
              <a:rPr lang="en-US" dirty="0" smtClean="0">
                <a:hlinkClick r:id="rId5"/>
              </a:rPr>
              <a:t>http://c2.com/cgi/wiki?GangOfFour</a:t>
            </a:r>
            <a:r>
              <a:rPr lang="en-US" dirty="0" smtClean="0"/>
              <a:t>    </a:t>
            </a:r>
          </a:p>
          <a:p>
            <a:pPr lvl="2"/>
            <a:r>
              <a:rPr lang="en-US" dirty="0" smtClean="0"/>
              <a:t>Erich Gamma</a:t>
            </a:r>
          </a:p>
          <a:p>
            <a:pPr lvl="2"/>
            <a:r>
              <a:rPr lang="en-US" dirty="0" smtClean="0"/>
              <a:t>Richard Helm</a:t>
            </a:r>
          </a:p>
          <a:p>
            <a:pPr lvl="2"/>
            <a:r>
              <a:rPr lang="en-US" dirty="0" smtClean="0"/>
              <a:t>Ralph Johnson</a:t>
            </a:r>
          </a:p>
          <a:p>
            <a:pPr lvl="2"/>
            <a:r>
              <a:rPr lang="en-US" dirty="0" smtClean="0"/>
              <a:t>John </a:t>
            </a:r>
            <a:r>
              <a:rPr lang="en-US" dirty="0" err="1" smtClean="0"/>
              <a:t>Vlissides</a:t>
            </a:r>
            <a:endParaRPr lang="en-US" dirty="0" smtClean="0"/>
          </a:p>
          <a:p>
            <a:pPr lvl="1"/>
            <a:r>
              <a:rPr lang="en-US" dirty="0" smtClean="0"/>
              <a:t>Martin Fowler on it: </a:t>
            </a:r>
            <a:r>
              <a:rPr lang="en-US" dirty="0" smtClean="0">
                <a:hlinkClick r:id="rId6"/>
              </a:rPr>
              <a:t>http://martinfowler.com/bliki/GangOfFour.html‎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In my view the Gang of Four is the best book ever written on object-oriented design - possibly of any style of design. This book has been enormously influential</a:t>
            </a:r>
          </a:p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object is “just” a (relatively) new way of using patterns.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7500" y="836712"/>
            <a:ext cx="2476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MindScape</a:t>
            </a:r>
            <a:r>
              <a:rPr lang="en-US" dirty="0" smtClean="0"/>
              <a:t> Color – part C; 10/…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 startAt="10"/>
            </a:pPr>
            <a:r>
              <a:rPr lang="en-US" dirty="0" smtClean="0"/>
              <a:t>Run.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3133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140968"/>
            <a:ext cx="3133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437112"/>
            <a:ext cx="3133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that: more in depth demos and framework insight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r>
              <a:rPr lang="en-US" dirty="0" smtClean="0"/>
              <a:t> / </a:t>
            </a:r>
            <a:r>
              <a:rPr lang="en-US" dirty="0" err="1" smtClean="0"/>
              <a:t>OnDataContextChanged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DataContext</a:t>
            </a:r>
            <a:r>
              <a:rPr lang="en-US" dirty="0" smtClean="0"/>
              <a:t> / </a:t>
            </a:r>
            <a:r>
              <a:rPr lang="en-US" dirty="0" err="1" smtClean="0"/>
              <a:t>OnDataContextChanged</a:t>
            </a: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unit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DSharp.Core.Extensions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type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TComponentHelper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helper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TComponent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public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ClearValue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(Prop: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TDependencyProperty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(Prop: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TDependencyProperty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(Prop: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TDependencyProperty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DataContext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TObject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GetDataContext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SetDataContext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IsComponentInitialized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Boolean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GetIsComponentInitialized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SetIsComponentInitialized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endParaRPr lang="en-US" i="1" dirty="0" smtClean="0">
              <a:solidFill>
                <a:srgbClr val="008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property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OnDataContextChanged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IEvent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TPropertyChangedEvent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GetOnDataContextChanged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DependencyProperty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DependencyProperty</a:t>
            </a:r>
            <a:endParaRPr lang="en-US" dirty="0" smtClean="0"/>
          </a:p>
          <a:p>
            <a:pPr lvl="1"/>
            <a:r>
              <a:rPr lang="en-US" dirty="0" smtClean="0"/>
              <a:t>Property that is not part of the object instance</a:t>
            </a:r>
          </a:p>
          <a:p>
            <a:pPr lvl="1"/>
            <a:r>
              <a:rPr lang="en-US" dirty="0" smtClean="0"/>
              <a:t>Through a `helper` can be accessed like it is part of that instance</a:t>
            </a:r>
          </a:p>
          <a:p>
            <a:pPr lvl="1"/>
            <a:r>
              <a:rPr lang="en-US" dirty="0" smtClean="0"/>
              <a:t>Has built-in binding support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Delphi uses something similar for the </a:t>
            </a:r>
          </a:p>
          <a:p>
            <a:pPr lvl="1"/>
            <a:r>
              <a:rPr lang="en-US" dirty="0" err="1" smtClean="0"/>
              <a:t>TFlowPanel</a:t>
            </a:r>
            <a:endParaRPr lang="en-US" dirty="0" smtClean="0"/>
          </a:p>
          <a:p>
            <a:pPr lvl="2"/>
            <a:r>
              <a:rPr lang="en-US" dirty="0" smtClean="0"/>
              <a:t>Adds a `</a:t>
            </a:r>
            <a:r>
              <a:rPr lang="en-US" dirty="0" err="1" smtClean="0"/>
              <a:t>ControlIndex</a:t>
            </a:r>
            <a:r>
              <a:rPr lang="en-US" dirty="0" smtClean="0"/>
              <a:t>` property to all controls on the panel</a:t>
            </a:r>
          </a:p>
          <a:p>
            <a:pPr lvl="1"/>
            <a:r>
              <a:rPr lang="en-US" dirty="0" err="1" smtClean="0"/>
              <a:t>TGridPanel</a:t>
            </a:r>
            <a:endParaRPr lang="en-US" dirty="0" smtClean="0"/>
          </a:p>
          <a:p>
            <a:pPr lvl="2"/>
            <a:r>
              <a:rPr lang="en-US" dirty="0" smtClean="0"/>
              <a:t>Adds these properties to all controls on the panel</a:t>
            </a:r>
          </a:p>
          <a:p>
            <a:pPr lvl="3"/>
            <a:r>
              <a:rPr lang="en-US" dirty="0" smtClean="0"/>
              <a:t>Column</a:t>
            </a:r>
          </a:p>
          <a:p>
            <a:pPr lvl="3"/>
            <a:r>
              <a:rPr lang="en-US" dirty="0" smtClean="0"/>
              <a:t>Row</a:t>
            </a:r>
          </a:p>
          <a:p>
            <a:pPr lvl="3"/>
            <a:r>
              <a:rPr lang="en-US" dirty="0" err="1" smtClean="0"/>
              <a:t>ColumnSpan</a:t>
            </a:r>
            <a:endParaRPr lang="en-US" dirty="0" smtClean="0"/>
          </a:p>
          <a:p>
            <a:pPr lvl="3"/>
            <a:r>
              <a:rPr lang="en-US" dirty="0" err="1" smtClean="0"/>
              <a:t>RowSpan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through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Lucida Console" pitchFamily="49" charset="0"/>
              </a:rPr>
              <a:t>NotifyOfPropertyChange</a:t>
            </a:r>
            <a:r>
              <a:rPr lang="en-US" dirty="0" smtClean="0"/>
              <a:t> from </a:t>
            </a:r>
            <a:r>
              <a:rPr lang="en-US" dirty="0" err="1" smtClean="0"/>
              <a:t>ViewModel</a:t>
            </a:r>
            <a:r>
              <a:rPr lang="en-US" dirty="0" smtClean="0"/>
              <a:t> to View: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TShellViewModel.SetColor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Value: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FColor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:= Value;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NotifyOfPropertyChange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'Color'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dirty="0" smtClean="0"/>
              <a:t>Inside </a:t>
            </a:r>
            <a:r>
              <a:rPr lang="en-US" dirty="0" err="1" smtClean="0"/>
              <a:t>Caliburn</a:t>
            </a:r>
            <a:r>
              <a:rPr lang="en-US" dirty="0" smtClean="0"/>
              <a:t>, it gets translated to a </a:t>
            </a:r>
            <a:r>
              <a:rPr lang="en-US" dirty="0" err="1" smtClean="0">
                <a:latin typeface="Lucida Console" pitchFamily="49" charset="0"/>
              </a:rPr>
              <a:t>DoPropertyChanged</a:t>
            </a:r>
            <a:r>
              <a:rPr lang="en-US" dirty="0" smtClean="0"/>
              <a:t> running on the UI thread by `</a:t>
            </a:r>
            <a:r>
              <a:rPr lang="en-US" dirty="0" err="1" smtClean="0">
                <a:latin typeface="Lucida Console" pitchFamily="49" charset="0"/>
              </a:rPr>
              <a:t>TPropertyChangedBase.NotifyOfPropertyChange</a:t>
            </a:r>
            <a:r>
              <a:rPr lang="en-US" dirty="0" smtClean="0"/>
              <a:t>`</a:t>
            </a:r>
          </a:p>
          <a:p>
            <a:r>
              <a:rPr lang="en-US" dirty="0" smtClean="0"/>
              <a:t>From View to </a:t>
            </a:r>
            <a:r>
              <a:rPr lang="en-US" dirty="0" err="1" smtClean="0"/>
              <a:t>ViewModel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unit </a:t>
            </a:r>
            <a:r>
              <a:rPr lang="en-US" dirty="0" err="1" smtClean="0">
                <a:latin typeface="Lucida Console" pitchFamily="49" charset="0"/>
              </a:rPr>
              <a:t>DSharp.Bindings.VCLControls</a:t>
            </a:r>
            <a:r>
              <a:rPr lang="en-US" dirty="0" smtClean="0"/>
              <a:t> has interceptor classes: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TEdit.Change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begin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inherited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NotifyPropertyChanged.DoPropertyChanged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'Text'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AppView</a:t>
            </a:r>
            <a:r>
              <a:rPr lang="en-US" dirty="0" smtClean="0"/>
              <a:t> VCL</a:t>
            </a:r>
          </a:p>
          <a:p>
            <a:r>
              <a:rPr lang="en-US" dirty="0" err="1" smtClean="0"/>
              <a:t>AppView</a:t>
            </a:r>
            <a:r>
              <a:rPr lang="en-US" dirty="0" smtClean="0"/>
              <a:t> </a:t>
            </a:r>
            <a:r>
              <a:rPr lang="en-US" dirty="0" err="1" smtClean="0"/>
              <a:t>DUnit</a:t>
            </a:r>
            <a:endParaRPr lang="en-US" dirty="0" smtClean="0"/>
          </a:p>
          <a:p>
            <a:r>
              <a:rPr lang="en-US" dirty="0" smtClean="0"/>
              <a:t>Color</a:t>
            </a:r>
          </a:p>
          <a:p>
            <a:r>
              <a:rPr lang="en-US" dirty="0" err="1" smtClean="0"/>
              <a:t>HowToOpenDialog</a:t>
            </a:r>
            <a:endParaRPr lang="en-US" dirty="0" smtClean="0"/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http://caliburnmicro.codeplex.com/wikipage?title=The%20Service%20Locator&amp;referringTitle=Documentation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WindowManager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http://caliburnmicro.codeplex.com/wikipage?title=The%20Window%20Manager&amp;referringTitle=Documentation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EventAggregatorSample</a:t>
            </a:r>
            <a:endParaRPr lang="en-US" dirty="0" smtClean="0"/>
          </a:p>
          <a:p>
            <a:r>
              <a:rPr lang="en-US" dirty="0" err="1" smtClean="0"/>
              <a:t>SimpleDependencyProperty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state of affairs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-  workable </a:t>
            </a:r>
            <a:r>
              <a:rPr lang="en-US" dirty="0" smtClean="0"/>
              <a:t>alpha state</a:t>
            </a:r>
            <a:br>
              <a:rPr lang="en-US" dirty="0" smtClean="0"/>
            </a:br>
            <a:r>
              <a:rPr lang="en-US" dirty="0" smtClean="0"/>
              <a:t>- beta release aimed </a:t>
            </a:r>
            <a:br>
              <a:rPr lang="en-US" dirty="0" smtClean="0"/>
            </a:br>
            <a:r>
              <a:rPr lang="en-US" dirty="0" smtClean="0"/>
              <a:t>in Spring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hlinkClick r:id="rId2"/>
              </a:rPr>
              <a:t>https://bitbucket.org/jeroenp/conferences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Caliburn</a:t>
            </a:r>
            <a:r>
              <a:rPr lang="en-US" dirty="0" smtClean="0"/>
              <a:t> / </a:t>
            </a:r>
            <a:r>
              <a:rPr lang="en-US" dirty="0" err="1" smtClean="0"/>
              <a:t>Caliburn.Micro</a:t>
            </a:r>
            <a:r>
              <a:rPr lang="en-US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 at </a:t>
            </a:r>
            <a:r>
              <a:rPr lang="en-US" dirty="0" smtClean="0">
                <a:hlinkClick r:id="rId2"/>
              </a:rPr>
              <a:t>http://caliburnmicro.codeplex.com/documentation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Mindscape intro:</a:t>
            </a:r>
          </a:p>
          <a:p>
            <a:pPr lvl="1"/>
            <a:r>
              <a:rPr lang="en-US" dirty="0" smtClean="0">
                <a:hlinkClick r:id="rId3"/>
              </a:rPr>
              <a:t>http://www.mindscapehq.com/blog/index.php/2012/01/12/caliburn-micro-part-1-getting-started/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http://www.mindscapehq.com/blog/index.php/2012/1/16/caliburn-micro-part-2-data-binding-and-events/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http://www.mindscapehq.com/blog/index.php/2012/01/24/caliburn-micro-part-3-more-about-events-and-parameters/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http://www.mindscapehq.com/blog/index.php/2012/02/01/caliburn-micro-part-4-the-event-aggregator/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http://www.mindscapehq.com/blog/index.php/2012/03/13/caliburn-micro-part-5-the-window-manager/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http://www.mindscapehq.com/blog/index.php/2013/09/11/caliburn-micro-part-6-introduction-to-screens-and-conductors/</a:t>
            </a:r>
            <a:endParaRPr lang="en-US" dirty="0" smtClean="0"/>
          </a:p>
          <a:p>
            <a:r>
              <a:rPr lang="en-US" dirty="0" smtClean="0"/>
              <a:t>Lots of references and articles:</a:t>
            </a:r>
          </a:p>
          <a:p>
            <a:pPr lvl="1"/>
            <a:r>
              <a:rPr lang="en-US" dirty="0" smtClean="0">
                <a:hlinkClick r:id="rId9"/>
              </a:rPr>
              <a:t>http://karlshifflett.wordpress.com/archive/mvvm/</a:t>
            </a:r>
            <a:endParaRPr lang="en-US" dirty="0" smtClean="0"/>
          </a:p>
          <a:p>
            <a:r>
              <a:rPr lang="en-US" dirty="0" err="1" smtClean="0"/>
              <a:t>Caliburn</a:t>
            </a:r>
            <a:r>
              <a:rPr lang="en-US" dirty="0" smtClean="0"/>
              <a:t> Micro and Windows RT</a:t>
            </a:r>
          </a:p>
          <a:p>
            <a:pPr lvl="1"/>
            <a:r>
              <a:rPr lang="en-US" dirty="0" smtClean="0">
                <a:hlinkClick r:id="rId10"/>
              </a:rPr>
              <a:t>http://www.terrymarshall.com.au/Blog/tabid/162/tagid/37/Caliburn-Micro.aspx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Caliburn</a:t>
            </a:r>
            <a:r>
              <a:rPr lang="en-US" dirty="0" smtClean="0"/>
              <a:t> Micro and Windows Phone 8</a:t>
            </a:r>
          </a:p>
          <a:p>
            <a:pPr lvl="1"/>
            <a:r>
              <a:rPr lang="en-US" dirty="0" smtClean="0">
                <a:hlinkClick r:id="rId11"/>
              </a:rPr>
              <a:t>http://wp.qmatteoq.com/first-steps-with-caliburn-micro-in-windows-phone-8-the-complete-series/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Halp</a:t>
            </a:r>
            <a:r>
              <a:rPr lang="en-US" dirty="0" smtClean="0"/>
              <a:t> App: </a:t>
            </a:r>
            <a:br>
              <a:rPr lang="en-US" dirty="0" smtClean="0"/>
            </a:br>
            <a:r>
              <a:rPr lang="en-US" dirty="0" smtClean="0"/>
              <a:t>Minimizing Platform-specific code with </a:t>
            </a:r>
            <a:r>
              <a:rPr lang="en-US" dirty="0" err="1" smtClean="0"/>
              <a:t>MvvM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Slides</a:t>
            </a:r>
          </a:p>
          <a:p>
            <a:pPr lvl="2"/>
            <a:r>
              <a:rPr lang="en-US" dirty="0" smtClean="0">
                <a:hlinkClick r:id="rId2"/>
              </a:rPr>
              <a:t>http://www.slideshare.net/Xamarin/git-hub-halp-app-minimizing-platformspecific-code-with-mvvm-by-justin-spahrsummers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Video</a:t>
            </a:r>
          </a:p>
          <a:p>
            <a:pPr lvl="2"/>
            <a:r>
              <a:rPr lang="en-US" dirty="0" smtClean="0">
                <a:hlinkClick r:id="rId3"/>
              </a:rPr>
              <a:t>http://xamarin.com/evolve/2013#session-zm59b5yptf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object: adds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 term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"View model"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 is a major cause of confusion in understanding the pattern when compared to the more widely implemented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2" tooltip="Model–view–controller"/>
              </a:rPr>
              <a:t>MVC</a:t>
            </a:r>
            <a:r>
              <a:rPr lang="en-US" dirty="0" smtClean="0">
                <a:solidFill>
                  <a:srgbClr val="0B008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or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3" tooltip="Model-view-presenter"/>
              </a:rPr>
              <a:t>MVP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 patterns. </a:t>
            </a:r>
            <a:br>
              <a:rPr lang="en-US" dirty="0" smtClean="0">
                <a:solidFill>
                  <a:srgbClr val="000000"/>
                </a:solidFill>
                <a:latin typeface="Arial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</a:rPr>
              <a:t>The role of the controller or presenter of the other patterns has been substituted with the framework binder (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e.g.,</a:t>
            </a:r>
            <a:r>
              <a:rPr lang="en-US" dirty="0" err="1" smtClean="0">
                <a:solidFill>
                  <a:srgbClr val="0B0080"/>
                </a:solidFill>
                <a:latin typeface="Arial"/>
                <a:hlinkClick r:id="rId4" tooltip="XAML"/>
              </a:rPr>
              <a:t>XAML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 and view model as mediator and/or converter of the model to the binder.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http://en.wikipedia.org/wiki/Model_View_ViewModel#cite_ref-10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268760"/>
            <a:ext cx="34575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8888" y="1284734"/>
            <a:ext cx="34861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3659088" y="1275209"/>
            <a:ext cx="3486149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459288" y="1275209"/>
            <a:ext cx="3505199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end…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Actually: Questions &amp; Answers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263650" y="5568950"/>
            <a:ext cx="604465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Jeroen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Wiert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Pluimers</a:t>
            </a:r>
            <a:endParaRPr lang="en-US" sz="2400" b="1" dirty="0">
              <a:latin typeface="Calibri" pitchFamily="34" charset="0"/>
            </a:endParaRPr>
          </a:p>
          <a:p>
            <a:r>
              <a:rPr lang="en-US" sz="2300" b="1" dirty="0" smtClean="0">
                <a:latin typeface="Calibri" pitchFamily="34" charset="0"/>
                <a:hlinkClick r:id="rId2"/>
              </a:rPr>
              <a:t>jeroen@pluimers.com</a:t>
            </a:r>
            <a:r>
              <a:rPr lang="en-US" sz="2300" b="1" dirty="0" smtClean="0">
                <a:latin typeface="Calibri" pitchFamily="34" charset="0"/>
              </a:rPr>
              <a:t> </a:t>
            </a:r>
            <a:endParaRPr lang="en-US" sz="2300" b="1" dirty="0">
              <a:latin typeface="Calibri" pitchFamily="34" charset="0"/>
            </a:endParaRPr>
          </a:p>
          <a:p>
            <a:r>
              <a:rPr lang="en-US" sz="2300" b="1" dirty="0" smtClean="0">
                <a:latin typeface="Calibri" pitchFamily="34" charset="0"/>
                <a:hlinkClick r:id="rId3"/>
              </a:rPr>
              <a:t>http://wiert.me</a:t>
            </a:r>
            <a:r>
              <a:rPr lang="en-US" sz="2300" b="1" baseline="0" dirty="0" smtClean="0">
                <a:latin typeface="Calibri" pitchFamily="34" charset="0"/>
              </a:rPr>
              <a:t> </a:t>
            </a:r>
          </a:p>
          <a:p>
            <a:r>
              <a:rPr lang="en-US" sz="2300" b="1" dirty="0" smtClean="0">
                <a:hlinkClick r:id="rId4"/>
              </a:rPr>
              <a:t>https://bitbucket.org/jeroenp/conferences</a:t>
            </a:r>
            <a:endParaRPr lang="en-US" sz="23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2257" y="5643993"/>
            <a:ext cx="1097375" cy="10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with same names in View and Model are automatically bound together</a:t>
            </a:r>
          </a:p>
          <a:p>
            <a:endParaRPr lang="en-US" dirty="0" smtClean="0"/>
          </a:p>
          <a:p>
            <a:r>
              <a:rPr lang="en-US" dirty="0" smtClean="0"/>
              <a:t>Handle method in </a:t>
            </a:r>
            <a:r>
              <a:rPr lang="en-US" dirty="0" err="1" smtClean="0"/>
              <a:t>ViewModel</a:t>
            </a:r>
            <a:r>
              <a:rPr lang="en-US" dirty="0" smtClean="0"/>
              <a:t> can handle events from the Model</a:t>
            </a:r>
          </a:p>
          <a:p>
            <a:r>
              <a:rPr lang="en-US" dirty="0" smtClean="0"/>
              <a:t>Bindings</a:t>
            </a:r>
          </a:p>
          <a:p>
            <a:pPr lvl="1"/>
            <a:r>
              <a:rPr lang="en-US" dirty="0" err="1" smtClean="0"/>
              <a:t>ViewModel.DisplayName</a:t>
            </a:r>
            <a:r>
              <a:rPr lang="en-US" dirty="0" smtClean="0"/>
              <a:t> -&gt; </a:t>
            </a:r>
            <a:r>
              <a:rPr lang="en-US" dirty="0" err="1" smtClean="0"/>
              <a:t>View.Caption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ViewModel</a:t>
            </a:r>
            <a:r>
              <a:rPr lang="en-US" dirty="0" smtClean="0"/>
              <a:t> and View will be automatically instantiated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err="1" smtClean="0"/>
              <a:t>ApplyConventions</a:t>
            </a:r>
            <a:endParaRPr lang="en-US" dirty="0" smtClean="0"/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err="1" smtClean="0"/>
              <a:t>IsGenerated</a:t>
            </a:r>
            <a:endParaRPr lang="en-US" dirty="0" smtClean="0"/>
          </a:p>
          <a:p>
            <a:pPr lvl="1"/>
            <a:r>
              <a:rPr lang="en-US" dirty="0" err="1" smtClean="0"/>
              <a:t>IsLoaded</a:t>
            </a:r>
            <a:endParaRPr lang="en-US" dirty="0" smtClean="0"/>
          </a:p>
          <a:p>
            <a:pPr lvl="1"/>
            <a:r>
              <a:rPr lang="en-US" dirty="0" err="1" smtClean="0"/>
              <a:t>IsScopeRoot</a:t>
            </a:r>
            <a:endParaRPr lang="en-US" dirty="0" smtClean="0"/>
          </a:p>
          <a:p>
            <a:pPr lvl="1"/>
            <a:r>
              <a:rPr lang="en-US" dirty="0" smtClean="0"/>
              <a:t>Model</a:t>
            </a:r>
          </a:p>
          <a:p>
            <a:r>
              <a:rPr lang="en-US" dirty="0" err="1" smtClean="0"/>
              <a:t>ViewAware</a:t>
            </a:r>
            <a:endParaRPr lang="en-US" dirty="0" smtClean="0"/>
          </a:p>
          <a:p>
            <a:pPr lvl="1"/>
            <a:r>
              <a:rPr lang="en-US" dirty="0" err="1" smtClean="0"/>
              <a:t>PreviouslyAttached</a:t>
            </a:r>
            <a:endParaRPr lang="en-US" dirty="0" smtClean="0"/>
          </a:p>
          <a:p>
            <a:r>
              <a:rPr lang="en-US" dirty="0" err="1" smtClean="0"/>
              <a:t>ViewModelBinder</a:t>
            </a:r>
            <a:r>
              <a:rPr lang="en-US" dirty="0" smtClean="0"/>
              <a:t>: </a:t>
            </a:r>
            <a:r>
              <a:rPr lang="en-US" dirty="0" err="1" smtClean="0"/>
              <a:t>DependencyProperty</a:t>
            </a:r>
            <a:endParaRPr lang="en-US" dirty="0" smtClean="0"/>
          </a:p>
          <a:p>
            <a:pPr lvl="1"/>
            <a:r>
              <a:rPr lang="en-US" dirty="0" err="1" smtClean="0"/>
              <a:t>ConventionsApplied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/ Action (event)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of them; a few examples in the form</a:t>
            </a:r>
            <a:br>
              <a:rPr lang="en-US" dirty="0" smtClean="0"/>
            </a:br>
            <a:r>
              <a:rPr lang="en-US" dirty="0" smtClean="0"/>
              <a:t>class / property / event</a:t>
            </a:r>
          </a:p>
          <a:p>
            <a:pPr lvl="1"/>
            <a:r>
              <a:rPr lang="en-US" dirty="0" err="1" smtClean="0"/>
              <a:t>TEdit</a:t>
            </a:r>
            <a:r>
              <a:rPr lang="en-US" dirty="0" smtClean="0"/>
              <a:t> / Text / </a:t>
            </a:r>
            <a:r>
              <a:rPr lang="en-US" dirty="0" err="1" smtClean="0"/>
              <a:t>OnChanged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In either </a:t>
            </a:r>
            <a:r>
              <a:rPr lang="en-US" dirty="0" err="1" smtClean="0"/>
              <a:t>FMXConventionManager</a:t>
            </a:r>
            <a:r>
              <a:rPr lang="en-US" dirty="0" smtClean="0"/>
              <a:t> or </a:t>
            </a:r>
            <a:r>
              <a:rPr lang="en-US" dirty="0" err="1" smtClean="0"/>
              <a:t>VCLConventionManager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class procedure </a:t>
            </a:r>
            <a:r>
              <a:rPr lang="en-US" dirty="0" err="1" smtClean="0"/>
              <a:t>ConventionManagerHelper.Initialize</a:t>
            </a:r>
            <a:r>
              <a:rPr lang="en-US" dirty="0" smtClean="0"/>
              <a:t>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Specials</a:t>
            </a:r>
          </a:p>
          <a:p>
            <a:pPr lvl="1"/>
            <a:r>
              <a:rPr lang="en-US" dirty="0" smtClean="0"/>
              <a:t>Any: </a:t>
            </a:r>
            <a:r>
              <a:rPr lang="en-US" dirty="0" err="1" smtClean="0"/>
              <a:t>Can+PropertyName</a:t>
            </a:r>
            <a:r>
              <a:rPr lang="en-US" dirty="0" smtClean="0"/>
              <a:t> / Enabled / nil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Enabled -&gt; Enabled; Enabled -&gt; </a:t>
            </a:r>
            <a:r>
              <a:rPr lang="en-US" dirty="0" err="1" smtClean="0"/>
              <a:t>IsEnabled</a:t>
            </a:r>
            <a:endParaRPr lang="en-US" dirty="0" smtClean="0"/>
          </a:p>
          <a:p>
            <a:pPr lvl="1"/>
            <a:r>
              <a:rPr lang="en-US" dirty="0" smtClean="0"/>
              <a:t>Visible -&gt; Visible; Visible -&gt; </a:t>
            </a:r>
            <a:r>
              <a:rPr lang="en-US" dirty="0" err="1" smtClean="0"/>
              <a:t>IsVisible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List/Item bindings:</a:t>
            </a:r>
          </a:p>
          <a:p>
            <a:pPr lvl="2"/>
            <a:r>
              <a:rPr lang="en-US" dirty="0" smtClean="0"/>
              <a:t>Singularize name; then prefix with Active/Selected/Current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event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Events that by default are not hooked:</a:t>
            </a:r>
          </a:p>
          <a:p>
            <a:pPr lvl="1"/>
            <a:r>
              <a:rPr lang="en-US" dirty="0" err="1" smtClean="0"/>
              <a:t>AfterConstruction</a:t>
            </a:r>
            <a:r>
              <a:rPr lang="en-US" dirty="0" smtClean="0"/>
              <a:t>, Assign, </a:t>
            </a:r>
          </a:p>
          <a:p>
            <a:pPr lvl="1"/>
            <a:r>
              <a:rPr lang="en-US" dirty="0" err="1" smtClean="0"/>
              <a:t>BeforeDestruction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ClassType</a:t>
            </a:r>
            <a:r>
              <a:rPr lang="en-US" dirty="0" smtClean="0"/>
              <a:t>, </a:t>
            </a:r>
            <a:r>
              <a:rPr lang="en-US" dirty="0" err="1" smtClean="0"/>
              <a:t>CleanupInstance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DefaultHandler</a:t>
            </a:r>
            <a:r>
              <a:rPr lang="en-US" dirty="0" smtClean="0"/>
              <a:t>, </a:t>
            </a:r>
            <a:r>
              <a:rPr lang="en-US" dirty="0" err="1" smtClean="0"/>
              <a:t>DestroyComponents</a:t>
            </a:r>
            <a:r>
              <a:rPr lang="en-US" dirty="0" smtClean="0"/>
              <a:t>, Destroying, Dispatch, </a:t>
            </a:r>
          </a:p>
          <a:p>
            <a:pPr lvl="1"/>
            <a:r>
              <a:rPr lang="en-US" dirty="0" smtClean="0"/>
              <a:t>Equals, </a:t>
            </a:r>
            <a:r>
              <a:rPr lang="en-US" dirty="0" err="1" smtClean="0"/>
              <a:t>ExecuteAction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FieldAddress</a:t>
            </a:r>
            <a:r>
              <a:rPr lang="en-US" dirty="0" smtClean="0"/>
              <a:t>, </a:t>
            </a:r>
            <a:r>
              <a:rPr lang="en-US" dirty="0" err="1" smtClean="0"/>
              <a:t>FindComponent</a:t>
            </a:r>
            <a:r>
              <a:rPr lang="en-US" dirty="0" smtClean="0"/>
              <a:t>, Free, </a:t>
            </a:r>
            <a:r>
              <a:rPr lang="en-US" dirty="0" err="1" smtClean="0"/>
              <a:t>FreeInstance</a:t>
            </a:r>
            <a:r>
              <a:rPr lang="en-US" dirty="0" smtClean="0"/>
              <a:t>, </a:t>
            </a:r>
            <a:r>
              <a:rPr lang="en-US" dirty="0" err="1" smtClean="0"/>
              <a:t>FreeNotification</a:t>
            </a:r>
            <a:r>
              <a:rPr lang="en-US" dirty="0" smtClean="0"/>
              <a:t>, </a:t>
            </a:r>
            <a:r>
              <a:rPr lang="en-US" dirty="0" err="1" smtClean="0"/>
              <a:t>FreeOnRelease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GetEnumerator</a:t>
            </a:r>
            <a:r>
              <a:rPr lang="en-US" dirty="0" smtClean="0"/>
              <a:t>, </a:t>
            </a:r>
            <a:r>
              <a:rPr lang="en-US" dirty="0" err="1" smtClean="0"/>
              <a:t>GetHashCode</a:t>
            </a:r>
            <a:r>
              <a:rPr lang="en-US" dirty="0" smtClean="0"/>
              <a:t>, </a:t>
            </a:r>
            <a:r>
              <a:rPr lang="en-US" dirty="0" err="1" smtClean="0"/>
              <a:t>GetInterface</a:t>
            </a:r>
            <a:r>
              <a:rPr lang="en-US" dirty="0" smtClean="0"/>
              <a:t>, </a:t>
            </a:r>
            <a:r>
              <a:rPr lang="en-US" dirty="0" err="1" smtClean="0"/>
              <a:t>GetNamePath</a:t>
            </a:r>
            <a:r>
              <a:rPr lang="en-US" dirty="0" smtClean="0"/>
              <a:t>, </a:t>
            </a:r>
            <a:r>
              <a:rPr lang="en-US" dirty="0" err="1" smtClean="0"/>
              <a:t>GetParentComponent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HasParent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InsertComponent</a:t>
            </a:r>
            <a:r>
              <a:rPr lang="en-US" dirty="0" smtClean="0"/>
              <a:t>, </a:t>
            </a:r>
            <a:r>
              <a:rPr lang="en-US" dirty="0" err="1" smtClean="0"/>
              <a:t>IsImplementorOf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NotifyOfPropertyChange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RaisePropertyChangedEventImmediately</a:t>
            </a:r>
            <a:r>
              <a:rPr lang="en-US" dirty="0" smtClean="0"/>
              <a:t>, </a:t>
            </a:r>
            <a:r>
              <a:rPr lang="en-US" dirty="0" err="1" smtClean="0"/>
              <a:t>ReferenceInterface</a:t>
            </a:r>
            <a:r>
              <a:rPr lang="en-US" dirty="0" smtClean="0"/>
              <a:t>, </a:t>
            </a:r>
            <a:r>
              <a:rPr lang="en-US" dirty="0" err="1" smtClean="0"/>
              <a:t>RemoveComponent</a:t>
            </a:r>
            <a:r>
              <a:rPr lang="en-US" dirty="0" smtClean="0"/>
              <a:t>, </a:t>
            </a:r>
            <a:r>
              <a:rPr lang="en-US" dirty="0" err="1" smtClean="0"/>
              <a:t>RemoveFreeNotification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SafeCallException</a:t>
            </a:r>
            <a:r>
              <a:rPr lang="en-US" dirty="0" smtClean="0"/>
              <a:t>, </a:t>
            </a:r>
            <a:r>
              <a:rPr lang="en-US" dirty="0" err="1" smtClean="0"/>
              <a:t>SafeCallException</a:t>
            </a:r>
            <a:r>
              <a:rPr lang="en-US" dirty="0" smtClean="0"/>
              <a:t>, </a:t>
            </a:r>
            <a:r>
              <a:rPr lang="en-US" dirty="0" err="1" smtClean="0"/>
              <a:t>SetSubComponent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UpdateAction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transformation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FNameTransformer.AddRule</a:t>
            </a:r>
            <a:r>
              <a:rPr lang="en-US" dirty="0" smtClean="0"/>
              <a:t>('Model$', '');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FNameTransformer.AddRule</a:t>
            </a:r>
            <a:r>
              <a:rPr lang="en-US" dirty="0" smtClean="0"/>
              <a:t>('</a:t>
            </a:r>
            <a:r>
              <a:rPr lang="en-US" dirty="0" err="1" smtClean="0"/>
              <a:t>ViewModel</a:t>
            </a:r>
            <a:r>
              <a:rPr lang="en-US" dirty="0" smtClean="0"/>
              <a:t>$', 'View');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FNameTransformer.AddRule</a:t>
            </a:r>
            <a:r>
              <a:rPr lang="en-US" dirty="0" smtClean="0"/>
              <a:t>('</a:t>
            </a:r>
            <a:r>
              <a:rPr lang="en-US" dirty="0" err="1" smtClean="0"/>
              <a:t>ViewModel</a:t>
            </a:r>
            <a:r>
              <a:rPr lang="en-US" dirty="0" smtClean="0"/>
              <a:t>$', '</a:t>
            </a:r>
            <a:r>
              <a:rPr lang="en-US" dirty="0" err="1" smtClean="0"/>
              <a:t>ViewForm</a:t>
            </a:r>
            <a:r>
              <a:rPr lang="en-US" dirty="0" smtClean="0"/>
              <a:t>');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FNameTransformer.AddRule</a:t>
            </a:r>
            <a:r>
              <a:rPr lang="en-US" dirty="0" smtClean="0"/>
              <a:t>('</a:t>
            </a:r>
            <a:r>
              <a:rPr lang="en-US" dirty="0" err="1" smtClean="0"/>
              <a:t>ViewModel</a:t>
            </a:r>
            <a:r>
              <a:rPr lang="en-US" dirty="0" smtClean="0"/>
              <a:t>$', '</a:t>
            </a:r>
            <a:r>
              <a:rPr lang="en-US" dirty="0" err="1" smtClean="0"/>
              <a:t>ViewFrame</a:t>
            </a:r>
            <a:r>
              <a:rPr lang="en-US" dirty="0" smtClean="0"/>
              <a:t>');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FNameTransformer.AddRule</a:t>
            </a:r>
            <a:r>
              <a:rPr lang="en-US" dirty="0" smtClean="0"/>
              <a:t>('</a:t>
            </a:r>
            <a:r>
              <a:rPr lang="en-US" dirty="0" err="1" smtClean="0"/>
              <a:t>ViewModel</a:t>
            </a:r>
            <a:r>
              <a:rPr lang="en-US" dirty="0" smtClean="0"/>
              <a:t>$', 'Form');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FNameTransformer.AddRule</a:t>
            </a:r>
            <a:r>
              <a:rPr lang="en-US" dirty="0" smtClean="0"/>
              <a:t>('</a:t>
            </a:r>
            <a:r>
              <a:rPr lang="en-US" dirty="0" err="1" smtClean="0"/>
              <a:t>ViewModel</a:t>
            </a:r>
            <a:r>
              <a:rPr lang="en-US" dirty="0" smtClean="0"/>
              <a:t>$', 'Frame');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3"/>
              </a:rPr>
              <a:t>http://caliburnmicro.codeplex.com/wikipage?title=View%2fViewModel%20Naming%20Conventions&amp;referringTitle=Documentation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http://caliburnmicro.codeplex.com/wikipage?title=Handling%20Custom%20Conventions&amp;referringTitle=Documentation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http://caliburnmicro.codeplex.com/wikipage?title=Using%20the%20NameTransformer&amp;referringTitle=Documentation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628650"/>
            <a:ext cx="70866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1124744"/>
            <a:ext cx="74390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events around in your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demo</a:t>
            </a:r>
          </a:p>
          <a:p>
            <a:endParaRPr lang="en-US" dirty="0" smtClean="0"/>
          </a:p>
          <a:p>
            <a:r>
              <a:rPr lang="en-US" dirty="0" smtClean="0"/>
              <a:t>Further reading </a:t>
            </a:r>
            <a:r>
              <a:rPr lang="en-US" dirty="0" smtClean="0">
                <a:hlinkClick r:id="rId2"/>
              </a:rPr>
              <a:t>http://www.mindscapehq.com/blog/index.php/2012/02/01/caliburn-micro-part-4-the-event-aggregator/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DependencyProperties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reference so far: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http://www.wpftutorial.net/dependencyproperties.html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MVC, MVP, MVVM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MVC is like a circle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MVP is multi-way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MVVM is like MVP, 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with automated M-V</a:t>
            </a:r>
            <a:br>
              <a:rPr lang="it-IT" dirty="0" smtClean="0"/>
            </a:br>
            <a:r>
              <a:rPr lang="it-IT" dirty="0" smtClean="0"/>
              <a:t>and V-VM bindings to </a:t>
            </a:r>
            <a:br>
              <a:rPr lang="it-IT" dirty="0" smtClean="0"/>
            </a:br>
            <a:r>
              <a:rPr lang="it-IT" dirty="0" smtClean="0"/>
              <a:t>allow real UI designers </a:t>
            </a:r>
            <a:br>
              <a:rPr lang="it-IT" dirty="0" smtClean="0"/>
            </a:br>
            <a:r>
              <a:rPr lang="it-IT" dirty="0" smtClean="0"/>
              <a:t>to work on the V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VM like P is close to </a:t>
            </a:r>
            <a:br>
              <a:rPr lang="it-IT" dirty="0" smtClean="0"/>
            </a:br>
            <a:r>
              <a:rPr lang="it-IT" dirty="0" smtClean="0"/>
              <a:t>the V, but testable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Further reading</a:t>
            </a:r>
          </a:p>
          <a:p>
            <a:pPr lvl="1"/>
            <a:r>
              <a:rPr lang="en-US" dirty="0" smtClean="0">
                <a:hlinkClick r:id="rId3"/>
              </a:rPr>
              <a:t>http://en.wikipedia.org/wiki/Model_View_ViewModel</a:t>
            </a:r>
            <a:endParaRPr lang="it-IT" dirty="0" smtClean="0">
              <a:hlinkClick r:id="rId4"/>
            </a:endParaRPr>
          </a:p>
          <a:p>
            <a:pPr lvl="1"/>
            <a:r>
              <a:rPr lang="it-IT" dirty="0" smtClean="0">
                <a:hlinkClick r:id="rId4"/>
              </a:rPr>
              <a:t>http://joel.inpointform.net/software-development/mvvm-vs-mvp-vs-mvc-the-differences-explained/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>
                <a:hlinkClick r:id="rId5"/>
              </a:rPr>
              <a:t>http://nirajrules.wordpress.com/2009/07/18/mvc-vs-mvp-vs-mvvm/</a:t>
            </a:r>
            <a:r>
              <a:rPr lang="it-IT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http://alexander.lds.lg.ua/2010/05/mvvm-model-view-view-model-design-pattern-for-net-windows-forms-winforms/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http://blogs.msdn.com/b/johngossman/archive/2005/10/08/478683.aspx</a:t>
            </a:r>
            <a:endParaRPr lang="it-IT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340768"/>
            <a:ext cx="47434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06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160140"/>
            <a:ext cx="5715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with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.NET</a:t>
            </a:r>
          </a:p>
          <a:p>
            <a:pPr lvl="3"/>
            <a:r>
              <a:rPr lang="en-US" dirty="0" err="1" smtClean="0"/>
              <a:t>Caliburn</a:t>
            </a: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http://caliburn.codeplex.com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5"/>
              </a:rPr>
              <a:t>http://caliburnmicro.codeplex.com</a:t>
            </a:r>
            <a:endParaRPr lang="en-US" dirty="0" smtClean="0"/>
          </a:p>
          <a:p>
            <a:pPr lvl="3"/>
            <a:r>
              <a:rPr lang="en-US" dirty="0" smtClean="0"/>
              <a:t>PRISM 	</a:t>
            </a:r>
            <a:r>
              <a:rPr lang="en-US" dirty="0" smtClean="0">
                <a:hlinkClick r:id="rId6"/>
              </a:rPr>
              <a:t>http://msdn.microsoft.com/en-us/library/gg430869</a:t>
            </a:r>
            <a:endParaRPr lang="en-US" dirty="0" smtClean="0"/>
          </a:p>
          <a:p>
            <a:pPr lvl="3"/>
            <a:r>
              <a:rPr lang="en-US" dirty="0" err="1" smtClean="0"/>
              <a:t>MvvmCross</a:t>
            </a:r>
            <a:r>
              <a:rPr lang="en-US" dirty="0" smtClean="0"/>
              <a:t> 	</a:t>
            </a:r>
            <a:r>
              <a:rPr lang="en-US" dirty="0" smtClean="0">
                <a:hlinkClick r:id="rId7"/>
              </a:rPr>
              <a:t>https://github.com/MvvmCross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JavaScript:</a:t>
            </a:r>
          </a:p>
          <a:p>
            <a:pPr lvl="3"/>
            <a:r>
              <a:rPr lang="en-US" dirty="0" err="1" smtClean="0"/>
              <a:t>KnockoutJS</a:t>
            </a:r>
            <a:r>
              <a:rPr lang="en-US" dirty="0" smtClean="0"/>
              <a:t> 	</a:t>
            </a:r>
            <a:r>
              <a:rPr lang="en-US" dirty="0" smtClean="0">
                <a:hlinkClick r:id="rId8"/>
              </a:rPr>
              <a:t>http://knockoutjs.com</a:t>
            </a:r>
            <a:endParaRPr lang="en-US" dirty="0" smtClean="0"/>
          </a:p>
          <a:p>
            <a:pPr lvl="3"/>
            <a:r>
              <a:rPr lang="en-US" dirty="0" err="1" smtClean="0"/>
              <a:t>AngularJS</a:t>
            </a:r>
            <a:r>
              <a:rPr lang="en-US" dirty="0" smtClean="0"/>
              <a:t> 	</a:t>
            </a:r>
            <a:r>
              <a:rPr lang="en-US" dirty="0" smtClean="0">
                <a:hlinkClick r:id="rId9"/>
              </a:rPr>
              <a:t>http://angularjs.org</a:t>
            </a:r>
            <a:endParaRPr lang="en-US" dirty="0" smtClean="0"/>
          </a:p>
          <a:p>
            <a:pPr lvl="1"/>
            <a:r>
              <a:rPr lang="en-US" dirty="0" smtClean="0"/>
              <a:t>Java: </a:t>
            </a:r>
          </a:p>
          <a:p>
            <a:pPr lvl="3"/>
            <a:r>
              <a:rPr lang="en-US" dirty="0" err="1" smtClean="0"/>
              <a:t>AndroidBinding</a:t>
            </a:r>
            <a:r>
              <a:rPr lang="en-US" dirty="0" smtClean="0"/>
              <a:t> </a:t>
            </a:r>
            <a:r>
              <a:rPr lang="en-US" dirty="0" smtClean="0">
                <a:hlinkClick r:id="rId10"/>
              </a:rPr>
              <a:t>https://github.com/gueei/AndroidBinding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ZK	</a:t>
            </a:r>
            <a:r>
              <a:rPr lang="en-US" dirty="0" smtClean="0">
                <a:hlinkClick r:id="rId11"/>
              </a:rPr>
              <a:t>http://www.zkoss.org</a:t>
            </a:r>
            <a:endParaRPr lang="en-US" dirty="0" smtClean="0"/>
          </a:p>
          <a:p>
            <a:pPr lvl="3"/>
            <a:r>
              <a:rPr lang="en-US" dirty="0" smtClean="0"/>
              <a:t>Bambi 	</a:t>
            </a:r>
            <a:r>
              <a:rPr lang="en-US" dirty="0" smtClean="0">
                <a:hlinkClick r:id="rId12"/>
              </a:rPr>
              <a:t>https://github.com/S73417H/bambi-mvvm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Cocoa: the View Controller in the </a:t>
            </a:r>
            <a:r>
              <a:rPr lang="en-US" dirty="0" smtClean="0">
                <a:hlinkClick r:id="rId13"/>
              </a:rPr>
              <a:t>Cocoa Design Patterns</a:t>
            </a:r>
            <a:r>
              <a:rPr lang="en-US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52520" y="0"/>
            <a:ext cx="5715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</TotalTime>
  <Words>4244</Words>
  <Application>Microsoft Office PowerPoint</Application>
  <PresentationFormat>On-screen Show (4:3)</PresentationFormat>
  <Paragraphs>1209</Paragraphs>
  <Slides>79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Lucida Console</vt:lpstr>
      <vt:lpstr>Custom Design</vt:lpstr>
      <vt:lpstr>An introduction to MVVM with Caliburn Micro for Delphi</vt:lpstr>
      <vt:lpstr>The third object</vt:lpstr>
      <vt:lpstr>The 3rd object</vt:lpstr>
      <vt:lpstr>Martin Fowler: Presentation Model</vt:lpstr>
      <vt:lpstr>Martin Fowler: Refactoring Book</vt:lpstr>
      <vt:lpstr>MVVM is about Patterns</vt:lpstr>
      <vt:lpstr>3rd object: adds code</vt:lpstr>
      <vt:lpstr>MVC, MVP, MVVM</vt:lpstr>
      <vt:lpstr>Platforms with MVVM</vt:lpstr>
      <vt:lpstr>MVVM goals</vt:lpstr>
      <vt:lpstr>The start of Caliburn Micro</vt:lpstr>
      <vt:lpstr>Caliburn for Delphi features and fundamentals</vt:lpstr>
      <vt:lpstr>Global structure</vt:lpstr>
      <vt:lpstr>Global structure</vt:lpstr>
      <vt:lpstr>The Delphi picture</vt:lpstr>
      <vt:lpstr>MindScape AppView demo  the MVVM basics</vt:lpstr>
      <vt:lpstr>MindScape AppView  Part A: getting started </vt:lpstr>
      <vt:lpstr>Example: MindScape AppView – part A; 1;2;3/…</vt:lpstr>
      <vt:lpstr>Example: MindScape AppView – Part A; 4;5/…</vt:lpstr>
      <vt:lpstr>Example: MindScape AppView – Part A; 6/…</vt:lpstr>
      <vt:lpstr>Example: MindScape AppView – Part A; 7/…</vt:lpstr>
      <vt:lpstr>MindScape AppView  Part B: binding Count property/control </vt:lpstr>
      <vt:lpstr>Example: MindScape AppView – part B; 1/…</vt:lpstr>
      <vt:lpstr>Example: MindScape AppView – part B; 2/…</vt:lpstr>
      <vt:lpstr>Example: MindScape AppView – part B; 3/…</vt:lpstr>
      <vt:lpstr>Example: MindScape AppView – part B; 4;5/…</vt:lpstr>
      <vt:lpstr>Example: MindScape AppView – part B; 6/…</vt:lpstr>
      <vt:lpstr>Example: MindScape AppView – part B; 7;8/…</vt:lpstr>
      <vt:lpstr>Example: MindScape AppView – part B; 9;10/…</vt:lpstr>
      <vt:lpstr>Example: MindScape AppView – part B; 11/…</vt:lpstr>
      <vt:lpstr>MindScape AppView  Part C: events but no action parameters </vt:lpstr>
      <vt:lpstr>Example: MindScape AppView – part C</vt:lpstr>
      <vt:lpstr>Example: MindScape AppView – part C; 1/…</vt:lpstr>
      <vt:lpstr>Example: MindScape AppView – part C; 2/…</vt:lpstr>
      <vt:lpstr>Example: MindScape AppView – part C; 3/…</vt:lpstr>
      <vt:lpstr>Example: MindScape AppView – part C; 4/…</vt:lpstr>
      <vt:lpstr>Example: MindScape AppView – part C; 5/…</vt:lpstr>
      <vt:lpstr>Example: MindScape AppView – part C; 6/…</vt:lpstr>
      <vt:lpstr>MindScape AppView  Intermezzo I: adding a Model</vt:lpstr>
      <vt:lpstr>Example: MindScape AppView – Intermezzo I; 1/…</vt:lpstr>
      <vt:lpstr>Example: MindScape AppView – Intermezzo I; 2/…</vt:lpstr>
      <vt:lpstr>Example: MindScape AppView – Intermezzo I; 3/…</vt:lpstr>
      <vt:lpstr>Example: MindScape AppView – Intermezzo I; 4/…</vt:lpstr>
      <vt:lpstr>Example: MindScape AppView – Intermezzo I; 5/…</vt:lpstr>
      <vt:lpstr>Example: MindScape AppView – Intermezzo I; 6;7/…</vt:lpstr>
      <vt:lpstr>Example: MindScape AppView – Intermezzo I; 8/…</vt:lpstr>
      <vt:lpstr>MindScape AppView  Intermezzo II: unit testing</vt:lpstr>
      <vt:lpstr>Example: MindScape AppView – Intermezzo II; 1/…</vt:lpstr>
      <vt:lpstr>Example: MindScape AppView – Intermezzo II; 2/…</vt:lpstr>
      <vt:lpstr>MindScape Color demo  beyond the MVVM basics</vt:lpstr>
      <vt:lpstr>MindScape Color  Part A: getting started </vt:lpstr>
      <vt:lpstr>Demo: Color</vt:lpstr>
      <vt:lpstr>Example: MindScape Color – part C; 1..3/…</vt:lpstr>
      <vt:lpstr>Example: MindScape Color – part C; 4/…</vt:lpstr>
      <vt:lpstr>Example: MindScape Color – part C; 5/…</vt:lpstr>
      <vt:lpstr>Example: MindScape Color – part C; 6/…</vt:lpstr>
      <vt:lpstr>Example: MindScape Color – part C; 7/…</vt:lpstr>
      <vt:lpstr>Example: MindScape Color – part C; 8/…</vt:lpstr>
      <vt:lpstr>Example: MindScape Color – part C; 9/…</vt:lpstr>
      <vt:lpstr>Example: MindScape Color – part C; 10/…</vt:lpstr>
      <vt:lpstr>Q&amp;A break</vt:lpstr>
      <vt:lpstr>DataContext / OnDataContextChanged</vt:lpstr>
      <vt:lpstr>DependencyProperty</vt:lpstr>
      <vt:lpstr>Binding through notifications</vt:lpstr>
      <vt:lpstr>Demos</vt:lpstr>
      <vt:lpstr>Current state of affairs</vt:lpstr>
      <vt:lpstr>Downloads</vt:lpstr>
      <vt:lpstr>Caliburn / Caliburn.Micro references</vt:lpstr>
      <vt:lpstr>Cross platform…</vt:lpstr>
      <vt:lpstr>The end…   Actually: Questions &amp; Answers</vt:lpstr>
      <vt:lpstr>Conventions</vt:lpstr>
      <vt:lpstr>View Conventions</vt:lpstr>
      <vt:lpstr>Property / Action (event) Conventions</vt:lpstr>
      <vt:lpstr>Default event filter</vt:lpstr>
      <vt:lpstr>Name transformation Conventions</vt:lpstr>
      <vt:lpstr>PowerPoint Presentation</vt:lpstr>
      <vt:lpstr>PowerPoint Presentation</vt:lpstr>
      <vt:lpstr>Passing events around in your code</vt:lpstr>
      <vt:lpstr>DependencyProperties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Chippari</dc:creator>
  <cp:lastModifiedBy>Windows User</cp:lastModifiedBy>
  <cp:revision>654</cp:revision>
  <dcterms:created xsi:type="dcterms:W3CDTF">2013-08-29T12:28:58Z</dcterms:created>
  <dcterms:modified xsi:type="dcterms:W3CDTF">2015-10-20T07:09:19Z</dcterms:modified>
</cp:coreProperties>
</file>