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1147" r:id="rId5"/>
    <p:sldId id="1158" r:id="rId6"/>
    <p:sldId id="1195" r:id="rId7"/>
    <p:sldId id="1281" r:id="rId8"/>
    <p:sldId id="1289" r:id="rId9"/>
    <p:sldId id="1213" r:id="rId10"/>
    <p:sldId id="1215" r:id="rId11"/>
    <p:sldId id="1290" r:id="rId12"/>
    <p:sldId id="1217" r:id="rId13"/>
    <p:sldId id="1261" r:id="rId14"/>
    <p:sldId id="1256" r:id="rId15"/>
    <p:sldId id="1259" r:id="rId16"/>
    <p:sldId id="1258" r:id="rId17"/>
    <p:sldId id="1269" r:id="rId18"/>
    <p:sldId id="1263" r:id="rId19"/>
    <p:sldId id="1260" r:id="rId20"/>
    <p:sldId id="1264" r:id="rId21"/>
    <p:sldId id="1265" r:id="rId22"/>
    <p:sldId id="1267" r:id="rId23"/>
    <p:sldId id="1272" r:id="rId24"/>
    <p:sldId id="1271" r:id="rId25"/>
    <p:sldId id="1270" r:id="rId26"/>
    <p:sldId id="1220" r:id="rId27"/>
    <p:sldId id="1274" r:id="rId28"/>
    <p:sldId id="1294" r:id="rId29"/>
    <p:sldId id="1278" r:id="rId30"/>
    <p:sldId id="1295" r:id="rId31"/>
    <p:sldId id="1292" r:id="rId32"/>
    <p:sldId id="1296" r:id="rId33"/>
    <p:sldId id="1299" r:id="rId34"/>
    <p:sldId id="1298" r:id="rId35"/>
    <p:sldId id="1280" r:id="rId36"/>
    <p:sldId id="1221" r:id="rId37"/>
    <p:sldId id="1283" r:id="rId38"/>
    <p:sldId id="1286" r:id="rId39"/>
    <p:sldId id="1285" r:id="rId40"/>
    <p:sldId id="1284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7C9"/>
    <a:srgbClr val="E36C0A"/>
    <a:srgbClr val="FFFFFF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189" autoAdjust="0"/>
  </p:normalViewPr>
  <p:slideViewPr>
    <p:cSldViewPr snapToGrid="0">
      <p:cViewPr varScale="1">
        <p:scale>
          <a:sx n="116" d="100"/>
          <a:sy n="116" d="100"/>
        </p:scale>
        <p:origin x="40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07/12/2023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07/12/2023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47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r>
              <a:rPr lang="fr-FR" dirty="0"/>
              <a:t> / 37</a:t>
            </a:r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https://github.com/AlexandreHugoMathieu/pvfault_detection_solar_academy/blob/master/notebooks/dc_power_estimation.ipynb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vsc-python-tutorials.github.io/PVSC48-Python-Tutorial/" TargetMode="External"/><Relationship Id="rId2" Type="http://schemas.openxmlformats.org/officeDocument/2006/relationships/hyperlink" Target="https://pvpmc.sandia.gov/modeling-guide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iea-pvps.org/wp-content/uploads/2021/10/Final-Report-IEA-PVPS-T13-19_2021_PV-Failure-Monitoring.pd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s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AlexandreHugoMathieu/pvfault_detection_solar_academy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eHugoMathieu/pvfault_detection_solar_academy/blob/master/notebooks/python_intro2_horizon_mask.ipynb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07/12/2023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70B7099-455B-F236-08B3-FD0DE80FAC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B8D1E6-CE6E-A300-75A4-5520D772FC5B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2A8A99-133E-8984-F447-15F59F35A5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759638-B0BC-B4E0-86C8-4FEEC486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10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BCC3F727-2307-9533-BF8C-FB0E50F6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01" y="171449"/>
            <a:ext cx="5236823" cy="16126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8A3DD4-C172-7237-0ACC-FBA6E755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70" y="1657087"/>
            <a:ext cx="5404154" cy="400203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6E9069F-75F8-1DFD-72EC-A198791CB26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34088" y="2348245"/>
            <a:ext cx="3843337" cy="3100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/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fitted from datasheet values. NOCT conditions: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800 W/m²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= 20°C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blipFill>
                <a:blip r:embed="rId5"/>
                <a:stretch>
                  <a:fillRect l="-952" t="-2010" b="-65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F5C0DC8-C0EA-439D-4718-C849E22C7914}"/>
              </a:ext>
            </a:extLst>
          </p:cNvPr>
          <p:cNvSpPr/>
          <p:nvPr/>
        </p:nvSpPr>
        <p:spPr>
          <a:xfrm>
            <a:off x="6645648" y="5124451"/>
            <a:ext cx="5187576" cy="483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618659-4169-8B78-F0B0-C65E17656A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FBAA0C3-0291-677C-1FAF-2E91EE07F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11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37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  <a:blipFill>
                <a:blip r:embed="rId2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A6560C7-B46C-2F60-1488-9B51F1AA5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FA770B-686F-F9E3-89DA-0DD8E15E2AEC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A57D3D-F1DC-C934-DECC-B456F51ED9D9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82ECE-41B7-5181-4719-409D649BA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44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574720F-28E6-5245-84BD-5E6A36E8D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BA667D-0C20-FB83-D83A-A590C4745B1E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  <a:blipFill>
                <a:blip r:embed="rId3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/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some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lang="en-US" smtClean="0"/>
                      <m:t>≃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can be assumed</a:t>
                </a:r>
                <a:br>
                  <a:rPr lang="en-US" dirty="0"/>
                </a:b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/>
                  <a:t>, only few degrees of difference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blipFill>
                <a:blip r:embed="rId4"/>
                <a:stretch>
                  <a:fillRect l="-1303" t="-3268" r="-1629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1208749D-A9F1-4B24-AA73-B375220B990D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056741F-F915-5DA0-C5C3-D0012148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02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92" y="1203158"/>
            <a:ext cx="5377312" cy="4032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5572590" y="4475746"/>
            <a:ext cx="1875960" cy="60966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59FDA-8CA6-7D36-113D-0212F3C5C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14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85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1FBC92-2CA7-6480-B2CE-B50E4439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9FCAA-CF8A-9E29-90DE-0625B87A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6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0A057020-DF93-0AFB-C810-FF52077B4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3429000"/>
            <a:ext cx="2484896" cy="2986087"/>
          </a:xfrm>
          <a:prstGeom prst="rect">
            <a:avLst/>
          </a:prstGeom>
        </p:spPr>
      </p:pic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FDAA99CF-4E1F-C705-B230-D58D3504D87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4D9FE1-9C30-7789-DE19-5D1334DBF890}"/>
              </a:ext>
            </a:extLst>
          </p:cNvPr>
          <p:cNvSpPr txBox="1"/>
          <p:nvPr/>
        </p:nvSpPr>
        <p:spPr>
          <a:xfrm>
            <a:off x="6062663" y="3581718"/>
            <a:ext cx="2771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reality, the IV characteristics go out of the 1st quadrant and the module can potentially consume power.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F4A4988-BE89-9470-2B7D-EE4EC779BB61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0B1CAE-3133-54DC-5ECA-FD46BA5D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pic>
        <p:nvPicPr>
          <p:cNvPr id="21" name="Image 2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7E5E9C4-2A9E-ECAD-943E-EDCBCDD68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4A388B-DED3-5CA2-8447-4191981236F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006F3D-6ECF-27BA-C66D-359402865278}"/>
              </a:ext>
            </a:extLst>
          </p:cNvPr>
          <p:cNvSpPr/>
          <p:nvPr/>
        </p:nvSpPr>
        <p:spPr>
          <a:xfrm>
            <a:off x="10106024" y="4524375"/>
            <a:ext cx="428625" cy="5346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7035EB-2D58-960F-6F28-8F3D4E0ED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16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71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278803" y="3876675"/>
            <a:ext cx="1131397" cy="13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A99F8C-9AC8-06D3-1BBA-F239222B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03E884-D351-2497-BE61-B89D17448C3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C7CB3-0F95-AC2D-F120-6557FDC077C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6721209-D856-898C-305E-6E3C27573438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3800475"/>
            <a:ext cx="1123850" cy="268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5824B29-0EC6-2907-FCF3-8CD438D5E457}"/>
              </a:ext>
            </a:extLst>
          </p:cNvPr>
          <p:cNvSpPr txBox="1"/>
          <p:nvPr/>
        </p:nvSpPr>
        <p:spPr>
          <a:xfrm>
            <a:off x="6105626" y="3469233"/>
            <a:ext cx="4143274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18427B-5F6C-6B15-3FFA-06B4A6FED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17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82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770548F-452C-5D18-C9ED-461FE973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68" y="3164680"/>
            <a:ext cx="4337943" cy="331312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918509" y="3888606"/>
            <a:ext cx="1167866" cy="180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D59661-FEC5-E270-3B41-DFB349F79613}"/>
              </a:ext>
            </a:extLst>
          </p:cNvPr>
          <p:cNvSpPr txBox="1"/>
          <p:nvPr/>
        </p:nvSpPr>
        <p:spPr>
          <a:xfrm>
            <a:off x="6105626" y="3469233"/>
            <a:ext cx="4143274" cy="18466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Especially, it changes the voltage with the MPP-Tracker (MPPT) to maximize power</a:t>
            </a:r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6055D-FC5E-0F32-5A51-424B9253F7DB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48A78-902C-3CD0-EF2B-0FF528078A6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FC2427-7548-072D-D1E1-98EF648B1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18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53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90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By the way… the IV curves can be summed up when the modules are connected in series or parallel! The inverter, then, maximizes the power of the PV array IV curve.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7281A5-EFD5-5947-D397-28D588591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7" b="2118"/>
          <a:stretch/>
        </p:blipFill>
        <p:spPr>
          <a:xfrm>
            <a:off x="3229232" y="3154687"/>
            <a:ext cx="5781418" cy="33378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50826E-BB93-74E2-D2A3-00BE023B8545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793E3-0BA2-A655-ECD7-41CFD694C4B5}"/>
              </a:ext>
            </a:extLst>
          </p:cNvPr>
          <p:cNvSpPr txBox="1"/>
          <p:nvPr/>
        </p:nvSpPr>
        <p:spPr>
          <a:xfrm>
            <a:off x="3986212" y="650398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F860EF-905A-AFDE-16CA-4C90FA4A3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19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rgbClr val="1907C9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fr-FR" sz="3200" b="1" dirty="0" err="1">
                <a:solidFill>
                  <a:srgbClr val="1907C9"/>
                </a:solidFill>
              </a:rPr>
              <a:t>steps</a:t>
            </a:r>
            <a:endParaRPr lang="fr-FR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90BF7F-3FEE-E2E0-41FD-F26FDF4AF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74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3CC673E-DC90-E667-FE70-CC85546F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1"/>
          <a:stretch/>
        </p:blipFill>
        <p:spPr>
          <a:xfrm>
            <a:off x="6065346" y="3832134"/>
            <a:ext cx="4033964" cy="3051552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7D9F2E59-9028-CA6C-2750-13126ED5D65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70824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The IV curves' dependencies: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cell temperatures mostly decrease the voltage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irradiance level mostly increase the current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8E5C8-D904-201C-79EE-5CBBEE76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60" y="525307"/>
            <a:ext cx="4693406" cy="28175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450E9B-8199-9129-0A25-ED398EA36D26}"/>
              </a:ext>
            </a:extLst>
          </p:cNvPr>
          <p:cNvSpPr txBox="1"/>
          <p:nvPr/>
        </p:nvSpPr>
        <p:spPr>
          <a:xfrm>
            <a:off x="6763846" y="44640"/>
            <a:ext cx="28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module temperature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B1D560-5EE9-B93B-05E3-71948707274D}"/>
              </a:ext>
            </a:extLst>
          </p:cNvPr>
          <p:cNvSpPr txBox="1"/>
          <p:nvPr/>
        </p:nvSpPr>
        <p:spPr>
          <a:xfrm>
            <a:off x="6532446" y="3429000"/>
            <a:ext cx="323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irradiances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AD919D-0F33-032C-90E8-9DE34A907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20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37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48314168-17FD-0B86-20EF-AAA03CB4249C}"/>
              </a:ext>
            </a:extLst>
          </p:cNvPr>
          <p:cNvSpPr txBox="1">
            <a:spLocks/>
          </p:cNvSpPr>
          <p:nvPr/>
        </p:nvSpPr>
        <p:spPr>
          <a:xfrm>
            <a:off x="271047" y="2247890"/>
            <a:ext cx="10247675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</a:t>
            </a:r>
            <a:endParaRPr lang="en-US" sz="1600" b="1" dirty="0"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759906-5FF3-60C8-4AA7-6380EF8B4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21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4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0C9482F-8E44-4A5B-0E18-C3A2117A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23" y="4251379"/>
            <a:ext cx="8591078" cy="2246291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047" y="2247890"/>
            <a:ext cx="10247675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For instance,  if one of them has a very degraded IV curve (shading or other), it can significantly degrade the IV curve at the array level. </a:t>
            </a:r>
            <a:endParaRPr lang="en-US" sz="1600" b="1" dirty="0">
              <a:latin typeface="+mn-lt"/>
            </a:endParaRP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33636A-C30D-4C28-3E99-63DDBFA56CC5}"/>
              </a:ext>
            </a:extLst>
          </p:cNvPr>
          <p:cNvSpPr txBox="1"/>
          <p:nvPr/>
        </p:nvSpPr>
        <p:spPr>
          <a:xfrm>
            <a:off x="4530771" y="6490330"/>
            <a:ext cx="44223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3E62A59-6FE5-B54A-EBC4-C19A74D32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096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Modeling steps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5710EC-C4CA-48F5-31A8-8FA7DD7E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703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E1C3BB2-CE11-A6F7-83AA-2E8277A7C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39" y="3642796"/>
            <a:ext cx="3348009" cy="28960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347CAE-0D99-7B9C-6635-373852DF4133}"/>
              </a:ext>
            </a:extLst>
          </p:cNvPr>
          <p:cNvSpPr txBox="1"/>
          <p:nvPr/>
        </p:nvSpPr>
        <p:spPr>
          <a:xfrm>
            <a:off x="9201148" y="4681627"/>
            <a:ext cx="258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really precise for instantaneous values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203C2A-FE6D-D00C-F3E6-855969B8D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24</a:t>
            </a:fld>
            <a:r>
              <a:rPr lang="fr-FR"/>
              <a:t> / 37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texte 3">
                <a:extLst>
                  <a:ext uri="{FF2B5EF4-FFF2-40B4-BE49-F238E27FC236}">
                    <a16:creationId xmlns:a16="http://schemas.microsoft.com/office/drawing/2014/main" id="{CCB6EEED-5DF0-F118-9B34-95D63F5CCE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5822953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Espace réservé du texte 3">
                <a:extLst>
                  <a:ext uri="{FF2B5EF4-FFF2-40B4-BE49-F238E27FC236}">
                    <a16:creationId xmlns:a16="http://schemas.microsoft.com/office/drawing/2014/main" id="{CCB6EEED-5DF0-F118-9B34-95D63F5C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5822953" cy="4367212"/>
              </a:xfrm>
              <a:prstGeom prst="rect">
                <a:avLst/>
              </a:prstGeom>
              <a:blipFill>
                <a:blip r:embed="rId4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5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PVWatts power model </a:t>
                </a:r>
                <a:r>
                  <a:rPr lang="en-US" sz="1600" b="0" dirty="0">
                    <a:latin typeface="+mn-lt"/>
                  </a:rPr>
                  <a:t>enables to take into account the effect of the cell temperature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𝑝𝑑𝑐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−25°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𝑝𝑑𝑐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coefficient</m:t>
                    </m:r>
                  </m:oMath>
                </a14:m>
                <a:r>
                  <a:rPr lang="en-US" sz="1600" dirty="0">
                    <a:latin typeface="+mn-lt"/>
                  </a:rPr>
                  <a:t> (negative, usually between -0.2 – -0.5 %/°C)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the cell temperature [°C]</a:t>
                </a:r>
              </a:p>
            </p:txBody>
          </p:sp>
        </mc:Choice>
        <mc:Fallback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88CCBB-11A7-3E83-92DF-F3DE50AEF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87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2B58C-7AAD-F2C2-46EB-AC26DBFF0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26</a:t>
            </a:fld>
            <a:r>
              <a:rPr lang="fr-FR"/>
              <a:t> / 37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2"/>
                <a:stretch>
                  <a:fillRect l="-727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3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73E174-2CA2-9DB8-74E7-C2BC3AFA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92" y="4561626"/>
            <a:ext cx="4752975" cy="210086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8B2B6-2BAD-2AD5-ADF6-6617DDBA1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27</a:t>
            </a:fld>
            <a:r>
              <a:rPr lang="fr-FR"/>
              <a:t> / 37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3"/>
                <a:stretch>
                  <a:fillRect l="-727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8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</a:p>
              <a:p>
                <a:endParaRPr lang="en-US" sz="1700" b="1" dirty="0">
                  <a:latin typeface="+mn-lt"/>
                </a:endParaRPr>
              </a:p>
              <a:p>
                <a:r>
                  <a:rPr lang="en-US" sz="1700" b="0" dirty="0">
                    <a:latin typeface="+mn-lt"/>
                  </a:rPr>
                  <a:t>The </a:t>
                </a:r>
                <a:r>
                  <a:rPr lang="en-US" sz="1700" b="0" u="sng" dirty="0">
                    <a:latin typeface="+mn-lt"/>
                  </a:rPr>
                  <a:t>PVWatts inverter model </a:t>
                </a:r>
                <a:r>
                  <a:rPr lang="en-US" sz="1700" b="0" dirty="0">
                    <a:latin typeface="+mn-lt"/>
                  </a:rPr>
                  <a:t>enables to calculate a generic AC/DC efficiency</a:t>
                </a:r>
              </a:p>
              <a:p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−0.0162⋅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0.0059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+ 0.9858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  <a:p>
                <a:r>
                  <a:rPr lang="en-US" sz="1700" dirty="0">
                    <a:latin typeface="+mn-lt"/>
                  </a:rPr>
                  <a:t>With:</a:t>
                </a:r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nominal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efficiency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fr-FR" sz="1700" i="1" dirty="0">
                    <a:latin typeface="Cambria Math" panose="02040503050406030204" pitchFamily="18" charset="0"/>
                  </a:rPr>
                  <a:t>, </a:t>
                </a:r>
                <a:r>
                  <a:rPr lang="fr-FR" sz="1700" dirty="0">
                    <a:latin typeface="Cambria Math" panose="02040503050406030204" pitchFamily="18" charset="0"/>
                  </a:rPr>
                  <a:t>by default 96%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efficiency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default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96.4%</m:t>
                    </m:r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limit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2]</m:t>
                    </m:r>
                  </m:oMath>
                </a14:m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1134724" y="1903702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FB30AA-B217-8BD6-1FB8-260F36E4B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28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03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779" y="702322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Sandia inverter model </a:t>
                </a:r>
                <a:r>
                  <a:rPr lang="en-US" sz="1600" b="0" dirty="0">
                    <a:latin typeface="+mn-lt"/>
                  </a:rPr>
                  <a:t>enables to include the voltage and be more precise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Where: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0" y="6563440"/>
            <a:ext cx="9380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D. King, S. Gonzalez, G. Galbraith, W. </a:t>
            </a:r>
            <a:r>
              <a:rPr lang="en-US" sz="1000" dirty="0" err="1"/>
              <a:t>Boyson</a:t>
            </a:r>
            <a:r>
              <a:rPr lang="en-US" sz="1000" dirty="0"/>
              <a:t>, “Performance Model for Grid-Connected Photovoltaic Inverters”, SAND2007-5036, Sandia National Laboratories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Parameters: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DC input voltage (V).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voltage level (V) at which the AC power rating is achieved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AC output power (W)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Maximum AC power rating for inverter at reference conditions (W).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level (W) at which the AC power rating is achieved.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required to start the inversion process (W)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Empirical coefficients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blipFill>
                <a:blip r:embed="rId3"/>
                <a:stretch>
                  <a:fillRect l="-411" t="-295" b="-32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85C9F-1C75-0B3B-AC38-12D29B121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29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28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28837"/>
              </p:ext>
            </p:extLst>
          </p:nvPr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D4D32E7-0187-F48D-30FA-996942AAA4F3}"/>
              </a:ext>
            </a:extLst>
          </p:cNvPr>
          <p:cNvCxnSpPr>
            <a:cxnSpLocks/>
          </p:cNvCxnSpPr>
          <p:nvPr/>
        </p:nvCxnSpPr>
        <p:spPr>
          <a:xfrm>
            <a:off x="1272619" y="4666268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0497C83-C414-12B5-48B6-76CC5872E9E3}"/>
              </a:ext>
            </a:extLst>
          </p:cNvPr>
          <p:cNvSpPr txBox="1"/>
          <p:nvPr/>
        </p:nvSpPr>
        <p:spPr>
          <a:xfrm>
            <a:off x="521753" y="4481602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DBA552-8E51-4B13-1822-23F82E45B087}"/>
              </a:ext>
            </a:extLst>
          </p:cNvPr>
          <p:cNvSpPr txBox="1"/>
          <p:nvPr/>
        </p:nvSpPr>
        <p:spPr>
          <a:xfrm>
            <a:off x="98121" y="4871781"/>
            <a:ext cx="1714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Project:</a:t>
            </a:r>
            <a:r>
              <a:rPr lang="en-US" dirty="0"/>
              <a:t> groups of 2 for the project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24E7A6-CE40-BF46-30D3-BF3BBDAB0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20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727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FE91BA8-EE31-E028-88CA-55AC699E5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30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69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18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727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/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𝐸𝑃𝐼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𝑷𝑹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𝑒𝑥𝑝𝑒𝑐𝑡𝑒𝑑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/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b="1" dirty="0">
                    <a:latin typeface="+mn-lt"/>
                  </a:rPr>
                  <a:t>Energy Performance Index EPI:</a:t>
                </a:r>
              </a:p>
              <a:p>
                <a:r>
                  <a:rPr lang="fr-FR" i="1" dirty="0"/>
                  <a:t>To monitor performance</a:t>
                </a:r>
              </a:p>
              <a:p>
                <a:endParaRPr lang="fr-FR" b="1" dirty="0"/>
              </a:p>
              <a:p>
                <a:r>
                  <a:rPr lang="fr-FR" sz="1600" dirty="0">
                    <a:latin typeface="+mn-lt"/>
                  </a:rPr>
                  <a:t>𝑷𝑹 </a:t>
                </a:r>
                <a:r>
                  <a:rPr lang="fr-FR" sz="1600" dirty="0" err="1"/>
                  <a:t>divided</a:t>
                </a:r>
                <a:r>
                  <a:rPr lang="fr-FR" sz="1600" dirty="0"/>
                  <a:t> by </a:t>
                </a:r>
                <a:r>
                  <a:rPr lang="fr-FR" sz="1600" dirty="0" err="1"/>
                  <a:t>expected</a:t>
                </a:r>
                <a:r>
                  <a:rPr lang="fr-FR" sz="1600" dirty="0"/>
                  <a:t> (</a:t>
                </a:r>
                <a:r>
                  <a:rPr lang="fr-FR" sz="1600" dirty="0" err="1"/>
                  <a:t>modelled</a:t>
                </a:r>
                <a:r>
                  <a:rPr lang="fr-FR" sz="1600" dirty="0"/>
                  <a:t>)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</m:sub>
                    </m:sSub>
                  </m:oMath>
                </a14:m>
                <a:endParaRPr lang="fr-FR" sz="1600" dirty="0">
                  <a:latin typeface="+mn-lt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blipFill>
                <a:blip r:embed="rId6"/>
                <a:stretch>
                  <a:fillRect l="-1022" t="-2564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AED3A14-23EB-2E94-CE8E-FFE7FE2CE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31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631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0" y="3707027"/>
            <a:ext cx="6585779" cy="259425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</a:rPr>
              <a:t>Use the following notebook: </a:t>
            </a:r>
            <a:br>
              <a:rPr lang="en-US" sz="1800" dirty="0">
                <a:latin typeface="+mn-lt"/>
              </a:rPr>
            </a:br>
            <a:r>
              <a:rPr lang="en-US" sz="1400" dirty="0">
                <a:latin typeface="+mn-lt"/>
                <a:hlinkClick r:id="rId2"/>
              </a:rPr>
              <a:t>https://github.com/AlexandreHugoMathieu/pvfault_detection_solar_academy/blob/master/notebooks/dc_power_estimation.ipynb</a:t>
            </a:r>
            <a:r>
              <a:rPr lang="en-US" sz="1400" dirty="0">
                <a:latin typeface="+mn-lt"/>
              </a:rPr>
              <a:t>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Follow the python tutorial and estimate the AC power for one year.</a:t>
            </a:r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 !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32F3CB-71CD-1196-03AA-3D01B3D26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39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4B73-3D2E-8F08-F22A-6755B88E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DE63BC-B5BD-05A1-B163-D9D1B54B6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Modeling guide PVPMC: </a:t>
            </a:r>
            <a:r>
              <a:rPr lang="en-US" sz="1800" dirty="0">
                <a:latin typeface="+mn-lt"/>
                <a:hlinkClick r:id="rId2"/>
              </a:rPr>
              <a:t>https://pvpmc.sandia.gov/modeling-guide/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Python / Pvlib tutorial: </a:t>
            </a:r>
            <a:r>
              <a:rPr lang="en-US" sz="1800" dirty="0">
                <a:latin typeface="+mn-lt"/>
                <a:hlinkClick r:id="rId3"/>
              </a:rPr>
              <a:t>https://pvsc-python-tutorials.github.io/PVSC48-Python-Tutorial/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To go further:</a:t>
            </a:r>
          </a:p>
          <a:p>
            <a:pPr marL="1028683" lvl="1" indent="-342900"/>
            <a:r>
              <a:rPr lang="en-US" sz="1800" dirty="0"/>
              <a:t>The Use of Advanced Algorithms in PV Failure Monitoring: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https://iea-pvps.org/wp-content/uploads/2021/10/Final-Report-IEA-PVPS-T13-19_2021_PV-Failure-Monitoring.pdf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683" lvl="1" indent="-342900"/>
            <a:endParaRPr lang="en-US" sz="1800" dirty="0"/>
          </a:p>
          <a:p>
            <a:pPr marL="368299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DB8F63-605B-4284-210C-981B4785E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063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63" y="117856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2760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5889F8-48A7-994C-4519-47803C7A4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2"/>
          <a:stretch/>
        </p:blipFill>
        <p:spPr>
          <a:xfrm>
            <a:off x="3039761" y="3815310"/>
            <a:ext cx="5397759" cy="2363067"/>
          </a:xfrm>
          <a:prstGeom prst="rect">
            <a:avLst/>
          </a:prstGeom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5F8BE6D1-3C95-4B40-0D93-D42D6108D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2" y="2633535"/>
            <a:ext cx="8624565" cy="4053016"/>
          </a:xfrm>
        </p:spPr>
        <p:txBody>
          <a:bodyPr>
            <a:norm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3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4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lvl="2" indent="0">
              <a:buNone/>
            </a:pPr>
            <a:endParaRPr lang="en-US" sz="1400" dirty="0"/>
          </a:p>
          <a:p>
            <a:endParaRPr lang="en-US" sz="14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9C7C39-A388-FAB2-47BE-FEB494DD0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34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054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63" y="117856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2760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67513-2822-48F0-9921-54075B698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2" y="2633535"/>
            <a:ext cx="8624565" cy="4053016"/>
          </a:xfrm>
        </p:spPr>
        <p:txBody>
          <a:bodyPr>
            <a:norm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2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3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Unzip it and put it in adequate location in your PC.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Let’s create a virtual environment where you will find all the functions for this course: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400" dirty="0"/>
              <a:t>Go in the folder and open the command line from that same folder by writing “</a:t>
            </a:r>
            <a:r>
              <a:rPr lang="en-US" sz="1400" dirty="0" err="1"/>
              <a:t>cmd</a:t>
            </a:r>
            <a:r>
              <a:rPr lang="en-US" sz="1400" dirty="0"/>
              <a:t>” in the path bar (with Windows)</a:t>
            </a:r>
          </a:p>
          <a:p>
            <a:pPr lvl="2" indent="0">
              <a:buNone/>
            </a:pPr>
            <a:endParaRPr lang="en-US" sz="1400" dirty="0"/>
          </a:p>
          <a:p>
            <a:endParaRPr lang="en-US" sz="1400" dirty="0">
              <a:latin typeface="+mn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7CD653-9793-D62D-7B76-3F40EF1580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577"/>
          <a:stretch/>
        </p:blipFill>
        <p:spPr>
          <a:xfrm>
            <a:off x="8791782" y="2168002"/>
            <a:ext cx="3142836" cy="223367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045ACE-D076-4560-49BF-22D417700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831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84" y="92092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021" y="126996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67513-2822-48F0-9921-54075B698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445" y="2226049"/>
            <a:ext cx="8624565" cy="4402295"/>
          </a:xfrm>
        </p:spPr>
        <p:txBody>
          <a:bodyPr>
            <a:no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2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3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Unzip it and put it in adequate location in your PC.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Let’s create a virtual environment where you will find all the functions for this course: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400" dirty="0"/>
              <a:t>Go in the folder and open the command line from that same folder by writing “</a:t>
            </a:r>
            <a:r>
              <a:rPr lang="en-US" sz="1400" dirty="0" err="1"/>
              <a:t>cmd</a:t>
            </a:r>
            <a:r>
              <a:rPr lang="en-US" sz="1400" dirty="0"/>
              <a:t>” in the path bar (with Windows)</a:t>
            </a:r>
          </a:p>
          <a:p>
            <a:pPr marL="1142983" lvl="1" indent="-457200">
              <a:buAutoNum type="arabicPeriod"/>
            </a:pPr>
            <a:r>
              <a:rPr lang="en-US" sz="1400" dirty="0"/>
              <a:t>In the command bar: execute the following line to create the “</a:t>
            </a:r>
            <a:r>
              <a:rPr lang="en-US" sz="1400" dirty="0" err="1"/>
              <a:t>solar_env</a:t>
            </a:r>
            <a:r>
              <a:rPr lang="en-US" sz="1400" dirty="0"/>
              <a:t>” </a:t>
            </a:r>
            <a:r>
              <a:rPr lang="en-US" sz="1400" dirty="0" err="1"/>
              <a:t>environnement</a:t>
            </a:r>
            <a:r>
              <a:rPr lang="en-US" sz="1400" dirty="0"/>
              <a:t> that you will use in your notebooks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“pip install </a:t>
            </a:r>
            <a:r>
              <a:rPr lang="en-US" sz="1400" dirty="0" err="1"/>
              <a:t>virtualenv</a:t>
            </a:r>
            <a:r>
              <a:rPr lang="en-US" sz="1400" dirty="0"/>
              <a:t>”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“python –m </a:t>
            </a:r>
            <a:r>
              <a:rPr lang="en-US" sz="1400" dirty="0" err="1"/>
              <a:t>virtualenv</a:t>
            </a:r>
            <a:r>
              <a:rPr lang="en-US" sz="1400" dirty="0"/>
              <a:t> </a:t>
            </a:r>
            <a:r>
              <a:rPr lang="en-US" sz="1400" dirty="0" err="1"/>
              <a:t>solar_env</a:t>
            </a:r>
            <a:r>
              <a:rPr lang="en-US" sz="1400" dirty="0"/>
              <a:t>”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“call </a:t>
            </a:r>
            <a:r>
              <a:rPr lang="en-US" sz="1400" dirty="0" err="1"/>
              <a:t>solar_env</a:t>
            </a:r>
            <a:r>
              <a:rPr lang="en-US" sz="1400" dirty="0"/>
              <a:t>\Scripts\activate”    (you should have a ‘</a:t>
            </a:r>
            <a:r>
              <a:rPr lang="en-US" sz="1400" dirty="0" err="1"/>
              <a:t>solar_env</a:t>
            </a:r>
            <a:r>
              <a:rPr lang="en-US" sz="1400" dirty="0"/>
              <a:t>’ on the left of the command at this point)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“pip install –r requirements.txt” (load all the libraries, take a little time, be patient)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“python -m </a:t>
            </a:r>
            <a:r>
              <a:rPr lang="en-US" sz="1400" dirty="0" err="1"/>
              <a:t>ipykernel</a:t>
            </a:r>
            <a:r>
              <a:rPr lang="en-US" sz="1400" dirty="0"/>
              <a:t> install --name=</a:t>
            </a:r>
            <a:r>
              <a:rPr lang="en-US" sz="1400" dirty="0" err="1"/>
              <a:t>solarkernel</a:t>
            </a:r>
            <a:r>
              <a:rPr lang="en-US" sz="1400" dirty="0"/>
              <a:t>” (create a kernel for the notebooks)</a:t>
            </a:r>
          </a:p>
          <a:p>
            <a:pPr marL="1600171" lvl="2" indent="-457200">
              <a:buAutoNum type="arabicPeriod"/>
            </a:pPr>
            <a:endParaRPr lang="en-US" sz="1400" dirty="0"/>
          </a:p>
          <a:p>
            <a:r>
              <a:rPr lang="en-US" sz="1400" dirty="0">
                <a:latin typeface="+mn-lt"/>
              </a:rPr>
              <a:t>It’s ready !</a:t>
            </a:r>
          </a:p>
          <a:p>
            <a:pPr marL="482599" indent="-457200">
              <a:buAutoNum type="arabicPeriod"/>
            </a:pPr>
            <a:endParaRPr lang="en-US" sz="14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B83FAB-85D8-15A0-1D7A-05EE4546F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36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245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9122F-5FB3-1B94-D313-9958EABD2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97AE76-4F2D-CFDA-95F5-7A30C426A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start a notebook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C3F183FB-7012-74B8-71E1-5286572E44C9}"/>
              </a:ext>
            </a:extLst>
          </p:cNvPr>
          <p:cNvSpPr txBox="1">
            <a:spLocks/>
          </p:cNvSpPr>
          <p:nvPr/>
        </p:nvSpPr>
        <p:spPr>
          <a:xfrm>
            <a:off x="257382" y="2299650"/>
            <a:ext cx="8624565" cy="440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599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n-lt"/>
              </a:rPr>
              <a:t>Go in the folder and open the command line from that same folder by writing “</a:t>
            </a:r>
            <a:r>
              <a:rPr lang="en-US" sz="1800" dirty="0" err="1">
                <a:latin typeface="+mn-lt"/>
              </a:rPr>
              <a:t>cmd</a:t>
            </a:r>
            <a:r>
              <a:rPr lang="en-US" sz="1800" dirty="0">
                <a:latin typeface="+mn-lt"/>
              </a:rPr>
              <a:t>” in the path bar (with Windows)</a:t>
            </a:r>
          </a:p>
          <a:p>
            <a:pPr marL="482599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n-lt"/>
              </a:rPr>
              <a:t>In the command bar, </a:t>
            </a:r>
            <a:r>
              <a:rPr lang="en-US" sz="1800" dirty="0" err="1">
                <a:latin typeface="+mn-lt"/>
              </a:rPr>
              <a:t>exexute</a:t>
            </a:r>
            <a:r>
              <a:rPr lang="en-US" sz="1800" dirty="0">
                <a:latin typeface="+mn-lt"/>
              </a:rPr>
              <a:t>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800" dirty="0"/>
              <a:t>“call </a:t>
            </a:r>
            <a:r>
              <a:rPr lang="en-US" sz="1800" dirty="0" err="1"/>
              <a:t>solar_env</a:t>
            </a:r>
            <a:r>
              <a:rPr lang="en-US" sz="1800" dirty="0"/>
              <a:t>\Scripts\activate” (go in the virtual env)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800" dirty="0"/>
              <a:t>“</a:t>
            </a:r>
            <a:r>
              <a:rPr lang="en-US" sz="1800" dirty="0" err="1"/>
              <a:t>jupyter</a:t>
            </a:r>
            <a:r>
              <a:rPr lang="en-US" sz="1800" dirty="0"/>
              <a:t> notebook” (open the notebooks browser)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3. Browse to the notebooks folder, choose one and pick the </a:t>
            </a:r>
            <a:r>
              <a:rPr lang="en-US" sz="1800" dirty="0" err="1">
                <a:latin typeface="+mn-lt"/>
              </a:rPr>
              <a:t>solarkernel</a:t>
            </a:r>
            <a:r>
              <a:rPr lang="en-US" sz="1800" dirty="0">
                <a:latin typeface="+mn-lt"/>
              </a:rPr>
              <a:t> when asked.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0FF280-2AA0-AFD0-7EC1-A147C35CD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77"/>
          <a:stretch/>
        </p:blipFill>
        <p:spPr>
          <a:xfrm>
            <a:off x="8791782" y="2168002"/>
            <a:ext cx="3142836" cy="22336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F458C4-A386-DEBF-21B9-3734B0A0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08" y="4635610"/>
            <a:ext cx="7285485" cy="2170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9AA8DD-C3C8-D6D8-A50B-20B18E10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37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50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chemeClr val="bg2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D502BF-59F8-FB83-0703-D76E0CC82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80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163C6B-0F8B-0037-8359-07C54B479CD6}"/>
              </a:ext>
            </a:extLst>
          </p:cNvPr>
          <p:cNvSpPr txBox="1"/>
          <p:nvPr/>
        </p:nvSpPr>
        <p:spPr>
          <a:xfrm>
            <a:off x="1140644" y="2729898"/>
            <a:ext cx="17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</a:p>
          <a:p>
            <a:r>
              <a:rPr lang="fr-FR" b="1" dirty="0">
                <a:solidFill>
                  <a:srgbClr val="1907C9"/>
                </a:solidFill>
              </a:rPr>
              <a:t>&amp; 05/12/2023</a:t>
            </a:r>
            <a:endParaRPr lang="en-US" b="1" dirty="0">
              <a:solidFill>
                <a:srgbClr val="1907C9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C23BE68-ADC2-0ACA-FEA7-C5914D289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97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63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C60097-7F74-A6F9-C3EF-7CE1B278FCF1}"/>
              </a:ext>
            </a:extLst>
          </p:cNvPr>
          <p:cNvSpPr txBox="1"/>
          <p:nvPr/>
        </p:nvSpPr>
        <p:spPr>
          <a:xfrm>
            <a:off x="1140644" y="2729898"/>
            <a:ext cx="17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</a:p>
          <a:p>
            <a:r>
              <a:rPr lang="fr-FR" b="1" dirty="0">
                <a:solidFill>
                  <a:srgbClr val="1907C9"/>
                </a:solidFill>
              </a:rPr>
              <a:t>&amp; 05/12/2023</a:t>
            </a:r>
            <a:endParaRPr lang="en-US" b="1" dirty="0">
              <a:solidFill>
                <a:srgbClr val="1907C9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4107AA-5FAE-406C-45BC-9B92760E7D1A}"/>
              </a:ext>
            </a:extLst>
          </p:cNvPr>
          <p:cNvSpPr txBox="1"/>
          <p:nvPr/>
        </p:nvSpPr>
        <p:spPr>
          <a:xfrm>
            <a:off x="1887954" y="5069196"/>
            <a:ext cx="940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E36C0A"/>
                </a:solidFill>
              </a:rPr>
              <a:t>Today</a:t>
            </a:r>
            <a:endParaRPr lang="en-US" b="1" dirty="0">
              <a:solidFill>
                <a:srgbClr val="E36C0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08A9C-546E-5125-6567-AA75AE15B885}"/>
              </a:ext>
            </a:extLst>
          </p:cNvPr>
          <p:cNvSpPr/>
          <p:nvPr/>
        </p:nvSpPr>
        <p:spPr>
          <a:xfrm>
            <a:off x="2905125" y="2857500"/>
            <a:ext cx="6724647" cy="3438127"/>
          </a:xfrm>
          <a:prstGeom prst="rect">
            <a:avLst/>
          </a:prstGeom>
          <a:noFill/>
          <a:ln w="38100">
            <a:solidFill>
              <a:srgbClr val="E3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BA833F-D574-1195-E814-240494DC2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58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4367212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05/12/2023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954721-579B-3AE7-495F-863ED8EA8297}"/>
              </a:ext>
            </a:extLst>
          </p:cNvPr>
          <p:cNvSpPr txBox="1"/>
          <p:nvPr/>
        </p:nvSpPr>
        <p:spPr>
          <a:xfrm>
            <a:off x="386369" y="3136612"/>
            <a:ext cx="11891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The notebook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now</a:t>
            </a:r>
            <a:r>
              <a:rPr lang="fr-FR" sz="1600" dirty="0"/>
              <a:t> </a:t>
            </a:r>
            <a:r>
              <a:rPr lang="fr-FR" sz="1600" dirty="0" err="1"/>
              <a:t>corrected</a:t>
            </a:r>
            <a:r>
              <a:rPr lang="fr-FR" sz="1600" dirty="0"/>
              <a:t> and can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read</a:t>
            </a:r>
            <a:r>
              <a:rPr lang="fr-FR" sz="1600" dirty="0"/>
              <a:t> online: </a:t>
            </a:r>
            <a:r>
              <a:rPr lang="fr-FR" sz="1600" dirty="0">
                <a:hlinkClick r:id="rId2"/>
              </a:rPr>
              <a:t>https://github.com/AlexandreHugoMathieu/pvfault_detection_solar_academy/blob/master/notebooks/python_intro2_horizon_mask.ipynb</a:t>
            </a:r>
            <a:r>
              <a:rPr lang="fr-FR" sz="1600" dirty="0"/>
              <a:t> 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E10550-D438-169E-AD3A-31D7C3A69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85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05/12/2023</a:t>
            </a:r>
          </a:p>
          <a:p>
            <a:r>
              <a:rPr lang="en-US" sz="2000" dirty="0">
                <a:latin typeface="+mn-lt"/>
              </a:rPr>
              <a:t>Python commands</a:t>
            </a: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4371974" y="171449"/>
            <a:ext cx="75806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matplotlib.pyplot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100" dirty="0">
                <a:solidFill>
                  <a:srgbClr val="1907C9"/>
                </a:solidFill>
              </a:rPr>
              <a:t># Apply filters</a:t>
            </a:r>
          </a:p>
          <a:p>
            <a:r>
              <a:rPr lang="en-US" sz="1400" dirty="0"/>
              <a:t>filter_1 = </a:t>
            </a:r>
            <a:r>
              <a:rPr lang="en-US" sz="1400" dirty="0" err="1"/>
              <a:t>weather_data</a:t>
            </a:r>
            <a:r>
              <a:rPr lang="en-US" sz="1400" dirty="0"/>
              <a:t>["</a:t>
            </a:r>
            <a:r>
              <a:rPr lang="en-US" sz="1400" dirty="0" err="1"/>
              <a:t>ghi</a:t>
            </a:r>
            <a:r>
              <a:rPr lang="en-US" sz="1400" dirty="0"/>
              <a:t>"] &gt; 800</a:t>
            </a:r>
          </a:p>
          <a:p>
            <a:r>
              <a:rPr lang="en-US" sz="1400" dirty="0"/>
              <a:t>filter_2 = (</a:t>
            </a:r>
            <a:r>
              <a:rPr lang="en-US" sz="1400" dirty="0" err="1"/>
              <a:t>weather_data.index</a:t>
            </a:r>
            <a:r>
              <a:rPr lang="en-US" sz="1400" dirty="0"/>
              <a:t> &gt; </a:t>
            </a:r>
            <a:r>
              <a:rPr lang="en-US" sz="1400" dirty="0" err="1"/>
              <a:t>pd.to_datetime</a:t>
            </a:r>
            <a:r>
              <a:rPr lang="en-US" sz="1400" dirty="0"/>
              <a:t>("20220701").</a:t>
            </a:r>
            <a:r>
              <a:rPr lang="en-US" sz="1400" dirty="0" err="1"/>
              <a:t>tz_localize</a:t>
            </a:r>
            <a:r>
              <a:rPr lang="en-US" sz="1400" dirty="0"/>
              <a:t>("CET"))</a:t>
            </a:r>
          </a:p>
          <a:p>
            <a:r>
              <a:rPr lang="en-US" sz="1400" dirty="0"/>
              <a:t>filter = filter_1 &amp; filter_2 </a:t>
            </a:r>
            <a:r>
              <a:rPr lang="en-US" sz="1100" dirty="0">
                <a:solidFill>
                  <a:srgbClr val="1907C9"/>
                </a:solidFill>
              </a:rPr>
              <a:t># Combine with a “and” condition</a:t>
            </a:r>
          </a:p>
          <a:p>
            <a:r>
              <a:rPr lang="en-US" sz="1400" dirty="0" err="1"/>
              <a:t>weather_data.loc</a:t>
            </a:r>
            <a:r>
              <a:rPr lang="en-US" sz="1400" dirty="0"/>
              <a:t>[filter, "</a:t>
            </a:r>
            <a:r>
              <a:rPr lang="en-US" sz="1400" dirty="0" err="1"/>
              <a:t>dhi</a:t>
            </a:r>
            <a:r>
              <a:rPr lang="en-US" sz="1400" dirty="0"/>
              <a:t>"]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100" dirty="0">
                <a:solidFill>
                  <a:srgbClr val="1907C9"/>
                </a:solidFill>
              </a:rPr>
              <a:t># If statement</a:t>
            </a:r>
          </a:p>
          <a:p>
            <a:r>
              <a:rPr lang="en-US" sz="1400" dirty="0"/>
              <a:t>a=1</a:t>
            </a:r>
          </a:p>
          <a:p>
            <a:r>
              <a:rPr lang="en-US" sz="1400" dirty="0"/>
              <a:t>if a&lt;0: # assertion: </a:t>
            </a:r>
            <a:r>
              <a:rPr lang="en-US" sz="1100" dirty="0">
                <a:solidFill>
                  <a:srgbClr val="1907C9"/>
                </a:solidFill>
              </a:rPr>
              <a:t>is "a" under 0 ? Do not forget the “:” at the end of the line</a:t>
            </a:r>
          </a:p>
          <a:p>
            <a:r>
              <a:rPr lang="en-US" sz="1400" dirty="0"/>
              <a:t>	print("a is lower than 0") </a:t>
            </a:r>
            <a:r>
              <a:rPr lang="en-US" sz="1100" dirty="0">
                <a:solidFill>
                  <a:srgbClr val="1907C9"/>
                </a:solidFill>
              </a:rPr>
              <a:t># Line non-executed since the assertion above is wrong, do not forget the “tab” </a:t>
            </a:r>
            <a:r>
              <a:rPr lang="en-US" sz="1100" dirty="0" err="1">
                <a:solidFill>
                  <a:srgbClr val="1907C9"/>
                </a:solidFill>
              </a:rPr>
              <a:t>indendation</a:t>
            </a:r>
            <a:r>
              <a:rPr lang="en-US" sz="1100" dirty="0">
                <a:solidFill>
                  <a:srgbClr val="1907C9"/>
                </a:solidFill>
              </a:rPr>
              <a:t> after a “if”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100" dirty="0">
                <a:solidFill>
                  <a:srgbClr val="1907C9"/>
                </a:solidFill>
              </a:rPr>
              <a:t># Loop over all elements of a list or </a:t>
            </a:r>
            <a:r>
              <a:rPr lang="en-US" sz="1100" dirty="0" err="1">
                <a:solidFill>
                  <a:srgbClr val="1907C9"/>
                </a:solidFill>
              </a:rPr>
              <a:t>pd.Series</a:t>
            </a:r>
            <a:r>
              <a:rPr lang="en-US" sz="1100" dirty="0">
                <a:solidFill>
                  <a:srgbClr val="1907C9"/>
                </a:solidFill>
              </a:rPr>
              <a:t> which allow to perform task on each of the element</a:t>
            </a:r>
          </a:p>
          <a:p>
            <a:r>
              <a:rPr lang="en-US" sz="1400" dirty="0"/>
              <a:t>For element in [“</a:t>
            </a:r>
            <a:r>
              <a:rPr lang="en-US" sz="1400" dirty="0" err="1"/>
              <a:t>a”,”b</a:t>
            </a:r>
            <a:r>
              <a:rPr lang="en-US" sz="1400" dirty="0"/>
              <a:t>”]: 	</a:t>
            </a:r>
          </a:p>
          <a:p>
            <a:r>
              <a:rPr lang="en-US" sz="1400" dirty="0"/>
              <a:t>	print(element)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/>
              <a:t>for index, row in </a:t>
            </a:r>
            <a:r>
              <a:rPr lang="en-US" sz="1400" dirty="0" err="1"/>
              <a:t>df.iterrows</a:t>
            </a:r>
            <a:r>
              <a:rPr lang="en-US" sz="1400" dirty="0"/>
              <a:t>(): </a:t>
            </a:r>
            <a:r>
              <a:rPr lang="en-US" sz="1100" dirty="0">
                <a:solidFill>
                  <a:srgbClr val="1907C9"/>
                </a:solidFill>
              </a:rPr>
              <a:t># Loop over all rows and index of the </a:t>
            </a:r>
            <a:r>
              <a:rPr lang="en-US" sz="1100" dirty="0" err="1">
                <a:solidFill>
                  <a:srgbClr val="1907C9"/>
                </a:solidFill>
              </a:rPr>
              <a:t>dataframe</a:t>
            </a:r>
            <a:r>
              <a:rPr lang="en-US" sz="1100" dirty="0">
                <a:solidFill>
                  <a:srgbClr val="1907C9"/>
                </a:solidFill>
              </a:rPr>
              <a:t> one by one</a:t>
            </a:r>
          </a:p>
          <a:p>
            <a:r>
              <a:rPr lang="en-US" sz="1100" dirty="0"/>
              <a:t>	</a:t>
            </a:r>
            <a:r>
              <a:rPr lang="en-US" sz="1400" dirty="0"/>
              <a:t>print(row["column1"] + row["column2"])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1907C9"/>
                </a:solidFill>
              </a:rPr>
              <a:t># Plot with matplotlib </a:t>
            </a:r>
            <a:br>
              <a:rPr lang="en-US" sz="1100" dirty="0">
                <a:solidFill>
                  <a:srgbClr val="1907C9"/>
                </a:solidFill>
              </a:rPr>
            </a:br>
            <a:r>
              <a:rPr lang="en-US" sz="1400" dirty="0" err="1"/>
              <a:t>plt.plot</a:t>
            </a:r>
            <a:r>
              <a:rPr lang="en-US" sz="1400" dirty="0"/>
              <a:t>(x, y, linewidth=0, marker="o") </a:t>
            </a:r>
            <a:r>
              <a:rPr lang="en-US" sz="1100" dirty="0">
                <a:solidFill>
                  <a:srgbClr val="1907C9"/>
                </a:solidFill>
              </a:rPr>
              <a:t># scatter plot with no line in that case</a:t>
            </a:r>
          </a:p>
          <a:p>
            <a:endParaRPr lang="en-US" sz="1400" dirty="0"/>
          </a:p>
          <a:p>
            <a:r>
              <a:rPr lang="en-US" sz="1100" dirty="0">
                <a:solidFill>
                  <a:srgbClr val="1907C9"/>
                </a:solidFill>
              </a:rPr>
              <a:t># Function, useful to store few lines of code you want to reuse and apply with different inputs</a:t>
            </a:r>
          </a:p>
          <a:p>
            <a:r>
              <a:rPr lang="en-US" sz="1400" dirty="0"/>
              <a:t>def </a:t>
            </a:r>
            <a:r>
              <a:rPr lang="en-US" sz="1400" dirty="0" err="1"/>
              <a:t>my_func_name</a:t>
            </a:r>
            <a:r>
              <a:rPr lang="en-US" sz="1400" dirty="0"/>
              <a:t>(argument1, argument2): </a:t>
            </a:r>
            <a:r>
              <a:rPr lang="en-US" sz="1100" dirty="0">
                <a:solidFill>
                  <a:srgbClr val="1907C9"/>
                </a:solidFill>
              </a:rPr>
              <a:t># Define the function "" with the "def" command and a small increment tab to the right</a:t>
            </a:r>
          </a:p>
          <a:p>
            <a:r>
              <a:rPr lang="en-US" sz="1400" dirty="0"/>
              <a:t>	y = argument1 + argument2 </a:t>
            </a:r>
          </a:p>
          <a:p>
            <a:r>
              <a:rPr lang="en-US" sz="1400" dirty="0"/>
              <a:t>	return y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400" dirty="0" err="1"/>
              <a:t>my_func_name</a:t>
            </a:r>
            <a:r>
              <a:rPr lang="en-US" sz="1400" dirty="0"/>
              <a:t>(1,2) </a:t>
            </a:r>
            <a:r>
              <a:rPr lang="en-US" sz="1100" dirty="0">
                <a:solidFill>
                  <a:srgbClr val="1907C9"/>
                </a:solidFill>
              </a:rPr>
              <a:t># Apply the function with two arguments and return 3</a:t>
            </a:r>
          </a:p>
          <a:p>
            <a:r>
              <a:rPr lang="en-US" sz="1400" dirty="0" err="1"/>
              <a:t>my_func_name</a:t>
            </a:r>
            <a:r>
              <a:rPr lang="en-US" sz="1400" dirty="0"/>
              <a:t>(1,3) </a:t>
            </a:r>
            <a:r>
              <a:rPr lang="en-US" sz="1100" dirty="0">
                <a:solidFill>
                  <a:srgbClr val="1907C9"/>
                </a:solidFill>
              </a:rPr>
              <a:t># Return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4855F6-642B-CB22-E32D-46CA3E0A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59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5822953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4. Module and Cell temperature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The hotter a module is, the less efficient it is </a:t>
            </a:r>
            <a:r>
              <a:rPr lang="en-US" sz="1800" dirty="0">
                <a:latin typeface="+mn-lt"/>
              </a:rPr>
              <a:t>!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6DB619-DB91-588E-894B-4FF6BCDB5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9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007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4c2def87-6459-45fe-82b8-2c44ad774fe7"/>
    <ds:schemaRef ds:uri="http://schemas.microsoft.com/office/infopath/2007/PartnerControls"/>
    <ds:schemaRef ds:uri="284c3d22-818e-4cb3-91ed-c315e7cac8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62651</TotalTime>
  <Words>3124</Words>
  <Application>Microsoft Office PowerPoint</Application>
  <PresentationFormat>Grand écran</PresentationFormat>
  <Paragraphs>422</Paragraphs>
  <Slides>37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Thème Office</vt:lpstr>
      <vt:lpstr>Présentation PowerPoint</vt:lpstr>
      <vt:lpstr>Agenda</vt:lpstr>
      <vt:lpstr>Curriculum</vt:lpstr>
      <vt:lpstr>Agenda</vt:lpstr>
      <vt:lpstr>Modeling  steps</vt:lpstr>
      <vt:lpstr>Modeling 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Resources</vt:lpstr>
      <vt:lpstr>Appendix</vt:lpstr>
      <vt:lpstr>Appendix</vt:lpstr>
      <vt:lpstr>Appendix</vt:lpstr>
      <vt:lpstr>Appendix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1821</cp:revision>
  <dcterms:created xsi:type="dcterms:W3CDTF">2019-05-16T10:04:01Z</dcterms:created>
  <dcterms:modified xsi:type="dcterms:W3CDTF">2023-12-07T16:13:49Z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