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147" r:id="rId5"/>
    <p:sldId id="1195" r:id="rId6"/>
    <p:sldId id="1281" r:id="rId7"/>
    <p:sldId id="1339" r:id="rId8"/>
    <p:sldId id="1355" r:id="rId9"/>
    <p:sldId id="1338" r:id="rId10"/>
    <p:sldId id="1326" r:id="rId11"/>
    <p:sldId id="1356" r:id="rId12"/>
    <p:sldId id="132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9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25/12/2024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25/12/2024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7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5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/blob/master/notebooks/iv_curve_modeling.ipynb" TargetMode="External"/><Relationship Id="rId2" Type="http://schemas.openxmlformats.org/officeDocument/2006/relationships/hyperlink" Target="https://colab.research.google.com/drive/1nADZ1DH7rbXfohQS8HPEDMRc8VrOuh-1?usp=sharing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-7Z8UrosG_E6Ke3P5_nMpW2-8Ox5SqGv?usp=sha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lexandreHugoMathieu/pvfault_detection_solar_academy/blob/master/slides/2024/project_instructions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10/12/2024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088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3214538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from </a:t>
            </a:r>
            <a:r>
              <a:rPr lang="fr-FR" sz="3200" b="1" dirty="0" err="1">
                <a:solidFill>
                  <a:srgbClr val="1907C9"/>
                </a:solidFill>
              </a:rPr>
              <a:t>yesterday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Introduction to the </a:t>
            </a:r>
            <a:r>
              <a:rPr lang="fr-FR" sz="3200" b="1" dirty="0" err="1">
                <a:solidFill>
                  <a:srgbClr val="1907C9"/>
                </a:solidFill>
              </a:rPr>
              <a:t>project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from </a:t>
            </a:r>
            <a:r>
              <a:rPr lang="fr-FR" sz="3200" b="1" dirty="0" err="1">
                <a:solidFill>
                  <a:srgbClr val="1907C9"/>
                </a:solidFill>
              </a:rPr>
              <a:t>yesterday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chemeClr val="bg2"/>
                </a:solidFill>
              </a:rPr>
              <a:t>Introduction to the </a:t>
            </a:r>
            <a:r>
              <a:rPr lang="fr-FR" sz="3200" b="1" dirty="0" err="1">
                <a:solidFill>
                  <a:schemeClr val="bg2"/>
                </a:solidFill>
              </a:rPr>
              <a:t>project</a:t>
            </a:r>
            <a:endParaRPr lang="fr-FR" sz="3200" b="1" dirty="0">
              <a:solidFill>
                <a:schemeClr val="bg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8485D-185C-C50E-E2A0-A7A357725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B7D05F68-E768-5083-19A6-81CD6E0AF7A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00566" y="2013390"/>
                <a:ext cx="11590867" cy="43672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</a:rPr>
                  <a:t>5. Module and String IV Curve</a:t>
                </a:r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5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parameters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the 5-parameters at conditions STC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=1000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=25 °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fr-FR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fr-FR" sz="14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Then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, 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parameters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at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environmental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conditions  (G: POA irradiance,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: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Cell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temperature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)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vary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according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to 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following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relationships</a:t>
                </a:r>
                <a:b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</a:b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It </a:t>
                </a:r>
                <a:r>
                  <a:rPr lang="fr-FR" sz="1400" b="1" u="sng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expects</a:t>
                </a: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b="1" u="sng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temperatures</a:t>
                </a: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in Kelvin !</a:t>
                </a:r>
                <a:endParaRPr lang="fr-FR" sz="1400" b="1" u="sng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425449" indent="-4000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romanLcPeriod"/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photocurrent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[A]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𝑠𝑐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reverse saturation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current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[A]  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𝑆𝑇𝐶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exp</m:t>
                    </m:r>
                    <m:r>
                      <a:rPr lang="fr-FR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⁡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fr-FR" sz="1400" b="1" i="1" smtClean="0">
                        <a:solidFill>
                          <a:srgbClr val="1907C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𝑆𝑇𝐶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series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resistance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[</a:t>
                </a:r>
                <a:r>
                  <a:rPr lang="el-G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Ω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]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product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of the diode ideality factor, number of cells and cell thermal voltage [V]: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shunt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resistance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[</a:t>
                </a:r>
                <a:r>
                  <a:rPr lang="el-G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Ω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num>
                      <m:den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silicon energy band in [eV]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1400" b="0" i="1" smtClean="0">
                        <a:effectLst/>
                        <a:latin typeface="Cambria Math" panose="02040503050406030204" pitchFamily="18" charset="0"/>
                      </a:rPr>
                      <m:t>1,121⋅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1−0.000267 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𝑆𝑇𝐶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B7D05F68-E768-5083-19A6-81CD6E0AF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00566" y="2013390"/>
                <a:ext cx="11590867" cy="4367212"/>
              </a:xfrm>
              <a:blipFill>
                <a:blip r:embed="rId3"/>
                <a:stretch>
                  <a:fillRect l="-315" t="-558" b="-5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AAD836-466C-6E41-62E5-53D74243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4B35E50-A5DB-7D99-628B-D629C6A9DE96}"/>
                  </a:ext>
                </a:extLst>
              </p:cNvPr>
              <p:cNvSpPr txBox="1"/>
              <p:nvPr/>
            </p:nvSpPr>
            <p:spPr>
              <a:xfrm>
                <a:off x="8238184" y="932589"/>
                <a:ext cx="3798402" cy="555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=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+ 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⋅ 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− 1 </m:t>
                        </m:r>
                      </m:e>
                    </m:d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4B35E50-A5DB-7D99-628B-D629C6A9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84" y="932589"/>
                <a:ext cx="3798402" cy="55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B1DCFE62-FE56-9D6D-8519-3CF0353DE1B5}"/>
              </a:ext>
            </a:extLst>
          </p:cNvPr>
          <p:cNvSpPr txBox="1"/>
          <p:nvPr/>
        </p:nvSpPr>
        <p:spPr>
          <a:xfrm>
            <a:off x="5918200" y="4908550"/>
            <a:ext cx="3301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highlight>
                  <a:srgbClr val="FFF1D3"/>
                </a:highlight>
              </a:rPr>
              <a:t>k</a:t>
            </a:r>
            <a:r>
              <a:rPr lang="fr-FR" sz="1400" dirty="0">
                <a:highlight>
                  <a:srgbClr val="FFF1D3"/>
                </a:highlight>
              </a:rPr>
              <a:t>, Boltzmann constant: 8,617x 10</a:t>
            </a:r>
            <a:r>
              <a:rPr lang="fr-FR" sz="1400" baseline="30000" dirty="0">
                <a:highlight>
                  <a:srgbClr val="FFF1D3"/>
                </a:highlight>
              </a:rPr>
              <a:t>-5</a:t>
            </a:r>
            <a:r>
              <a:rPr lang="fr-FR" sz="1400" dirty="0">
                <a:highlight>
                  <a:srgbClr val="FFF1D3"/>
                </a:highlight>
              </a:rPr>
              <a:t> [eV/K]</a:t>
            </a:r>
            <a:endParaRPr lang="en-US" sz="1400" dirty="0">
              <a:highlight>
                <a:srgbClr val="FFF1D3"/>
              </a:highlight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6F1A855-47D0-4FC8-943C-CA16E0BE206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335571" y="4835951"/>
            <a:ext cx="582629" cy="22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68C10D6-967E-EEB5-5394-40C7F2BBEF59}"/>
              </a:ext>
            </a:extLst>
          </p:cNvPr>
          <p:cNvSpPr txBox="1"/>
          <p:nvPr/>
        </p:nvSpPr>
        <p:spPr>
          <a:xfrm>
            <a:off x="6221565" y="6459928"/>
            <a:ext cx="3562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W. De Soto, S.A. Klein, W.A. Beckman, Improvement and validation of a model for photovoltaic array performance, Solar Energy, Volume 80, Issue 1, 2006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2745A-B646-E778-74F9-EA9106CC9D99}"/>
              </a:ext>
            </a:extLst>
          </p:cNvPr>
          <p:cNvSpPr/>
          <p:nvPr/>
        </p:nvSpPr>
        <p:spPr>
          <a:xfrm>
            <a:off x="3016577" y="5778631"/>
            <a:ext cx="1131217" cy="44306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543CF2-910A-67A8-E45D-8CDC784C910D}"/>
              </a:ext>
            </a:extLst>
          </p:cNvPr>
          <p:cNvSpPr txBox="1"/>
          <p:nvPr/>
        </p:nvSpPr>
        <p:spPr>
          <a:xfrm>
            <a:off x="4147795" y="5855149"/>
            <a:ext cx="207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1907C9"/>
                </a:solidFill>
              </a:rPr>
              <a:t>Corrected</a:t>
            </a:r>
            <a:r>
              <a:rPr lang="fr-FR" sz="1200" dirty="0">
                <a:solidFill>
                  <a:srgbClr val="1907C9"/>
                </a:solidFill>
              </a:rPr>
              <a:t> on the 10/12/2024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D714D9F-AE59-76F1-FED3-7651A479776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84680" y="4769708"/>
            <a:ext cx="84837" cy="1085441"/>
          </a:xfrm>
          <a:prstGeom prst="straightConnector1">
            <a:avLst/>
          </a:prstGeom>
          <a:ln>
            <a:solidFill>
              <a:srgbClr val="1907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8DCD615-7511-EC55-45E9-270A842EFE56}"/>
              </a:ext>
            </a:extLst>
          </p:cNvPr>
          <p:cNvGrpSpPr/>
          <p:nvPr/>
        </p:nvGrpSpPr>
        <p:grpSpPr>
          <a:xfrm>
            <a:off x="3768823" y="0"/>
            <a:ext cx="4037693" cy="2155619"/>
            <a:chOff x="1174750" y="1591221"/>
            <a:chExt cx="4037693" cy="2155619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F1AFCDA9-ED9D-E297-2C9B-F5355F8E03E6}"/>
                </a:ext>
              </a:extLst>
            </p:cNvPr>
            <p:cNvSpPr/>
            <p:nvPr/>
          </p:nvSpPr>
          <p:spPr>
            <a:xfrm>
              <a:off x="1585518" y="2550252"/>
              <a:ext cx="444617" cy="4446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 : en angle 87">
              <a:extLst>
                <a:ext uri="{FF2B5EF4-FFF2-40B4-BE49-F238E27FC236}">
                  <a16:creationId xmlns:a16="http://schemas.microsoft.com/office/drawing/2014/main" id="{C04CE57E-D151-2502-73AB-6EAA834C6BD3}"/>
                </a:ext>
              </a:extLst>
            </p:cNvPr>
            <p:cNvCxnSpPr>
              <a:stCxn id="87" idx="0"/>
            </p:cNvCxnSpPr>
            <p:nvPr/>
          </p:nvCxnSpPr>
          <p:spPr>
            <a:xfrm rot="5400000" flipH="1" flipV="1">
              <a:off x="2506212" y="1273029"/>
              <a:ext cx="578839" cy="1975608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eur : en angle 88">
              <a:extLst>
                <a:ext uri="{FF2B5EF4-FFF2-40B4-BE49-F238E27FC236}">
                  <a16:creationId xmlns:a16="http://schemas.microsoft.com/office/drawing/2014/main" id="{B5A2E45C-BF94-9968-86CF-87470C11C20E}"/>
                </a:ext>
              </a:extLst>
            </p:cNvPr>
            <p:cNvCxnSpPr>
              <a:cxnSpLocks/>
              <a:stCxn id="87" idx="4"/>
            </p:cNvCxnSpPr>
            <p:nvPr/>
          </p:nvCxnSpPr>
          <p:spPr>
            <a:xfrm rot="16200000" flipH="1">
              <a:off x="3107567" y="1695128"/>
              <a:ext cx="729842" cy="3329323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BBCFC473-82FB-E20C-55EB-743DE8BEFC7B}"/>
                </a:ext>
              </a:extLst>
            </p:cNvPr>
            <p:cNvGrpSpPr/>
            <p:nvPr/>
          </p:nvGrpSpPr>
          <p:grpSpPr>
            <a:xfrm>
              <a:off x="2185952" y="2676084"/>
              <a:ext cx="318783" cy="296654"/>
              <a:chOff x="2428611" y="2625751"/>
              <a:chExt cx="318783" cy="296654"/>
            </a:xfrm>
          </p:grpSpPr>
          <p:sp>
            <p:nvSpPr>
              <p:cNvPr id="115" name="Triangle isocèle 114">
                <a:extLst>
                  <a:ext uri="{FF2B5EF4-FFF2-40B4-BE49-F238E27FC236}">
                    <a16:creationId xmlns:a16="http://schemas.microsoft.com/office/drawing/2014/main" id="{F47ACAA5-A787-A826-0FC6-B4DFE3F993D5}"/>
                  </a:ext>
                </a:extLst>
              </p:cNvPr>
              <p:cNvSpPr/>
              <p:nvPr/>
            </p:nvSpPr>
            <p:spPr>
              <a:xfrm rot="10800000">
                <a:off x="2428612" y="2625751"/>
                <a:ext cx="318782" cy="29361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92776146-83D4-57CC-4969-1714F5CA1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11" y="2922405"/>
                <a:ext cx="3187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CA96EE63-E9A9-3AB7-6226-3AEE01E74773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 flipV="1">
              <a:off x="2345344" y="1980478"/>
              <a:ext cx="0" cy="695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4BE89EF6-94A1-ED83-0B60-537816179112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 flipV="1">
              <a:off x="2345344" y="2969701"/>
              <a:ext cx="0" cy="755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riangle isocèle 92">
              <a:extLst>
                <a:ext uri="{FF2B5EF4-FFF2-40B4-BE49-F238E27FC236}">
                  <a16:creationId xmlns:a16="http://schemas.microsoft.com/office/drawing/2014/main" id="{D3E38471-714D-787F-C96F-3A743CFE2B81}"/>
                </a:ext>
              </a:extLst>
            </p:cNvPr>
            <p:cNvSpPr/>
            <p:nvPr/>
          </p:nvSpPr>
          <p:spPr>
            <a:xfrm rot="10800000">
              <a:off x="2307245" y="2252987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E68ECDFE-89F9-95CB-6E64-0388B7C4293E}"/>
                </a:ext>
              </a:extLst>
            </p:cNvPr>
            <p:cNvGrpSpPr/>
            <p:nvPr/>
          </p:nvGrpSpPr>
          <p:grpSpPr>
            <a:xfrm rot="5400000">
              <a:off x="3940322" y="1698002"/>
              <a:ext cx="231716" cy="545488"/>
              <a:chOff x="4023939" y="2462567"/>
              <a:chExt cx="231716" cy="545488"/>
            </a:xfrm>
          </p:grpSpPr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75183173-08C4-A36B-E1C6-274B0A2C2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253" y="2462567"/>
                <a:ext cx="108906" cy="814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ED5053C5-9328-10AF-F9FE-7D544245D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3347" y="2538793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8B78E1F4-DCD5-8CF9-A657-57ABF7643D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3347" y="2614291"/>
                <a:ext cx="217812" cy="956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36CA767C-596B-D8B8-7D24-BCF9BBCD78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8435" y="2713629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35687B7D-CD2C-C750-A6AC-17C7457A90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28435" y="2789127"/>
                <a:ext cx="217812" cy="956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21538D0C-28E6-49C3-615E-552F3733A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939" y="2881281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BCC3EAB9-5DDE-3162-8C03-F160A2BA5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23939" y="2956779"/>
                <a:ext cx="125589" cy="51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B42DB49C-C216-9BCA-D3FE-E8124F640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330" y="1966042"/>
              <a:ext cx="816820" cy="5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riangle isocèle 95">
              <a:extLst>
                <a:ext uri="{FF2B5EF4-FFF2-40B4-BE49-F238E27FC236}">
                  <a16:creationId xmlns:a16="http://schemas.microsoft.com/office/drawing/2014/main" id="{9D70E979-BF5B-A8CC-4373-C3438285D767}"/>
                </a:ext>
              </a:extLst>
            </p:cNvPr>
            <p:cNvSpPr/>
            <p:nvPr/>
          </p:nvSpPr>
          <p:spPr>
            <a:xfrm rot="5400000">
              <a:off x="4964961" y="1936954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Triangle isocèle 96">
              <a:extLst>
                <a:ext uri="{FF2B5EF4-FFF2-40B4-BE49-F238E27FC236}">
                  <a16:creationId xmlns:a16="http://schemas.microsoft.com/office/drawing/2014/main" id="{497E925E-3AAE-557F-D68D-6675BBE37627}"/>
                </a:ext>
              </a:extLst>
            </p:cNvPr>
            <p:cNvSpPr/>
            <p:nvPr/>
          </p:nvSpPr>
          <p:spPr>
            <a:xfrm>
              <a:off x="1768607" y="2644473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9DF7363-D58E-7002-D841-E08640EFB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336" y="2702650"/>
              <a:ext cx="0" cy="154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8C66B5AF-9620-7AB6-14CD-99952AD81AC4}"/>
                </a:ext>
              </a:extLst>
            </p:cNvPr>
            <p:cNvSpPr txBox="1"/>
            <p:nvPr/>
          </p:nvSpPr>
          <p:spPr>
            <a:xfrm>
              <a:off x="1174750" y="2400300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r>
                <a:rPr lang="fr-FR" b="1" baseline="-25000" dirty="0"/>
                <a:t>L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B6097971-40BC-7804-7C34-7BBAD8275963}"/>
                </a:ext>
              </a:extLst>
            </p:cNvPr>
            <p:cNvSpPr txBox="1"/>
            <p:nvPr/>
          </p:nvSpPr>
          <p:spPr>
            <a:xfrm>
              <a:off x="2422227" y="1996256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r>
                <a:rPr lang="fr-FR" b="1" baseline="-25000" dirty="0"/>
                <a:t>D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0E59787A-D5F8-7174-7512-F8ACEB2B4799}"/>
                </a:ext>
              </a:extLst>
            </p:cNvPr>
            <p:cNvSpPr txBox="1"/>
            <p:nvPr/>
          </p:nvSpPr>
          <p:spPr>
            <a:xfrm>
              <a:off x="4841398" y="159122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endParaRPr lang="fr-FR" b="1" baseline="-25000" dirty="0"/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0C0062AF-5657-A6E4-BF53-9B8588695370}"/>
                </a:ext>
              </a:extLst>
            </p:cNvPr>
            <p:cNvSpPr txBox="1"/>
            <p:nvPr/>
          </p:nvSpPr>
          <p:spPr>
            <a:xfrm>
              <a:off x="4816395" y="255919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V</a:t>
              </a:r>
              <a:endParaRPr lang="fr-FR" b="1" baseline="-25000" dirty="0"/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951602C6-5BC4-0C93-FCB7-AAC0BC7192C4}"/>
                </a:ext>
              </a:extLst>
            </p:cNvPr>
            <p:cNvSpPr txBox="1"/>
            <p:nvPr/>
          </p:nvSpPr>
          <p:spPr>
            <a:xfrm>
              <a:off x="4852275" y="200362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+</a:t>
              </a:r>
              <a:endParaRPr lang="fr-FR" b="1" baseline="-25000" dirty="0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8B6F38B5-4DCA-539B-8C06-D00F6D8B84DC}"/>
                </a:ext>
              </a:extLst>
            </p:cNvPr>
            <p:cNvSpPr txBox="1"/>
            <p:nvPr/>
          </p:nvSpPr>
          <p:spPr>
            <a:xfrm>
              <a:off x="4852275" y="3347206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-</a:t>
              </a:r>
              <a:endParaRPr lang="fr-FR" b="1" baseline="-25000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BD67CE6D-7C75-0B26-D57F-6166E9E0D17C}"/>
                </a:ext>
              </a:extLst>
            </p:cNvPr>
            <p:cNvSpPr/>
            <p:nvPr/>
          </p:nvSpPr>
          <p:spPr>
            <a:xfrm>
              <a:off x="5129078" y="1941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1D6F87A6-F4FB-1B71-F491-8DECA5B47F91}"/>
                </a:ext>
              </a:extLst>
            </p:cNvPr>
            <p:cNvSpPr/>
            <p:nvPr/>
          </p:nvSpPr>
          <p:spPr>
            <a:xfrm>
              <a:off x="5125584" y="370112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ED92EC6-987D-C7FC-D69F-51242FF6F7BE}"/>
                </a:ext>
              </a:extLst>
            </p:cNvPr>
            <p:cNvSpPr txBox="1"/>
            <p:nvPr/>
          </p:nvSpPr>
          <p:spPr>
            <a:xfrm>
              <a:off x="3881705" y="2065905"/>
              <a:ext cx="615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R</a:t>
              </a:r>
              <a:r>
                <a:rPr lang="fr-FR" b="1" baseline="-25000" dirty="0"/>
                <a:t>s</a:t>
              </a:r>
            </a:p>
          </p:txBody>
        </p:sp>
      </p:grp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54FEFC5E-DCD2-84F0-F40C-7E35C67A1E54}"/>
              </a:ext>
            </a:extLst>
          </p:cNvPr>
          <p:cNvCxnSpPr>
            <a:cxnSpLocks/>
          </p:cNvCxnSpPr>
          <p:nvPr/>
        </p:nvCxnSpPr>
        <p:spPr>
          <a:xfrm>
            <a:off x="6018692" y="1503029"/>
            <a:ext cx="0" cy="634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A76DAB82-B013-F5EB-5185-CC12887DB5B1}"/>
              </a:ext>
            </a:extLst>
          </p:cNvPr>
          <p:cNvCxnSpPr>
            <a:cxnSpLocks/>
          </p:cNvCxnSpPr>
          <p:nvPr/>
        </p:nvCxnSpPr>
        <p:spPr>
          <a:xfrm>
            <a:off x="6013665" y="383579"/>
            <a:ext cx="5027" cy="578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6670CA6-426C-22C6-69F2-75D23B4D3F98}"/>
              </a:ext>
            </a:extLst>
          </p:cNvPr>
          <p:cNvCxnSpPr>
            <a:cxnSpLocks/>
          </p:cNvCxnSpPr>
          <p:nvPr/>
        </p:nvCxnSpPr>
        <p:spPr>
          <a:xfrm>
            <a:off x="6011417" y="956489"/>
            <a:ext cx="108906" cy="81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CF8E8A3A-0FB4-D8A2-655C-D8E0B061F224}"/>
              </a:ext>
            </a:extLst>
          </p:cNvPr>
          <p:cNvCxnSpPr>
            <a:cxnSpLocks/>
          </p:cNvCxnSpPr>
          <p:nvPr/>
        </p:nvCxnSpPr>
        <p:spPr>
          <a:xfrm flipH="1">
            <a:off x="5902511" y="1032715"/>
            <a:ext cx="222308" cy="76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7506543A-04A3-D017-30F2-F58BDD40A4A9}"/>
              </a:ext>
            </a:extLst>
          </p:cNvPr>
          <p:cNvCxnSpPr>
            <a:cxnSpLocks/>
          </p:cNvCxnSpPr>
          <p:nvPr/>
        </p:nvCxnSpPr>
        <p:spPr>
          <a:xfrm flipH="1" flipV="1">
            <a:off x="5902511" y="1108213"/>
            <a:ext cx="217812" cy="95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88ED027-8F59-D7DA-1109-4430A4033316}"/>
              </a:ext>
            </a:extLst>
          </p:cNvPr>
          <p:cNvCxnSpPr>
            <a:cxnSpLocks/>
          </p:cNvCxnSpPr>
          <p:nvPr/>
        </p:nvCxnSpPr>
        <p:spPr>
          <a:xfrm flipH="1">
            <a:off x="5897599" y="1207551"/>
            <a:ext cx="222308" cy="76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67D69E57-7733-EA7B-D189-5B8D3D0BC7F1}"/>
              </a:ext>
            </a:extLst>
          </p:cNvPr>
          <p:cNvCxnSpPr>
            <a:cxnSpLocks/>
          </p:cNvCxnSpPr>
          <p:nvPr/>
        </p:nvCxnSpPr>
        <p:spPr>
          <a:xfrm flipH="1" flipV="1">
            <a:off x="5897599" y="1283049"/>
            <a:ext cx="217812" cy="95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732FFCA8-753A-9AD5-4264-FBB6770F1C8E}"/>
              </a:ext>
            </a:extLst>
          </p:cNvPr>
          <p:cNvCxnSpPr>
            <a:cxnSpLocks/>
          </p:cNvCxnSpPr>
          <p:nvPr/>
        </p:nvCxnSpPr>
        <p:spPr>
          <a:xfrm flipH="1">
            <a:off x="5893103" y="1375203"/>
            <a:ext cx="222308" cy="76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4DDBB29C-CCD6-6DD6-DE1D-ADD48599B50B}"/>
              </a:ext>
            </a:extLst>
          </p:cNvPr>
          <p:cNvCxnSpPr>
            <a:cxnSpLocks/>
          </p:cNvCxnSpPr>
          <p:nvPr/>
        </p:nvCxnSpPr>
        <p:spPr>
          <a:xfrm flipH="1" flipV="1">
            <a:off x="5893103" y="1450701"/>
            <a:ext cx="125589" cy="51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riangle isocèle 125">
            <a:extLst>
              <a:ext uri="{FF2B5EF4-FFF2-40B4-BE49-F238E27FC236}">
                <a16:creationId xmlns:a16="http://schemas.microsoft.com/office/drawing/2014/main" id="{37B9AD7F-ACDB-C19C-4ADF-635B882D9263}"/>
              </a:ext>
            </a:extLst>
          </p:cNvPr>
          <p:cNvSpPr/>
          <p:nvPr/>
        </p:nvSpPr>
        <p:spPr>
          <a:xfrm rot="10800000">
            <a:off x="5987174" y="665153"/>
            <a:ext cx="63036" cy="581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BE55CB7-50E7-524D-F9D0-F94AEB5CE4A5}"/>
              </a:ext>
            </a:extLst>
          </p:cNvPr>
          <p:cNvSpPr txBox="1"/>
          <p:nvPr/>
        </p:nvSpPr>
        <p:spPr>
          <a:xfrm>
            <a:off x="5988516" y="415787"/>
            <a:ext cx="3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</a:t>
            </a:r>
            <a:r>
              <a:rPr lang="fr-FR" b="1" baseline="-25000" dirty="0"/>
              <a:t>L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0FD4C03-B258-15C5-BCAE-A69C9722F2E5}"/>
              </a:ext>
            </a:extLst>
          </p:cNvPr>
          <p:cNvSpPr txBox="1"/>
          <p:nvPr/>
        </p:nvSpPr>
        <p:spPr>
          <a:xfrm>
            <a:off x="6326140" y="1005871"/>
            <a:ext cx="61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</a:t>
            </a:r>
            <a:r>
              <a:rPr lang="fr-FR" b="1" baseline="-25000" dirty="0"/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13187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dirty="0">
                <a:solidFill>
                  <a:srgbClr val="1907C9"/>
                </a:solidFill>
              </a:rPr>
              <a:t> </a:t>
            </a:r>
            <a:r>
              <a:rPr lang="fr-FR" sz="3200" b="1" dirty="0">
                <a:solidFill>
                  <a:srgbClr val="1907C9"/>
                </a:solidFill>
              </a:rPr>
              <a:t>notebook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8" y="2498197"/>
            <a:ext cx="11260673" cy="190904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Notebook recap 09/12/2024</a:t>
            </a:r>
          </a:p>
          <a:p>
            <a:r>
              <a:rPr lang="en-US" sz="1400" dirty="0"/>
              <a:t>Google collab link: </a:t>
            </a:r>
            <a:r>
              <a:rPr lang="en-US" sz="1400" dirty="0">
                <a:hlinkClick r:id="rId2"/>
              </a:rPr>
              <a:t>https://colab.research.google.com/drive/1nADZ1DH7rbXfohQS8HPEDMRc8VrOuh-1?usp=sharing</a:t>
            </a:r>
            <a:r>
              <a:rPr lang="en-US" sz="1400" dirty="0"/>
              <a:t>   </a:t>
            </a:r>
          </a:p>
          <a:p>
            <a:r>
              <a:rPr lang="en-US" sz="1400" dirty="0"/>
              <a:t>Correction: </a:t>
            </a:r>
            <a:r>
              <a:rPr lang="en-US" sz="1400" dirty="0">
                <a:hlinkClick r:id="rId3"/>
              </a:rPr>
              <a:t>https://github.com/AlexandreHugoMathieu/pvfault_detection_solar_academy/blob/master/notebooks/iv_curve_modeling.ipynb</a:t>
            </a:r>
            <a:r>
              <a:rPr lang="en-US" sz="1400" dirty="0"/>
              <a:t> </a:t>
            </a:r>
            <a:endParaRPr lang="en-US" sz="1400" b="1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C118-BA7B-F184-379F-F63A7ED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chemeClr val="bg2"/>
                </a:solidFill>
              </a:rPr>
              <a:t>Review</a:t>
            </a:r>
            <a:r>
              <a:rPr lang="fr-FR" sz="3200" b="1" dirty="0">
                <a:solidFill>
                  <a:schemeClr val="bg2"/>
                </a:solidFill>
              </a:rPr>
              <a:t> notebook </a:t>
            </a:r>
            <a:r>
              <a:rPr lang="fr-FR" sz="3200" b="1" dirty="0" err="1">
                <a:solidFill>
                  <a:schemeClr val="bg2"/>
                </a:solidFill>
              </a:rPr>
              <a:t>yesterday</a:t>
            </a:r>
            <a:endParaRPr lang="fr-FR" sz="3200" b="1" dirty="0">
              <a:solidFill>
                <a:schemeClr val="bg2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Introduction to the </a:t>
            </a:r>
            <a:r>
              <a:rPr lang="fr-FR" sz="3200" b="1" dirty="0" err="1">
                <a:solidFill>
                  <a:srgbClr val="1907C9"/>
                </a:solidFill>
              </a:rPr>
              <a:t>project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E86A7-2C2D-786D-8491-AA11411D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DBA2711-6FCE-51EF-173C-0DAD7377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51" y="201955"/>
            <a:ext cx="6334125" cy="33432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BF3D2C-84E9-E73A-A3B6-8C4D1DC32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Individual</a:t>
            </a:r>
            <a:r>
              <a:rPr lang="fr-FR" dirty="0"/>
              <a:t> Project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8160ED-E1ED-B501-1337-DBE28F435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21AD94-8748-F4B2-9694-204082A46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3731741"/>
            <a:ext cx="11590867" cy="3133668"/>
          </a:xfrm>
        </p:spPr>
        <p:txBody>
          <a:bodyPr>
            <a:normAutofit/>
          </a:bodyPr>
          <a:lstStyle/>
          <a:p>
            <a:r>
              <a:rPr lang="fr-FR" sz="1600" dirty="0"/>
              <a:t>Google collab link: </a:t>
            </a:r>
            <a:r>
              <a:rPr lang="fr-FR" sz="1600" dirty="0">
                <a:hlinkClick r:id="rId3"/>
              </a:rPr>
              <a:t>https://colab.research.google.com/drive/1-7Z8UrosG_E6Ke3P5_nMpW2-8Ox5SqGv?usp=sharing</a:t>
            </a:r>
            <a:r>
              <a:rPr lang="fr-FR" sz="1600" dirty="0"/>
              <a:t> </a:t>
            </a:r>
          </a:p>
          <a:p>
            <a:r>
              <a:rPr lang="fr-FR" sz="1600" dirty="0"/>
              <a:t>Instructions: </a:t>
            </a:r>
            <a:r>
              <a:rPr lang="fr-FR" sz="1600" dirty="0">
                <a:hlinkClick r:id="rId4"/>
              </a:rPr>
              <a:t>https://github.com/AlexandreHugoMathieu/pvfault_detection_solar_academy/blob/master/slides/2024/project_instructions.pdf</a:t>
            </a:r>
            <a:r>
              <a:rPr lang="fr-FR" sz="1600" dirty="0"/>
              <a:t> 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9D751-55A7-D4B2-B076-8AB61B2DE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96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7CA8D-F7E9-4DB4-9EFF-5F098173D501}">
  <ds:schemaRefs>
    <ds:schemaRef ds:uri="http://purl.org/dc/terms/"/>
    <ds:schemaRef ds:uri="http://schemas.openxmlformats.org/package/2006/metadata/core-properties"/>
    <ds:schemaRef ds:uri="4c2def87-6459-45fe-82b8-2c44ad774fe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84c3d22-818e-4cb3-91ed-c315e7cac82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65450</TotalTime>
  <Words>521</Words>
  <Application>Microsoft Office PowerPoint</Application>
  <PresentationFormat>Grand écran</PresentationFormat>
  <Paragraphs>100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Curriculum</vt:lpstr>
      <vt:lpstr>Agenda</vt:lpstr>
      <vt:lpstr>Agenda</vt:lpstr>
      <vt:lpstr>Modeling steps</vt:lpstr>
      <vt:lpstr>Review notebook</vt:lpstr>
      <vt:lpstr>Agenda</vt:lpstr>
      <vt:lpstr>Individual Project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2078</cp:revision>
  <dcterms:created xsi:type="dcterms:W3CDTF">2019-05-16T10:04:01Z</dcterms:created>
  <dcterms:modified xsi:type="dcterms:W3CDTF">2024-12-25T17:45:53Z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