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1147" r:id="rId5"/>
    <p:sldId id="1281" r:id="rId6"/>
    <p:sldId id="1322" r:id="rId7"/>
    <p:sldId id="1321" r:id="rId8"/>
    <p:sldId id="119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D3"/>
    <a:srgbClr val="FFFFFF"/>
    <a:srgbClr val="1907C9"/>
    <a:srgbClr val="E36C0A"/>
    <a:srgbClr val="F39200"/>
    <a:srgbClr val="F4980A"/>
    <a:srgbClr val="5D5D5D"/>
    <a:srgbClr val="BDD7EE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19/12/2024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931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19/12/2024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Project info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496638-E3C2-A079-C213-35E150424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72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8A5BA-A2AA-2911-6640-F28AA7291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information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7AAA12-5746-E737-0FD1-759AE0366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FB0F36-C526-304F-67C1-260B4861A9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 err="1">
                <a:latin typeface="+mn-lt"/>
              </a:rPr>
              <a:t>Estimate</a:t>
            </a:r>
            <a:r>
              <a:rPr lang="fr-FR" dirty="0">
                <a:latin typeface="+mn-lt"/>
              </a:rPr>
              <a:t> PR/EPI: on the </a:t>
            </a:r>
            <a:r>
              <a:rPr lang="fr-FR" dirty="0" err="1">
                <a:latin typeface="+mn-lt"/>
              </a:rPr>
              <a:t>whole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period</a:t>
            </a:r>
            <a:endParaRPr lang="fr-FR" dirty="0">
              <a:latin typeface="+mn-lt"/>
            </a:endParaRPr>
          </a:p>
          <a:p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No « </a:t>
            </a:r>
            <a:r>
              <a:rPr lang="fr-FR" dirty="0" err="1">
                <a:latin typeface="+mn-lt"/>
              </a:rPr>
              <a:t>period</a:t>
            </a:r>
            <a:r>
              <a:rPr lang="fr-FR" dirty="0">
                <a:latin typeface="+mn-lt"/>
              </a:rPr>
              <a:t> » limitation on the usage of </a:t>
            </a:r>
            <a:r>
              <a:rPr lang="fr-FR" dirty="0" err="1">
                <a:latin typeface="+mn-lt"/>
              </a:rPr>
              <a:t>input_data</a:t>
            </a:r>
            <a:r>
              <a:rPr lang="fr-FR" dirty="0">
                <a:latin typeface="+mn-lt"/>
              </a:rPr>
              <a:t> (GHI, temp etc…)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If </a:t>
            </a:r>
            <a:r>
              <a:rPr lang="fr-FR" dirty="0" err="1">
                <a:latin typeface="+mn-lt"/>
              </a:rPr>
              <a:t>you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perform</a:t>
            </a:r>
            <a:r>
              <a:rPr lang="fr-FR" dirty="0">
                <a:latin typeface="+mn-lt"/>
              </a:rPr>
              <a:t> a </a:t>
            </a:r>
            <a:r>
              <a:rPr lang="fr-FR" dirty="0" err="1">
                <a:latin typeface="+mn-lt"/>
              </a:rPr>
              <a:t>residual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analysis</a:t>
            </a:r>
            <a:r>
              <a:rPr lang="fr-FR" dirty="0">
                <a:latin typeface="+mn-lt"/>
              </a:rPr>
              <a:t> or ML </a:t>
            </a:r>
            <a:r>
              <a:rPr lang="fr-FR" dirty="0" err="1">
                <a:latin typeface="+mn-lt"/>
              </a:rPr>
              <a:t>regression</a:t>
            </a:r>
            <a:r>
              <a:rPr lang="fr-FR" dirty="0">
                <a:latin typeface="+mn-lt"/>
              </a:rPr>
              <a:t> (Gpoa, </a:t>
            </a:r>
            <a:r>
              <a:rPr lang="fr-FR" dirty="0" err="1">
                <a:latin typeface="+mn-lt"/>
              </a:rPr>
              <a:t>Tmod</a:t>
            </a:r>
            <a:r>
              <a:rPr lang="fr-FR" dirty="0">
                <a:latin typeface="+mn-lt"/>
              </a:rPr>
              <a:t>, Pdc, </a:t>
            </a:r>
            <a:r>
              <a:rPr lang="fr-FR" dirty="0" err="1">
                <a:latin typeface="+mn-lt"/>
              </a:rPr>
              <a:t>Pac</a:t>
            </a:r>
            <a:r>
              <a:rPr lang="fr-FR" dirty="0">
                <a:latin typeface="+mn-lt"/>
              </a:rPr>
              <a:t> etc…)</a:t>
            </a:r>
          </a:p>
          <a:p>
            <a:pPr marL="1028683" lvl="1" indent="-342900"/>
            <a:r>
              <a:rPr lang="fr-FR" dirty="0"/>
              <a:t>Use </a:t>
            </a:r>
            <a:r>
              <a:rPr lang="fr-FR" dirty="0" err="1"/>
              <a:t>o</a:t>
            </a:r>
            <a:r>
              <a:rPr lang="fr-FR" dirty="0" err="1">
                <a:latin typeface="+mn-lt"/>
              </a:rPr>
              <a:t>nly</a:t>
            </a:r>
            <a:r>
              <a:rPr lang="fr-FR" dirty="0">
                <a:latin typeface="+mn-lt"/>
              </a:rPr>
              <a:t> 2020 to </a:t>
            </a:r>
            <a:r>
              <a:rPr lang="fr-FR" dirty="0" err="1">
                <a:latin typeface="+mn-lt"/>
              </a:rPr>
              <a:t>perform</a:t>
            </a:r>
            <a:r>
              <a:rPr lang="fr-FR" dirty="0">
                <a:latin typeface="+mn-lt"/>
              </a:rPr>
              <a:t> the </a:t>
            </a:r>
            <a:r>
              <a:rPr lang="fr-FR" dirty="0" err="1">
                <a:latin typeface="+mn-lt"/>
              </a:rPr>
              <a:t>analysis</a:t>
            </a:r>
            <a:r>
              <a:rPr lang="fr-FR" dirty="0">
                <a:latin typeface="+mn-lt"/>
              </a:rPr>
              <a:t> / train the model</a:t>
            </a:r>
          </a:p>
          <a:p>
            <a:pPr lvl="1" indent="0">
              <a:buNone/>
            </a:pPr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If </a:t>
            </a:r>
            <a:r>
              <a:rPr lang="fr-FR" dirty="0" err="1">
                <a:latin typeface="+mn-lt"/>
              </a:rPr>
              <a:t>you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want</a:t>
            </a:r>
            <a:r>
              <a:rPr lang="fr-FR" dirty="0">
                <a:latin typeface="+mn-lt"/>
              </a:rPr>
              <a:t> to use </a:t>
            </a:r>
            <a:r>
              <a:rPr lang="fr-FR" dirty="0" err="1">
                <a:latin typeface="+mn-lt"/>
              </a:rPr>
              <a:t>commands</a:t>
            </a:r>
            <a:r>
              <a:rPr lang="fr-FR" dirty="0">
                <a:latin typeface="+mn-lt"/>
              </a:rPr>
              <a:t> like « .</a:t>
            </a:r>
            <a:r>
              <a:rPr lang="fr-FR" dirty="0" err="1">
                <a:latin typeface="+mn-lt"/>
              </a:rPr>
              <a:t>loc</a:t>
            </a:r>
            <a:r>
              <a:rPr lang="fr-FR" dirty="0">
                <a:latin typeface="+mn-lt"/>
              </a:rPr>
              <a:t>[« 20200301 »], </a:t>
            </a:r>
            <a:r>
              <a:rPr lang="fr-FR" dirty="0" err="1">
                <a:latin typeface="+mn-lt"/>
              </a:rPr>
              <a:t>make</a:t>
            </a:r>
            <a:r>
              <a:rPr lang="fr-FR" dirty="0">
                <a:latin typeface="+mn-lt"/>
              </a:rPr>
              <a:t> sure the </a:t>
            </a:r>
            <a:r>
              <a:rPr lang="fr-FR" dirty="0" err="1">
                <a:latin typeface="+mn-lt"/>
              </a:rPr>
              <a:t>dataframe</a:t>
            </a:r>
            <a:r>
              <a:rPr lang="fr-FR" dirty="0">
                <a:latin typeface="+mn-lt"/>
              </a:rPr>
              <a:t> index </a:t>
            </a:r>
            <a:r>
              <a:rPr lang="fr-FR" dirty="0" err="1">
                <a:latin typeface="+mn-lt"/>
              </a:rPr>
              <a:t>is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converted</a:t>
            </a:r>
            <a:r>
              <a:rPr lang="fr-FR" dirty="0">
                <a:latin typeface="+mn-lt"/>
              </a:rPr>
              <a:t> to « </a:t>
            </a:r>
            <a:r>
              <a:rPr lang="fr-FR" dirty="0" err="1">
                <a:latin typeface="+mn-lt"/>
              </a:rPr>
              <a:t>DateTimeIndex</a:t>
            </a:r>
            <a:r>
              <a:rPr lang="fr-FR" dirty="0">
                <a:latin typeface="+mn-lt"/>
              </a:rPr>
              <a:t> » </a:t>
            </a:r>
            <a:r>
              <a:rPr lang="fr-FR" dirty="0" err="1">
                <a:latin typeface="+mn-lt"/>
              </a:rPr>
              <a:t>with</a:t>
            </a:r>
            <a:r>
              <a:rPr lang="fr-FR" dirty="0">
                <a:latin typeface="+mn-lt"/>
              </a:rPr>
              <a:t> the argument « </a:t>
            </a:r>
            <a:r>
              <a:rPr lang="fr-FR" dirty="0" err="1">
                <a:latin typeface="+mn-lt"/>
              </a:rPr>
              <a:t>utc</a:t>
            </a:r>
            <a:r>
              <a:rPr lang="fr-FR" dirty="0">
                <a:latin typeface="+mn-lt"/>
              </a:rPr>
              <a:t>=</a:t>
            </a:r>
            <a:r>
              <a:rPr lang="fr-FR" dirty="0" err="1">
                <a:latin typeface="+mn-lt"/>
              </a:rPr>
              <a:t>True</a:t>
            </a:r>
            <a:r>
              <a:rPr lang="fr-FR" dirty="0">
                <a:latin typeface="+mn-lt"/>
              </a:rPr>
              <a:t> » as in the </a:t>
            </a:r>
            <a:r>
              <a:rPr lang="fr-FR" dirty="0" err="1">
                <a:latin typeface="+mn-lt"/>
              </a:rPr>
              <a:t>example</a:t>
            </a:r>
            <a:r>
              <a:rPr lang="fr-FR" dirty="0">
                <a:latin typeface="+mn-lt"/>
              </a:rPr>
              <a:t> </a:t>
            </a:r>
            <a:r>
              <a:rPr lang="fr-FR" dirty="0" err="1">
                <a:latin typeface="+mn-lt"/>
              </a:rPr>
              <a:t>below</a:t>
            </a:r>
            <a:r>
              <a:rPr lang="fr-FR" dirty="0">
                <a:latin typeface="+mn-lt"/>
              </a:rPr>
              <a:t>.</a:t>
            </a:r>
          </a:p>
          <a:p>
            <a:r>
              <a:rPr lang="fr-FR" i="1" dirty="0" err="1">
                <a:latin typeface="+mn-lt"/>
              </a:rPr>
              <a:t>input_data.index</a:t>
            </a:r>
            <a:r>
              <a:rPr lang="fr-FR" i="1" dirty="0">
                <a:latin typeface="+mn-lt"/>
              </a:rPr>
              <a:t> =  </a:t>
            </a:r>
            <a:r>
              <a:rPr lang="fr-FR" i="1" dirty="0" err="1">
                <a:latin typeface="+mn-lt"/>
              </a:rPr>
              <a:t>pd.to_datetime</a:t>
            </a:r>
            <a:r>
              <a:rPr lang="fr-FR" i="1" dirty="0">
                <a:latin typeface="+mn-lt"/>
              </a:rPr>
              <a:t>(</a:t>
            </a:r>
            <a:r>
              <a:rPr lang="fr-FR" i="1" dirty="0" err="1">
                <a:latin typeface="+mn-lt"/>
              </a:rPr>
              <a:t>input_data.index</a:t>
            </a:r>
            <a:r>
              <a:rPr lang="fr-FR" i="1" dirty="0">
                <a:solidFill>
                  <a:srgbClr val="FF0000"/>
                </a:solidFill>
                <a:latin typeface="+mn-lt"/>
              </a:rPr>
              <a:t>, </a:t>
            </a:r>
            <a:r>
              <a:rPr lang="fr-FR" i="1" dirty="0" err="1">
                <a:solidFill>
                  <a:srgbClr val="FF0000"/>
                </a:solidFill>
                <a:latin typeface="+mn-lt"/>
              </a:rPr>
              <a:t>utc</a:t>
            </a:r>
            <a:r>
              <a:rPr lang="fr-FR" i="1" dirty="0">
                <a:solidFill>
                  <a:srgbClr val="FF0000"/>
                </a:solidFill>
                <a:latin typeface="+mn-lt"/>
              </a:rPr>
              <a:t>=</a:t>
            </a:r>
            <a:r>
              <a:rPr lang="fr-FR" i="1" dirty="0" err="1">
                <a:solidFill>
                  <a:srgbClr val="FF0000"/>
                </a:solidFill>
                <a:latin typeface="+mn-lt"/>
              </a:rPr>
              <a:t>True</a:t>
            </a:r>
            <a:r>
              <a:rPr lang="fr-FR" i="1" dirty="0">
                <a:latin typeface="+mn-lt"/>
              </a:rPr>
              <a:t>)</a:t>
            </a:r>
          </a:p>
          <a:p>
            <a:r>
              <a:rPr lang="fr-FR" i="1" dirty="0" err="1">
                <a:latin typeface="+mn-lt"/>
              </a:rPr>
              <a:t>input_data.loc</a:t>
            </a:r>
            <a:r>
              <a:rPr lang="fr-FR" i="1" dirty="0">
                <a:latin typeface="+mn-lt"/>
              </a:rPr>
              <a:t>["20210101"]</a:t>
            </a:r>
          </a:p>
          <a:p>
            <a:pPr marL="1028683" lvl="1" indent="-342900"/>
            <a:endParaRPr lang="fr-FR" dirty="0">
              <a:latin typeface="+mn-lt"/>
            </a:endParaRPr>
          </a:p>
          <a:p>
            <a:pPr marL="368299" indent="-342900">
              <a:buFont typeface="Arial" panose="020B0604020202020204" pitchFamily="34" charset="0"/>
              <a:buChar char="•"/>
            </a:pPr>
            <a:endParaRPr lang="fr-FR" dirty="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dirty="0">
              <a:latin typeface="+mn-lt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E74DED-396D-4066-2FBF-EA676AB42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11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74023"/>
              </p:ext>
            </p:extLst>
          </p:nvPr>
        </p:nvGraphicFramePr>
        <p:xfrm>
          <a:off x="3666922" y="321024"/>
          <a:ext cx="8147252" cy="6199552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Wednesday 13/11/2024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11h15-12h45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14h15-15h45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26/11/2024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9h45-13h00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02/12/2024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 Lecture / 85 %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09/12/2024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13h15-16h15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Hands-on/Project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10/12/2024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993491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8-11h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79455787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Thursday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19/12/2024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9h45-12h45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7960929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06/01/2025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13h15-14h45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504583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Monday</a:t>
                      </a:r>
                      <a:b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13/01/2025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9h45-11h45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1h30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 Project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06764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fr-FR" sz="1800" b="1" noProof="0" dirty="0">
                          <a:solidFill>
                            <a:srgbClr val="1907C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27h</a:t>
                      </a:r>
                      <a:endParaRPr lang="en-US" sz="1800" b="1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noProof="0" dirty="0">
                        <a:solidFill>
                          <a:srgbClr val="1907C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804175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4AE0F-8CBB-0CC0-97CA-BBC16E5BE663}"/>
              </a:ext>
            </a:extLst>
          </p:cNvPr>
          <p:cNvSpPr/>
          <p:nvPr/>
        </p:nvSpPr>
        <p:spPr>
          <a:xfrm>
            <a:off x="3544381" y="4326083"/>
            <a:ext cx="8392333" cy="6178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41FB43-7DE2-3FAE-85F1-8D3D06FD3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4c2def87-6459-45fe-82b8-2c44ad774fe7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66017</TotalTime>
  <Words>269</Words>
  <Application>Microsoft Office PowerPoint</Application>
  <PresentationFormat>Grand écran</PresentationFormat>
  <Paragraphs>66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Agenda</vt:lpstr>
      <vt:lpstr>Project information</vt:lpstr>
      <vt:lpstr>Présentation PowerPoint</vt:lpstr>
      <vt:lpstr>Curriculum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2095</cp:revision>
  <dcterms:created xsi:type="dcterms:W3CDTF">2019-05-16T10:04:01Z</dcterms:created>
  <dcterms:modified xsi:type="dcterms:W3CDTF">2024-12-19T07:49:10Z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