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147" r:id="rId5"/>
    <p:sldId id="1158" r:id="rId6"/>
    <p:sldId id="1195" r:id="rId7"/>
    <p:sldId id="1288" r:id="rId8"/>
    <p:sldId id="1281" r:id="rId9"/>
    <p:sldId id="1289" r:id="rId10"/>
    <p:sldId id="1213" r:id="rId11"/>
    <p:sldId id="1215" r:id="rId12"/>
    <p:sldId id="1290" r:id="rId13"/>
    <p:sldId id="1291" r:id="rId14"/>
    <p:sldId id="1218" r:id="rId15"/>
    <p:sldId id="125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07/12/2023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Show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API horizon </a:t>
            </a:r>
            <a:r>
              <a:rPr lang="fr-FR" dirty="0" err="1"/>
              <a:t>mask</a:t>
            </a:r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direct component </a:t>
            </a:r>
            <a:r>
              <a:rPr lang="fr-FR" dirty="0" err="1"/>
              <a:t>blocked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0227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re.jrc.ec.europa.eu/pvg_tools/e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.jrc.ec.europa.eu/pvg_tools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hyperlink" Target="https://github.com/AlexandreHugoMathieu/pvfault_detection_solar_academy/blob/master/notebooks/python_intro2_horizon_mask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_poa.ipynb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05/12/2023 - Morning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2/2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576271" y="171449"/>
            <a:ext cx="63763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907C9"/>
                </a:solidFill>
              </a:rPr>
              <a:t>####### Calculate POA, the lazy way #######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from </a:t>
            </a:r>
            <a:r>
              <a:rPr lang="en-US" sz="1400" dirty="0" err="1"/>
              <a:t>pvlib.irradiance</a:t>
            </a:r>
            <a:r>
              <a:rPr lang="en-US" sz="1400" dirty="0"/>
              <a:t> import </a:t>
            </a:r>
            <a:r>
              <a:rPr lang="en-US" sz="1400" dirty="0" err="1"/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# import the function “</a:t>
            </a:r>
            <a:r>
              <a:rPr lang="en-US" sz="1100" dirty="0" err="1">
                <a:solidFill>
                  <a:srgbClr val="1907C9"/>
                </a:solidFill>
              </a:rPr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from pvlib”</a:t>
            </a:r>
          </a:p>
          <a:p>
            <a:r>
              <a:rPr lang="en-US" sz="1100" dirty="0">
                <a:solidFill>
                  <a:srgbClr val="1907C9"/>
                </a:solidFill>
              </a:rPr>
              <a:t># On  another note, pvlib* is a very useful package for PV modeling with plenty of convenient functions, do not hesitate to look it up on the web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beta = 20 </a:t>
            </a:r>
            <a:r>
              <a:rPr lang="en-US" sz="1100" dirty="0">
                <a:solidFill>
                  <a:srgbClr val="1907C9"/>
                </a:solidFill>
              </a:rPr>
              <a:t># tilt [°]</a:t>
            </a:r>
          </a:p>
          <a:p>
            <a:r>
              <a:rPr lang="en-US" sz="1400" dirty="0"/>
              <a:t>azimuth = 180 </a:t>
            </a:r>
            <a:r>
              <a:rPr lang="en-US" sz="1100" dirty="0">
                <a:solidFill>
                  <a:srgbClr val="1907C9"/>
                </a:solidFill>
              </a:rPr>
              <a:t># azimuth [°]</a:t>
            </a:r>
          </a:p>
          <a:p>
            <a:r>
              <a:rPr lang="en-US" sz="1400" dirty="0"/>
              <a:t>rho = 0.2 </a:t>
            </a:r>
            <a:r>
              <a:rPr lang="en-US" sz="1100" dirty="0">
                <a:solidFill>
                  <a:srgbClr val="1907C9"/>
                </a:solidFill>
              </a:rPr>
              <a:t># albedo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solar_position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("solarpos_data.csv") </a:t>
            </a:r>
            <a:r>
              <a:rPr lang="en-US" sz="1100" dirty="0">
                <a:solidFill>
                  <a:srgbClr val="1907C9"/>
                </a:solidFill>
              </a:rPr>
              <a:t># Import the data file "solarpos_data.csv“ which contains the sun path (azimuth and elevation)  with datetime index</a:t>
            </a:r>
          </a:p>
          <a:p>
            <a:r>
              <a:rPr lang="en-US" sz="1400" dirty="0" err="1"/>
              <a:t>weather_data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("sat_data.csv", </a:t>
            </a:r>
            <a:r>
              <a:rPr lang="en-US" sz="1400" dirty="0" err="1"/>
              <a:t>index_col</a:t>
            </a:r>
            <a:r>
              <a:rPr lang="en-US" sz="1400" dirty="0"/>
              <a:t>=0) </a:t>
            </a:r>
            <a:r>
              <a:rPr lang="en-US" sz="1100" dirty="0">
                <a:solidFill>
                  <a:srgbClr val="1907C9"/>
                </a:solidFill>
              </a:rPr>
              <a:t># Import the data file “sat_data.csv“ which irradiance (</a:t>
            </a:r>
            <a:r>
              <a:rPr lang="en-US" sz="1100" dirty="0" err="1">
                <a:solidFill>
                  <a:srgbClr val="1907C9"/>
                </a:solidFill>
              </a:rPr>
              <a:t>dni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ghi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dhi</a:t>
            </a:r>
            <a:r>
              <a:rPr lang="en-US" sz="1100" dirty="0">
                <a:solidFill>
                  <a:srgbClr val="1907C9"/>
                </a:solidFill>
              </a:rPr>
              <a:t>) with datetime index</a:t>
            </a:r>
          </a:p>
          <a:p>
            <a:endParaRPr lang="en-US" sz="1400" dirty="0"/>
          </a:p>
          <a:p>
            <a:r>
              <a:rPr lang="en-US" sz="1400" dirty="0"/>
              <a:t>data = </a:t>
            </a:r>
            <a:r>
              <a:rPr lang="en-US" sz="1400" dirty="0" err="1"/>
              <a:t>get_total_irradiance</a:t>
            </a:r>
            <a:r>
              <a:rPr lang="en-US" sz="1400" dirty="0"/>
              <a:t>(beta, azimuth, </a:t>
            </a:r>
            <a:r>
              <a:rPr lang="en-US" sz="1400" dirty="0" err="1"/>
              <a:t>solar_position</a:t>
            </a:r>
            <a:r>
              <a:rPr lang="en-US" sz="1400" dirty="0"/>
              <a:t>["zenith"], </a:t>
            </a:r>
            <a:r>
              <a:rPr lang="en-US" sz="1400" dirty="0" err="1"/>
              <a:t>solar_position</a:t>
            </a:r>
            <a:r>
              <a:rPr lang="en-US" sz="1400" dirty="0"/>
              <a:t>["azimuth"],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dni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dhi</a:t>
            </a:r>
            <a:r>
              <a:rPr lang="en-US" sz="1400" dirty="0"/>
              <a:t>"], albedo=rho) </a:t>
            </a:r>
            <a:r>
              <a:rPr lang="en-US" sz="1100" dirty="0">
                <a:solidFill>
                  <a:srgbClr val="1907C9"/>
                </a:solidFill>
              </a:rPr>
              <a:t># Directly apply the isotropic models</a:t>
            </a:r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data.head</a:t>
            </a:r>
            <a:r>
              <a:rPr lang="en-US" sz="1400" dirty="0"/>
              <a:t>(12)) </a:t>
            </a:r>
            <a:r>
              <a:rPr lang="en-US" sz="1400" dirty="0">
                <a:solidFill>
                  <a:srgbClr val="1907C9"/>
                </a:solidFill>
              </a:rPr>
              <a:t># Show the first 12 lines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11343176" y="2034239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B22742F-6F77-5807-29E4-E2D30F4ABC28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A1D764-A83E-15C4-3002-E463533A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" y="3311143"/>
            <a:ext cx="5451585" cy="329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B45B45-86B8-87DF-D8F8-C2A086197B6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561367" y="4367263"/>
            <a:ext cx="877533" cy="5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6AF531-D15C-29BF-6603-08673D426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48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4857634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Go to: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>
                <a:latin typeface="+mn-lt"/>
                <a:hlinkClick r:id="rId2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exercises,</a:t>
            </a:r>
          </a:p>
          <a:p>
            <a:pPr algn="ctr"/>
            <a:r>
              <a:rPr lang="en-US" sz="2400" dirty="0"/>
              <a:t>Again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7787DD-A892-C3A4-6DD0-BEC4AFB0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79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5229109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 </a:t>
            </a:r>
            <a:r>
              <a:rPr lang="en-US" sz="1800" b="1" dirty="0">
                <a:latin typeface="+mn-lt"/>
                <a:hlinkClick r:id="rId3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Instructions:</a:t>
            </a:r>
          </a:p>
          <a:p>
            <a:pPr marL="368299" indent="-342900">
              <a:buAutoNum type="arabicPeriod"/>
            </a:pPr>
            <a:r>
              <a:rPr lang="en-US" sz="1600" dirty="0">
                <a:latin typeface="+mn-lt"/>
              </a:rPr>
              <a:t>Generate a simulation on PVGIS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/>
              <a:t>Click on the map on Grenoble and select the « Grid connected tab »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 err="1">
                <a:latin typeface="+mn-lt"/>
              </a:rPr>
              <a:t>Vizualize</a:t>
            </a:r>
            <a:endParaRPr lang="en-US" sz="1600" dirty="0">
              <a:latin typeface="+mn-lt"/>
            </a:endParaRP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>
                <a:latin typeface="+mn-lt"/>
              </a:rPr>
              <a:t>Extract the horizon file in csv format</a:t>
            </a:r>
          </a:p>
          <a:p>
            <a:r>
              <a:rPr lang="en-US" sz="1600" dirty="0">
                <a:latin typeface="+mn-lt"/>
              </a:rPr>
              <a:t>2. Follow the instructions on the </a:t>
            </a:r>
            <a:r>
              <a:rPr lang="en-US" sz="1600" dirty="0" err="1">
                <a:latin typeface="+mn-lt"/>
              </a:rPr>
              <a:t>jupyter</a:t>
            </a:r>
            <a:r>
              <a:rPr lang="en-US" sz="1600" dirty="0">
                <a:latin typeface="+mn-lt"/>
              </a:rPr>
              <a:t> notebook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and calculate the modified POA on one year. </a:t>
            </a:r>
            <a:r>
              <a:rPr lang="en-US" sz="1200" dirty="0">
                <a:latin typeface="+mn-lt"/>
                <a:hlinkClick r:id="rId4"/>
              </a:rPr>
              <a:t>https://github.com/AlexandreHugoMathieu/pvfault_detection_solar_academy/blob/master/notebooks/python_intro2_horizon_mask.ipynb</a:t>
            </a:r>
            <a:r>
              <a:rPr lang="en-US" sz="1200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AB352D-A09F-CBC8-B74E-074409C1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025" y="658258"/>
            <a:ext cx="6536634" cy="4936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25203F-04ED-09F3-AC3E-F06D6E235453}"/>
              </a:ext>
            </a:extLst>
          </p:cNvPr>
          <p:cNvSpPr/>
          <p:nvPr/>
        </p:nvSpPr>
        <p:spPr>
          <a:xfrm>
            <a:off x="8686800" y="1798983"/>
            <a:ext cx="685800" cy="258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AAB0696-DC2C-9B73-327F-26C4ACE2D5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690533" y="1928192"/>
            <a:ext cx="3996267" cy="2995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6F6AB86-9550-E558-4A1C-762C802219C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82533" y="3558209"/>
            <a:ext cx="4806467" cy="1629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0578A-25B8-C109-5781-14D9B55709EB}"/>
              </a:ext>
            </a:extLst>
          </p:cNvPr>
          <p:cNvSpPr/>
          <p:nvPr/>
        </p:nvSpPr>
        <p:spPr>
          <a:xfrm>
            <a:off x="8989000" y="3429000"/>
            <a:ext cx="1079768" cy="25841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CEA6D1F-2DE4-29A8-EB93-42FDFF0BE4C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521200" y="1670403"/>
            <a:ext cx="6263905" cy="37756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91C00-6AFB-DDD9-C8BC-F112E58CC66E}"/>
              </a:ext>
            </a:extLst>
          </p:cNvPr>
          <p:cNvSpPr/>
          <p:nvPr/>
        </p:nvSpPr>
        <p:spPr>
          <a:xfrm>
            <a:off x="10582275" y="1411986"/>
            <a:ext cx="405660" cy="2584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71E728-E57A-BED9-94F4-2745A11D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3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06D1-EBE5-72DD-9897-0DC46416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2F6AB1-F9F4-0CEC-C75C-3506FD24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/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46C85B-479B-EC8F-B275-41DEFA6ED223}"/>
              </a:ext>
            </a:extLst>
          </p:cNvPr>
          <p:cNvSpPr txBox="1"/>
          <p:nvPr/>
        </p:nvSpPr>
        <p:spPr>
          <a:xfrm>
            <a:off x="10238148" y="3110845"/>
            <a:ext cx="1803662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next</a:t>
            </a:r>
            <a:r>
              <a:rPr lang="fr-FR" dirty="0"/>
              <a:t> time.</a:t>
            </a:r>
            <a:br>
              <a:rPr lang="fr-FR" dirty="0"/>
            </a:br>
            <a:r>
              <a:rPr lang="fr-FR" dirty="0"/>
              <a:t>M</a:t>
            </a:r>
            <a:r>
              <a:rPr lang="en-US" dirty="0" err="1"/>
              <a:t>ake</a:t>
            </a:r>
            <a:r>
              <a:rPr lang="en-US" dirty="0"/>
              <a:t> groups of 2 for the project. 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855E6-9D59-A015-1689-5492D9BB12C0}"/>
              </a:ext>
            </a:extLst>
          </p:cNvPr>
          <p:cNvSpPr/>
          <p:nvPr/>
        </p:nvSpPr>
        <p:spPr>
          <a:xfrm>
            <a:off x="1771816" y="4100659"/>
            <a:ext cx="8534400" cy="904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2C23697-D015-2194-C392-6A5A7F282A49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D63BBE3-2AE6-BD76-6F50-C0B68031FFD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431EF0F-931D-FBB9-3DC4-CCB2B56F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56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71BFAE-2043-E5DD-1F13-7C063C2D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BA4BF-809A-BBDD-84DE-447C20EE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382D3-1EA3-8438-DAD7-E1E3A5665580}"/>
              </a:ext>
            </a:extLst>
          </p:cNvPr>
          <p:cNvSpPr/>
          <p:nvPr/>
        </p:nvSpPr>
        <p:spPr>
          <a:xfrm>
            <a:off x="2790826" y="3099231"/>
            <a:ext cx="2962274" cy="3194875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5753100" y="4212098"/>
            <a:ext cx="3876672" cy="2083529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24" name="Image 2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A50EB14-A738-BB6E-CE5A-A93E50A2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6" t="59131" r="50569"/>
          <a:stretch/>
        </p:blipFill>
        <p:spPr>
          <a:xfrm>
            <a:off x="5584146" y="4229099"/>
            <a:ext cx="588054" cy="205105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02E82-244B-7FED-C98B-218E07AC2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70" y="3136612"/>
            <a:ext cx="109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https://github.com/AlexandreHugoMathieu/pvfault_detection_solar_academy/blob/master/notebooks/python_intro_poa.ipynb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881D41-BD3A-0AB2-D887-BC9D2B7A6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1/2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849984" y="429179"/>
            <a:ext cx="608691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</a:t>
            </a:r>
            <a:r>
              <a:rPr lang="en-US" sz="1100" dirty="0" err="1">
                <a:solidFill>
                  <a:srgbClr val="1907C9"/>
                </a:solidFill>
              </a:rPr>
              <a:t>numpy</a:t>
            </a:r>
            <a:r>
              <a:rPr lang="en-US" sz="1100" dirty="0">
                <a:solidFill>
                  <a:srgbClr val="1907C9"/>
                </a:solidFill>
              </a:rPr>
              <a:t>”  and rename it “np” (helpful for math calculations)</a:t>
            </a:r>
          </a:p>
          <a:p>
            <a:r>
              <a:rPr lang="en-US" sz="1400" dirty="0"/>
              <a:t>import pandas as pd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“pandas” (helpful for data structure and calculations)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ts</a:t>
            </a:r>
            <a:r>
              <a:rPr lang="en-US" sz="1400" dirty="0"/>
              <a:t> = </a:t>
            </a:r>
            <a:r>
              <a:rPr lang="en-US" sz="1400" dirty="0" err="1"/>
              <a:t>pd.Series</a:t>
            </a:r>
            <a:r>
              <a:rPr lang="en-US" sz="1400" dirty="0"/>
              <a:t>([1, 2,3], index=['</a:t>
            </a:r>
            <a:r>
              <a:rPr lang="en-US" sz="1400" dirty="0" err="1"/>
              <a:t>a','b','c</a:t>
            </a:r>
            <a:r>
              <a:rPr lang="en-US" sz="1400" dirty="0"/>
              <a:t>']) </a:t>
            </a:r>
            <a:r>
              <a:rPr lang="en-US" sz="1100" dirty="0">
                <a:solidFill>
                  <a:srgbClr val="1907C9"/>
                </a:solidFill>
              </a:rPr>
              <a:t># Initiate a pandas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</a:t>
            </a:r>
          </a:p>
          <a:p>
            <a:r>
              <a:rPr lang="en-US" sz="1400" dirty="0"/>
              <a:t>ts2 = </a:t>
            </a:r>
            <a:r>
              <a:rPr lang="en-US" sz="1400" dirty="0" err="1"/>
              <a:t>ts</a:t>
            </a:r>
            <a:r>
              <a:rPr lang="en-US" sz="1400" dirty="0"/>
              <a:t> + </a:t>
            </a:r>
            <a:r>
              <a:rPr lang="en-US" sz="1400" dirty="0" err="1"/>
              <a:t>ts</a:t>
            </a:r>
            <a:r>
              <a:rPr lang="en-US" sz="1400" dirty="0"/>
              <a:t>/2 + </a:t>
            </a:r>
            <a:r>
              <a:rPr lang="en-US" sz="1400" dirty="0" err="1"/>
              <a:t>np.cos</a:t>
            </a:r>
            <a:r>
              <a:rPr lang="en-US" sz="1400" dirty="0"/>
              <a:t>(</a:t>
            </a:r>
            <a:r>
              <a:rPr lang="en-US" sz="1400" dirty="0" err="1"/>
              <a:t>ts</a:t>
            </a:r>
            <a:r>
              <a:rPr lang="en-US" sz="1400" dirty="0"/>
              <a:t>) + </a:t>
            </a:r>
            <a:r>
              <a:rPr lang="en-US" sz="1400" dirty="0" err="1"/>
              <a:t>np.pi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Make calculate with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and store it into “ts2”</a:t>
            </a:r>
            <a:r>
              <a:rPr lang="en-US" sz="1100" b="1" dirty="0">
                <a:solidFill>
                  <a:srgbClr val="1907C9"/>
                </a:solidFill>
              </a:rPr>
              <a:t> </a:t>
            </a:r>
          </a:p>
          <a:p>
            <a:r>
              <a:rPr lang="en-US" sz="1400" dirty="0"/>
              <a:t>print(ts2) </a:t>
            </a:r>
            <a:r>
              <a:rPr lang="en-US" sz="1100" dirty="0">
                <a:solidFill>
                  <a:srgbClr val="1907C9"/>
                </a:solidFill>
              </a:rPr>
              <a:t># print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endParaRPr lang="en-US" sz="1100" dirty="0">
              <a:solidFill>
                <a:srgbClr val="1907C9"/>
              </a:solidFill>
            </a:endParaRP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ts.plot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() </a:t>
            </a:r>
            <a:r>
              <a:rPr lang="en-US" sz="1100" dirty="0">
                <a:solidFill>
                  <a:srgbClr val="1907C9"/>
                </a:solidFill>
              </a:rPr>
              <a:t># Initiate an empty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first_column</a:t>
            </a:r>
            <a:r>
              <a:rPr lang="en-US" sz="1400" dirty="0"/>
              <a:t>"] = </a:t>
            </a:r>
            <a:r>
              <a:rPr lang="en-US" sz="1400" dirty="0" err="1"/>
              <a:t>ts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Store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 a column labeled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second_column</a:t>
            </a:r>
            <a:r>
              <a:rPr lang="en-US" sz="1400" dirty="0"/>
              <a:t>"] = ts2 * 2 </a:t>
            </a:r>
            <a:r>
              <a:rPr lang="en-US" sz="1100" dirty="0">
                <a:solidFill>
                  <a:srgbClr val="1907C9"/>
                </a:solidFill>
              </a:rPr>
              <a:t># Store “ts2”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 in another column labeled “</a:t>
            </a:r>
            <a:r>
              <a:rPr lang="en-US" sz="1100" dirty="0" err="1">
                <a:solidFill>
                  <a:srgbClr val="1907C9"/>
                </a:solidFill>
              </a:rPr>
              <a:t>second_column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df.loc</a:t>
            </a:r>
            <a:r>
              <a:rPr lang="en-US" sz="1400" dirty="0"/>
              <a:t>[“a”, :] </a:t>
            </a:r>
            <a:r>
              <a:rPr lang="en-US" sz="1100" dirty="0">
                <a:solidFill>
                  <a:srgbClr val="1907C9"/>
                </a:solidFill>
              </a:rPr>
              <a:t># Select the entire row with “a” as index</a:t>
            </a:r>
          </a:p>
          <a:p>
            <a:r>
              <a:rPr lang="en-US" sz="1400" dirty="0" err="1"/>
              <a:t>df.loc</a:t>
            </a:r>
            <a:r>
              <a:rPr lang="en-US" sz="1400" dirty="0"/>
              <a:t>[“a”, “</a:t>
            </a:r>
            <a:r>
              <a:rPr lang="en-US" sz="1400" dirty="0" err="1"/>
              <a:t>first_column</a:t>
            </a:r>
            <a:r>
              <a:rPr lang="en-US" sz="1400" dirty="0"/>
              <a:t>”] </a:t>
            </a:r>
            <a:r>
              <a:rPr lang="en-US" sz="1100" dirty="0">
                <a:solidFill>
                  <a:srgbClr val="1907C9"/>
                </a:solidFill>
              </a:rPr>
              <a:t># Select the value with “a” as index and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as column</a:t>
            </a:r>
          </a:p>
          <a:p>
            <a:endParaRPr lang="en-US" sz="1100" dirty="0">
              <a:solidFill>
                <a:srgbClr val="1907C9"/>
              </a:solidFill>
            </a:endParaRP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9F15DADA-7139-F5E9-28AA-619BF927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96765"/>
              </p:ext>
            </p:extLst>
          </p:nvPr>
        </p:nvGraphicFramePr>
        <p:xfrm>
          <a:off x="4478609" y="1469986"/>
          <a:ext cx="901700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2A3338FC-79D4-F43C-1036-8567286E40DC}"/>
              </a:ext>
            </a:extLst>
          </p:cNvPr>
          <p:cNvSpPr txBox="1"/>
          <p:nvPr/>
        </p:nvSpPr>
        <p:spPr>
          <a:xfrm>
            <a:off x="4478609" y="2238201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4908325" y="223835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290CD5-17D9-455F-A93A-AE7DAC640104}"/>
              </a:ext>
            </a:extLst>
          </p:cNvPr>
          <p:cNvSpPr txBox="1"/>
          <p:nvPr/>
        </p:nvSpPr>
        <p:spPr>
          <a:xfrm>
            <a:off x="4839220" y="1113738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ts</a:t>
            </a:r>
            <a:endParaRPr lang="en-US" sz="11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147CBF-A610-6983-4494-8F30FBFBCFD5}"/>
              </a:ext>
            </a:extLst>
          </p:cNvPr>
          <p:cNvCxnSpPr>
            <a:cxnSpLocks/>
          </p:cNvCxnSpPr>
          <p:nvPr/>
        </p:nvCxnSpPr>
        <p:spPr>
          <a:xfrm flipH="1">
            <a:off x="5410199" y="1627108"/>
            <a:ext cx="409895" cy="25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4E32E779-A1B4-AF2C-0035-40389236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15975"/>
              </p:ext>
            </p:extLst>
          </p:nvPr>
        </p:nvGraphicFramePr>
        <p:xfrm>
          <a:off x="4508498" y="2762995"/>
          <a:ext cx="901701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0567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2725669448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6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9190EE45-B0CD-6A6D-0386-1DBAD4BC00B2}"/>
              </a:ext>
            </a:extLst>
          </p:cNvPr>
          <p:cNvSpPr txBox="1"/>
          <p:nvPr/>
        </p:nvSpPr>
        <p:spPr>
          <a:xfrm>
            <a:off x="4821509" y="2501385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df</a:t>
            </a:r>
            <a:endParaRPr lang="en-US" sz="11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21F5C9-C828-99D2-BA47-B6B1B353A907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0C5751-3058-6BE6-DDA5-8FF7CCA5103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028470" y="3585955"/>
            <a:ext cx="1902773" cy="164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0DF359B-4D27-2648-35C3-C5783B8D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"/>
          <a:stretch/>
        </p:blipFill>
        <p:spPr>
          <a:xfrm>
            <a:off x="255098" y="3775232"/>
            <a:ext cx="3773372" cy="2911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36E0146-B314-59E0-0EE7-6508AD35A25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410199" y="3082768"/>
            <a:ext cx="317280" cy="9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6CF8CB7-2DA8-4130-BC09-7A7604DE4FF8}"/>
              </a:ext>
            </a:extLst>
          </p:cNvPr>
          <p:cNvSpPr txBox="1"/>
          <p:nvPr/>
        </p:nvSpPr>
        <p:spPr>
          <a:xfrm>
            <a:off x="4420120" y="351362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CA8D-F7E9-4DB4-9EFF-5F098173D501}">
  <ds:schemaRefs>
    <ds:schemaRef ds:uri="284c3d22-818e-4cb3-91ed-c315e7cac822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4c2def87-6459-45fe-82b8-2c44ad774fe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61255</TotalTime>
  <Words>1167</Words>
  <Application>Microsoft Office PowerPoint</Application>
  <PresentationFormat>Grand écran</PresentationFormat>
  <Paragraphs>179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Agenda</vt:lpstr>
      <vt:lpstr>Curriculum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1785</cp:revision>
  <dcterms:created xsi:type="dcterms:W3CDTF">2019-05-16T10:04:01Z</dcterms:created>
  <dcterms:modified xsi:type="dcterms:W3CDTF">2023-12-07T06:17:39Z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