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1147" r:id="rId5"/>
    <p:sldId id="1195" r:id="rId6"/>
    <p:sldId id="1215" r:id="rId7"/>
    <p:sldId id="1311" r:id="rId8"/>
    <p:sldId id="1300" r:id="rId9"/>
    <p:sldId id="1304" r:id="rId10"/>
    <p:sldId id="1322" r:id="rId11"/>
    <p:sldId id="1301" r:id="rId12"/>
    <p:sldId id="1302" r:id="rId13"/>
    <p:sldId id="1305" r:id="rId14"/>
    <p:sldId id="1306" r:id="rId15"/>
    <p:sldId id="1307" r:id="rId16"/>
    <p:sldId id="1310" r:id="rId17"/>
    <p:sldId id="1314" r:id="rId18"/>
    <p:sldId id="1309" r:id="rId19"/>
    <p:sldId id="1313" r:id="rId20"/>
    <p:sldId id="1303" r:id="rId21"/>
    <p:sldId id="1316" r:id="rId22"/>
    <p:sldId id="1315" r:id="rId23"/>
    <p:sldId id="1308" r:id="rId24"/>
    <p:sldId id="1323" r:id="rId25"/>
    <p:sldId id="1320" r:id="rId26"/>
    <p:sldId id="1319" r:id="rId27"/>
    <p:sldId id="1318" r:id="rId28"/>
    <p:sldId id="1317" r:id="rId29"/>
    <p:sldId id="1321" r:id="rId30"/>
    <p:sldId id="1221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9542" autoAdjust="0"/>
  </p:normalViewPr>
  <p:slideViewPr>
    <p:cSldViewPr snapToGrid="0">
      <p:cViewPr>
        <p:scale>
          <a:sx n="100" d="100"/>
          <a:sy n="100" d="100"/>
        </p:scale>
        <p:origin x="1002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13B4C6-E7C7-4A20-9F9B-532FA67D8583}" type="doc">
      <dgm:prSet loTypeId="urn:microsoft.com/office/officeart/2008/layout/HexagonCluster" loCatId="picture" qsTypeId="urn:microsoft.com/office/officeart/2005/8/quickstyle/simple5" qsCatId="simple" csTypeId="urn:microsoft.com/office/officeart/2005/8/colors/accent5_1" csCatId="accent5" phldr="1"/>
      <dgm:spPr/>
      <dgm:t>
        <a:bodyPr/>
        <a:lstStyle/>
        <a:p>
          <a:endParaRPr lang="fr-FR"/>
        </a:p>
      </dgm:t>
    </dgm:pt>
    <dgm:pt modelId="{910D5109-A49C-42B0-93B1-E3B1D3149FE6}">
      <dgm:prSet phldrT="[Texte]" custT="1"/>
      <dgm:spPr/>
      <dgm:t>
        <a:bodyPr/>
        <a:lstStyle/>
        <a:p>
          <a:pPr>
            <a:buFontTx/>
            <a:buChar char="-"/>
          </a:pPr>
          <a:r>
            <a:rPr lang="en-US" sz="1400">
              <a:effectLst/>
              <a:latin typeface="+mn-lt"/>
            </a:rPr>
            <a:t>Module temperature losses</a:t>
          </a:r>
          <a:endParaRPr lang="fr-FR" sz="1400">
            <a:latin typeface="+mn-lt"/>
          </a:endParaRPr>
        </a:p>
      </dgm:t>
    </dgm:pt>
    <dgm:pt modelId="{3CCA4C69-E63B-473F-B561-E77D74EA5873}" type="parTrans" cxnId="{5E0898F9-3318-4959-B02D-F6E54A9986DE}">
      <dgm:prSet/>
      <dgm:spPr/>
      <dgm:t>
        <a:bodyPr/>
        <a:lstStyle/>
        <a:p>
          <a:endParaRPr lang="fr-FR"/>
        </a:p>
      </dgm:t>
    </dgm:pt>
    <dgm:pt modelId="{8C070C41-4B2C-4FB9-8DF7-6B3E5C6C8B3A}" type="sibTrans" cxnId="{5E0898F9-3318-4959-B02D-F6E54A9986D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fr-FR"/>
        </a:p>
      </dgm:t>
      <dgm:extLst>
        <a:ext uri="{E40237B7-FDA0-4F09-8148-C483321AD2D9}">
          <dgm14:cNvPr xmlns:dgm14="http://schemas.microsoft.com/office/drawing/2010/diagram" id="0" name="" descr="Température élevée avec un remplissage uni"/>
        </a:ext>
      </dgm:extLst>
    </dgm:pt>
    <dgm:pt modelId="{5F092230-FA1B-4896-A1F1-260044F8BEAD}">
      <dgm:prSet custT="1"/>
      <dgm:spPr/>
      <dgm:t>
        <a:bodyPr/>
        <a:lstStyle/>
        <a:p>
          <a:r>
            <a:rPr lang="en-US" sz="1400" dirty="0">
              <a:effectLst/>
              <a:latin typeface="+mn-lt"/>
            </a:rPr>
            <a:t>Non-optimal irradiance collection (light, reflection, known shading)</a:t>
          </a:r>
          <a:endParaRPr lang="en-US" sz="1400" dirty="0">
            <a:latin typeface="+mn-lt"/>
          </a:endParaRPr>
        </a:p>
      </dgm:t>
    </dgm:pt>
    <dgm:pt modelId="{282AAD22-5302-4BF9-AF0A-62BF88D88C49}" type="parTrans" cxnId="{B104C5ED-BD95-4491-8CFF-BFD234EC15D4}">
      <dgm:prSet/>
      <dgm:spPr/>
      <dgm:t>
        <a:bodyPr/>
        <a:lstStyle/>
        <a:p>
          <a:endParaRPr lang="fr-FR"/>
        </a:p>
      </dgm:t>
    </dgm:pt>
    <dgm:pt modelId="{A1400645-B425-4C47-A89E-E4A4FCC3D6AD}" type="sibTrans" cxnId="{B104C5ED-BD95-4491-8CFF-BFD234EC15D4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fr-FR"/>
        </a:p>
      </dgm:t>
    </dgm:pt>
    <dgm:pt modelId="{F6990186-5D8B-4327-B9A7-2E49EC3D6C1F}">
      <dgm:prSet custT="1"/>
      <dgm:spPr/>
      <dgm:t>
        <a:bodyPr/>
        <a:lstStyle/>
        <a:p>
          <a:r>
            <a:rPr lang="en-US" sz="1400" dirty="0">
              <a:effectLst/>
              <a:latin typeface="+mn-lt"/>
            </a:rPr>
            <a:t>Non-optimal array production extraction (example: mismatch)</a:t>
          </a:r>
          <a:endParaRPr lang="en-US" sz="1400" dirty="0">
            <a:latin typeface="+mn-lt"/>
          </a:endParaRPr>
        </a:p>
      </dgm:t>
    </dgm:pt>
    <dgm:pt modelId="{CE6134AB-8F12-4D6A-A62A-A6C370EB5C91}" type="parTrans" cxnId="{6771808B-F443-4B23-B920-564F62C19979}">
      <dgm:prSet/>
      <dgm:spPr/>
      <dgm:t>
        <a:bodyPr/>
        <a:lstStyle/>
        <a:p>
          <a:endParaRPr lang="fr-FR"/>
        </a:p>
      </dgm:t>
    </dgm:pt>
    <dgm:pt modelId="{1126C96E-C4A4-4F34-901A-DA046BDF3409}" type="sibTrans" cxnId="{6771808B-F443-4B23-B920-564F62C19979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fr-FR"/>
        </a:p>
      </dgm:t>
    </dgm:pt>
    <dgm:pt modelId="{73687E2F-17E5-41A3-B9FC-F7B3B09B469C}">
      <dgm:prSet custT="1"/>
      <dgm:spPr/>
      <dgm:t>
        <a:bodyPr/>
        <a:lstStyle/>
        <a:p>
          <a:r>
            <a:rPr lang="en-US" sz="1400">
              <a:effectLst/>
              <a:latin typeface="+mn-lt"/>
            </a:rPr>
            <a:t>Natural system ageing</a:t>
          </a:r>
          <a:endParaRPr lang="en-US" sz="1400">
            <a:latin typeface="+mn-lt"/>
          </a:endParaRPr>
        </a:p>
      </dgm:t>
    </dgm:pt>
    <dgm:pt modelId="{C051F649-F05C-4AFE-9FAC-D1E679C86275}" type="parTrans" cxnId="{398D79BF-A91B-4483-BE3B-708799E7898C}">
      <dgm:prSet/>
      <dgm:spPr/>
      <dgm:t>
        <a:bodyPr/>
        <a:lstStyle/>
        <a:p>
          <a:endParaRPr lang="fr-FR"/>
        </a:p>
      </dgm:t>
    </dgm:pt>
    <dgm:pt modelId="{C770D298-D812-4693-9ED2-BD660E26EB69}" type="sibTrans" cxnId="{398D79BF-A91B-4483-BE3B-708799E7898C}">
      <dgm:prSet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fr-FR"/>
        </a:p>
      </dgm:t>
    </dgm:pt>
    <dgm:pt modelId="{2E6899C7-E00A-4C21-BDBE-0DD64F88B40E}">
      <dgm:prSet custT="1"/>
      <dgm:spPr/>
      <dgm:t>
        <a:bodyPr/>
        <a:lstStyle/>
        <a:p>
          <a:r>
            <a:rPr lang="en-US" sz="1400">
              <a:effectLst/>
              <a:latin typeface="+mn-lt"/>
            </a:rPr>
            <a:t>Joule losses in the cables</a:t>
          </a:r>
          <a:endParaRPr lang="en-US" sz="1400">
            <a:latin typeface="+mn-lt"/>
          </a:endParaRPr>
        </a:p>
      </dgm:t>
    </dgm:pt>
    <dgm:pt modelId="{43792E2A-288C-4CDC-9DF1-05916808644D}" type="parTrans" cxnId="{274F1D64-1368-4F94-A561-7917FA4CE187}">
      <dgm:prSet/>
      <dgm:spPr/>
      <dgm:t>
        <a:bodyPr/>
        <a:lstStyle/>
        <a:p>
          <a:endParaRPr lang="fr-FR"/>
        </a:p>
      </dgm:t>
    </dgm:pt>
    <dgm:pt modelId="{5DEC93E4-3FC8-4AA8-953C-8A46FB79B6BF}" type="sibTrans" cxnId="{274F1D64-1368-4F94-A561-7917FA4CE187}">
      <dgm:prSet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</dgm:spPr>
      <dgm:t>
        <a:bodyPr/>
        <a:lstStyle/>
        <a:p>
          <a:endParaRPr lang="fr-FR"/>
        </a:p>
      </dgm:t>
    </dgm:pt>
    <dgm:pt modelId="{30E35B9D-87A9-4ED3-81EC-C194C82510B0}">
      <dgm:prSet custT="1"/>
      <dgm:spPr/>
      <dgm:t>
        <a:bodyPr/>
        <a:lstStyle/>
        <a:p>
          <a:r>
            <a:rPr lang="en-US" sz="1400" dirty="0">
              <a:effectLst/>
              <a:latin typeface="+mn-lt"/>
            </a:rPr>
            <a:t>Inverter losses</a:t>
          </a:r>
        </a:p>
      </dgm:t>
    </dgm:pt>
    <dgm:pt modelId="{7E69B5BA-5F7D-4CF9-9051-3D8E569334B0}" type="parTrans" cxnId="{3EF413DB-FB79-4A53-8987-AA6BABBEBB0F}">
      <dgm:prSet/>
      <dgm:spPr/>
      <dgm:t>
        <a:bodyPr/>
        <a:lstStyle/>
        <a:p>
          <a:endParaRPr lang="fr-FR"/>
        </a:p>
      </dgm:t>
    </dgm:pt>
    <dgm:pt modelId="{C2D74D09-3DE9-4AF1-BCB2-44FF92544331}" type="sibTrans" cxnId="{3EF413DB-FB79-4A53-8987-AA6BABBEBB0F}">
      <dgm:prSet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t>
        <a:bodyPr/>
        <a:lstStyle/>
        <a:p>
          <a:endParaRPr lang="fr-FR"/>
        </a:p>
      </dgm:t>
    </dgm:pt>
    <dgm:pt modelId="{8E837A8C-2A6F-48EB-A875-961903336C0B}" type="pres">
      <dgm:prSet presAssocID="{8B13B4C6-E7C7-4A20-9F9B-532FA67D8583}" presName="Name0" presStyleCnt="0">
        <dgm:presLayoutVars>
          <dgm:chMax val="21"/>
          <dgm:chPref val="21"/>
        </dgm:presLayoutVars>
      </dgm:prSet>
      <dgm:spPr/>
    </dgm:pt>
    <dgm:pt modelId="{CE4A9EBF-79E1-4658-8BFB-50497933E788}" type="pres">
      <dgm:prSet presAssocID="{910D5109-A49C-42B0-93B1-E3B1D3149FE6}" presName="text1" presStyleCnt="0"/>
      <dgm:spPr/>
    </dgm:pt>
    <dgm:pt modelId="{BC48AF28-E7C0-4C7E-8AD5-05D55F164B3A}" type="pres">
      <dgm:prSet presAssocID="{910D5109-A49C-42B0-93B1-E3B1D3149FE6}" presName="textRepeatNode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19520E43-7820-441C-9561-BBBF54AC0FA1}" type="pres">
      <dgm:prSet presAssocID="{910D5109-A49C-42B0-93B1-E3B1D3149FE6}" presName="textaccent1" presStyleCnt="0"/>
      <dgm:spPr/>
    </dgm:pt>
    <dgm:pt modelId="{295BE0EF-0B80-4DC6-AB31-22011C97F0CF}" type="pres">
      <dgm:prSet presAssocID="{910D5109-A49C-42B0-93B1-E3B1D3149FE6}" presName="accentRepeatNode" presStyleLbl="solidAlignAcc1" presStyleIdx="0" presStyleCnt="12"/>
      <dgm:spPr/>
    </dgm:pt>
    <dgm:pt modelId="{3201B230-961C-476F-830F-A43511F5CC6F}" type="pres">
      <dgm:prSet presAssocID="{8C070C41-4B2C-4FB9-8DF7-6B3E5C6C8B3A}" presName="image1" presStyleCnt="0"/>
      <dgm:spPr/>
    </dgm:pt>
    <dgm:pt modelId="{759C063B-77D2-445F-ABF2-48857B9DCD33}" type="pres">
      <dgm:prSet presAssocID="{8C070C41-4B2C-4FB9-8DF7-6B3E5C6C8B3A}" presName="imageRepeatNode" presStyleLbl="alignAcc1" presStyleIdx="0" presStyleCnt="6"/>
      <dgm:spPr/>
    </dgm:pt>
    <dgm:pt modelId="{020D7B2E-24EB-4282-B38D-6CBCE3965F46}" type="pres">
      <dgm:prSet presAssocID="{8C070C41-4B2C-4FB9-8DF7-6B3E5C6C8B3A}" presName="imageaccent1" presStyleCnt="0"/>
      <dgm:spPr/>
    </dgm:pt>
    <dgm:pt modelId="{B7E7E749-30D8-47F3-BB02-AD9B8A97EF98}" type="pres">
      <dgm:prSet presAssocID="{8C070C41-4B2C-4FB9-8DF7-6B3E5C6C8B3A}" presName="accentRepeatNode" presStyleLbl="solidAlignAcc1" presStyleIdx="1" presStyleCnt="12"/>
      <dgm:spPr/>
    </dgm:pt>
    <dgm:pt modelId="{DDBD53ED-56A6-4A19-8D3B-4227C17B5BCD}" type="pres">
      <dgm:prSet presAssocID="{5F092230-FA1B-4896-A1F1-260044F8BEAD}" presName="text2" presStyleCnt="0"/>
      <dgm:spPr/>
    </dgm:pt>
    <dgm:pt modelId="{6FB9338C-D44C-4409-9C3C-813EDDDE3F66}" type="pres">
      <dgm:prSet presAssocID="{5F092230-FA1B-4896-A1F1-260044F8BEAD}" presName="textRepeatNode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CAC8376C-BDA0-4C7C-9CFF-33A3386255DB}" type="pres">
      <dgm:prSet presAssocID="{5F092230-FA1B-4896-A1F1-260044F8BEAD}" presName="textaccent2" presStyleCnt="0"/>
      <dgm:spPr/>
    </dgm:pt>
    <dgm:pt modelId="{9DD6D2A0-32C4-4A50-B7A2-923139232907}" type="pres">
      <dgm:prSet presAssocID="{5F092230-FA1B-4896-A1F1-260044F8BEAD}" presName="accentRepeatNode" presStyleLbl="solidAlignAcc1" presStyleIdx="2" presStyleCnt="12"/>
      <dgm:spPr/>
    </dgm:pt>
    <dgm:pt modelId="{107C72BB-8801-4DE2-BF9F-E3F7C8A7A218}" type="pres">
      <dgm:prSet presAssocID="{A1400645-B425-4C47-A89E-E4A4FCC3D6AD}" presName="image2" presStyleCnt="0"/>
      <dgm:spPr/>
    </dgm:pt>
    <dgm:pt modelId="{88C47215-6394-4832-907D-3F9E0D20EB66}" type="pres">
      <dgm:prSet presAssocID="{A1400645-B425-4C47-A89E-E4A4FCC3D6AD}" presName="imageRepeatNode" presStyleLbl="alignAcc1" presStyleIdx="1" presStyleCnt="6"/>
      <dgm:spPr/>
    </dgm:pt>
    <dgm:pt modelId="{0027C650-0629-420B-8AA5-5B42D96D8CF4}" type="pres">
      <dgm:prSet presAssocID="{A1400645-B425-4C47-A89E-E4A4FCC3D6AD}" presName="imageaccent2" presStyleCnt="0"/>
      <dgm:spPr/>
    </dgm:pt>
    <dgm:pt modelId="{B2EFCB1E-EA75-4066-B44F-2725A9FEFFB8}" type="pres">
      <dgm:prSet presAssocID="{A1400645-B425-4C47-A89E-E4A4FCC3D6AD}" presName="accentRepeatNode" presStyleLbl="solidAlignAcc1" presStyleIdx="3" presStyleCnt="12"/>
      <dgm:spPr/>
    </dgm:pt>
    <dgm:pt modelId="{1B6E27DA-AB7B-4E20-9138-7F2AF88E45F7}" type="pres">
      <dgm:prSet presAssocID="{F6990186-5D8B-4327-B9A7-2E49EC3D6C1F}" presName="text3" presStyleCnt="0"/>
      <dgm:spPr/>
    </dgm:pt>
    <dgm:pt modelId="{B5F1B38A-5D29-43A7-A7FA-FAE79E90E134}" type="pres">
      <dgm:prSet presAssocID="{F6990186-5D8B-4327-B9A7-2E49EC3D6C1F}" presName="textRepeatNode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5FBB8FB7-2C20-4C4C-9451-DAD4F01AD88F}" type="pres">
      <dgm:prSet presAssocID="{F6990186-5D8B-4327-B9A7-2E49EC3D6C1F}" presName="textaccent3" presStyleCnt="0"/>
      <dgm:spPr/>
    </dgm:pt>
    <dgm:pt modelId="{2FD6BE78-A627-4F8F-BD08-060A9E74A17F}" type="pres">
      <dgm:prSet presAssocID="{F6990186-5D8B-4327-B9A7-2E49EC3D6C1F}" presName="accentRepeatNode" presStyleLbl="solidAlignAcc1" presStyleIdx="4" presStyleCnt="12"/>
      <dgm:spPr/>
    </dgm:pt>
    <dgm:pt modelId="{41D72257-CFD0-4806-B713-90F7D9BD6DE7}" type="pres">
      <dgm:prSet presAssocID="{1126C96E-C4A4-4F34-901A-DA046BDF3409}" presName="image3" presStyleCnt="0"/>
      <dgm:spPr/>
    </dgm:pt>
    <dgm:pt modelId="{9A3E6375-F001-47BB-BFFE-6012C05C4946}" type="pres">
      <dgm:prSet presAssocID="{1126C96E-C4A4-4F34-901A-DA046BDF3409}" presName="imageRepeatNode" presStyleLbl="alignAcc1" presStyleIdx="2" presStyleCnt="6"/>
      <dgm:spPr/>
    </dgm:pt>
    <dgm:pt modelId="{8B00A3CF-4064-4EDE-9C37-2AB32237AC02}" type="pres">
      <dgm:prSet presAssocID="{1126C96E-C4A4-4F34-901A-DA046BDF3409}" presName="imageaccent3" presStyleCnt="0"/>
      <dgm:spPr/>
    </dgm:pt>
    <dgm:pt modelId="{C0933E46-EFA3-4759-80FA-4555571C9386}" type="pres">
      <dgm:prSet presAssocID="{1126C96E-C4A4-4F34-901A-DA046BDF3409}" presName="accentRepeatNode" presStyleLbl="solidAlignAcc1" presStyleIdx="5" presStyleCnt="12"/>
      <dgm:spPr/>
    </dgm:pt>
    <dgm:pt modelId="{2F8FF1C0-2A39-4578-A13D-BA13D261EAB9}" type="pres">
      <dgm:prSet presAssocID="{73687E2F-17E5-41A3-B9FC-F7B3B09B469C}" presName="text4" presStyleCnt="0"/>
      <dgm:spPr/>
    </dgm:pt>
    <dgm:pt modelId="{778A9259-1A0E-431A-9E55-2D452C37474B}" type="pres">
      <dgm:prSet presAssocID="{73687E2F-17E5-41A3-B9FC-F7B3B09B469C}" presName="textRepeatNode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725A6AF1-7D8C-408E-911F-676CECC63F39}" type="pres">
      <dgm:prSet presAssocID="{73687E2F-17E5-41A3-B9FC-F7B3B09B469C}" presName="textaccent4" presStyleCnt="0"/>
      <dgm:spPr/>
    </dgm:pt>
    <dgm:pt modelId="{1168BFC0-C806-4FDD-9299-E5F448441C19}" type="pres">
      <dgm:prSet presAssocID="{73687E2F-17E5-41A3-B9FC-F7B3B09B469C}" presName="accentRepeatNode" presStyleLbl="solidAlignAcc1" presStyleIdx="6" presStyleCnt="12"/>
      <dgm:spPr/>
    </dgm:pt>
    <dgm:pt modelId="{D394EEDF-E768-437A-8A1B-922DF55AF6F6}" type="pres">
      <dgm:prSet presAssocID="{C770D298-D812-4693-9ED2-BD660E26EB69}" presName="image4" presStyleCnt="0"/>
      <dgm:spPr/>
    </dgm:pt>
    <dgm:pt modelId="{95853027-D274-4123-866B-7B69165DBE00}" type="pres">
      <dgm:prSet presAssocID="{C770D298-D812-4693-9ED2-BD660E26EB69}" presName="imageRepeatNode" presStyleLbl="alignAcc1" presStyleIdx="3" presStyleCnt="6"/>
      <dgm:spPr/>
    </dgm:pt>
    <dgm:pt modelId="{276B3DF1-153A-4C5A-B093-DA6C7CA42427}" type="pres">
      <dgm:prSet presAssocID="{C770D298-D812-4693-9ED2-BD660E26EB69}" presName="imageaccent4" presStyleCnt="0"/>
      <dgm:spPr/>
    </dgm:pt>
    <dgm:pt modelId="{258EE001-014B-49E2-9D34-95539BF41B2F}" type="pres">
      <dgm:prSet presAssocID="{C770D298-D812-4693-9ED2-BD660E26EB69}" presName="accentRepeatNode" presStyleLbl="solidAlignAcc1" presStyleIdx="7" presStyleCnt="12"/>
      <dgm:spPr/>
    </dgm:pt>
    <dgm:pt modelId="{AEEBBCD6-217C-4BE7-A10A-0C371744932A}" type="pres">
      <dgm:prSet presAssocID="{2E6899C7-E00A-4C21-BDBE-0DD64F88B40E}" presName="text5" presStyleCnt="0"/>
      <dgm:spPr/>
    </dgm:pt>
    <dgm:pt modelId="{9BC69436-FF11-43FB-AC26-685947DBFCF1}" type="pres">
      <dgm:prSet presAssocID="{2E6899C7-E00A-4C21-BDBE-0DD64F88B40E}" presName="textRepeatNode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036AFF57-3851-40AC-8222-1A69AF1ED3F5}" type="pres">
      <dgm:prSet presAssocID="{2E6899C7-E00A-4C21-BDBE-0DD64F88B40E}" presName="textaccent5" presStyleCnt="0"/>
      <dgm:spPr/>
    </dgm:pt>
    <dgm:pt modelId="{F8500BF6-B4E9-4AEC-8CE4-155D07960998}" type="pres">
      <dgm:prSet presAssocID="{2E6899C7-E00A-4C21-BDBE-0DD64F88B40E}" presName="accentRepeatNode" presStyleLbl="solidAlignAcc1" presStyleIdx="8" presStyleCnt="12"/>
      <dgm:spPr/>
    </dgm:pt>
    <dgm:pt modelId="{8B6348EA-BD52-4D92-906A-A7DA49F3F2C6}" type="pres">
      <dgm:prSet presAssocID="{5DEC93E4-3FC8-4AA8-953C-8A46FB79B6BF}" presName="image5" presStyleCnt="0"/>
      <dgm:spPr/>
    </dgm:pt>
    <dgm:pt modelId="{B822B514-AF47-4766-A4E4-9B4ACEB5B16F}" type="pres">
      <dgm:prSet presAssocID="{5DEC93E4-3FC8-4AA8-953C-8A46FB79B6BF}" presName="imageRepeatNode" presStyleLbl="alignAcc1" presStyleIdx="4" presStyleCnt="6"/>
      <dgm:spPr/>
    </dgm:pt>
    <dgm:pt modelId="{872BBFA8-0879-480F-92D3-30CCE29B3E94}" type="pres">
      <dgm:prSet presAssocID="{5DEC93E4-3FC8-4AA8-953C-8A46FB79B6BF}" presName="imageaccent5" presStyleCnt="0"/>
      <dgm:spPr/>
    </dgm:pt>
    <dgm:pt modelId="{4BF5C80D-F826-4430-9B1B-2245EA70CD84}" type="pres">
      <dgm:prSet presAssocID="{5DEC93E4-3FC8-4AA8-953C-8A46FB79B6BF}" presName="accentRepeatNode" presStyleLbl="solidAlignAcc1" presStyleIdx="9" presStyleCnt="12"/>
      <dgm:spPr/>
    </dgm:pt>
    <dgm:pt modelId="{9C8D3731-C2F7-4EE7-9A2A-BE1E5E35C377}" type="pres">
      <dgm:prSet presAssocID="{30E35B9D-87A9-4ED3-81EC-C194C82510B0}" presName="text6" presStyleCnt="0"/>
      <dgm:spPr/>
    </dgm:pt>
    <dgm:pt modelId="{C9278DE1-96A2-41AB-B034-B425D44DED49}" type="pres">
      <dgm:prSet presAssocID="{30E35B9D-87A9-4ED3-81EC-C194C82510B0}" presName="textRepeatNode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B80E3F56-5D5C-4C37-9D6C-3337A6DEC45C}" type="pres">
      <dgm:prSet presAssocID="{30E35B9D-87A9-4ED3-81EC-C194C82510B0}" presName="textaccent6" presStyleCnt="0"/>
      <dgm:spPr/>
    </dgm:pt>
    <dgm:pt modelId="{352CA69C-CAFA-42A0-8AF1-A0AC70D32720}" type="pres">
      <dgm:prSet presAssocID="{30E35B9D-87A9-4ED3-81EC-C194C82510B0}" presName="accentRepeatNode" presStyleLbl="solidAlignAcc1" presStyleIdx="10" presStyleCnt="12"/>
      <dgm:spPr/>
    </dgm:pt>
    <dgm:pt modelId="{9F05A6B3-C6B8-4F5C-BCD8-A2DAB5CA7850}" type="pres">
      <dgm:prSet presAssocID="{C2D74D09-3DE9-4AF1-BCB2-44FF92544331}" presName="image6" presStyleCnt="0"/>
      <dgm:spPr/>
    </dgm:pt>
    <dgm:pt modelId="{3C8CAE9B-0A89-4626-9A96-10D998671ACB}" type="pres">
      <dgm:prSet presAssocID="{C2D74D09-3DE9-4AF1-BCB2-44FF92544331}" presName="imageRepeatNode" presStyleLbl="alignAcc1" presStyleIdx="5" presStyleCnt="6"/>
      <dgm:spPr/>
    </dgm:pt>
    <dgm:pt modelId="{2E0021DF-E858-4838-9D89-3A581A137595}" type="pres">
      <dgm:prSet presAssocID="{C2D74D09-3DE9-4AF1-BCB2-44FF92544331}" presName="imageaccent6" presStyleCnt="0"/>
      <dgm:spPr/>
    </dgm:pt>
    <dgm:pt modelId="{00948D41-ACFE-4F6D-A598-86940272A1C5}" type="pres">
      <dgm:prSet presAssocID="{C2D74D09-3DE9-4AF1-BCB2-44FF92544331}" presName="accentRepeatNode" presStyleLbl="solidAlignAcc1" presStyleIdx="11" presStyleCnt="12"/>
      <dgm:spPr/>
    </dgm:pt>
  </dgm:ptLst>
  <dgm:cxnLst>
    <dgm:cxn modelId="{274F1D64-1368-4F94-A561-7917FA4CE187}" srcId="{8B13B4C6-E7C7-4A20-9F9B-532FA67D8583}" destId="{2E6899C7-E00A-4C21-BDBE-0DD64F88B40E}" srcOrd="4" destOrd="0" parTransId="{43792E2A-288C-4CDC-9DF1-05916808644D}" sibTransId="{5DEC93E4-3FC8-4AA8-953C-8A46FB79B6BF}"/>
    <dgm:cxn modelId="{6843A665-0A67-462D-BFA6-4E4EEE07C41C}" type="presOf" srcId="{73687E2F-17E5-41A3-B9FC-F7B3B09B469C}" destId="{778A9259-1A0E-431A-9E55-2D452C37474B}" srcOrd="0" destOrd="0" presId="urn:microsoft.com/office/officeart/2008/layout/HexagonCluster"/>
    <dgm:cxn modelId="{1CB3F347-9E99-437D-9D9B-E85C555D803E}" type="presOf" srcId="{F6990186-5D8B-4327-B9A7-2E49EC3D6C1F}" destId="{B5F1B38A-5D29-43A7-A7FA-FAE79E90E134}" srcOrd="0" destOrd="0" presId="urn:microsoft.com/office/officeart/2008/layout/HexagonCluster"/>
    <dgm:cxn modelId="{DCFE306A-FD19-4069-AC5C-AA19F4D5B2D9}" type="presOf" srcId="{2E6899C7-E00A-4C21-BDBE-0DD64F88B40E}" destId="{9BC69436-FF11-43FB-AC26-685947DBFCF1}" srcOrd="0" destOrd="0" presId="urn:microsoft.com/office/officeart/2008/layout/HexagonCluster"/>
    <dgm:cxn modelId="{F3886E74-9A7E-44C0-A591-A2324A366CA0}" type="presOf" srcId="{30E35B9D-87A9-4ED3-81EC-C194C82510B0}" destId="{C9278DE1-96A2-41AB-B034-B425D44DED49}" srcOrd="0" destOrd="0" presId="urn:microsoft.com/office/officeart/2008/layout/HexagonCluster"/>
    <dgm:cxn modelId="{6771808B-F443-4B23-B920-564F62C19979}" srcId="{8B13B4C6-E7C7-4A20-9F9B-532FA67D8583}" destId="{F6990186-5D8B-4327-B9A7-2E49EC3D6C1F}" srcOrd="2" destOrd="0" parTransId="{CE6134AB-8F12-4D6A-A62A-A6C370EB5C91}" sibTransId="{1126C96E-C4A4-4F34-901A-DA046BDF3409}"/>
    <dgm:cxn modelId="{95A500A5-66CB-461C-918C-27A36E7B784C}" type="presOf" srcId="{C2D74D09-3DE9-4AF1-BCB2-44FF92544331}" destId="{3C8CAE9B-0A89-4626-9A96-10D998671ACB}" srcOrd="0" destOrd="0" presId="urn:microsoft.com/office/officeart/2008/layout/HexagonCluster"/>
    <dgm:cxn modelId="{F50587AD-24D4-4AED-B514-53F669955385}" type="presOf" srcId="{8B13B4C6-E7C7-4A20-9F9B-532FA67D8583}" destId="{8E837A8C-2A6F-48EB-A875-961903336C0B}" srcOrd="0" destOrd="0" presId="urn:microsoft.com/office/officeart/2008/layout/HexagonCluster"/>
    <dgm:cxn modelId="{22A1E4BE-6139-4DA4-9D50-34BF72841BD4}" type="presOf" srcId="{5F092230-FA1B-4896-A1F1-260044F8BEAD}" destId="{6FB9338C-D44C-4409-9C3C-813EDDDE3F66}" srcOrd="0" destOrd="0" presId="urn:microsoft.com/office/officeart/2008/layout/HexagonCluster"/>
    <dgm:cxn modelId="{398D79BF-A91B-4483-BE3B-708799E7898C}" srcId="{8B13B4C6-E7C7-4A20-9F9B-532FA67D8583}" destId="{73687E2F-17E5-41A3-B9FC-F7B3B09B469C}" srcOrd="3" destOrd="0" parTransId="{C051F649-F05C-4AFE-9FAC-D1E679C86275}" sibTransId="{C770D298-D812-4693-9ED2-BD660E26EB69}"/>
    <dgm:cxn modelId="{310211C8-4BBA-470B-A74A-F8EA6F239105}" type="presOf" srcId="{C770D298-D812-4693-9ED2-BD660E26EB69}" destId="{95853027-D274-4123-866B-7B69165DBE00}" srcOrd="0" destOrd="0" presId="urn:microsoft.com/office/officeart/2008/layout/HexagonCluster"/>
    <dgm:cxn modelId="{F19514D3-C919-4DDB-84D3-2A9DB642CEA4}" type="presOf" srcId="{910D5109-A49C-42B0-93B1-E3B1D3149FE6}" destId="{BC48AF28-E7C0-4C7E-8AD5-05D55F164B3A}" srcOrd="0" destOrd="0" presId="urn:microsoft.com/office/officeart/2008/layout/HexagonCluster"/>
    <dgm:cxn modelId="{29E19BD6-BD48-49D3-96AA-EDF5D965D905}" type="presOf" srcId="{8C070C41-4B2C-4FB9-8DF7-6B3E5C6C8B3A}" destId="{759C063B-77D2-445F-ABF2-48857B9DCD33}" srcOrd="0" destOrd="0" presId="urn:microsoft.com/office/officeart/2008/layout/HexagonCluster"/>
    <dgm:cxn modelId="{3EF413DB-FB79-4A53-8987-AA6BABBEBB0F}" srcId="{8B13B4C6-E7C7-4A20-9F9B-532FA67D8583}" destId="{30E35B9D-87A9-4ED3-81EC-C194C82510B0}" srcOrd="5" destOrd="0" parTransId="{7E69B5BA-5F7D-4CF9-9051-3D8E569334B0}" sibTransId="{C2D74D09-3DE9-4AF1-BCB2-44FF92544331}"/>
    <dgm:cxn modelId="{C08FF0E0-C50C-4095-9578-C1673F8CCB3A}" type="presOf" srcId="{1126C96E-C4A4-4F34-901A-DA046BDF3409}" destId="{9A3E6375-F001-47BB-BFFE-6012C05C4946}" srcOrd="0" destOrd="0" presId="urn:microsoft.com/office/officeart/2008/layout/HexagonCluster"/>
    <dgm:cxn modelId="{AE8473ED-7008-49A3-8C8E-512B1D0505F7}" type="presOf" srcId="{5DEC93E4-3FC8-4AA8-953C-8A46FB79B6BF}" destId="{B822B514-AF47-4766-A4E4-9B4ACEB5B16F}" srcOrd="0" destOrd="0" presId="urn:microsoft.com/office/officeart/2008/layout/HexagonCluster"/>
    <dgm:cxn modelId="{B104C5ED-BD95-4491-8CFF-BFD234EC15D4}" srcId="{8B13B4C6-E7C7-4A20-9F9B-532FA67D8583}" destId="{5F092230-FA1B-4896-A1F1-260044F8BEAD}" srcOrd="1" destOrd="0" parTransId="{282AAD22-5302-4BF9-AF0A-62BF88D88C49}" sibTransId="{A1400645-B425-4C47-A89E-E4A4FCC3D6AD}"/>
    <dgm:cxn modelId="{7F93FAF8-A9C3-4CBF-924C-967D283CC28D}" type="presOf" srcId="{A1400645-B425-4C47-A89E-E4A4FCC3D6AD}" destId="{88C47215-6394-4832-907D-3F9E0D20EB66}" srcOrd="0" destOrd="0" presId="urn:microsoft.com/office/officeart/2008/layout/HexagonCluster"/>
    <dgm:cxn modelId="{5E0898F9-3318-4959-B02D-F6E54A9986DE}" srcId="{8B13B4C6-E7C7-4A20-9F9B-532FA67D8583}" destId="{910D5109-A49C-42B0-93B1-E3B1D3149FE6}" srcOrd="0" destOrd="0" parTransId="{3CCA4C69-E63B-473F-B561-E77D74EA5873}" sibTransId="{8C070C41-4B2C-4FB9-8DF7-6B3E5C6C8B3A}"/>
    <dgm:cxn modelId="{DEA079CF-A155-425F-9676-8E68565C3D29}" type="presParOf" srcId="{8E837A8C-2A6F-48EB-A875-961903336C0B}" destId="{CE4A9EBF-79E1-4658-8BFB-50497933E788}" srcOrd="0" destOrd="0" presId="urn:microsoft.com/office/officeart/2008/layout/HexagonCluster"/>
    <dgm:cxn modelId="{8BB4F0AE-6DDC-4AB2-AF61-83B28439F15C}" type="presParOf" srcId="{CE4A9EBF-79E1-4658-8BFB-50497933E788}" destId="{BC48AF28-E7C0-4C7E-8AD5-05D55F164B3A}" srcOrd="0" destOrd="0" presId="urn:microsoft.com/office/officeart/2008/layout/HexagonCluster"/>
    <dgm:cxn modelId="{379CB738-3FA4-4EAD-8170-104C22F269A9}" type="presParOf" srcId="{8E837A8C-2A6F-48EB-A875-961903336C0B}" destId="{19520E43-7820-441C-9561-BBBF54AC0FA1}" srcOrd="1" destOrd="0" presId="urn:microsoft.com/office/officeart/2008/layout/HexagonCluster"/>
    <dgm:cxn modelId="{75F48A7F-7300-4974-A409-1192972860E6}" type="presParOf" srcId="{19520E43-7820-441C-9561-BBBF54AC0FA1}" destId="{295BE0EF-0B80-4DC6-AB31-22011C97F0CF}" srcOrd="0" destOrd="0" presId="urn:microsoft.com/office/officeart/2008/layout/HexagonCluster"/>
    <dgm:cxn modelId="{219CC765-9CDC-48A4-B13F-7E8F1C967086}" type="presParOf" srcId="{8E837A8C-2A6F-48EB-A875-961903336C0B}" destId="{3201B230-961C-476F-830F-A43511F5CC6F}" srcOrd="2" destOrd="0" presId="urn:microsoft.com/office/officeart/2008/layout/HexagonCluster"/>
    <dgm:cxn modelId="{804666D3-CC09-4CE6-A272-28A2AF6AC290}" type="presParOf" srcId="{3201B230-961C-476F-830F-A43511F5CC6F}" destId="{759C063B-77D2-445F-ABF2-48857B9DCD33}" srcOrd="0" destOrd="0" presId="urn:microsoft.com/office/officeart/2008/layout/HexagonCluster"/>
    <dgm:cxn modelId="{17595756-8516-4F13-87BC-6C7FF7ED0393}" type="presParOf" srcId="{8E837A8C-2A6F-48EB-A875-961903336C0B}" destId="{020D7B2E-24EB-4282-B38D-6CBCE3965F46}" srcOrd="3" destOrd="0" presId="urn:microsoft.com/office/officeart/2008/layout/HexagonCluster"/>
    <dgm:cxn modelId="{5610B2CD-B211-438E-8DF1-B7D58E245BB7}" type="presParOf" srcId="{020D7B2E-24EB-4282-B38D-6CBCE3965F46}" destId="{B7E7E749-30D8-47F3-BB02-AD9B8A97EF98}" srcOrd="0" destOrd="0" presId="urn:microsoft.com/office/officeart/2008/layout/HexagonCluster"/>
    <dgm:cxn modelId="{036DC421-D102-4115-A384-0A920A8BD6C5}" type="presParOf" srcId="{8E837A8C-2A6F-48EB-A875-961903336C0B}" destId="{DDBD53ED-56A6-4A19-8D3B-4227C17B5BCD}" srcOrd="4" destOrd="0" presId="urn:microsoft.com/office/officeart/2008/layout/HexagonCluster"/>
    <dgm:cxn modelId="{9E75AD7C-275F-4A3A-9A0A-1164EA2BFE23}" type="presParOf" srcId="{DDBD53ED-56A6-4A19-8D3B-4227C17B5BCD}" destId="{6FB9338C-D44C-4409-9C3C-813EDDDE3F66}" srcOrd="0" destOrd="0" presId="urn:microsoft.com/office/officeart/2008/layout/HexagonCluster"/>
    <dgm:cxn modelId="{82B68677-1F7F-480A-B640-9AC2D4FAFAB7}" type="presParOf" srcId="{8E837A8C-2A6F-48EB-A875-961903336C0B}" destId="{CAC8376C-BDA0-4C7C-9CFF-33A3386255DB}" srcOrd="5" destOrd="0" presId="urn:microsoft.com/office/officeart/2008/layout/HexagonCluster"/>
    <dgm:cxn modelId="{DCFD5E03-51C1-4F55-A58C-FB6F85A2163C}" type="presParOf" srcId="{CAC8376C-BDA0-4C7C-9CFF-33A3386255DB}" destId="{9DD6D2A0-32C4-4A50-B7A2-923139232907}" srcOrd="0" destOrd="0" presId="urn:microsoft.com/office/officeart/2008/layout/HexagonCluster"/>
    <dgm:cxn modelId="{84AF163B-5F37-43B1-A751-8BBBD50BCDFF}" type="presParOf" srcId="{8E837A8C-2A6F-48EB-A875-961903336C0B}" destId="{107C72BB-8801-4DE2-BF9F-E3F7C8A7A218}" srcOrd="6" destOrd="0" presId="urn:microsoft.com/office/officeart/2008/layout/HexagonCluster"/>
    <dgm:cxn modelId="{9F136986-EDBD-4B2F-9DD2-C89E4E2A78F5}" type="presParOf" srcId="{107C72BB-8801-4DE2-BF9F-E3F7C8A7A218}" destId="{88C47215-6394-4832-907D-3F9E0D20EB66}" srcOrd="0" destOrd="0" presId="urn:microsoft.com/office/officeart/2008/layout/HexagonCluster"/>
    <dgm:cxn modelId="{F8AAB332-088E-4C6F-A2B7-AB840D7E4FDF}" type="presParOf" srcId="{8E837A8C-2A6F-48EB-A875-961903336C0B}" destId="{0027C650-0629-420B-8AA5-5B42D96D8CF4}" srcOrd="7" destOrd="0" presId="urn:microsoft.com/office/officeart/2008/layout/HexagonCluster"/>
    <dgm:cxn modelId="{D2655C69-555D-4F9E-9A43-185F5E42A036}" type="presParOf" srcId="{0027C650-0629-420B-8AA5-5B42D96D8CF4}" destId="{B2EFCB1E-EA75-4066-B44F-2725A9FEFFB8}" srcOrd="0" destOrd="0" presId="urn:microsoft.com/office/officeart/2008/layout/HexagonCluster"/>
    <dgm:cxn modelId="{0324E9D5-7891-4255-9E25-71EA7FAB1608}" type="presParOf" srcId="{8E837A8C-2A6F-48EB-A875-961903336C0B}" destId="{1B6E27DA-AB7B-4E20-9138-7F2AF88E45F7}" srcOrd="8" destOrd="0" presId="urn:microsoft.com/office/officeart/2008/layout/HexagonCluster"/>
    <dgm:cxn modelId="{173980CB-1A8F-4D15-A1DB-990C4288B983}" type="presParOf" srcId="{1B6E27DA-AB7B-4E20-9138-7F2AF88E45F7}" destId="{B5F1B38A-5D29-43A7-A7FA-FAE79E90E134}" srcOrd="0" destOrd="0" presId="urn:microsoft.com/office/officeart/2008/layout/HexagonCluster"/>
    <dgm:cxn modelId="{C2CAAA1C-5B68-4ACB-90DF-EB100967B521}" type="presParOf" srcId="{8E837A8C-2A6F-48EB-A875-961903336C0B}" destId="{5FBB8FB7-2C20-4C4C-9451-DAD4F01AD88F}" srcOrd="9" destOrd="0" presId="urn:microsoft.com/office/officeart/2008/layout/HexagonCluster"/>
    <dgm:cxn modelId="{E94E6ABB-DAFD-40FA-A648-FFC89D71E5DC}" type="presParOf" srcId="{5FBB8FB7-2C20-4C4C-9451-DAD4F01AD88F}" destId="{2FD6BE78-A627-4F8F-BD08-060A9E74A17F}" srcOrd="0" destOrd="0" presId="urn:microsoft.com/office/officeart/2008/layout/HexagonCluster"/>
    <dgm:cxn modelId="{3B3A417A-1788-40A0-9FC0-2F1179F6B378}" type="presParOf" srcId="{8E837A8C-2A6F-48EB-A875-961903336C0B}" destId="{41D72257-CFD0-4806-B713-90F7D9BD6DE7}" srcOrd="10" destOrd="0" presId="urn:microsoft.com/office/officeart/2008/layout/HexagonCluster"/>
    <dgm:cxn modelId="{50643950-B1C6-41D2-A821-8101A3411837}" type="presParOf" srcId="{41D72257-CFD0-4806-B713-90F7D9BD6DE7}" destId="{9A3E6375-F001-47BB-BFFE-6012C05C4946}" srcOrd="0" destOrd="0" presId="urn:microsoft.com/office/officeart/2008/layout/HexagonCluster"/>
    <dgm:cxn modelId="{BA78EFE6-3C6F-4AC1-AF21-8782675F97E5}" type="presParOf" srcId="{8E837A8C-2A6F-48EB-A875-961903336C0B}" destId="{8B00A3CF-4064-4EDE-9C37-2AB32237AC02}" srcOrd="11" destOrd="0" presId="urn:microsoft.com/office/officeart/2008/layout/HexagonCluster"/>
    <dgm:cxn modelId="{A7B7A060-C187-44F8-A183-659BA83FDEE9}" type="presParOf" srcId="{8B00A3CF-4064-4EDE-9C37-2AB32237AC02}" destId="{C0933E46-EFA3-4759-80FA-4555571C9386}" srcOrd="0" destOrd="0" presId="urn:microsoft.com/office/officeart/2008/layout/HexagonCluster"/>
    <dgm:cxn modelId="{2F4F6A05-932C-4347-A223-CBE4DA76D63D}" type="presParOf" srcId="{8E837A8C-2A6F-48EB-A875-961903336C0B}" destId="{2F8FF1C0-2A39-4578-A13D-BA13D261EAB9}" srcOrd="12" destOrd="0" presId="urn:microsoft.com/office/officeart/2008/layout/HexagonCluster"/>
    <dgm:cxn modelId="{EBB51DF9-493D-4297-A3F5-EBE46ECBA4AE}" type="presParOf" srcId="{2F8FF1C0-2A39-4578-A13D-BA13D261EAB9}" destId="{778A9259-1A0E-431A-9E55-2D452C37474B}" srcOrd="0" destOrd="0" presId="urn:microsoft.com/office/officeart/2008/layout/HexagonCluster"/>
    <dgm:cxn modelId="{A403D5D6-9120-4A65-9923-B7A4F280A50F}" type="presParOf" srcId="{8E837A8C-2A6F-48EB-A875-961903336C0B}" destId="{725A6AF1-7D8C-408E-911F-676CECC63F39}" srcOrd="13" destOrd="0" presId="urn:microsoft.com/office/officeart/2008/layout/HexagonCluster"/>
    <dgm:cxn modelId="{85DCC3F3-B10E-4279-BD2D-40F59DC8E779}" type="presParOf" srcId="{725A6AF1-7D8C-408E-911F-676CECC63F39}" destId="{1168BFC0-C806-4FDD-9299-E5F448441C19}" srcOrd="0" destOrd="0" presId="urn:microsoft.com/office/officeart/2008/layout/HexagonCluster"/>
    <dgm:cxn modelId="{1E961A19-E2AF-4808-8444-EB04DFDAC04C}" type="presParOf" srcId="{8E837A8C-2A6F-48EB-A875-961903336C0B}" destId="{D394EEDF-E768-437A-8A1B-922DF55AF6F6}" srcOrd="14" destOrd="0" presId="urn:microsoft.com/office/officeart/2008/layout/HexagonCluster"/>
    <dgm:cxn modelId="{19C13511-B478-4A80-9E73-80F9AD9B0814}" type="presParOf" srcId="{D394EEDF-E768-437A-8A1B-922DF55AF6F6}" destId="{95853027-D274-4123-866B-7B69165DBE00}" srcOrd="0" destOrd="0" presId="urn:microsoft.com/office/officeart/2008/layout/HexagonCluster"/>
    <dgm:cxn modelId="{5DDC55D6-97F3-464C-95EA-389035C98ED5}" type="presParOf" srcId="{8E837A8C-2A6F-48EB-A875-961903336C0B}" destId="{276B3DF1-153A-4C5A-B093-DA6C7CA42427}" srcOrd="15" destOrd="0" presId="urn:microsoft.com/office/officeart/2008/layout/HexagonCluster"/>
    <dgm:cxn modelId="{88F1B57A-0D79-4126-9D7E-B1E2D7D3C1CF}" type="presParOf" srcId="{276B3DF1-153A-4C5A-B093-DA6C7CA42427}" destId="{258EE001-014B-49E2-9D34-95539BF41B2F}" srcOrd="0" destOrd="0" presId="urn:microsoft.com/office/officeart/2008/layout/HexagonCluster"/>
    <dgm:cxn modelId="{A8B7ABE0-1F5F-4D3E-BB11-FF77FD1211D2}" type="presParOf" srcId="{8E837A8C-2A6F-48EB-A875-961903336C0B}" destId="{AEEBBCD6-217C-4BE7-A10A-0C371744932A}" srcOrd="16" destOrd="0" presId="urn:microsoft.com/office/officeart/2008/layout/HexagonCluster"/>
    <dgm:cxn modelId="{25DD7EA4-36DD-45F7-B899-9AD106AB217F}" type="presParOf" srcId="{AEEBBCD6-217C-4BE7-A10A-0C371744932A}" destId="{9BC69436-FF11-43FB-AC26-685947DBFCF1}" srcOrd="0" destOrd="0" presId="urn:microsoft.com/office/officeart/2008/layout/HexagonCluster"/>
    <dgm:cxn modelId="{257CC491-106D-45FE-BF92-ABFFE74C4DAA}" type="presParOf" srcId="{8E837A8C-2A6F-48EB-A875-961903336C0B}" destId="{036AFF57-3851-40AC-8222-1A69AF1ED3F5}" srcOrd="17" destOrd="0" presId="urn:microsoft.com/office/officeart/2008/layout/HexagonCluster"/>
    <dgm:cxn modelId="{C51CD7B5-A865-41B7-A1E7-2624E4DA688B}" type="presParOf" srcId="{036AFF57-3851-40AC-8222-1A69AF1ED3F5}" destId="{F8500BF6-B4E9-4AEC-8CE4-155D07960998}" srcOrd="0" destOrd="0" presId="urn:microsoft.com/office/officeart/2008/layout/HexagonCluster"/>
    <dgm:cxn modelId="{837477A1-6677-43DC-9ACE-9CD9B7F0A74F}" type="presParOf" srcId="{8E837A8C-2A6F-48EB-A875-961903336C0B}" destId="{8B6348EA-BD52-4D92-906A-A7DA49F3F2C6}" srcOrd="18" destOrd="0" presId="urn:microsoft.com/office/officeart/2008/layout/HexagonCluster"/>
    <dgm:cxn modelId="{3C597A30-0651-4841-9A78-8E5024988A34}" type="presParOf" srcId="{8B6348EA-BD52-4D92-906A-A7DA49F3F2C6}" destId="{B822B514-AF47-4766-A4E4-9B4ACEB5B16F}" srcOrd="0" destOrd="0" presId="urn:microsoft.com/office/officeart/2008/layout/HexagonCluster"/>
    <dgm:cxn modelId="{F11EA0DC-4613-4D93-A048-E7E7B10FCD57}" type="presParOf" srcId="{8E837A8C-2A6F-48EB-A875-961903336C0B}" destId="{872BBFA8-0879-480F-92D3-30CCE29B3E94}" srcOrd="19" destOrd="0" presId="urn:microsoft.com/office/officeart/2008/layout/HexagonCluster"/>
    <dgm:cxn modelId="{7ADD6108-87FF-4B29-86B6-BBD97FD5FF3F}" type="presParOf" srcId="{872BBFA8-0879-480F-92D3-30CCE29B3E94}" destId="{4BF5C80D-F826-4430-9B1B-2245EA70CD84}" srcOrd="0" destOrd="0" presId="urn:microsoft.com/office/officeart/2008/layout/HexagonCluster"/>
    <dgm:cxn modelId="{693159B4-ED43-4A3F-8F10-7D34B749DC01}" type="presParOf" srcId="{8E837A8C-2A6F-48EB-A875-961903336C0B}" destId="{9C8D3731-C2F7-4EE7-9A2A-BE1E5E35C377}" srcOrd="20" destOrd="0" presId="urn:microsoft.com/office/officeart/2008/layout/HexagonCluster"/>
    <dgm:cxn modelId="{4055DA16-7EED-4D8A-8419-1EB992C88E23}" type="presParOf" srcId="{9C8D3731-C2F7-4EE7-9A2A-BE1E5E35C377}" destId="{C9278DE1-96A2-41AB-B034-B425D44DED49}" srcOrd="0" destOrd="0" presId="urn:microsoft.com/office/officeart/2008/layout/HexagonCluster"/>
    <dgm:cxn modelId="{90D1195D-B863-459E-8133-1AFDCEA5BBB0}" type="presParOf" srcId="{8E837A8C-2A6F-48EB-A875-961903336C0B}" destId="{B80E3F56-5D5C-4C37-9D6C-3337A6DEC45C}" srcOrd="21" destOrd="0" presId="urn:microsoft.com/office/officeart/2008/layout/HexagonCluster"/>
    <dgm:cxn modelId="{B1039D4A-2DC0-4863-B078-A6184092A96E}" type="presParOf" srcId="{B80E3F56-5D5C-4C37-9D6C-3337A6DEC45C}" destId="{352CA69C-CAFA-42A0-8AF1-A0AC70D32720}" srcOrd="0" destOrd="0" presId="urn:microsoft.com/office/officeart/2008/layout/HexagonCluster"/>
    <dgm:cxn modelId="{3BB0196E-E9DC-4469-9CDA-487DDCBC4ABD}" type="presParOf" srcId="{8E837A8C-2A6F-48EB-A875-961903336C0B}" destId="{9F05A6B3-C6B8-4F5C-BCD8-A2DAB5CA7850}" srcOrd="22" destOrd="0" presId="urn:microsoft.com/office/officeart/2008/layout/HexagonCluster"/>
    <dgm:cxn modelId="{665F5F68-805F-47DF-8D10-16689C7B768C}" type="presParOf" srcId="{9F05A6B3-C6B8-4F5C-BCD8-A2DAB5CA7850}" destId="{3C8CAE9B-0A89-4626-9A96-10D998671ACB}" srcOrd="0" destOrd="0" presId="urn:microsoft.com/office/officeart/2008/layout/HexagonCluster"/>
    <dgm:cxn modelId="{D5584700-578F-4CC2-BA86-3288AA2E8746}" type="presParOf" srcId="{8E837A8C-2A6F-48EB-A875-961903336C0B}" destId="{2E0021DF-E858-4838-9D89-3A581A137595}" srcOrd="23" destOrd="0" presId="urn:microsoft.com/office/officeart/2008/layout/HexagonCluster"/>
    <dgm:cxn modelId="{D3D6098D-7277-427E-9662-07448FA67F71}" type="presParOf" srcId="{2E0021DF-E858-4838-9D89-3A581A137595}" destId="{00948D41-ACFE-4F6D-A598-86940272A1C5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48AF28-E7C0-4C7E-8AD5-05D55F164B3A}">
      <dsp:nvSpPr>
        <dsp:cNvPr id="0" name=""/>
        <dsp:cNvSpPr/>
      </dsp:nvSpPr>
      <dsp:spPr>
        <a:xfrm>
          <a:off x="2699578" y="2423800"/>
          <a:ext cx="1699083" cy="145897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sz="1400" kern="1200">
              <a:effectLst/>
              <a:latin typeface="+mn-lt"/>
            </a:rPr>
            <a:t>Module temperature losses</a:t>
          </a:r>
          <a:endParaRPr lang="fr-FR" sz="1400" kern="1200">
            <a:latin typeface="+mn-lt"/>
          </a:endParaRPr>
        </a:p>
      </dsp:txBody>
      <dsp:txXfrm>
        <a:off x="2962750" y="2649782"/>
        <a:ext cx="1172739" cy="1007013"/>
      </dsp:txXfrm>
    </dsp:sp>
    <dsp:sp modelId="{295BE0EF-0B80-4DC6-AB31-22011C97F0CF}">
      <dsp:nvSpPr>
        <dsp:cNvPr id="0" name=""/>
        <dsp:cNvSpPr/>
      </dsp:nvSpPr>
      <dsp:spPr>
        <a:xfrm>
          <a:off x="2740118" y="3076253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59C063B-77D2-445F-ABF2-48857B9DCD33}">
      <dsp:nvSpPr>
        <dsp:cNvPr id="0" name=""/>
        <dsp:cNvSpPr/>
      </dsp:nvSpPr>
      <dsp:spPr>
        <a:xfrm>
          <a:off x="1237429" y="1617276"/>
          <a:ext cx="1699083" cy="14589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E7E749-30D8-47F3-BB02-AD9B8A97EF98}">
      <dsp:nvSpPr>
        <dsp:cNvPr id="0" name=""/>
        <dsp:cNvSpPr/>
      </dsp:nvSpPr>
      <dsp:spPr>
        <a:xfrm>
          <a:off x="2401382" y="2882725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6FB9338C-D44C-4409-9C3C-813EDDDE3F66}">
      <dsp:nvSpPr>
        <dsp:cNvPr id="0" name=""/>
        <dsp:cNvSpPr/>
      </dsp:nvSpPr>
      <dsp:spPr>
        <a:xfrm>
          <a:off x="4161727" y="1613048"/>
          <a:ext cx="1699083" cy="145897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/>
              <a:latin typeface="+mn-lt"/>
            </a:rPr>
            <a:t>Non-optimal irradiance collection (light, reflection, known shading)</a:t>
          </a:r>
          <a:endParaRPr lang="en-US" sz="1400" kern="1200" dirty="0">
            <a:latin typeface="+mn-lt"/>
          </a:endParaRPr>
        </a:p>
      </dsp:txBody>
      <dsp:txXfrm>
        <a:off x="4424899" y="1839030"/>
        <a:ext cx="1172739" cy="1007013"/>
      </dsp:txXfrm>
    </dsp:sp>
    <dsp:sp modelId="{9DD6D2A0-32C4-4A50-B7A2-923139232907}">
      <dsp:nvSpPr>
        <dsp:cNvPr id="0" name=""/>
        <dsp:cNvSpPr/>
      </dsp:nvSpPr>
      <dsp:spPr>
        <a:xfrm>
          <a:off x="5331086" y="2874740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8C47215-6394-4832-907D-3F9E0D20EB66}">
      <dsp:nvSpPr>
        <dsp:cNvPr id="0" name=""/>
        <dsp:cNvSpPr/>
      </dsp:nvSpPr>
      <dsp:spPr>
        <a:xfrm>
          <a:off x="5622975" y="2420982"/>
          <a:ext cx="1699083" cy="14589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EFCB1E-EA75-4066-B44F-2725A9FEFFB8}">
      <dsp:nvSpPr>
        <dsp:cNvPr id="0" name=""/>
        <dsp:cNvSpPr/>
      </dsp:nvSpPr>
      <dsp:spPr>
        <a:xfrm>
          <a:off x="5664416" y="3070147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5F1B38A-5D29-43A7-A7FA-FAE79E90E134}">
      <dsp:nvSpPr>
        <dsp:cNvPr id="0" name=""/>
        <dsp:cNvSpPr/>
      </dsp:nvSpPr>
      <dsp:spPr>
        <a:xfrm>
          <a:off x="2699578" y="811221"/>
          <a:ext cx="1699083" cy="145897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/>
              <a:latin typeface="+mn-lt"/>
            </a:rPr>
            <a:t>Non-optimal array production extraction (example: mismatch)</a:t>
          </a:r>
          <a:endParaRPr lang="en-US" sz="1400" kern="1200" dirty="0">
            <a:latin typeface="+mn-lt"/>
          </a:endParaRPr>
        </a:p>
      </dsp:txBody>
      <dsp:txXfrm>
        <a:off x="2962750" y="1037203"/>
        <a:ext cx="1172739" cy="1007013"/>
      </dsp:txXfrm>
    </dsp:sp>
    <dsp:sp modelId="{2FD6BE78-A627-4F8F-BD08-060A9E74A17F}">
      <dsp:nvSpPr>
        <dsp:cNvPr id="0" name=""/>
        <dsp:cNvSpPr/>
      </dsp:nvSpPr>
      <dsp:spPr>
        <a:xfrm>
          <a:off x="3863531" y="838935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A3E6375-F001-47BB-BFFE-6012C05C4946}">
      <dsp:nvSpPr>
        <dsp:cNvPr id="0" name=""/>
        <dsp:cNvSpPr/>
      </dsp:nvSpPr>
      <dsp:spPr>
        <a:xfrm>
          <a:off x="4161727" y="0"/>
          <a:ext cx="1699083" cy="14589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0933E46-EFA3-4759-80FA-4555571C9386}">
      <dsp:nvSpPr>
        <dsp:cNvPr id="0" name=""/>
        <dsp:cNvSpPr/>
      </dsp:nvSpPr>
      <dsp:spPr>
        <a:xfrm>
          <a:off x="4209474" y="646346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78A9259-1A0E-431A-9E55-2D452C37474B}">
      <dsp:nvSpPr>
        <dsp:cNvPr id="0" name=""/>
        <dsp:cNvSpPr/>
      </dsp:nvSpPr>
      <dsp:spPr>
        <a:xfrm>
          <a:off x="5622975" y="807933"/>
          <a:ext cx="1699083" cy="145897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effectLst/>
              <a:latin typeface="+mn-lt"/>
            </a:rPr>
            <a:t>Natural system ageing</a:t>
          </a:r>
          <a:endParaRPr lang="en-US" sz="1400" kern="1200">
            <a:latin typeface="+mn-lt"/>
          </a:endParaRPr>
        </a:p>
      </dsp:txBody>
      <dsp:txXfrm>
        <a:off x="5886147" y="1033915"/>
        <a:ext cx="1172739" cy="1007013"/>
      </dsp:txXfrm>
    </dsp:sp>
    <dsp:sp modelId="{1168BFC0-C806-4FDD-9299-E5F448441C19}">
      <dsp:nvSpPr>
        <dsp:cNvPr id="0" name=""/>
        <dsp:cNvSpPr/>
      </dsp:nvSpPr>
      <dsp:spPr>
        <a:xfrm>
          <a:off x="7093232" y="1454280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5853027-D274-4123-866B-7B69165DBE00}">
      <dsp:nvSpPr>
        <dsp:cNvPr id="0" name=""/>
        <dsp:cNvSpPr/>
      </dsp:nvSpPr>
      <dsp:spPr>
        <a:xfrm>
          <a:off x="7085124" y="1628080"/>
          <a:ext cx="1699083" cy="14589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58EE001-014B-49E2-9D34-95539BF41B2F}">
      <dsp:nvSpPr>
        <dsp:cNvPr id="0" name=""/>
        <dsp:cNvSpPr/>
      </dsp:nvSpPr>
      <dsp:spPr>
        <a:xfrm>
          <a:off x="7416653" y="1654384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9BC69436-FF11-43FB-AC26-685947DBFCF1}">
      <dsp:nvSpPr>
        <dsp:cNvPr id="0" name=""/>
        <dsp:cNvSpPr/>
      </dsp:nvSpPr>
      <dsp:spPr>
        <a:xfrm>
          <a:off x="7085124" y="15501"/>
          <a:ext cx="1699083" cy="145897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effectLst/>
              <a:latin typeface="+mn-lt"/>
            </a:rPr>
            <a:t>Joule losses in the cables</a:t>
          </a:r>
          <a:endParaRPr lang="en-US" sz="1400" kern="1200">
            <a:latin typeface="+mn-lt"/>
          </a:endParaRPr>
        </a:p>
      </dsp:txBody>
      <dsp:txXfrm>
        <a:off x="7348296" y="241483"/>
        <a:ext cx="1172739" cy="1007013"/>
      </dsp:txXfrm>
    </dsp:sp>
    <dsp:sp modelId="{F8500BF6-B4E9-4AEC-8CE4-155D07960998}">
      <dsp:nvSpPr>
        <dsp:cNvPr id="0" name=""/>
        <dsp:cNvSpPr/>
      </dsp:nvSpPr>
      <dsp:spPr>
        <a:xfrm>
          <a:off x="8555381" y="669363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822B514-AF47-4766-A4E4-9B4ACEB5B16F}">
      <dsp:nvSpPr>
        <dsp:cNvPr id="0" name=""/>
        <dsp:cNvSpPr/>
      </dsp:nvSpPr>
      <dsp:spPr>
        <a:xfrm>
          <a:off x="8547273" y="829541"/>
          <a:ext cx="1699083" cy="14589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0" r="-60000"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F5C80D-F826-4430-9B1B-2245EA70CD84}">
      <dsp:nvSpPr>
        <dsp:cNvPr id="0" name=""/>
        <dsp:cNvSpPr/>
      </dsp:nvSpPr>
      <dsp:spPr>
        <a:xfrm>
          <a:off x="8886009" y="861952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9278DE1-96A2-41AB-B034-B425D44DED49}">
      <dsp:nvSpPr>
        <dsp:cNvPr id="0" name=""/>
        <dsp:cNvSpPr/>
      </dsp:nvSpPr>
      <dsp:spPr>
        <a:xfrm>
          <a:off x="8547273" y="2439771"/>
          <a:ext cx="1699083" cy="145897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effectLst/>
              <a:latin typeface="+mn-lt"/>
            </a:rPr>
            <a:t>Inverter losses</a:t>
          </a:r>
        </a:p>
      </dsp:txBody>
      <dsp:txXfrm>
        <a:off x="8810445" y="2665753"/>
        <a:ext cx="1172739" cy="1007013"/>
      </dsp:txXfrm>
    </dsp:sp>
    <dsp:sp modelId="{352CA69C-CAFA-42A0-8AF1-A0AC70D32720}">
      <dsp:nvSpPr>
        <dsp:cNvPr id="0" name=""/>
        <dsp:cNvSpPr/>
      </dsp:nvSpPr>
      <dsp:spPr>
        <a:xfrm>
          <a:off x="8884207" y="3717433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C8CAE9B-0A89-4626-9A96-10D998671ACB}">
      <dsp:nvSpPr>
        <dsp:cNvPr id="0" name=""/>
        <dsp:cNvSpPr/>
      </dsp:nvSpPr>
      <dsp:spPr>
        <a:xfrm>
          <a:off x="7085124" y="3238310"/>
          <a:ext cx="1699083" cy="1458977"/>
        </a:xfrm>
        <a:prstGeom prst="hexagon">
          <a:avLst>
            <a:gd name="adj" fmla="val 25000"/>
            <a:gd name="vf" fmla="val 11547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948D41-ACFE-4F6D-A598-86940272A1C5}">
      <dsp:nvSpPr>
        <dsp:cNvPr id="0" name=""/>
        <dsp:cNvSpPr/>
      </dsp:nvSpPr>
      <dsp:spPr>
        <a:xfrm>
          <a:off x="8568895" y="3878550"/>
          <a:ext cx="198196" cy="170981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10/12/2023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10/12/2023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58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Non-optimal extraction of energy production: mismatch between modules in terms of nominal power, which induces imbalances, and very generally, the operational system adapts to the weakest module. </a:t>
            </a:r>
          </a:p>
          <a:p>
            <a:r>
              <a:rPr lang="en-US" dirty="0"/>
              <a:t>- Losses by temperature: + It is hot, - the module is efficient. Example (order of magnitude) on a crystal module, a temperature rise of 30° corresponds to a loss of 10%</a:t>
            </a:r>
          </a:p>
          <a:p>
            <a:pPr marL="171450" indent="-171450">
              <a:buFontTx/>
              <a:buChar char="-"/>
            </a:pPr>
            <a:r>
              <a:rPr lang="en-US" dirty="0"/>
              <a:t>Collection of non-optimal irradiance: Effects of reflection, spectral and shading due to elements surrounding the installation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Losses due to aging: Natural loss: encapsulant which turns brown, micro cracks in the cells, resistance of the wiring which increases… </a:t>
            </a:r>
          </a:p>
          <a:p>
            <a:pPr marL="171450" indent="-171450">
              <a:buFontTx/>
              <a:buChar char="-"/>
            </a:pPr>
            <a:r>
              <a:rPr lang="en-US" dirty="0"/>
              <a:t>Losses in cables due to resistance. Efficiency losses in the conversion between DC and AC.</a:t>
            </a:r>
          </a:p>
        </p:txBody>
      </p:sp>
    </p:spTree>
    <p:extLst>
      <p:ext uri="{BB962C8B-B14F-4D97-AF65-F5344CB8AC3E}">
        <p14:creationId xmlns:p14="http://schemas.microsoft.com/office/powerpoint/2010/main" val="1192602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553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78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vsc-python-tutorials.github.io/PVSC48-Python-Tutorial/" TargetMode="External"/><Relationship Id="rId2" Type="http://schemas.openxmlformats.org/officeDocument/2006/relationships/hyperlink" Target="https://pvpmc.sandia.gov/modeling-guide/" TargetMode="Externa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iea-pvps.org/wp-content/uploads/2020/01/Report_IEA-PVPS_T13-07_2017_Improving_Efficiency_of_PV_Systems_Using_Statistical__Performance_Monitoring.pdf" TargetMode="External"/><Relationship Id="rId4" Type="http://schemas.openxmlformats.org/officeDocument/2006/relationships/hyperlink" Target="https://iea-pvps.org/wp-content/uploads/2021/10/Final-Report-IEA-PVPS-T13-19_2021_PV-Failure-Monitoring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andreHugoMathieu/pvfault_detection_solar_academy/blob/master/notebooks/dc_power_estimation.ipynb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11/12/2023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5EEB4-0B49-196B-8B46-1CF357229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16E35-3637-CCEC-2C0E-25980E941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list of failures…</a:t>
            </a:r>
            <a:br>
              <a:rPr lang="en-US" dirty="0"/>
            </a:br>
            <a:r>
              <a:rPr lang="en-US" dirty="0"/>
              <a:t>Total: </a:t>
            </a:r>
            <a:r>
              <a:rPr lang="en-US" b="1" dirty="0"/>
              <a:t>26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F1E5F8-2F61-ED5B-972B-1CF90D5272FF}"/>
              </a:ext>
            </a:extLst>
          </p:cNvPr>
          <p:cNvSpPr txBox="1"/>
          <p:nvPr/>
        </p:nvSpPr>
        <p:spPr>
          <a:xfrm>
            <a:off x="536331" y="6446051"/>
            <a:ext cx="669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Mathieu, G. Fraisse, M. Thebault, S. Thebault, S.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Boddaert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and L. Gaillard, ‘Failure Risk Analysis of Photovoltaic Systems Based on Literature Review’, presented at the Eurosun 2022, Kassel, Germany, Sep. 2022.</a:t>
            </a:r>
            <a:endParaRPr lang="en-US" sz="8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8B24FF-5B34-1E37-3783-2C3A4C633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4"/>
          <a:stretch/>
        </p:blipFill>
        <p:spPr>
          <a:xfrm>
            <a:off x="6333513" y="171449"/>
            <a:ext cx="5634042" cy="44561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9E30CFC-6F7B-4F75-4519-A505F9BA9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94" y="3140025"/>
            <a:ext cx="7370669" cy="24009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DA6B231-EB42-E37E-640F-85775A22D707}"/>
              </a:ext>
            </a:extLst>
          </p:cNvPr>
          <p:cNvSpPr txBox="1"/>
          <p:nvPr/>
        </p:nvSpPr>
        <p:spPr>
          <a:xfrm>
            <a:off x="7754766" y="1670677"/>
            <a:ext cx="1008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derating</a:t>
            </a:r>
            <a:endParaRPr lang="en-US" sz="1600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76FCC439-FF47-F1B2-A467-2D7DC9748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10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470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5EEB4-0B49-196B-8B46-1CF357229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16E35-3637-CCEC-2C0E-25980E941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list of failure…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F1E5F8-2F61-ED5B-972B-1CF90D5272FF}"/>
              </a:ext>
            </a:extLst>
          </p:cNvPr>
          <p:cNvSpPr txBox="1"/>
          <p:nvPr/>
        </p:nvSpPr>
        <p:spPr>
          <a:xfrm>
            <a:off x="536331" y="6446051"/>
            <a:ext cx="669973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Mathieu, G. Fraisse, M. Thebault, S. Thebault, S.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Boddaert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and L. Gaillard, ‘Failure Risk Analysis of Photovoltaic Systems Based on Literature Review’, presented at the Eurosun 2022, Kassel, Germany, Sep. 2022.</a:t>
            </a:r>
            <a:endParaRPr lang="en-US" sz="8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6F0CE1B-0AE6-1467-F4AF-945E0791F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4"/>
          <a:stretch/>
        </p:blipFill>
        <p:spPr>
          <a:xfrm>
            <a:off x="423949" y="2333496"/>
            <a:ext cx="5199583" cy="4112555"/>
          </a:xfrm>
          <a:prstGeom prst="rect">
            <a:avLst/>
          </a:prstGeom>
          <a:ln>
            <a:noFill/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10FB860-AA3D-C0A1-7C9B-F19F71766981}"/>
              </a:ext>
            </a:extLst>
          </p:cNvPr>
          <p:cNvCxnSpPr/>
          <p:nvPr/>
        </p:nvCxnSpPr>
        <p:spPr>
          <a:xfrm>
            <a:off x="5623532" y="2847151"/>
            <a:ext cx="0" cy="331677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1657669-F97E-28B9-717C-CD9160DF57E8}"/>
              </a:ext>
            </a:extLst>
          </p:cNvPr>
          <p:cNvSpPr/>
          <p:nvPr/>
        </p:nvSpPr>
        <p:spPr>
          <a:xfrm>
            <a:off x="624254" y="2618844"/>
            <a:ext cx="1877877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9B385-EC54-2B98-DA45-A96137B62B51}"/>
              </a:ext>
            </a:extLst>
          </p:cNvPr>
          <p:cNvSpPr/>
          <p:nvPr/>
        </p:nvSpPr>
        <p:spPr>
          <a:xfrm>
            <a:off x="624254" y="3375367"/>
            <a:ext cx="1877877" cy="525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55F016-4219-FDC3-5A66-1E450C48B51A}"/>
              </a:ext>
            </a:extLst>
          </p:cNvPr>
          <p:cNvSpPr/>
          <p:nvPr/>
        </p:nvSpPr>
        <p:spPr>
          <a:xfrm>
            <a:off x="624254" y="4310628"/>
            <a:ext cx="1877877" cy="525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D5B733-17B8-5308-7820-1E956A64721C}"/>
              </a:ext>
            </a:extLst>
          </p:cNvPr>
          <p:cNvSpPr/>
          <p:nvPr/>
        </p:nvSpPr>
        <p:spPr>
          <a:xfrm>
            <a:off x="2591547" y="5434983"/>
            <a:ext cx="1877877" cy="135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C8C108-FF95-7036-936F-08365E58604C}"/>
              </a:ext>
            </a:extLst>
          </p:cNvPr>
          <p:cNvSpPr/>
          <p:nvPr/>
        </p:nvSpPr>
        <p:spPr>
          <a:xfrm>
            <a:off x="2591546" y="4505540"/>
            <a:ext cx="1877877" cy="135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8F333-5328-8229-E90F-6236176E89BD}"/>
              </a:ext>
            </a:extLst>
          </p:cNvPr>
          <p:cNvSpPr/>
          <p:nvPr/>
        </p:nvSpPr>
        <p:spPr>
          <a:xfrm>
            <a:off x="2591546" y="3568556"/>
            <a:ext cx="1877877" cy="135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31F4183-BDBC-F54E-8F1B-57549DD1966B}"/>
              </a:ext>
            </a:extLst>
          </p:cNvPr>
          <p:cNvSpPr txBox="1"/>
          <p:nvPr/>
        </p:nvSpPr>
        <p:spPr>
          <a:xfrm>
            <a:off x="6043475" y="4179350"/>
            <a:ext cx="4629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The 12 most critical according to 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57F874-1E1B-72B7-DE85-C8878ECC6356}"/>
              </a:ext>
            </a:extLst>
          </p:cNvPr>
          <p:cNvSpPr/>
          <p:nvPr/>
        </p:nvSpPr>
        <p:spPr>
          <a:xfrm>
            <a:off x="2591548" y="5972167"/>
            <a:ext cx="1877877" cy="3847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32DA4E75-B826-EC55-4676-D268F81D0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11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406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en-US" sz="3200" b="1" dirty="0">
                <a:solidFill>
                  <a:srgbClr val="1907C9"/>
                </a:solidFill>
              </a:rPr>
              <a:t>Common PV Failures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0178F1-605C-AC24-0C14-5AFD8806C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12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2829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E67F2-ECC9-5E39-B395-D3A53A0C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7976" y="403571"/>
            <a:ext cx="3420294" cy="409511"/>
          </a:xfrm>
        </p:spPr>
        <p:txBody>
          <a:bodyPr/>
          <a:lstStyle/>
          <a:p>
            <a:r>
              <a:rPr lang="fr-FR" dirty="0" err="1"/>
              <a:t>Shading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427FAD2-48C1-FC3F-3D66-CB7A43EFAB74}"/>
              </a:ext>
            </a:extLst>
          </p:cNvPr>
          <p:cNvSpPr txBox="1"/>
          <p:nvPr/>
        </p:nvSpPr>
        <p:spPr>
          <a:xfrm>
            <a:off x="872326" y="1274125"/>
            <a:ext cx="6449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Shading refers to the obstruction of sunlight on the PV array. 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8E7D32A-9FD8-2527-47AD-B9D2AAE6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13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577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E67F2-ECC9-5E39-B395-D3A53A0CE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7975" y="403571"/>
            <a:ext cx="4706121" cy="409511"/>
          </a:xfrm>
        </p:spPr>
        <p:txBody>
          <a:bodyPr/>
          <a:lstStyle/>
          <a:p>
            <a:r>
              <a:rPr lang="en-US" dirty="0"/>
              <a:t>Shading </a:t>
            </a:r>
            <a:r>
              <a:rPr lang="en-US" sz="2400" dirty="0"/>
              <a:t>/ Full shading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AE62BEC-37F7-095B-6FAF-C021F5E7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07" y="1849511"/>
            <a:ext cx="4729655" cy="191486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388B9FE-863F-6E1F-7303-7FEF470438F0}"/>
              </a:ext>
            </a:extLst>
          </p:cNvPr>
          <p:cNvSpPr txBox="1"/>
          <p:nvPr/>
        </p:nvSpPr>
        <p:spPr>
          <a:xfrm>
            <a:off x="872326" y="1274125"/>
            <a:ext cx="6449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Shading refers to the obstruction of sunlight on the PV array. 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7C6E47B7-A3F5-B02F-FAFE-1420C5D60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4592" y="1920456"/>
            <a:ext cx="2059959" cy="349250"/>
          </a:xfrm>
        </p:spPr>
        <p:txBody>
          <a:bodyPr/>
          <a:lstStyle/>
          <a:p>
            <a:r>
              <a:rPr lang="en-US" sz="2400" b="1" dirty="0">
                <a:solidFill>
                  <a:srgbClr val="1907C9"/>
                </a:solidFill>
              </a:rPr>
              <a:t>One example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E8DBA9-23A6-0A6F-7388-9EF5775CE2E7}"/>
              </a:ext>
            </a:extLst>
          </p:cNvPr>
          <p:cNvSpPr txBox="1"/>
          <p:nvPr/>
        </p:nvSpPr>
        <p:spPr>
          <a:xfrm>
            <a:off x="1176864" y="3522811"/>
            <a:ext cx="519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Image: “Measuring sky view factor of urban canyons using hacked </a:t>
            </a:r>
            <a:r>
              <a:rPr lang="en-US" sz="900" dirty="0" err="1"/>
              <a:t>Gopro</a:t>
            </a:r>
            <a:r>
              <a:rPr lang="en-US" sz="900" dirty="0"/>
              <a:t> hemispheric video processing”, December 2015, Conference, Melbourne, Australia, White et Kimm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A6C3AC37-2095-7992-81A7-C795B4823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14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91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F8CAD771-25B8-30CE-BC6B-96E70DD40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648" y="1027965"/>
            <a:ext cx="3415549" cy="2354705"/>
          </a:xfrm>
          <a:prstGeom prst="rect">
            <a:avLst/>
          </a:prstGeom>
        </p:spPr>
      </p:pic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86A1DF7D-21F8-4350-D8A4-678BA9EAB778}"/>
              </a:ext>
            </a:extLst>
          </p:cNvPr>
          <p:cNvSpPr/>
          <p:nvPr/>
        </p:nvSpPr>
        <p:spPr>
          <a:xfrm rot="10800000">
            <a:off x="5738123" y="2041415"/>
            <a:ext cx="1524525" cy="511608"/>
          </a:xfrm>
          <a:prstGeom prst="leftArrow">
            <a:avLst>
              <a:gd name="adj1" fmla="val 45891"/>
              <a:gd name="adj2" fmla="val 50000"/>
            </a:avLst>
          </a:prstGeom>
          <a:solidFill>
            <a:srgbClr val="1907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7BB251-6D83-BEAA-6870-5A72DBC87ABB}"/>
              </a:ext>
            </a:extLst>
          </p:cNvPr>
          <p:cNvSpPr txBox="1"/>
          <p:nvPr/>
        </p:nvSpPr>
        <p:spPr>
          <a:xfrm>
            <a:off x="7448270" y="3358221"/>
            <a:ext cx="545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*Process illustration, assumptions made on the building masks.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AE62BEC-37F7-095B-6FAF-C021F5E7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07" y="1849511"/>
            <a:ext cx="4729655" cy="191486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0388B9FE-863F-6E1F-7303-7FEF470438F0}"/>
              </a:ext>
            </a:extLst>
          </p:cNvPr>
          <p:cNvSpPr txBox="1"/>
          <p:nvPr/>
        </p:nvSpPr>
        <p:spPr>
          <a:xfrm>
            <a:off x="872326" y="1274125"/>
            <a:ext cx="6449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Shading refers to the obstruction of sunlight on the PV array. 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DAFAE3FD-17F9-6C28-1CB2-E3868924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4592" y="1920456"/>
            <a:ext cx="2059959" cy="349250"/>
          </a:xfrm>
        </p:spPr>
        <p:txBody>
          <a:bodyPr/>
          <a:lstStyle/>
          <a:p>
            <a:r>
              <a:rPr lang="en-US" sz="2400" b="1" dirty="0">
                <a:solidFill>
                  <a:srgbClr val="1907C9"/>
                </a:solidFill>
              </a:rPr>
              <a:t>One example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C19FFE2-406B-F048-065B-E1F21ABDC9CF}"/>
              </a:ext>
            </a:extLst>
          </p:cNvPr>
          <p:cNvSpPr txBox="1"/>
          <p:nvPr/>
        </p:nvSpPr>
        <p:spPr>
          <a:xfrm>
            <a:off x="1176864" y="3522811"/>
            <a:ext cx="519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Image: “Measuring sky view factor of urban canyons using hacked </a:t>
            </a:r>
            <a:r>
              <a:rPr lang="en-US" sz="900" dirty="0" err="1"/>
              <a:t>Gopro</a:t>
            </a:r>
            <a:r>
              <a:rPr lang="en-US" sz="900" dirty="0"/>
              <a:t> hemispheric video processing”, December 2015, Conference, Melbourne, Australia, White et Kimm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D1B78670-1CEC-A4B7-7F23-CC6E25ABA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7975" y="403571"/>
            <a:ext cx="4706121" cy="409511"/>
          </a:xfrm>
        </p:spPr>
        <p:txBody>
          <a:bodyPr/>
          <a:lstStyle/>
          <a:p>
            <a:r>
              <a:rPr lang="en-US" dirty="0"/>
              <a:t>Shading </a:t>
            </a:r>
            <a:r>
              <a:rPr lang="en-US" sz="2400" dirty="0"/>
              <a:t>/ Full shading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7995D674-50DD-1F51-6B1E-5923E9EBC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15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6229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F8CAD771-25B8-30CE-BC6B-96E70DD40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648" y="1027964"/>
            <a:ext cx="3415549" cy="2354705"/>
          </a:xfrm>
          <a:prstGeom prst="rect">
            <a:avLst/>
          </a:prstGeom>
        </p:spPr>
      </p:pic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86A1DF7D-21F8-4350-D8A4-678BA9EAB778}"/>
              </a:ext>
            </a:extLst>
          </p:cNvPr>
          <p:cNvSpPr/>
          <p:nvPr/>
        </p:nvSpPr>
        <p:spPr>
          <a:xfrm rot="10800000">
            <a:off x="5738123" y="2041415"/>
            <a:ext cx="1524525" cy="511608"/>
          </a:xfrm>
          <a:prstGeom prst="leftArrow">
            <a:avLst>
              <a:gd name="adj1" fmla="val 45891"/>
              <a:gd name="adj2" fmla="val 50000"/>
            </a:avLst>
          </a:prstGeom>
          <a:solidFill>
            <a:srgbClr val="1907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3486FB-14E8-556A-1009-A2CE12FC1EF6}"/>
              </a:ext>
            </a:extLst>
          </p:cNvPr>
          <p:cNvSpPr txBox="1"/>
          <p:nvPr/>
        </p:nvSpPr>
        <p:spPr>
          <a:xfrm>
            <a:off x="7448270" y="3358221"/>
            <a:ext cx="545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*Process illustration, assumptions made on the building masks.</a:t>
            </a:r>
          </a:p>
        </p:txBody>
      </p:sp>
      <p:sp>
        <p:nvSpPr>
          <p:cNvPr id="24" name="Flèche : gauche 23">
            <a:extLst>
              <a:ext uri="{FF2B5EF4-FFF2-40B4-BE49-F238E27FC236}">
                <a16:creationId xmlns:a16="http://schemas.microsoft.com/office/drawing/2014/main" id="{D20A4192-4966-340C-87D0-DE6F3DD376C3}"/>
              </a:ext>
            </a:extLst>
          </p:cNvPr>
          <p:cNvSpPr/>
          <p:nvPr/>
        </p:nvSpPr>
        <p:spPr>
          <a:xfrm rot="19273092">
            <a:off x="6050517" y="3429880"/>
            <a:ext cx="1524525" cy="511608"/>
          </a:xfrm>
          <a:prstGeom prst="leftArrow">
            <a:avLst>
              <a:gd name="adj1" fmla="val 45891"/>
              <a:gd name="adj2" fmla="val 50000"/>
            </a:avLst>
          </a:prstGeom>
          <a:solidFill>
            <a:srgbClr val="1907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8C135B-DA30-B9F0-F49F-74BB67D49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07" y="1849511"/>
            <a:ext cx="4729655" cy="191486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3FB5CE2-B837-A24C-A772-DCA30226E085}"/>
              </a:ext>
            </a:extLst>
          </p:cNvPr>
          <p:cNvSpPr txBox="1"/>
          <p:nvPr/>
        </p:nvSpPr>
        <p:spPr>
          <a:xfrm>
            <a:off x="1176864" y="3522811"/>
            <a:ext cx="519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Image: “Measuring sky view factor of urban canyons using hacked </a:t>
            </a:r>
            <a:r>
              <a:rPr lang="en-US" sz="900" dirty="0" err="1"/>
              <a:t>Gopro</a:t>
            </a:r>
            <a:r>
              <a:rPr lang="en-US" sz="900" dirty="0"/>
              <a:t> hemispheric video processing”, December 2015, Conference, Melbourne, Australia, White et Kimm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BEC7967-D0D1-B3AA-A8BA-ABD13650DD9A}"/>
              </a:ext>
            </a:extLst>
          </p:cNvPr>
          <p:cNvSpPr txBox="1"/>
          <p:nvPr/>
        </p:nvSpPr>
        <p:spPr>
          <a:xfrm>
            <a:off x="872326" y="1274125"/>
            <a:ext cx="6449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Shading refers to the obstruction of sunlight on the PV array. 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05E8B80E-F8C7-5FD1-0E74-7EE878905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4592" y="1920456"/>
            <a:ext cx="2059959" cy="349250"/>
          </a:xfrm>
        </p:spPr>
        <p:txBody>
          <a:bodyPr/>
          <a:lstStyle/>
          <a:p>
            <a:r>
              <a:rPr lang="en-US" sz="2400" b="1" dirty="0">
                <a:solidFill>
                  <a:srgbClr val="1907C9"/>
                </a:solidFill>
              </a:rPr>
              <a:t>One example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47773D89-562F-D29B-289B-CD757F09B13F}"/>
              </a:ext>
            </a:extLst>
          </p:cNvPr>
          <p:cNvSpPr txBox="1">
            <a:spLocks/>
          </p:cNvSpPr>
          <p:nvPr/>
        </p:nvSpPr>
        <p:spPr>
          <a:xfrm>
            <a:off x="4027975" y="403571"/>
            <a:ext cx="4706121" cy="4095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10069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Shading </a:t>
            </a:r>
            <a:r>
              <a:rPr lang="en-US" sz="2400" dirty="0"/>
              <a:t>/ Full shading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0A254D3-9507-D77A-28B6-6382ADA04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45" y="4143928"/>
            <a:ext cx="4813492" cy="2701140"/>
          </a:xfrm>
          <a:prstGeom prst="rect">
            <a:avLst/>
          </a:prstGeom>
        </p:spPr>
      </p:pic>
      <p:sp>
        <p:nvSpPr>
          <p:cNvPr id="22" name="Sous-titre 2">
            <a:extLst>
              <a:ext uri="{FF2B5EF4-FFF2-40B4-BE49-F238E27FC236}">
                <a16:creationId xmlns:a16="http://schemas.microsoft.com/office/drawing/2014/main" id="{1B1C67DA-49D3-B921-97B7-0340BBD2D139}"/>
              </a:ext>
            </a:extLst>
          </p:cNvPr>
          <p:cNvSpPr txBox="1">
            <a:spLocks/>
          </p:cNvSpPr>
          <p:nvPr/>
        </p:nvSpPr>
        <p:spPr>
          <a:xfrm>
            <a:off x="2836126" y="3872061"/>
            <a:ext cx="2143287" cy="349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Signature</a:t>
            </a:r>
          </a:p>
        </p:txBody>
      </p:sp>
      <p:sp>
        <p:nvSpPr>
          <p:cNvPr id="26" name="Espace réservé du numéro de diapositive 25">
            <a:extLst>
              <a:ext uri="{FF2B5EF4-FFF2-40B4-BE49-F238E27FC236}">
                <a16:creationId xmlns:a16="http://schemas.microsoft.com/office/drawing/2014/main" id="{05D882BC-702A-1AD9-AE87-18536469D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16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541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F8CAD771-25B8-30CE-BC6B-96E70DD40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648" y="1027964"/>
            <a:ext cx="3415549" cy="2354705"/>
          </a:xfrm>
          <a:prstGeom prst="rect">
            <a:avLst/>
          </a:prstGeom>
        </p:spPr>
      </p:pic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86A1DF7D-21F8-4350-D8A4-678BA9EAB778}"/>
              </a:ext>
            </a:extLst>
          </p:cNvPr>
          <p:cNvSpPr/>
          <p:nvPr/>
        </p:nvSpPr>
        <p:spPr>
          <a:xfrm rot="10800000">
            <a:off x="5738123" y="2041415"/>
            <a:ext cx="1524525" cy="511608"/>
          </a:xfrm>
          <a:prstGeom prst="leftArrow">
            <a:avLst>
              <a:gd name="adj1" fmla="val 45891"/>
              <a:gd name="adj2" fmla="val 50000"/>
            </a:avLst>
          </a:prstGeom>
          <a:solidFill>
            <a:srgbClr val="1907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C3486FB-14E8-556A-1009-A2CE12FC1EF6}"/>
              </a:ext>
            </a:extLst>
          </p:cNvPr>
          <p:cNvSpPr txBox="1"/>
          <p:nvPr/>
        </p:nvSpPr>
        <p:spPr>
          <a:xfrm>
            <a:off x="7448270" y="3358221"/>
            <a:ext cx="5451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*Process illustration, assumptions made on the building masks.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FC7F092-6F89-EC6D-56A3-A622B621E5D2}"/>
              </a:ext>
            </a:extLst>
          </p:cNvPr>
          <p:cNvSpPr txBox="1"/>
          <p:nvPr/>
        </p:nvSpPr>
        <p:spPr>
          <a:xfrm>
            <a:off x="6812779" y="4068327"/>
            <a:ext cx="5116856" cy="19697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Detection Hints: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Temporal cycle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Correlated with the sun position</a:t>
            </a:r>
          </a:p>
          <a:p>
            <a:pPr lvl="1"/>
            <a:r>
              <a:rPr lang="en-US" sz="1400" dirty="0"/>
              <a:t>(Low sun horizons have higher chances of getting shaded.)</a:t>
            </a:r>
          </a:p>
          <a:p>
            <a:pPr marL="285750" indent="-285750">
              <a:buFontTx/>
              <a:buChar char="-"/>
            </a:pPr>
            <a:r>
              <a:rPr lang="en-US" dirty="0"/>
              <a:t>Decrease in the same order of magnitude as the POA-direct component ratio out of POA-global</a:t>
            </a:r>
          </a:p>
          <a:p>
            <a:pPr marL="285750" indent="-285750">
              <a:buFontTx/>
              <a:buChar char="-"/>
            </a:pPr>
            <a:r>
              <a:rPr lang="en-US" dirty="0"/>
              <a:t>Sudden drops/increase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E8A78A98-F9F9-C269-CA01-F200ECDA0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07" y="1849511"/>
            <a:ext cx="4729655" cy="1914867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26EF0F55-65A4-DB39-EE97-52A387B38E4C}"/>
              </a:ext>
            </a:extLst>
          </p:cNvPr>
          <p:cNvSpPr txBox="1"/>
          <p:nvPr/>
        </p:nvSpPr>
        <p:spPr>
          <a:xfrm>
            <a:off x="872326" y="1274125"/>
            <a:ext cx="6449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Shading refers to the obstruction of sunlight on the PV array. </a:t>
            </a:r>
          </a:p>
        </p:txBody>
      </p:sp>
      <p:sp>
        <p:nvSpPr>
          <p:cNvPr id="30" name="Sous-titre 2">
            <a:extLst>
              <a:ext uri="{FF2B5EF4-FFF2-40B4-BE49-F238E27FC236}">
                <a16:creationId xmlns:a16="http://schemas.microsoft.com/office/drawing/2014/main" id="{F3FD3EDD-8198-3DD8-BFC0-A6F6A44EE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4592" y="1920456"/>
            <a:ext cx="2059959" cy="349250"/>
          </a:xfrm>
        </p:spPr>
        <p:txBody>
          <a:bodyPr/>
          <a:lstStyle/>
          <a:p>
            <a:r>
              <a:rPr lang="en-US" sz="2400" b="1" dirty="0">
                <a:solidFill>
                  <a:srgbClr val="1907C9"/>
                </a:solidFill>
              </a:rPr>
              <a:t>One example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354B0420-F538-A351-6A77-AFC480426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145" y="4143928"/>
            <a:ext cx="4813492" cy="2701140"/>
          </a:xfrm>
          <a:prstGeom prst="rect">
            <a:avLst/>
          </a:prstGeom>
        </p:spPr>
      </p:pic>
      <p:sp>
        <p:nvSpPr>
          <p:cNvPr id="24" name="Flèche : gauche 23">
            <a:extLst>
              <a:ext uri="{FF2B5EF4-FFF2-40B4-BE49-F238E27FC236}">
                <a16:creationId xmlns:a16="http://schemas.microsoft.com/office/drawing/2014/main" id="{D20A4192-4966-340C-87D0-DE6F3DD376C3}"/>
              </a:ext>
            </a:extLst>
          </p:cNvPr>
          <p:cNvSpPr/>
          <p:nvPr/>
        </p:nvSpPr>
        <p:spPr>
          <a:xfrm rot="19273092">
            <a:off x="6050517" y="3429880"/>
            <a:ext cx="1524525" cy="511608"/>
          </a:xfrm>
          <a:prstGeom prst="leftArrow">
            <a:avLst>
              <a:gd name="adj1" fmla="val 45891"/>
              <a:gd name="adj2" fmla="val 50000"/>
            </a:avLst>
          </a:prstGeom>
          <a:solidFill>
            <a:srgbClr val="1907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03F7B50-9B8F-847D-BCDF-27B8757F40A7}"/>
              </a:ext>
            </a:extLst>
          </p:cNvPr>
          <p:cNvSpPr txBox="1"/>
          <p:nvPr/>
        </p:nvSpPr>
        <p:spPr>
          <a:xfrm>
            <a:off x="1176864" y="3522811"/>
            <a:ext cx="5192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Image: “Measuring sky view factor of urban canyons using hacked </a:t>
            </a:r>
            <a:r>
              <a:rPr lang="en-US" sz="900" dirty="0" err="1"/>
              <a:t>Gopro</a:t>
            </a:r>
            <a:r>
              <a:rPr lang="en-US" sz="900" dirty="0"/>
              <a:t> hemispheric video processing”, December 2015, Conference, Melbourne, Australia, White et Kimm</a:t>
            </a:r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31780A81-70A4-8295-F7F3-7F4DEF81C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7975" y="403571"/>
            <a:ext cx="4706121" cy="409511"/>
          </a:xfrm>
        </p:spPr>
        <p:txBody>
          <a:bodyPr/>
          <a:lstStyle/>
          <a:p>
            <a:r>
              <a:rPr lang="en-US" dirty="0"/>
              <a:t>Shading </a:t>
            </a:r>
            <a:r>
              <a:rPr lang="en-US" sz="2400" dirty="0"/>
              <a:t>/ Full shading</a:t>
            </a:r>
          </a:p>
        </p:txBody>
      </p:sp>
      <p:sp>
        <p:nvSpPr>
          <p:cNvPr id="36" name="Sous-titre 2">
            <a:extLst>
              <a:ext uri="{FF2B5EF4-FFF2-40B4-BE49-F238E27FC236}">
                <a16:creationId xmlns:a16="http://schemas.microsoft.com/office/drawing/2014/main" id="{7998E332-C7FE-1282-D82C-A5CB193865D0}"/>
              </a:ext>
            </a:extLst>
          </p:cNvPr>
          <p:cNvSpPr txBox="1">
            <a:spLocks/>
          </p:cNvSpPr>
          <p:nvPr/>
        </p:nvSpPr>
        <p:spPr>
          <a:xfrm>
            <a:off x="2836126" y="3872061"/>
            <a:ext cx="2143287" cy="349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Signature</a:t>
            </a:r>
          </a:p>
        </p:txBody>
      </p:sp>
      <p:sp>
        <p:nvSpPr>
          <p:cNvPr id="38" name="Espace réservé du numéro de diapositive 37">
            <a:extLst>
              <a:ext uri="{FF2B5EF4-FFF2-40B4-BE49-F238E27FC236}">
                <a16:creationId xmlns:a16="http://schemas.microsoft.com/office/drawing/2014/main" id="{6BFFA474-B16E-5836-AEA5-C997D7770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17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9FE16-614E-198C-E0FD-626D804C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027" y="461638"/>
            <a:ext cx="3216402" cy="409511"/>
          </a:xfrm>
        </p:spPr>
        <p:txBody>
          <a:bodyPr/>
          <a:lstStyle/>
          <a:p>
            <a:r>
              <a:rPr lang="en-US"/>
              <a:t>Inverter clipping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3CD155-673C-D259-2151-3AED724EB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502" y="1104114"/>
            <a:ext cx="8534400" cy="730221"/>
          </a:xfrm>
        </p:spPr>
        <p:txBody>
          <a:bodyPr/>
          <a:lstStyle/>
          <a:p>
            <a:r>
              <a:rPr lang="en-US" sz="1800" dirty="0"/>
              <a:t>« Inverter clipping » occurs when the generated DC power exceeds the inverter limit.</a:t>
            </a:r>
          </a:p>
          <a:p>
            <a:r>
              <a:rPr lang="en-US" sz="1800" dirty="0"/>
              <a:t> Then, the inverter caps the generated DC power by moving the operating point to reduce the DC production and fit within the inverter input limits.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D2E6EB-7D46-1D10-3B0F-C44E1B82E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18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6195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9FE16-614E-198C-E0FD-626D804C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027" y="461638"/>
            <a:ext cx="3216402" cy="409511"/>
          </a:xfrm>
        </p:spPr>
        <p:txBody>
          <a:bodyPr/>
          <a:lstStyle/>
          <a:p>
            <a:r>
              <a:rPr lang="en-US" dirty="0"/>
              <a:t>Inverter clipping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3CD155-673C-D259-2151-3AED724EB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502" y="1104114"/>
            <a:ext cx="8534400" cy="730221"/>
          </a:xfrm>
        </p:spPr>
        <p:txBody>
          <a:bodyPr/>
          <a:lstStyle/>
          <a:p>
            <a:r>
              <a:rPr lang="en-US" sz="1800" dirty="0"/>
              <a:t>« Inverter clipping » occurs when the generated DC power exceeds the inverter limit.</a:t>
            </a:r>
          </a:p>
          <a:p>
            <a:r>
              <a:rPr lang="en-US" sz="1800" dirty="0"/>
              <a:t> Then, the inverter caps the generated DC power by moving the operating point to reduce the DC production and fit within the inverter input limits.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655FA70-95DC-8B08-1685-C941F606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82" y="2289230"/>
            <a:ext cx="3711781" cy="2943772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D1E98A1C-6721-2A1A-2682-6952AEBF685C}"/>
              </a:ext>
            </a:extLst>
          </p:cNvPr>
          <p:cNvSpPr txBox="1">
            <a:spLocks/>
          </p:cNvSpPr>
          <p:nvPr/>
        </p:nvSpPr>
        <p:spPr>
          <a:xfrm>
            <a:off x="878182" y="5322786"/>
            <a:ext cx="3962400" cy="730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Example where the inverter increases the tension to reduce the DC power.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79191B-06C7-00C4-016E-A6C45B663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19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73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58490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319753" y="5108602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568887" y="4923936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40A24F-0617-3028-876E-8AFC465DB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9FE16-614E-198C-E0FD-626D804C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027" y="461638"/>
            <a:ext cx="3216402" cy="409511"/>
          </a:xfrm>
        </p:spPr>
        <p:txBody>
          <a:bodyPr/>
          <a:lstStyle/>
          <a:p>
            <a:r>
              <a:rPr lang="en-US" dirty="0"/>
              <a:t>Inverter clipping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3CD155-673C-D259-2151-3AED724EB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502" y="1104114"/>
            <a:ext cx="8534400" cy="730221"/>
          </a:xfrm>
        </p:spPr>
        <p:txBody>
          <a:bodyPr/>
          <a:lstStyle/>
          <a:p>
            <a:r>
              <a:rPr lang="en-US" sz="1800" dirty="0"/>
              <a:t>« Inverter clipping » occurs when the generated DC power exceeds the inverter limit.</a:t>
            </a:r>
          </a:p>
          <a:p>
            <a:r>
              <a:rPr lang="en-US" sz="1800" dirty="0"/>
              <a:t> Then, the inverter caps the generated DC power by moving the operating point to reduce the DC production and fit within the inverter input limits.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E5AF07-C872-063D-4AAB-D45040A4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87" y="2155492"/>
            <a:ext cx="5046697" cy="28681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655FA70-95DC-8B08-1685-C941F606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82" y="2289230"/>
            <a:ext cx="3711781" cy="2943772"/>
          </a:xfrm>
          <a:prstGeom prst="rect">
            <a:avLst/>
          </a:prstGeom>
        </p:spPr>
      </p:pic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62306670-E864-476F-0041-51B9AC03EA37}"/>
              </a:ext>
            </a:extLst>
          </p:cNvPr>
          <p:cNvSpPr/>
          <p:nvPr/>
        </p:nvSpPr>
        <p:spPr>
          <a:xfrm rot="10800000">
            <a:off x="4922965" y="3221715"/>
            <a:ext cx="1524525" cy="511608"/>
          </a:xfrm>
          <a:prstGeom prst="leftArrow">
            <a:avLst>
              <a:gd name="adj1" fmla="val 45891"/>
              <a:gd name="adj2" fmla="val 50000"/>
            </a:avLst>
          </a:prstGeom>
          <a:solidFill>
            <a:srgbClr val="1907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CE8E633A-DE37-0087-E0D3-19669A74C8CD}"/>
              </a:ext>
            </a:extLst>
          </p:cNvPr>
          <p:cNvSpPr txBox="1">
            <a:spLocks/>
          </p:cNvSpPr>
          <p:nvPr/>
        </p:nvSpPr>
        <p:spPr>
          <a:xfrm>
            <a:off x="878182" y="5322786"/>
            <a:ext cx="3962400" cy="730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Example where the inverter increases the tension to reduce the DC power.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92B3E6A8-2727-75F0-6E32-25CFB0CF5E91}"/>
              </a:ext>
            </a:extLst>
          </p:cNvPr>
          <p:cNvSpPr txBox="1">
            <a:spLocks/>
          </p:cNvSpPr>
          <p:nvPr/>
        </p:nvSpPr>
        <p:spPr>
          <a:xfrm>
            <a:off x="8149096" y="1878102"/>
            <a:ext cx="2143287" cy="349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Signature</a:t>
            </a:r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B0121FDB-0CCA-A36D-F416-DDD5C6D37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20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3740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F9FE16-614E-198C-E0FD-626D804CD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7027" y="461638"/>
            <a:ext cx="3216402" cy="409511"/>
          </a:xfrm>
        </p:spPr>
        <p:txBody>
          <a:bodyPr/>
          <a:lstStyle/>
          <a:p>
            <a:r>
              <a:rPr lang="en-US" dirty="0"/>
              <a:t>Inverter clipping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3CD155-673C-D259-2151-3AED724EB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502" y="1104114"/>
            <a:ext cx="8534400" cy="730221"/>
          </a:xfrm>
        </p:spPr>
        <p:txBody>
          <a:bodyPr/>
          <a:lstStyle/>
          <a:p>
            <a:r>
              <a:rPr lang="en-US" sz="1800" dirty="0"/>
              <a:t>« Inverter clipping » occurs when the generated DC power exceeds the inverter limit.</a:t>
            </a:r>
          </a:p>
          <a:p>
            <a:r>
              <a:rPr lang="en-US" sz="1800" dirty="0"/>
              <a:t> Then, the inverter caps the generated DC power by moving the operating point to reduce the DC production and fit within the inverter input limits.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E5AF07-C872-063D-4AAB-D45040A4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387" y="2155492"/>
            <a:ext cx="5046697" cy="286817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655FA70-95DC-8B08-1685-C941F606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182" y="2289230"/>
            <a:ext cx="3711781" cy="2943772"/>
          </a:xfrm>
          <a:prstGeom prst="rect">
            <a:avLst/>
          </a:prstGeom>
        </p:spPr>
      </p:pic>
      <p:sp>
        <p:nvSpPr>
          <p:cNvPr id="15" name="Flèche : gauche 14">
            <a:extLst>
              <a:ext uri="{FF2B5EF4-FFF2-40B4-BE49-F238E27FC236}">
                <a16:creationId xmlns:a16="http://schemas.microsoft.com/office/drawing/2014/main" id="{62306670-E864-476F-0041-51B9AC03EA37}"/>
              </a:ext>
            </a:extLst>
          </p:cNvPr>
          <p:cNvSpPr/>
          <p:nvPr/>
        </p:nvSpPr>
        <p:spPr>
          <a:xfrm rot="10800000">
            <a:off x="4922965" y="3221715"/>
            <a:ext cx="1524525" cy="511608"/>
          </a:xfrm>
          <a:prstGeom prst="leftArrow">
            <a:avLst>
              <a:gd name="adj1" fmla="val 45891"/>
              <a:gd name="adj2" fmla="val 50000"/>
            </a:avLst>
          </a:prstGeom>
          <a:solidFill>
            <a:srgbClr val="1907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ous-titre 2">
            <a:extLst>
              <a:ext uri="{FF2B5EF4-FFF2-40B4-BE49-F238E27FC236}">
                <a16:creationId xmlns:a16="http://schemas.microsoft.com/office/drawing/2014/main" id="{CE8E633A-DE37-0087-E0D3-19669A74C8CD}"/>
              </a:ext>
            </a:extLst>
          </p:cNvPr>
          <p:cNvSpPr txBox="1">
            <a:spLocks/>
          </p:cNvSpPr>
          <p:nvPr/>
        </p:nvSpPr>
        <p:spPr>
          <a:xfrm>
            <a:off x="878182" y="5322786"/>
            <a:ext cx="3962400" cy="7302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Example where the inverter increases the tension to reduce the DC power.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06E8024-11BB-9883-FED2-47B8A08B0E6F}"/>
              </a:ext>
            </a:extLst>
          </p:cNvPr>
          <p:cNvSpPr txBox="1"/>
          <p:nvPr/>
        </p:nvSpPr>
        <p:spPr>
          <a:xfrm>
            <a:off x="5402317" y="5196033"/>
            <a:ext cx="405699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Detection Hints: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Clipping threshold is generally fixed</a:t>
            </a:r>
          </a:p>
          <a:p>
            <a:pPr marL="285750" indent="-285750">
              <a:buFontTx/>
              <a:buChar char="-"/>
            </a:pPr>
            <a:r>
              <a:rPr lang="en-US" dirty="0"/>
              <a:t>Occurs at high sunny conditions</a:t>
            </a:r>
          </a:p>
          <a:p>
            <a:pPr marL="285750" indent="-285750">
              <a:buFontTx/>
              <a:buChar char="-"/>
            </a:pPr>
            <a:r>
              <a:rPr lang="en-US" dirty="0"/>
              <a:t>Slope = 0 W/m2/h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92B3E6A8-2727-75F0-6E32-25CFB0CF5E91}"/>
              </a:ext>
            </a:extLst>
          </p:cNvPr>
          <p:cNvSpPr txBox="1">
            <a:spLocks/>
          </p:cNvSpPr>
          <p:nvPr/>
        </p:nvSpPr>
        <p:spPr>
          <a:xfrm>
            <a:off x="8149096" y="1878102"/>
            <a:ext cx="2143287" cy="349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Signature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2F3920-1064-B735-F8C6-579E62A2B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21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771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F863D-1B6A-B4B6-D918-0729BA5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short-circuit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1466A9-2FEA-DD70-6F80-01EA0B593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499" y="1938118"/>
            <a:ext cx="8534400" cy="349406"/>
          </a:xfrm>
        </p:spPr>
        <p:txBody>
          <a:bodyPr/>
          <a:lstStyle/>
          <a:p>
            <a:r>
              <a:rPr lang="en-US" sz="1800" dirty="0"/>
              <a:t>A module short-circuit occurs when the current does not flow through</a:t>
            </a:r>
            <a:br>
              <a:rPr lang="en-US" sz="1800" dirty="0"/>
            </a:br>
            <a:r>
              <a:rPr lang="en-US" sz="1800" dirty="0"/>
              <a:t>its cells but through another path (such as the bypass diodes).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8A90DD45-8DDD-6358-16EA-15E1C8E0F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22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68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F863D-1B6A-B4B6-D918-0729BA5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short-circuit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1466A9-2FEA-DD70-6F80-01EA0B593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499" y="1938118"/>
            <a:ext cx="8534400" cy="349406"/>
          </a:xfrm>
        </p:spPr>
        <p:txBody>
          <a:bodyPr/>
          <a:lstStyle/>
          <a:p>
            <a:r>
              <a:rPr lang="en-US" sz="1800" dirty="0"/>
              <a:t>A module short-circuit occurs when the current does not flow through</a:t>
            </a:r>
            <a:br>
              <a:rPr lang="en-US" sz="1800" dirty="0"/>
            </a:br>
            <a:r>
              <a:rPr lang="en-US" sz="1800" dirty="0"/>
              <a:t>its cells but through another path (such as the bypass diodes).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D98943C1-5D4B-7D63-47C6-0A20C88836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445" y="2809363"/>
            <a:ext cx="7265037" cy="4048637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+mn-lt"/>
              </a:rPr>
              <a:t>Potential causes:</a:t>
            </a:r>
          </a:p>
          <a:p>
            <a:endParaRPr lang="en-US" sz="1800" b="1" dirty="0">
              <a:latin typeface="+mn-lt"/>
            </a:endParaRPr>
          </a:p>
          <a:p>
            <a:pPr marL="368299" indent="-342900">
              <a:buFontTx/>
              <a:buChar char="-"/>
            </a:pPr>
            <a:r>
              <a:rPr lang="en-US" sz="1800" dirty="0">
                <a:latin typeface="+mn-lt"/>
              </a:rPr>
              <a:t>Improper manufacturing (soldering error, bus bar misalignment…)</a:t>
            </a:r>
          </a:p>
          <a:p>
            <a:pPr marL="368299" indent="-342900">
              <a:buFontTx/>
              <a:buChar char="-"/>
            </a:pPr>
            <a:r>
              <a:rPr lang="en-US" sz="1800" dirty="0">
                <a:latin typeface="+mn-lt"/>
              </a:rPr>
              <a:t>Faulty bypass diodes in short-circuit position</a:t>
            </a:r>
          </a:p>
          <a:p>
            <a:pPr marL="368299" indent="-342900">
              <a:buFontTx/>
              <a:buChar char="-"/>
            </a:pPr>
            <a:r>
              <a:rPr lang="en-US" sz="1800" dirty="0">
                <a:latin typeface="+mn-lt"/>
              </a:rPr>
              <a:t>Improper installation (connection error, damaged connectors…)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Situations where the PV module is « intentionally » bypassed thanks to the bypass diodes:</a:t>
            </a:r>
          </a:p>
          <a:p>
            <a:pPr marL="1028683" lvl="1" indent="-342900"/>
            <a:r>
              <a:rPr lang="en-US" sz="1800" dirty="0">
                <a:latin typeface="+mn-lt"/>
              </a:rPr>
              <a:t>Damaged cells (from hailing, lightning…) </a:t>
            </a:r>
          </a:p>
          <a:p>
            <a:pPr marL="1028683" lvl="1" indent="-342900"/>
            <a:r>
              <a:rPr lang="en-US" sz="1800" dirty="0">
                <a:latin typeface="+mn-lt"/>
              </a:rPr>
              <a:t>Electrical insulation defect due to moisture ingress</a:t>
            </a:r>
          </a:p>
          <a:p>
            <a:pPr marL="1028683" lvl="1" indent="-342900"/>
            <a:r>
              <a:rPr lang="en-US" sz="1800" dirty="0">
                <a:latin typeface="+mn-lt"/>
              </a:rPr>
              <a:t>Shading with hotspots</a:t>
            </a:r>
          </a:p>
          <a:p>
            <a:pPr marL="1028683" lvl="1" indent="-342900"/>
            <a:r>
              <a:rPr lang="en-US" sz="1800" dirty="0">
                <a:latin typeface="+mn-lt"/>
              </a:rPr>
              <a:t>Advanced aging with severe mismatch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68299" indent="-342900">
              <a:buFontTx/>
              <a:buChar char="-"/>
            </a:pPr>
            <a:endParaRPr lang="en-US" sz="1800" dirty="0">
              <a:latin typeface="+mn-lt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4A0D59F6-0ED4-504D-BBBE-3AEBD29E4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23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605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F863D-1B6A-B4B6-D918-0729BA5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short-circuit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1466A9-2FEA-DD70-6F80-01EA0B593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499" y="1938118"/>
            <a:ext cx="8534400" cy="349406"/>
          </a:xfrm>
        </p:spPr>
        <p:txBody>
          <a:bodyPr/>
          <a:lstStyle/>
          <a:p>
            <a:r>
              <a:rPr lang="en-US" sz="1800" dirty="0"/>
              <a:t>A module short-circuit occurs when the current does not flow through</a:t>
            </a:r>
            <a:br>
              <a:rPr lang="en-US" sz="1800" dirty="0"/>
            </a:br>
            <a:r>
              <a:rPr lang="en-US" sz="1800" dirty="0"/>
              <a:t>its cells but through another path (such as the bypass diodes).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1E0E55-7185-B79B-BB04-ADE97AB3D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8"/>
          <a:stretch/>
        </p:blipFill>
        <p:spPr bwMode="auto">
          <a:xfrm>
            <a:off x="7771440" y="703231"/>
            <a:ext cx="4104005" cy="3142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A492B525-9A65-8587-A07E-70E946F7F30D}"/>
              </a:ext>
            </a:extLst>
          </p:cNvPr>
          <p:cNvSpPr txBox="1">
            <a:spLocks/>
          </p:cNvSpPr>
          <p:nvPr/>
        </p:nvSpPr>
        <p:spPr>
          <a:xfrm>
            <a:off x="8856902" y="353825"/>
            <a:ext cx="2143287" cy="349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Signature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BA2083E3-35E7-E832-67AB-94E401E41BD1}"/>
              </a:ext>
            </a:extLst>
          </p:cNvPr>
          <p:cNvSpPr txBox="1">
            <a:spLocks/>
          </p:cNvSpPr>
          <p:nvPr/>
        </p:nvSpPr>
        <p:spPr>
          <a:xfrm>
            <a:off x="224445" y="2809363"/>
            <a:ext cx="7265037" cy="40486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+mn-lt"/>
              </a:rPr>
              <a:t>Potential causes:</a:t>
            </a:r>
          </a:p>
          <a:p>
            <a:endParaRPr lang="en-US" sz="1800" b="1">
              <a:latin typeface="+mn-lt"/>
            </a:endParaRPr>
          </a:p>
          <a:p>
            <a:pPr marL="368299" indent="-342900">
              <a:buFontTx/>
              <a:buChar char="-"/>
            </a:pPr>
            <a:r>
              <a:rPr lang="en-US" sz="1800">
                <a:latin typeface="+mn-lt"/>
              </a:rPr>
              <a:t>Improper manufacturing (soldering error, bus bar misalignment…)</a:t>
            </a:r>
          </a:p>
          <a:p>
            <a:pPr marL="368299" indent="-342900">
              <a:buFontTx/>
              <a:buChar char="-"/>
            </a:pPr>
            <a:r>
              <a:rPr lang="en-US" sz="1800">
                <a:latin typeface="+mn-lt"/>
              </a:rPr>
              <a:t>Faulty bypass diodes in short-circuit position</a:t>
            </a:r>
          </a:p>
          <a:p>
            <a:pPr marL="368299" indent="-342900">
              <a:buFontTx/>
              <a:buChar char="-"/>
            </a:pPr>
            <a:r>
              <a:rPr lang="en-US" sz="1800">
                <a:latin typeface="+mn-lt"/>
              </a:rPr>
              <a:t>Improper installation (connection error, damaged connectors…)</a:t>
            </a:r>
          </a:p>
          <a:p>
            <a:endParaRPr lang="en-US" sz="1800">
              <a:latin typeface="+mn-lt"/>
            </a:endParaRPr>
          </a:p>
          <a:p>
            <a:r>
              <a:rPr lang="en-US" sz="1800">
                <a:latin typeface="+mn-lt"/>
              </a:rPr>
              <a:t>Situations where the PV module is « intentionally » bypassed thanks to the bypass diodes:</a:t>
            </a:r>
          </a:p>
          <a:p>
            <a:pPr marL="1028683" lvl="1" indent="-342900"/>
            <a:r>
              <a:rPr lang="en-US" sz="1800"/>
              <a:t>Damaged cells (from hailing, lightning…) </a:t>
            </a:r>
          </a:p>
          <a:p>
            <a:pPr marL="1028683" lvl="1" indent="-342900"/>
            <a:r>
              <a:rPr lang="en-US" sz="1800"/>
              <a:t>Electrical insulation defect due to moisture ingress</a:t>
            </a:r>
          </a:p>
          <a:p>
            <a:pPr marL="1028683" lvl="1" indent="-342900"/>
            <a:r>
              <a:rPr lang="en-US" sz="1800"/>
              <a:t>Shading with hotspots</a:t>
            </a:r>
          </a:p>
          <a:p>
            <a:pPr marL="1028683" lvl="1" indent="-342900"/>
            <a:r>
              <a:rPr lang="en-US" sz="1800"/>
              <a:t>Advanced aging with severe mismatch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endParaRPr lang="en-US" sz="1800">
              <a:latin typeface="+mn-lt"/>
            </a:endParaRPr>
          </a:p>
          <a:p>
            <a:pPr marL="368299" indent="-342900">
              <a:buFontTx/>
              <a:buChar char="-"/>
            </a:pPr>
            <a:endParaRPr lang="en-US" sz="1800" dirty="0">
              <a:latin typeface="+mn-lt"/>
            </a:endParaRP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AF8BD0FA-4913-FB2D-4E4D-5A62B050B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24</a:t>
            </a:fld>
            <a:r>
              <a:rPr lang="fr-FR"/>
              <a:t> / 27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0943ED6-47B2-7E6A-BB79-FAA7F36428B8}"/>
              </a:ext>
            </a:extLst>
          </p:cNvPr>
          <p:cNvCxnSpPr>
            <a:cxnSpLocks/>
          </p:cNvCxnSpPr>
          <p:nvPr/>
        </p:nvCxnSpPr>
        <p:spPr>
          <a:xfrm flipH="1">
            <a:off x="10788533" y="2287524"/>
            <a:ext cx="21165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722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F863D-1B6A-B4B6-D918-0729BA50DC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short-circuit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51466A9-2FEA-DD70-6F80-01EA0B593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499" y="1938118"/>
            <a:ext cx="8534400" cy="349406"/>
          </a:xfrm>
        </p:spPr>
        <p:txBody>
          <a:bodyPr/>
          <a:lstStyle/>
          <a:p>
            <a:r>
              <a:rPr lang="en-US" sz="1800" dirty="0"/>
              <a:t>A module short-circuit occurs when the current does not flow through</a:t>
            </a:r>
            <a:br>
              <a:rPr lang="en-US" sz="1800" dirty="0"/>
            </a:br>
            <a:r>
              <a:rPr lang="en-US" sz="1800" dirty="0"/>
              <a:t>its cells but through another path (such as the bypass diodes).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794CBD-F3ED-FCD2-BC57-1009CE30B9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4445" y="2809363"/>
            <a:ext cx="7265037" cy="4048637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+mn-lt"/>
              </a:rPr>
              <a:t>Potential causes:</a:t>
            </a:r>
          </a:p>
          <a:p>
            <a:endParaRPr lang="en-US" sz="1800" b="1" dirty="0">
              <a:latin typeface="+mn-lt"/>
            </a:endParaRPr>
          </a:p>
          <a:p>
            <a:pPr marL="368299" indent="-342900">
              <a:buFontTx/>
              <a:buChar char="-"/>
            </a:pPr>
            <a:r>
              <a:rPr lang="en-US" sz="1800" dirty="0">
                <a:latin typeface="+mn-lt"/>
              </a:rPr>
              <a:t>Improper manufacturing (soldering error, bus bar misalignment…)</a:t>
            </a:r>
          </a:p>
          <a:p>
            <a:pPr marL="368299" indent="-342900">
              <a:buFontTx/>
              <a:buChar char="-"/>
            </a:pPr>
            <a:r>
              <a:rPr lang="en-US" sz="1800" dirty="0">
                <a:latin typeface="+mn-lt"/>
              </a:rPr>
              <a:t>Faulty bypass diodes in short-circuit position</a:t>
            </a:r>
          </a:p>
          <a:p>
            <a:pPr marL="368299" indent="-342900">
              <a:buFontTx/>
              <a:buChar char="-"/>
            </a:pPr>
            <a:r>
              <a:rPr lang="en-US" sz="1800" dirty="0">
                <a:latin typeface="+mn-lt"/>
              </a:rPr>
              <a:t>Improper installation (connection error, damaged connectors…)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Situations where the PV module is « intentionally » bypassed thanks to the bypass diodes:</a:t>
            </a:r>
          </a:p>
          <a:p>
            <a:pPr marL="1028683" lvl="1" indent="-342900"/>
            <a:r>
              <a:rPr lang="en-US" sz="1800" dirty="0">
                <a:latin typeface="+mn-lt"/>
              </a:rPr>
              <a:t>Damaged cells (from hailing, lightning…) </a:t>
            </a:r>
          </a:p>
          <a:p>
            <a:pPr marL="1028683" lvl="1" indent="-342900"/>
            <a:r>
              <a:rPr lang="en-US" sz="1800" dirty="0">
                <a:latin typeface="+mn-lt"/>
              </a:rPr>
              <a:t>Electrical insulation defect due to moisture ingress</a:t>
            </a:r>
          </a:p>
          <a:p>
            <a:pPr marL="1028683" lvl="1" indent="-342900"/>
            <a:r>
              <a:rPr lang="en-US" sz="1800" dirty="0">
                <a:latin typeface="+mn-lt"/>
              </a:rPr>
              <a:t>Shading with hotspots</a:t>
            </a:r>
          </a:p>
          <a:p>
            <a:pPr marL="1028683" lvl="1" indent="-342900"/>
            <a:r>
              <a:rPr lang="en-US" sz="1800" dirty="0">
                <a:latin typeface="+mn-lt"/>
              </a:rPr>
              <a:t>Advanced aging with severe mismatch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68299" indent="-342900">
              <a:buFontTx/>
              <a:buChar char="-"/>
            </a:pPr>
            <a:endParaRPr lang="en-US" sz="1800" dirty="0">
              <a:latin typeface="+mn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BC5C99A-D90D-813F-BA57-0E5163E8ECB7}"/>
              </a:ext>
            </a:extLst>
          </p:cNvPr>
          <p:cNvSpPr txBox="1"/>
          <p:nvPr/>
        </p:nvSpPr>
        <p:spPr>
          <a:xfrm>
            <a:off x="7900051" y="4125614"/>
            <a:ext cx="4056993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Detection Hints: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Constant underperformance</a:t>
            </a:r>
          </a:p>
          <a:p>
            <a:pPr marL="285750" indent="-285750">
              <a:buFontTx/>
              <a:buChar char="-"/>
            </a:pPr>
            <a:r>
              <a:rPr lang="en-US" dirty="0"/>
              <a:t>Start at a specific date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power reduction is proportional to the number of short-circuited modules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B1E0E55-7185-B79B-BB04-ADE97AB3D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68"/>
          <a:stretch/>
        </p:blipFill>
        <p:spPr bwMode="auto">
          <a:xfrm>
            <a:off x="7771440" y="703231"/>
            <a:ext cx="4104005" cy="31426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Sous-titre 2">
            <a:extLst>
              <a:ext uri="{FF2B5EF4-FFF2-40B4-BE49-F238E27FC236}">
                <a16:creationId xmlns:a16="http://schemas.microsoft.com/office/drawing/2014/main" id="{A492B525-9A65-8587-A07E-70E946F7F30D}"/>
              </a:ext>
            </a:extLst>
          </p:cNvPr>
          <p:cNvSpPr txBox="1">
            <a:spLocks/>
          </p:cNvSpPr>
          <p:nvPr/>
        </p:nvSpPr>
        <p:spPr>
          <a:xfrm>
            <a:off x="8856902" y="353825"/>
            <a:ext cx="2143287" cy="349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399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Signature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5DDF9B72-0A67-1159-A86C-DECFED2D7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25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9399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D4B73-3D2E-8F08-F22A-6755B88E4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 to go further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DE63BC-B5BD-05A1-B163-D9D1B54B6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826527" cy="4367212"/>
          </a:xfrm>
        </p:spPr>
        <p:txBody>
          <a:bodyPr>
            <a:normAutofit/>
          </a:bodyPr>
          <a:lstStyle/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Modeling guide PVPMC: </a:t>
            </a:r>
            <a:r>
              <a:rPr lang="en-US" sz="1800" dirty="0">
                <a:latin typeface="+mn-lt"/>
                <a:hlinkClick r:id="rId2"/>
              </a:rPr>
              <a:t>https://pvpmc.sandia.gov/modeling-guide/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Python / Pvlib tutorial: </a:t>
            </a:r>
            <a:r>
              <a:rPr lang="en-US" sz="1800" dirty="0">
                <a:latin typeface="+mn-lt"/>
                <a:hlinkClick r:id="rId3"/>
              </a:rPr>
              <a:t>https://pvsc-python-tutorials.github.io/PVSC48-Python-Tutorial/</a:t>
            </a:r>
            <a:r>
              <a:rPr lang="en-US" sz="1800" dirty="0">
                <a:latin typeface="+mn-lt"/>
              </a:rPr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To go further:</a:t>
            </a:r>
          </a:p>
          <a:p>
            <a:pPr marL="1028683" lvl="1" indent="-342900"/>
            <a:r>
              <a:rPr lang="en-US" sz="1800" dirty="0"/>
              <a:t>The Use of Advanced Algorithms in PV Failure Monitoring , IEA PVPS 2021: </a:t>
            </a:r>
            <a:r>
              <a:rPr lang="en-US" sz="18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https://iea-pvps.org/wp-content/uploads/2021/10/Final-Report-IEA-PVPS-T13-19_2021_PV-Failure-Monitoring.pdf</a:t>
            </a:r>
            <a:endParaRPr lang="en-US" sz="1800" u="sng" dirty="0">
              <a:solidFill>
                <a:srgbClr val="0563C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683" lvl="1" indent="-342900"/>
            <a:r>
              <a:rPr lang="en-US" sz="1800" dirty="0"/>
              <a:t>Improving Efficiency of PV Systems Using Statistical Performance Monitoring, IEA PVPS 2017: 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https://iea-pvps.org/wp-content/uploads/2020/01/Report_IEA-PVPS_T13-07_2017_Improving_Efficiency_of_PV_Systems_Using_Statistical__Performance_Monitoring.pdf</a:t>
            </a:r>
            <a:r>
              <a:rPr lang="en-US" sz="1800" dirty="0"/>
              <a:t> </a:t>
            </a:r>
          </a:p>
          <a:p>
            <a:pPr marL="368299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A67B01-DD67-8C94-A449-B19354A24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27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0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B38D7D-D2FB-48E6-EEEA-80468305B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77CE37-C16D-87DB-423D-7852D3AE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6018576" cy="4367212"/>
          </a:xfrm>
        </p:spPr>
        <p:txBody>
          <a:bodyPr/>
          <a:lstStyle/>
          <a:p>
            <a:r>
              <a:rPr lang="en-US" sz="2000" b="1" dirty="0">
                <a:latin typeface="+mn-lt"/>
              </a:rPr>
              <a:t>Notebook DC Power estimation 07/12/2023</a:t>
            </a: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954721-579B-3AE7-495F-863ED8EA8297}"/>
              </a:ext>
            </a:extLst>
          </p:cNvPr>
          <p:cNvSpPr txBox="1"/>
          <p:nvPr/>
        </p:nvSpPr>
        <p:spPr>
          <a:xfrm>
            <a:off x="386369" y="3136612"/>
            <a:ext cx="118913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notebook is now corrected and can be read online: </a:t>
            </a:r>
            <a:r>
              <a:rPr lang="en-US" sz="1600" dirty="0">
                <a:hlinkClick r:id="rId2"/>
              </a:rPr>
              <a:t>https://github.com/AlexandreHugoMathieu/pvfault_detection_solar_academy/blob/master/notebooks/dc_power_estimation.ipynb</a:t>
            </a:r>
            <a:r>
              <a:rPr lang="en-US" sz="1600" dirty="0"/>
              <a:t>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264B75-35DD-F933-EC43-B5E10A7C1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385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en-US" sz="3200" b="1" dirty="0">
                <a:solidFill>
                  <a:srgbClr val="1907C9"/>
                </a:solidFill>
              </a:rPr>
              <a:t>PV « expected » losses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679FE3-C59C-E6B2-58DC-56732C4C2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3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917AF-DAFF-7BD3-B8B8-F4341C4F3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438" y="1160652"/>
            <a:ext cx="10363200" cy="409511"/>
          </a:xfrm>
        </p:spPr>
        <p:txBody>
          <a:bodyPr/>
          <a:lstStyle/>
          <a:p>
            <a:r>
              <a:rPr lang="fr-FR" dirty="0"/>
              <a:t>PV « </a:t>
            </a:r>
            <a:r>
              <a:rPr lang="fr-FR" dirty="0" err="1"/>
              <a:t>expected</a:t>
            </a:r>
            <a:r>
              <a:rPr lang="fr-FR" dirty="0"/>
              <a:t> » </a:t>
            </a:r>
            <a:r>
              <a:rPr lang="fr-FR" dirty="0" err="1"/>
              <a:t>losses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38B901A-E650-E588-58FA-34E15B137851}"/>
              </a:ext>
            </a:extLst>
          </p:cNvPr>
          <p:cNvSpPr txBox="1"/>
          <p:nvPr/>
        </p:nvSpPr>
        <p:spPr>
          <a:xfrm>
            <a:off x="168848" y="6430662"/>
            <a:ext cx="717951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Bun, L., 2011. </a:t>
            </a:r>
            <a:r>
              <a:rPr lang="de-DE" sz="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Détection</a:t>
            </a:r>
            <a:r>
              <a:rPr lang="de-DE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 </a:t>
            </a:r>
            <a:r>
              <a:rPr lang="de-DE" sz="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localisation</a:t>
            </a:r>
            <a:r>
              <a:rPr lang="de-DE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</a:t>
            </a:r>
            <a:r>
              <a:rPr lang="de-DE" sz="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défauts</a:t>
            </a:r>
            <a:r>
              <a:rPr lang="de-DE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dans</a:t>
            </a:r>
            <a:r>
              <a:rPr lang="de-DE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</a:t>
            </a:r>
            <a:r>
              <a:rPr lang="de-DE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système</a:t>
            </a:r>
            <a:r>
              <a:rPr lang="de-DE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de-DE" sz="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photovoltaïque</a:t>
            </a:r>
            <a:r>
              <a:rPr lang="de-DE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de-DE" sz="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Theses</a:t>
            </a:r>
            <a:r>
              <a:rPr lang="de-DE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r>
              <a:rPr lang="de-DE" sz="9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Université</a:t>
            </a:r>
            <a:r>
              <a:rPr lang="de-DE" sz="9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 Grenoble.</a:t>
            </a:r>
            <a:endParaRPr lang="en-US" sz="90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642EC8C-2B2D-0F88-2E50-8C9BBB31D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8804332"/>
              </p:ext>
            </p:extLst>
          </p:nvPr>
        </p:nvGraphicFramePr>
        <p:xfrm>
          <a:off x="268941" y="1570164"/>
          <a:ext cx="11483787" cy="4697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687873F-62B6-7F20-7AE3-F0871C213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321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fr-FR" sz="4400" dirty="0">
                <a:solidFill>
                  <a:schemeClr val="tx1"/>
                </a:solidFill>
              </a:rPr>
              <a:t>Agenda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fr-FR" sz="3200" b="1" dirty="0">
                <a:solidFill>
                  <a:srgbClr val="1907C9"/>
                </a:solidFill>
              </a:rPr>
              <a:t>PV Failure</a:t>
            </a:r>
            <a:endParaRPr lang="en-US" sz="3200" b="1" dirty="0">
              <a:solidFill>
                <a:srgbClr val="1907C9"/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E919E3-A816-B6E9-C5DB-AEC6FB8FF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565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45381-175D-4EA5-D284-E13BA3AB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434" y="946485"/>
            <a:ext cx="10363200" cy="409511"/>
          </a:xfrm>
        </p:spPr>
        <p:txBody>
          <a:bodyPr/>
          <a:lstStyle/>
          <a:p>
            <a:r>
              <a:rPr lang="fr-FR" dirty="0"/>
              <a:t>PV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B648F1E-584D-439C-2917-369D183C5C54}"/>
                  </a:ext>
                </a:extLst>
              </p:cNvPr>
              <p:cNvSpPr txBox="1"/>
              <p:nvPr/>
            </p:nvSpPr>
            <p:spPr>
              <a:xfrm>
                <a:off x="326818" y="1530617"/>
                <a:ext cx="9424477" cy="2575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sz="1600" dirty="0">
                    <a:solidFill>
                      <a:srgbClr val="1D1D1B"/>
                    </a:solidFill>
                    <a:ea typeface="Marianne Light"/>
                    <a:cs typeface="Times New Roman" panose="02020603050405020304" pitchFamily="18" charset="0"/>
                  </a:rPr>
                  <a:t>Inspired from the IEA definition</a:t>
                </a:r>
                <a:r>
                  <a:rPr lang="en-US" sz="16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*, a failure occurs when**:</a:t>
                </a:r>
                <a:br>
                  <a:rPr lang="en-US" sz="16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</a:br>
                <a:endParaRPr lang="fr-FR" sz="16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1D1D1B"/>
                          </a:solidFill>
                          <a:effectLst/>
                          <a:latin typeface="Cambria Math" panose="02040503050406030204" pitchFamily="18" charset="0"/>
                          <a:ea typeface="Marianne Light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600" i="1">
                          <a:solidFill>
                            <a:srgbClr val="1D1D1B"/>
                          </a:solidFill>
                          <a:effectLst/>
                          <a:latin typeface="Cambria Math" panose="02040503050406030204" pitchFamily="18" charset="0"/>
                          <a:ea typeface="Marianne Light"/>
                          <a:cs typeface="Times New Roman" panose="020206030504050203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1D1D1B"/>
                          </a:solidFill>
                          <a:effectLst/>
                          <a:latin typeface="Cambria Math" panose="02040503050406030204" pitchFamily="18" charset="0"/>
                          <a:ea typeface="Marianne Light"/>
                          <a:cs typeface="Times New Roman" panose="02020603050405020304" pitchFamily="18" charset="0"/>
                        </a:rPr>
                        <m:t>&lt; 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𝑒𝑥𝑝𝑒𝑐𝑡𝑒𝑑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1D1D1B"/>
                          </a:solidFill>
                          <a:effectLst/>
                          <a:latin typeface="Cambria Math" panose="02040503050406030204" pitchFamily="18" charset="0"/>
                          <a:ea typeface="Marianne Light"/>
                          <a:cs typeface="Times New Roman" panose="02020603050405020304" pitchFamily="18" charset="0"/>
                        </a:rPr>
                        <m:t>− </m:t>
                      </m:r>
                      <m:r>
                        <a:rPr lang="en-US" sz="1600" i="1">
                          <a:solidFill>
                            <a:srgbClr val="1D1D1B"/>
                          </a:solidFill>
                          <a:effectLst/>
                          <a:latin typeface="Cambria Math" panose="02040503050406030204" pitchFamily="18" charset="0"/>
                          <a:ea typeface="Marianne Light"/>
                          <a:cs typeface="Times New Roman" panose="020206030504050203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𝑒𝑥𝑝𝑒𝑐𝑡𝑒𝑑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10000"/>
                  </a:lnSpc>
                </a:pPr>
                <a:endParaRPr lang="fr-FR" sz="1200" i="1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 the system power measured according to IEC 60904</a:t>
                </a:r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1D1D1B"/>
                        </a:solidFill>
                        <a:effectLst/>
                        <a:latin typeface="Cambria Math" panose="02040503050406030204" pitchFamily="18" charset="0"/>
                        <a:ea typeface="Marianne Light"/>
                        <a:cs typeface="Times New Roman" panose="02020603050405020304" pitchFamily="18" charset="0"/>
                      </a:rPr>
                      <m:t>𝛥</m:t>
                    </m:r>
                    <m:sSub>
                      <m:sSub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 the total uncertainty of the measurement</a:t>
                </a:r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𝑒𝑥𝑝𝑒𝑐𝑡𝑒𝑑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 the expected system power</a:t>
                </a:r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1D1D1B"/>
                        </a:solidFill>
                        <a:effectLst/>
                        <a:latin typeface="Cambria Math" panose="02040503050406030204" pitchFamily="18" charset="0"/>
                        <a:ea typeface="Marianne Light"/>
                        <a:cs typeface="Times New Roman" panose="02020603050405020304" pitchFamily="18" charset="0"/>
                      </a:rPr>
                      <m:t>𝛥</m:t>
                    </m:r>
                    <m:sSub>
                      <m:sSub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𝑒𝑥𝑝𝑒𝑐𝑡𝑒𝑑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 the expected system power tolerance</a:t>
                </a:r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sz="14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sz="1400" dirty="0">
                    <a:solidFill>
                      <a:srgbClr val="1D1D1B"/>
                    </a:solidFill>
                    <a:ea typeface="Marianne Light"/>
                    <a:cs typeface="Times New Roman" panose="02020603050405020304" pitchFamily="18" charset="0"/>
                  </a:rPr>
                  <a:t>In other words, a failure is an underperformance which is not planned at the design phase.</a:t>
                </a:r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B648F1E-584D-439C-2917-369D183C5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18" y="1530617"/>
                <a:ext cx="9424477" cy="2575513"/>
              </a:xfrm>
              <a:prstGeom prst="rect">
                <a:avLst/>
              </a:prstGeom>
              <a:blipFill>
                <a:blip r:embed="rId2"/>
                <a:stretch>
                  <a:fillRect l="-388" t="-236" b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2D6E4FE9-B549-25A7-0F49-EC0AC2BE24C9}"/>
              </a:ext>
            </a:extLst>
          </p:cNvPr>
          <p:cNvSpPr txBox="1"/>
          <p:nvPr/>
        </p:nvSpPr>
        <p:spPr>
          <a:xfrm>
            <a:off x="5534026" y="5859761"/>
            <a:ext cx="4021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ea typeface="Marianne Light"/>
                <a:cs typeface="Times New Roman" panose="02020603050405020304" pitchFamily="18" charset="0"/>
              </a:rPr>
              <a:t>*M. </a:t>
            </a:r>
            <a:r>
              <a:rPr lang="en-GB" sz="900" dirty="0" err="1">
                <a:solidFill>
                  <a:srgbClr val="1D1D1B"/>
                </a:solidFill>
                <a:effectLst/>
                <a:latin typeface="Times New Roman" panose="02020603050405020304" pitchFamily="18" charset="0"/>
                <a:ea typeface="Marianne Light"/>
                <a:cs typeface="Times New Roman" panose="02020603050405020304" pitchFamily="18" charset="0"/>
              </a:rPr>
              <a:t>Köntges</a:t>
            </a:r>
            <a:r>
              <a:rPr lang="en-GB" sz="90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ea typeface="Marianne Light"/>
                <a:cs typeface="Times New Roman" panose="02020603050405020304" pitchFamily="18" charset="0"/>
              </a:rPr>
              <a:t> et al., “Review of Failures of Photovoltaic Modules,” IEA PVPS T13, IEA-PVPS T13-01:2014, 2014.</a:t>
            </a:r>
          </a:p>
          <a:p>
            <a:r>
              <a:rPr lang="en-GB" sz="900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900" dirty="0"/>
              <a:t>*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Mathieu, G. Fraisse, M. Thebault, S. Thebault, S.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Boddaert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and L. Gaillard, ‘Failure Risk Analysis of Photovoltaic Systems Based on Literature Review’, presented at the Eurosun 2022, Kassel, Germany, Sep. 2022.</a:t>
            </a:r>
            <a:endParaRPr lang="en-US" sz="900" dirty="0"/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301B61-2C9F-C5C0-B6F1-F618F5D6B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7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1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E45381-175D-4EA5-D284-E13BA3AB5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8434" y="946485"/>
            <a:ext cx="10363200" cy="409511"/>
          </a:xfrm>
        </p:spPr>
        <p:txBody>
          <a:bodyPr/>
          <a:lstStyle/>
          <a:p>
            <a:r>
              <a:rPr lang="fr-FR" dirty="0"/>
              <a:t>PV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/>
              <a:t>definition</a:t>
            </a:r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D5CA4E-8B9B-7B9A-E0B5-BEFB99F72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54"/>
          <a:stretch/>
        </p:blipFill>
        <p:spPr>
          <a:xfrm>
            <a:off x="583956" y="4031259"/>
            <a:ext cx="7349051" cy="28267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B648F1E-584D-439C-2917-369D183C5C54}"/>
                  </a:ext>
                </a:extLst>
              </p:cNvPr>
              <p:cNvSpPr txBox="1"/>
              <p:nvPr/>
            </p:nvSpPr>
            <p:spPr>
              <a:xfrm>
                <a:off x="326818" y="1530617"/>
                <a:ext cx="9424477" cy="2575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en-US" sz="1600" dirty="0">
                    <a:solidFill>
                      <a:srgbClr val="1D1D1B"/>
                    </a:solidFill>
                    <a:ea typeface="Marianne Light"/>
                    <a:cs typeface="Times New Roman" panose="02020603050405020304" pitchFamily="18" charset="0"/>
                  </a:rPr>
                  <a:t>Inspired from the IEA definition</a:t>
                </a:r>
                <a:r>
                  <a:rPr lang="en-US" sz="16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*, a failure occurs when**:</a:t>
                </a:r>
                <a:br>
                  <a:rPr lang="en-US" sz="16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</a:br>
                <a:endParaRPr lang="fr-FR" sz="16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1D1D1B"/>
                          </a:solidFill>
                          <a:effectLst/>
                          <a:latin typeface="Cambria Math" panose="02040503050406030204" pitchFamily="18" charset="0"/>
                          <a:ea typeface="Marianne Light"/>
                          <a:cs typeface="Times New Roman" panose="02020603050405020304" pitchFamily="18" charset="0"/>
                        </a:rPr>
                        <m:t>+ </m:t>
                      </m:r>
                      <m:r>
                        <a:rPr lang="en-US" sz="1600" i="1">
                          <a:solidFill>
                            <a:srgbClr val="1D1D1B"/>
                          </a:solidFill>
                          <a:effectLst/>
                          <a:latin typeface="Cambria Math" panose="02040503050406030204" pitchFamily="18" charset="0"/>
                          <a:ea typeface="Marianne Light"/>
                          <a:cs typeface="Times New Roman" panose="020206030504050203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1D1D1B"/>
                          </a:solidFill>
                          <a:effectLst/>
                          <a:latin typeface="Cambria Math" panose="02040503050406030204" pitchFamily="18" charset="0"/>
                          <a:ea typeface="Marianne Light"/>
                          <a:cs typeface="Times New Roman" panose="02020603050405020304" pitchFamily="18" charset="0"/>
                        </a:rPr>
                        <m:t>&lt; 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𝑒𝑥𝑝𝑒𝑐𝑡𝑒𝑑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solidFill>
                            <a:srgbClr val="1D1D1B"/>
                          </a:solidFill>
                          <a:effectLst/>
                          <a:latin typeface="Cambria Math" panose="02040503050406030204" pitchFamily="18" charset="0"/>
                          <a:ea typeface="Marianne Light"/>
                          <a:cs typeface="Times New Roman" panose="02020603050405020304" pitchFamily="18" charset="0"/>
                        </a:rPr>
                        <m:t>− </m:t>
                      </m:r>
                      <m:r>
                        <a:rPr lang="en-US" sz="1600" i="1">
                          <a:solidFill>
                            <a:srgbClr val="1D1D1B"/>
                          </a:solidFill>
                          <a:effectLst/>
                          <a:latin typeface="Cambria Math" panose="02040503050406030204" pitchFamily="18" charset="0"/>
                          <a:ea typeface="Marianne Light"/>
                          <a:cs typeface="Times New Roman" panose="020206030504050203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𝑒𝑥𝑝𝑒𝑐𝑡𝑒𝑑</m:t>
                          </m:r>
                        </m:sub>
                      </m:sSub>
                      <m:d>
                        <m:dPr>
                          <m:ctrlPr>
                            <a:rPr lang="fr-FR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1D1D1B"/>
                              </a:solidFill>
                              <a:effectLst/>
                              <a:latin typeface="Cambria Math" panose="02040503050406030204" pitchFamily="18" charset="0"/>
                              <a:ea typeface="Marianne Light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marL="449580" algn="just">
                  <a:lnSpc>
                    <a:spcPct val="110000"/>
                  </a:lnSpc>
                </a:pPr>
                <a:endParaRPr lang="fr-FR" sz="1200" i="1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 the system power measured according to IEC 60904</a:t>
                </a:r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1D1D1B"/>
                        </a:solidFill>
                        <a:effectLst/>
                        <a:latin typeface="Cambria Math" panose="02040503050406030204" pitchFamily="18" charset="0"/>
                        <a:ea typeface="Marianne Light"/>
                        <a:cs typeface="Times New Roman" panose="02020603050405020304" pitchFamily="18" charset="0"/>
                      </a:rPr>
                      <m:t>𝛥</m:t>
                    </m:r>
                    <m:sSub>
                      <m:sSub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 the total uncertainty of the measurement</a:t>
                </a:r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𝑒𝑥𝑝𝑒𝑐𝑡𝑒𝑑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 the expected system power</a:t>
                </a:r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marL="44958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1D1D1B"/>
                        </a:solidFill>
                        <a:effectLst/>
                        <a:latin typeface="Cambria Math" panose="02040503050406030204" pitchFamily="18" charset="0"/>
                        <a:ea typeface="Marianne Light"/>
                        <a:cs typeface="Times New Roman" panose="02020603050405020304" pitchFamily="18" charset="0"/>
                      </a:rPr>
                      <m:t>𝛥</m:t>
                    </m:r>
                    <m:sSub>
                      <m:sSub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𝑒𝑥𝑝𝑒𝑐𝑡𝑒𝑑</m:t>
                        </m:r>
                      </m:sub>
                    </m:sSub>
                    <m:d>
                      <m:dPr>
                        <m:ctrlPr>
                          <a:rPr lang="fr-FR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1D1D1B"/>
                            </a:solidFill>
                            <a:effectLst/>
                            <a:latin typeface="Cambria Math" panose="02040503050406030204" pitchFamily="18" charset="0"/>
                            <a:ea typeface="Marianne Light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 the expected system power tolerance</a:t>
                </a:r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10000"/>
                  </a:lnSpc>
                </a:pPr>
                <a:r>
                  <a:rPr lang="en-US" sz="1400" dirty="0">
                    <a:solidFill>
                      <a:srgbClr val="1D1D1B"/>
                    </a:solidFill>
                    <a:effectLst/>
                    <a:ea typeface="Marianne Light"/>
                    <a:cs typeface="Times New Roman" panose="02020603050405020304" pitchFamily="18" charset="0"/>
                  </a:rPr>
                  <a:t> </a:t>
                </a:r>
              </a:p>
              <a:p>
                <a:pPr algn="just">
                  <a:lnSpc>
                    <a:spcPct val="110000"/>
                  </a:lnSpc>
                </a:pPr>
                <a:r>
                  <a:rPr lang="en-US" sz="1400" dirty="0">
                    <a:solidFill>
                      <a:srgbClr val="1D1D1B"/>
                    </a:solidFill>
                    <a:ea typeface="Marianne Light"/>
                    <a:cs typeface="Times New Roman" panose="02020603050405020304" pitchFamily="18" charset="0"/>
                  </a:rPr>
                  <a:t>In other words, a failure is an underperformance which is not planned at the design phase.</a:t>
                </a:r>
                <a:endParaRPr lang="fr-FR" sz="1400" dirty="0">
                  <a:solidFill>
                    <a:srgbClr val="1D1D1B"/>
                  </a:solidFill>
                  <a:effectLst/>
                  <a:ea typeface="Marianne Light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B648F1E-584D-439C-2917-369D183C5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18" y="1530617"/>
                <a:ext cx="9424477" cy="2575513"/>
              </a:xfrm>
              <a:prstGeom prst="rect">
                <a:avLst/>
              </a:prstGeom>
              <a:blipFill>
                <a:blip r:embed="rId3"/>
                <a:stretch>
                  <a:fillRect l="-388" t="-236" b="-1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692B63BA-C3F5-CF1A-186F-D93C5B762CF6}"/>
              </a:ext>
            </a:extLst>
          </p:cNvPr>
          <p:cNvSpPr txBox="1"/>
          <p:nvPr/>
        </p:nvSpPr>
        <p:spPr>
          <a:xfrm>
            <a:off x="5534026" y="5859761"/>
            <a:ext cx="40213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ea typeface="Marianne Light"/>
                <a:cs typeface="Times New Roman" panose="02020603050405020304" pitchFamily="18" charset="0"/>
              </a:rPr>
              <a:t>*M. </a:t>
            </a:r>
            <a:r>
              <a:rPr lang="en-GB" sz="900" dirty="0" err="1">
                <a:solidFill>
                  <a:srgbClr val="1D1D1B"/>
                </a:solidFill>
                <a:effectLst/>
                <a:latin typeface="Times New Roman" panose="02020603050405020304" pitchFamily="18" charset="0"/>
                <a:ea typeface="Marianne Light"/>
                <a:cs typeface="Times New Roman" panose="02020603050405020304" pitchFamily="18" charset="0"/>
              </a:rPr>
              <a:t>Köntges</a:t>
            </a:r>
            <a:r>
              <a:rPr lang="en-GB" sz="900" dirty="0">
                <a:solidFill>
                  <a:srgbClr val="1D1D1B"/>
                </a:solidFill>
                <a:effectLst/>
                <a:latin typeface="Times New Roman" panose="02020603050405020304" pitchFamily="18" charset="0"/>
                <a:ea typeface="Marianne Light"/>
                <a:cs typeface="Times New Roman" panose="02020603050405020304" pitchFamily="18" charset="0"/>
              </a:rPr>
              <a:t> et al., “Review of Failures of Photovoltaic Modules,” IEA PVPS T13, IEA-PVPS T13-01:2014, 2014.</a:t>
            </a:r>
          </a:p>
          <a:p>
            <a:r>
              <a:rPr lang="en-GB" sz="900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900" dirty="0"/>
              <a:t>*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Mathieu, G. Fraisse, M. Thebault, S. Thebault, S. </a:t>
            </a:r>
            <a:r>
              <a:rPr lang="en-US" sz="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Boddaert</a:t>
            </a:r>
            <a:r>
              <a:rPr lang="en-US" sz="9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and L. Gaillard, ‘Failure Risk Analysis of Photovoltaic Systems Based on Literature Review’, presented at the Eurosun 2022, Kassel, Germany, Sep. 2022.</a:t>
            </a:r>
            <a:endParaRPr lang="en-US" sz="900" dirty="0"/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A682D7F-C430-751E-619C-24C6AE761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8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5027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55EEB4-0B49-196B-8B46-1CF357229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Failures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E16E35-3637-CCEC-2C0E-25980E941B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 list of failures…</a:t>
            </a:r>
            <a:br>
              <a:rPr lang="en-US" dirty="0"/>
            </a:br>
            <a:r>
              <a:rPr lang="en-US" dirty="0"/>
              <a:t>Total: </a:t>
            </a:r>
            <a:r>
              <a:rPr lang="en-US" b="1" dirty="0"/>
              <a:t>26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DF1E5F8-2F61-ED5B-972B-1CF90D5272FF}"/>
              </a:ext>
            </a:extLst>
          </p:cNvPr>
          <p:cNvSpPr txBox="1"/>
          <p:nvPr/>
        </p:nvSpPr>
        <p:spPr>
          <a:xfrm>
            <a:off x="536331" y="6446051"/>
            <a:ext cx="6699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*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A. Mathieu, G. Fraisse, M. Thebault, S. Thebault, S. </a:t>
            </a:r>
            <a:r>
              <a:rPr lang="en-US" sz="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Boddaert</a:t>
            </a:r>
            <a:r>
              <a:rPr lang="en-US" sz="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and L. Gaillard, ‘Failure Risk Analysis of Photovoltaic Systems Based on Literature Review’, presented at the Eurosun 2022, Kassel, Germany, Sep. 2022.</a:t>
            </a:r>
            <a:endParaRPr lang="en-US" sz="8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AF2B5A4-80A7-D615-6855-3C9EFA77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94" y="3140025"/>
            <a:ext cx="7370669" cy="240093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79E8F436-EF42-DE98-349E-87A5631D2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9</a:t>
            </a:fld>
            <a:r>
              <a:rPr lang="fr-FR"/>
              <a:t> / 27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80827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D7CA8D-F7E9-4DB4-9EFF-5F098173D501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4c2def87-6459-45fe-82b8-2c44ad774fe7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62991</TotalTime>
  <Words>1897</Words>
  <Application>Microsoft Office PowerPoint</Application>
  <PresentationFormat>Grand écran</PresentationFormat>
  <Paragraphs>219</Paragraphs>
  <Slides>27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Thème Office</vt:lpstr>
      <vt:lpstr>Présentation PowerPoint</vt:lpstr>
      <vt:lpstr>Curriculum</vt:lpstr>
      <vt:lpstr>Modeling steps</vt:lpstr>
      <vt:lpstr>Agenda</vt:lpstr>
      <vt:lpstr>PV « expected » losses</vt:lpstr>
      <vt:lpstr>Agenda</vt:lpstr>
      <vt:lpstr>PV failure definition</vt:lpstr>
      <vt:lpstr>PV failure definition</vt:lpstr>
      <vt:lpstr>Failures</vt:lpstr>
      <vt:lpstr>Failures</vt:lpstr>
      <vt:lpstr>Failures</vt:lpstr>
      <vt:lpstr>Agenda</vt:lpstr>
      <vt:lpstr>Shading</vt:lpstr>
      <vt:lpstr>Shading / Full shading</vt:lpstr>
      <vt:lpstr>Shading / Full shading</vt:lpstr>
      <vt:lpstr>Présentation PowerPoint</vt:lpstr>
      <vt:lpstr>Shading / Full shading</vt:lpstr>
      <vt:lpstr>Inverter clipping</vt:lpstr>
      <vt:lpstr>Inverter clipping</vt:lpstr>
      <vt:lpstr>Inverter clipping</vt:lpstr>
      <vt:lpstr>Inverter clipping</vt:lpstr>
      <vt:lpstr>Module short-circuit</vt:lpstr>
      <vt:lpstr>Module short-circuit</vt:lpstr>
      <vt:lpstr>Module short-circuit</vt:lpstr>
      <vt:lpstr>Module short-circuit</vt:lpstr>
      <vt:lpstr>Présentation PowerPoint</vt:lpstr>
      <vt:lpstr>Resources to go further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1899</cp:revision>
  <dcterms:created xsi:type="dcterms:W3CDTF">2019-05-16T10:04:01Z</dcterms:created>
  <dcterms:modified xsi:type="dcterms:W3CDTF">2023-12-10T18:52:47Z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