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1147" r:id="rId5"/>
    <p:sldId id="1195" r:id="rId6"/>
    <p:sldId id="1311" r:id="rId7"/>
    <p:sldId id="1323" r:id="rId8"/>
    <p:sldId id="1322" r:id="rId9"/>
    <p:sldId id="132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19/12/2023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5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22/12/2023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8490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576847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409134" y="558381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1F55C-B8EF-819C-C576-520B8BB0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Project – Outputs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E2BAFB-CC3D-DBA5-DAB0-2EEFD13C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FBF48-B376-68D8-D819-26B88D78F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details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F58C5-C78F-56A9-CCE0-59F3BE85E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train </a:t>
            </a:r>
            <a:r>
              <a:rPr lang="fr-FR" dirty="0" err="1"/>
              <a:t>your</a:t>
            </a:r>
            <a:r>
              <a:rPr lang="fr-FR" dirty="0"/>
              <a:t> Machine Learning models on </a:t>
            </a:r>
            <a:r>
              <a:rPr lang="fr-FR" dirty="0" err="1"/>
              <a:t>January</a:t>
            </a:r>
            <a:r>
              <a:rPr lang="fr-FR" dirty="0"/>
              <a:t> and July</a:t>
            </a:r>
          </a:p>
          <a:p>
            <a:endParaRPr lang="fr-FR" dirty="0"/>
          </a:p>
          <a:p>
            <a:r>
              <a:rPr lang="fr-FR" dirty="0"/>
              <a:t>Installation date: Oct-2017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81D37-072F-82A1-0A43-CC996274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6003953-B6DE-551A-0E5C-D333437183F3}"/>
              </a:ext>
            </a:extLst>
          </p:cNvPr>
          <p:cNvGrpSpPr/>
          <p:nvPr/>
        </p:nvGrpSpPr>
        <p:grpSpPr>
          <a:xfrm>
            <a:off x="6132363" y="101092"/>
            <a:ext cx="5835192" cy="4112689"/>
            <a:chOff x="5288437" y="171449"/>
            <a:chExt cx="6126784" cy="436880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2B521F0-93CA-A863-A89B-E8CEA1F5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8803" y="173038"/>
              <a:ext cx="6066418" cy="43672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B3ED0F-BE0C-0198-FABD-7D1427D737B5}"/>
                </a:ext>
              </a:extLst>
            </p:cNvPr>
            <p:cNvSpPr/>
            <p:nvPr/>
          </p:nvSpPr>
          <p:spPr>
            <a:xfrm>
              <a:off x="5288437" y="171449"/>
              <a:ext cx="414779" cy="1961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86CD2-C017-8591-856B-2535C76BCFDF}"/>
                </a:ext>
              </a:extLst>
            </p:cNvPr>
            <p:cNvSpPr/>
            <p:nvPr/>
          </p:nvSpPr>
          <p:spPr>
            <a:xfrm>
              <a:off x="5517490" y="2614164"/>
              <a:ext cx="165754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FC930D-01C8-873F-129C-4DDB49BEBDB3}"/>
                </a:ext>
              </a:extLst>
            </p:cNvPr>
            <p:cNvSpPr/>
            <p:nvPr/>
          </p:nvSpPr>
          <p:spPr>
            <a:xfrm>
              <a:off x="7205220" y="2743476"/>
              <a:ext cx="67558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BC115-68F1-C86F-14EE-CA7DF8EF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284D1D-3373-CF6E-2741-51F1C428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latin typeface="+mn-lt"/>
              </a:rPr>
              <a:t>I. </a:t>
            </a:r>
            <a:r>
              <a:rPr lang="fr-FR" sz="1800" dirty="0">
                <a:latin typeface="+mn-lt"/>
              </a:rPr>
              <a:t>HTML export of </a:t>
            </a:r>
            <a:r>
              <a:rPr lang="fr-FR" sz="1800" dirty="0" err="1">
                <a:latin typeface="+mn-lt"/>
              </a:rPr>
              <a:t>your</a:t>
            </a:r>
            <a:r>
              <a:rPr lang="fr-FR" sz="1800" dirty="0">
                <a:latin typeface="+mn-lt"/>
              </a:rPr>
              <a:t> notebook: </a:t>
            </a:r>
            <a:r>
              <a:rPr lang="fr-FR" sz="1800" dirty="0" err="1">
                <a:latin typeface="+mn-lt"/>
              </a:rPr>
              <a:t>See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example</a:t>
            </a:r>
            <a:r>
              <a:rPr lang="fr-FR" sz="1800" dirty="0">
                <a:latin typeface="+mn-lt"/>
              </a:rPr>
              <a:t> to the right</a:t>
            </a:r>
          </a:p>
          <a:p>
            <a:r>
              <a:rPr lang="fr-FR" sz="1400" i="1" dirty="0">
                <a:latin typeface="+mn-lt"/>
              </a:rPr>
              <a:t>(</a:t>
            </a:r>
            <a:r>
              <a:rPr lang="fr-FR" sz="1400" i="1" dirty="0" err="1">
                <a:latin typeface="+mn-lt"/>
              </a:rPr>
              <a:t>Make</a:t>
            </a:r>
            <a:r>
              <a:rPr lang="fr-FR" sz="1400" i="1" dirty="0">
                <a:latin typeface="+mn-lt"/>
              </a:rPr>
              <a:t> sure to insert </a:t>
            </a:r>
            <a:r>
              <a:rPr lang="fr-FR" sz="1400" i="1" dirty="0" err="1">
                <a:latin typeface="+mn-lt"/>
              </a:rPr>
              <a:t>your</a:t>
            </a:r>
            <a:r>
              <a:rPr lang="fr-FR" sz="1400" i="1" dirty="0">
                <a:latin typeface="+mn-lt"/>
              </a:rPr>
              <a:t> </a:t>
            </a:r>
            <a:r>
              <a:rPr lang="fr-FR" sz="1400" i="1" dirty="0" err="1">
                <a:latin typeface="+mn-lt"/>
              </a:rPr>
              <a:t>name</a:t>
            </a:r>
            <a:r>
              <a:rPr lang="fr-FR" sz="1400" i="1" dirty="0">
                <a:latin typeface="+mn-lt"/>
              </a:rPr>
              <a:t> in </a:t>
            </a:r>
            <a:r>
              <a:rPr lang="fr-FR" sz="1400" i="1" dirty="0" err="1">
                <a:latin typeface="+mn-lt"/>
              </a:rPr>
              <a:t>it</a:t>
            </a:r>
            <a:r>
              <a:rPr lang="fr-FR" sz="1400" i="1" dirty="0">
                <a:latin typeface="+mn-lt"/>
              </a:rPr>
              <a:t>)</a:t>
            </a:r>
          </a:p>
          <a:p>
            <a:endParaRPr lang="fr-FR" sz="1800" dirty="0">
              <a:latin typeface="+mn-lt"/>
            </a:endParaRPr>
          </a:p>
          <a:p>
            <a:r>
              <a:rPr lang="fr-FR" sz="1800" b="1" dirty="0">
                <a:latin typeface="+mn-lt"/>
              </a:rPr>
              <a:t>II. </a:t>
            </a:r>
            <a:r>
              <a:rPr lang="fr-FR" sz="1800" dirty="0">
                <a:latin typeface="+mn-lt"/>
              </a:rPr>
              <a:t>Four CSV files:</a:t>
            </a:r>
          </a:p>
          <a:p>
            <a:r>
              <a:rPr lang="fr-FR" sz="1400" i="1" dirty="0">
                <a:latin typeface="+mn-lt"/>
              </a:rPr>
              <a:t>(Python command: </a:t>
            </a:r>
            <a:r>
              <a:rPr lang="fr-FR" sz="1400" i="1" dirty="0" err="1">
                <a:solidFill>
                  <a:srgbClr val="FF0000"/>
                </a:solidFill>
                <a:latin typeface="+mn-lt"/>
              </a:rPr>
              <a:t>dataframe.to_csv</a:t>
            </a:r>
            <a:r>
              <a:rPr lang="fr-FR" sz="1400" i="1" dirty="0">
                <a:solidFill>
                  <a:srgbClr val="FF0000"/>
                </a:solidFill>
                <a:latin typeface="+mn-lt"/>
              </a:rPr>
              <a:t>(‘initials_estimation.csv’</a:t>
            </a:r>
            <a:r>
              <a:rPr lang="fr-FR" sz="1400" i="1" dirty="0">
                <a:latin typeface="+mn-lt"/>
              </a:rPr>
              <a:t>)</a:t>
            </a:r>
          </a:p>
          <a:p>
            <a:pPr marL="1142983" lvl="1" indent="-457200">
              <a:buFont typeface="+mj-lt"/>
              <a:buAutoNum type="arabicPeriod"/>
            </a:pPr>
            <a:r>
              <a:rPr lang="fr-FR" sz="1800" dirty="0">
                <a:latin typeface="+mn-lt"/>
              </a:rPr>
              <a:t>One </a:t>
            </a:r>
            <a:r>
              <a:rPr lang="fr-FR" sz="1800" dirty="0" err="1">
                <a:latin typeface="+mn-lt"/>
              </a:rPr>
              <a:t>collecting</a:t>
            </a:r>
            <a:r>
              <a:rPr lang="fr-FR" sz="1800" dirty="0">
                <a:latin typeface="+mn-lt"/>
              </a:rPr>
              <a:t> the AC estimation variables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those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specific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column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names</a:t>
            </a:r>
            <a:r>
              <a:rPr lang="fr-FR" sz="1800" dirty="0">
                <a:latin typeface="+mn-lt"/>
              </a:rPr>
              <a:t>:</a:t>
            </a:r>
          </a:p>
          <a:p>
            <a:pPr marL="1600171" lvl="2" indent="-457200"/>
            <a:r>
              <a:rPr lang="fr-FR" sz="1800" dirty="0"/>
              <a:t>4 </a:t>
            </a:r>
            <a:r>
              <a:rPr lang="fr-FR" sz="1800" dirty="0" err="1"/>
              <a:t>columns</a:t>
            </a:r>
            <a:r>
              <a:rPr lang="fr-FR" sz="180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gpoa_estimated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t_mod_estimated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”]</a:t>
            </a:r>
          </a:p>
          <a:p>
            <a:pPr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83" lvl="1" indent="-457200"/>
            <a:r>
              <a:rPr lang="fr-FR" sz="1800" dirty="0">
                <a:latin typeface="+mn-lt"/>
              </a:rPr>
              <a:t>2. </a:t>
            </a:r>
            <a:r>
              <a:rPr lang="fr-FR" sz="1800" dirty="0" err="1">
                <a:latin typeface="+mn-lt"/>
              </a:rPr>
              <a:t>Three</a:t>
            </a:r>
            <a:r>
              <a:rPr lang="fr-FR" sz="1800" dirty="0">
                <a:latin typeface="+mn-lt"/>
              </a:rPr>
              <a:t> csv files (one for </a:t>
            </a:r>
            <a:r>
              <a:rPr lang="fr-FR" sz="1800" dirty="0" err="1">
                <a:latin typeface="+mn-lt"/>
              </a:rPr>
              <a:t>each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failure</a:t>
            </a:r>
            <a:r>
              <a:rPr lang="fr-FR" sz="1800" dirty="0">
                <a:latin typeface="+mn-lt"/>
              </a:rPr>
              <a:t>)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energy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loss</a:t>
            </a:r>
            <a:r>
              <a:rPr lang="fr-FR" sz="1800" dirty="0">
                <a:latin typeface="+mn-lt"/>
              </a:rPr>
              <a:t> as values and </a:t>
            </a:r>
            <a:r>
              <a:rPr lang="fr-FR" sz="1800" dirty="0" err="1">
                <a:latin typeface="+mn-lt"/>
              </a:rPr>
              <a:t>datetime</a:t>
            </a:r>
            <a:r>
              <a:rPr lang="fr-FR" sz="1800" dirty="0">
                <a:latin typeface="+mn-lt"/>
              </a:rPr>
              <a:t> as index:</a:t>
            </a:r>
          </a:p>
          <a:p>
            <a:pPr marL="1428721" lvl="2" indent="-285750"/>
            <a:r>
              <a:rPr lang="fr-FR" sz="1800" dirty="0" err="1"/>
              <a:t>Shading</a:t>
            </a:r>
            <a:endParaRPr lang="fr-FR" sz="1800" dirty="0"/>
          </a:p>
          <a:p>
            <a:pPr marL="1428721" lvl="2" indent="-285750"/>
            <a:r>
              <a:rPr lang="fr-FR" sz="1800" dirty="0"/>
              <a:t>Inverter </a:t>
            </a:r>
            <a:r>
              <a:rPr lang="fr-FR" sz="1800" dirty="0" err="1"/>
              <a:t>clipping</a:t>
            </a:r>
            <a:endParaRPr lang="fr-FR" sz="1800" dirty="0"/>
          </a:p>
          <a:p>
            <a:pPr marL="1428721" lvl="2" indent="-285750"/>
            <a:r>
              <a:rPr lang="fr-FR" sz="1800" dirty="0"/>
              <a:t>Module short-circuit</a:t>
            </a:r>
          </a:p>
          <a:p>
            <a:pPr marL="482599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657126F-A24B-EA30-4209-443BE1AC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4c2def87-6459-45fe-82b8-2c44ad774fe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63106</TotalTime>
  <Words>241</Words>
  <Application>Microsoft Office PowerPoint</Application>
  <PresentationFormat>Grand écran</PresentationFormat>
  <Paragraphs>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Curriculum</vt:lpstr>
      <vt:lpstr>Agenda</vt:lpstr>
      <vt:lpstr>Project: some details</vt:lpstr>
      <vt:lpstr>Project outputs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1914</cp:revision>
  <dcterms:created xsi:type="dcterms:W3CDTF">2019-05-16T10:04:01Z</dcterms:created>
  <dcterms:modified xsi:type="dcterms:W3CDTF">2023-12-19T10:57:58Z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