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1147" r:id="rId5"/>
    <p:sldId id="1195" r:id="rId6"/>
    <p:sldId id="1311" r:id="rId7"/>
    <p:sldId id="1323" r:id="rId8"/>
    <p:sldId id="1322" r:id="rId9"/>
    <p:sldId id="1324" r:id="rId10"/>
    <p:sldId id="132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7C9"/>
    <a:srgbClr val="E36C0A"/>
    <a:srgbClr val="FFFFFF"/>
    <a:srgbClr val="F39200"/>
    <a:srgbClr val="F4980A"/>
    <a:srgbClr val="5D5D5D"/>
    <a:srgbClr val="BDD7EE"/>
    <a:srgbClr val="FFF1D3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542" autoAdjust="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22/12/2023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22/12/2023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58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r>
              <a:rPr lang="fr-FR" dirty="0"/>
              <a:t> / 6</a:t>
            </a:r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lexandre.mathieu@cstb.fr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22/12/2023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58490"/>
              </p:ext>
            </p:extLst>
          </p:nvPr>
        </p:nvGraphicFramePr>
        <p:xfrm>
          <a:off x="2022374" y="2572038"/>
          <a:ext cx="8147252" cy="348600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27/11/2023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12h30-14h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05/12/2023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Thursday 07/12/2023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12h45-15h45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Monday 11/12/2023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12h30-15h30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Friday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22/12/2023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100 % Project</a:t>
                      </a:r>
                      <a:endParaRPr lang="en-US" sz="1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166201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D4D32E7-0187-F48D-30FA-996942AAA4F3}"/>
              </a:ext>
            </a:extLst>
          </p:cNvPr>
          <p:cNvCxnSpPr>
            <a:cxnSpLocks/>
          </p:cNvCxnSpPr>
          <p:nvPr/>
        </p:nvCxnSpPr>
        <p:spPr>
          <a:xfrm>
            <a:off x="1272619" y="5768478"/>
            <a:ext cx="49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0497C83-C414-12B5-48B6-76CC5872E9E3}"/>
              </a:ext>
            </a:extLst>
          </p:cNvPr>
          <p:cNvSpPr txBox="1"/>
          <p:nvPr/>
        </p:nvSpPr>
        <p:spPr>
          <a:xfrm>
            <a:off x="409134" y="5583812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Today</a:t>
            </a:r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17E245-489B-8A7A-F7B5-31DDCF597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r>
              <a:rPr lang="fr-FR"/>
              <a:t> /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en-US" sz="3200" b="1" dirty="0">
                <a:solidFill>
                  <a:srgbClr val="1907C9"/>
                </a:solidFill>
              </a:rPr>
              <a:t>Project – Outputs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0E0D467-06A3-74A0-9DC6-679CCCFFD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r>
              <a:rPr lang="fr-FR"/>
              <a:t> /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33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FBF48-B376-68D8-D819-26B88D78F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Project: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/>
              <a:t>details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4F58C5-C78F-56A9-CCE0-59F3BE85E9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Only</a:t>
            </a:r>
            <a:r>
              <a:rPr lang="fr-FR" dirty="0"/>
              <a:t> train </a:t>
            </a:r>
            <a:r>
              <a:rPr lang="fr-FR" dirty="0" err="1"/>
              <a:t>your</a:t>
            </a:r>
            <a:r>
              <a:rPr lang="fr-FR" dirty="0"/>
              <a:t> Machine Learning models on </a:t>
            </a:r>
            <a:r>
              <a:rPr lang="fr-FR" dirty="0" err="1"/>
              <a:t>January</a:t>
            </a:r>
            <a:r>
              <a:rPr lang="fr-FR" dirty="0"/>
              <a:t> and July</a:t>
            </a:r>
          </a:p>
          <a:p>
            <a:endParaRPr lang="fr-FR" dirty="0"/>
          </a:p>
          <a:p>
            <a:r>
              <a:rPr lang="fr-FR" dirty="0"/>
              <a:t>Installation date: Oct-2017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BE306B-1B16-A9B2-FDCB-7BF030A5E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r>
              <a:rPr lang="fr-FR"/>
              <a:t> /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3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06003953-B6DE-551A-0E5C-D333437183F3}"/>
              </a:ext>
            </a:extLst>
          </p:cNvPr>
          <p:cNvGrpSpPr/>
          <p:nvPr/>
        </p:nvGrpSpPr>
        <p:grpSpPr>
          <a:xfrm>
            <a:off x="6132363" y="101092"/>
            <a:ext cx="5835192" cy="4112689"/>
            <a:chOff x="5288437" y="171449"/>
            <a:chExt cx="6126784" cy="436880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2B521F0-93CA-A863-A89B-E8CEA1F53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8803" y="173038"/>
              <a:ext cx="6066418" cy="436721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B3ED0F-BE0C-0198-FABD-7D1427D737B5}"/>
                </a:ext>
              </a:extLst>
            </p:cNvPr>
            <p:cNvSpPr/>
            <p:nvPr/>
          </p:nvSpPr>
          <p:spPr>
            <a:xfrm>
              <a:off x="5288437" y="171449"/>
              <a:ext cx="414779" cy="1961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C86CD2-C017-8591-856B-2535C76BCFDF}"/>
                </a:ext>
              </a:extLst>
            </p:cNvPr>
            <p:cNvSpPr/>
            <p:nvPr/>
          </p:nvSpPr>
          <p:spPr>
            <a:xfrm>
              <a:off x="5517490" y="2614164"/>
              <a:ext cx="1657548" cy="207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FC930D-01C8-873F-129C-4DDB49BEBDB3}"/>
                </a:ext>
              </a:extLst>
            </p:cNvPr>
            <p:cNvSpPr/>
            <p:nvPr/>
          </p:nvSpPr>
          <p:spPr>
            <a:xfrm>
              <a:off x="7205220" y="2743476"/>
              <a:ext cx="675588" cy="207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1BC115-68F1-C86F-14EE-CA7DF8EF5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outputs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284D1D-3373-CF6E-2741-51F1C42809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1800" b="1" dirty="0">
                <a:latin typeface="+mn-lt"/>
              </a:rPr>
              <a:t>I. </a:t>
            </a:r>
            <a:r>
              <a:rPr lang="fr-FR" sz="1800" dirty="0">
                <a:latin typeface="+mn-lt"/>
              </a:rPr>
              <a:t>HTML export of </a:t>
            </a:r>
            <a:r>
              <a:rPr lang="fr-FR" sz="1800" dirty="0" err="1">
                <a:latin typeface="+mn-lt"/>
              </a:rPr>
              <a:t>your</a:t>
            </a:r>
            <a:r>
              <a:rPr lang="fr-FR" sz="1800" dirty="0">
                <a:latin typeface="+mn-lt"/>
              </a:rPr>
              <a:t> notebook: </a:t>
            </a:r>
            <a:r>
              <a:rPr lang="fr-FR" sz="1800" dirty="0" err="1">
                <a:latin typeface="+mn-lt"/>
              </a:rPr>
              <a:t>See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example</a:t>
            </a:r>
            <a:r>
              <a:rPr lang="fr-FR" sz="1800" dirty="0">
                <a:latin typeface="+mn-lt"/>
              </a:rPr>
              <a:t> to the right</a:t>
            </a:r>
          </a:p>
          <a:p>
            <a:r>
              <a:rPr lang="fr-FR" sz="1400" i="1" dirty="0">
                <a:latin typeface="+mn-lt"/>
              </a:rPr>
              <a:t>(</a:t>
            </a:r>
            <a:r>
              <a:rPr lang="fr-FR" sz="1400" i="1" dirty="0" err="1">
                <a:latin typeface="+mn-lt"/>
              </a:rPr>
              <a:t>Make</a:t>
            </a:r>
            <a:r>
              <a:rPr lang="fr-FR" sz="1400" i="1" dirty="0">
                <a:latin typeface="+mn-lt"/>
              </a:rPr>
              <a:t> sure to insert </a:t>
            </a:r>
            <a:r>
              <a:rPr lang="fr-FR" sz="1400" i="1" dirty="0" err="1">
                <a:latin typeface="+mn-lt"/>
              </a:rPr>
              <a:t>your</a:t>
            </a:r>
            <a:r>
              <a:rPr lang="fr-FR" sz="1400" i="1" dirty="0">
                <a:latin typeface="+mn-lt"/>
              </a:rPr>
              <a:t> </a:t>
            </a:r>
            <a:r>
              <a:rPr lang="fr-FR" sz="1400" i="1" dirty="0" err="1">
                <a:latin typeface="+mn-lt"/>
              </a:rPr>
              <a:t>name</a:t>
            </a:r>
            <a:r>
              <a:rPr lang="fr-FR" sz="1400" i="1" dirty="0">
                <a:latin typeface="+mn-lt"/>
              </a:rPr>
              <a:t> in </a:t>
            </a:r>
            <a:r>
              <a:rPr lang="fr-FR" sz="1400" i="1" dirty="0" err="1">
                <a:latin typeface="+mn-lt"/>
              </a:rPr>
              <a:t>it</a:t>
            </a:r>
            <a:r>
              <a:rPr lang="fr-FR" sz="1400" i="1" dirty="0">
                <a:latin typeface="+mn-lt"/>
              </a:rPr>
              <a:t>)</a:t>
            </a:r>
          </a:p>
          <a:p>
            <a:endParaRPr lang="fr-FR" sz="1800" dirty="0">
              <a:latin typeface="+mn-lt"/>
            </a:endParaRPr>
          </a:p>
          <a:p>
            <a:r>
              <a:rPr lang="fr-FR" sz="1800" b="1" dirty="0">
                <a:latin typeface="+mn-lt"/>
              </a:rPr>
              <a:t>II. </a:t>
            </a:r>
            <a:r>
              <a:rPr lang="fr-FR" sz="1800" dirty="0">
                <a:latin typeface="+mn-lt"/>
              </a:rPr>
              <a:t>Four CSV files:</a:t>
            </a:r>
          </a:p>
          <a:p>
            <a:r>
              <a:rPr lang="fr-FR" sz="1400" i="1" dirty="0">
                <a:latin typeface="+mn-lt"/>
              </a:rPr>
              <a:t>(Python command: </a:t>
            </a:r>
            <a:r>
              <a:rPr lang="fr-FR" sz="1400" i="1" dirty="0" err="1">
                <a:solidFill>
                  <a:srgbClr val="FF0000"/>
                </a:solidFill>
                <a:latin typeface="+mn-lt"/>
              </a:rPr>
              <a:t>dataframe.to_csv</a:t>
            </a:r>
            <a:r>
              <a:rPr lang="fr-FR" sz="1400" i="1" dirty="0">
                <a:solidFill>
                  <a:srgbClr val="FF0000"/>
                </a:solidFill>
                <a:latin typeface="+mn-lt"/>
              </a:rPr>
              <a:t>(‘initials_estimation.csv’</a:t>
            </a:r>
            <a:r>
              <a:rPr lang="fr-FR" sz="1400" i="1" dirty="0">
                <a:latin typeface="+mn-lt"/>
              </a:rPr>
              <a:t>)</a:t>
            </a:r>
          </a:p>
          <a:p>
            <a:pPr marL="1142983" lvl="1" indent="-457200">
              <a:buFont typeface="+mj-lt"/>
              <a:buAutoNum type="arabicPeriod"/>
            </a:pPr>
            <a:r>
              <a:rPr lang="fr-FR" sz="1800" dirty="0">
                <a:latin typeface="+mn-lt"/>
              </a:rPr>
              <a:t>One </a:t>
            </a:r>
            <a:r>
              <a:rPr lang="fr-FR" sz="1800" dirty="0" err="1">
                <a:latin typeface="+mn-lt"/>
              </a:rPr>
              <a:t>collecting</a:t>
            </a:r>
            <a:r>
              <a:rPr lang="fr-FR" sz="1800" dirty="0">
                <a:latin typeface="+mn-lt"/>
              </a:rPr>
              <a:t> the AC estimation variables </a:t>
            </a:r>
            <a:r>
              <a:rPr lang="fr-FR" sz="1800" dirty="0" err="1">
                <a:latin typeface="+mn-lt"/>
              </a:rPr>
              <a:t>with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those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specific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column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names</a:t>
            </a:r>
            <a:r>
              <a:rPr lang="fr-FR" sz="1800" dirty="0">
                <a:latin typeface="+mn-lt"/>
              </a:rPr>
              <a:t>:</a:t>
            </a:r>
          </a:p>
          <a:p>
            <a:pPr marL="1600171" lvl="2" indent="-457200"/>
            <a:r>
              <a:rPr lang="fr-FR" sz="1800" dirty="0"/>
              <a:t>4 </a:t>
            </a:r>
            <a:r>
              <a:rPr lang="fr-FR" sz="1800" dirty="0" err="1"/>
              <a:t>columns</a:t>
            </a:r>
            <a:r>
              <a:rPr lang="fr-FR" sz="1800" dirty="0"/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gpoa_estimated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t_mod_estimated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dc_power_estimated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ac_power_estimated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”]</a:t>
            </a:r>
          </a:p>
          <a:p>
            <a:pPr lvl="1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2983" lvl="1" indent="-457200"/>
            <a:r>
              <a:rPr lang="fr-FR" sz="1800" dirty="0">
                <a:latin typeface="+mn-lt"/>
              </a:rPr>
              <a:t>2. </a:t>
            </a:r>
            <a:r>
              <a:rPr lang="fr-FR" sz="1800" dirty="0" err="1">
                <a:latin typeface="+mn-lt"/>
              </a:rPr>
              <a:t>Three</a:t>
            </a:r>
            <a:r>
              <a:rPr lang="fr-FR" sz="1800" dirty="0">
                <a:latin typeface="+mn-lt"/>
              </a:rPr>
              <a:t> csv files (one for </a:t>
            </a:r>
            <a:r>
              <a:rPr lang="fr-FR" sz="1800" dirty="0" err="1">
                <a:latin typeface="+mn-lt"/>
              </a:rPr>
              <a:t>each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failure</a:t>
            </a:r>
            <a:r>
              <a:rPr lang="fr-FR" sz="1800" dirty="0">
                <a:latin typeface="+mn-lt"/>
              </a:rPr>
              <a:t>) </a:t>
            </a:r>
            <a:r>
              <a:rPr lang="fr-FR" sz="1800" dirty="0" err="1">
                <a:latin typeface="+mn-lt"/>
              </a:rPr>
              <a:t>with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energy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loss</a:t>
            </a:r>
            <a:r>
              <a:rPr lang="fr-FR" sz="1800" dirty="0">
                <a:latin typeface="+mn-lt"/>
              </a:rPr>
              <a:t> as values and </a:t>
            </a:r>
            <a:r>
              <a:rPr lang="fr-FR" sz="1800" dirty="0" err="1">
                <a:latin typeface="+mn-lt"/>
              </a:rPr>
              <a:t>datetime</a:t>
            </a:r>
            <a:r>
              <a:rPr lang="fr-FR" sz="1800" dirty="0">
                <a:latin typeface="+mn-lt"/>
              </a:rPr>
              <a:t> as index:</a:t>
            </a:r>
          </a:p>
          <a:p>
            <a:pPr marL="1428721" lvl="2" indent="-285750"/>
            <a:r>
              <a:rPr lang="fr-FR" sz="1800" dirty="0" err="1"/>
              <a:t>Shading</a:t>
            </a:r>
            <a:endParaRPr lang="fr-FR" sz="1800" dirty="0"/>
          </a:p>
          <a:p>
            <a:pPr marL="1428721" lvl="2" indent="-285750"/>
            <a:r>
              <a:rPr lang="fr-FR" sz="1800" dirty="0"/>
              <a:t>Inverter </a:t>
            </a:r>
            <a:r>
              <a:rPr lang="fr-FR" sz="1800" dirty="0" err="1"/>
              <a:t>clipping</a:t>
            </a:r>
            <a:endParaRPr lang="fr-FR" sz="1800" dirty="0"/>
          </a:p>
          <a:p>
            <a:pPr marL="1428721" lvl="2" indent="-285750"/>
            <a:r>
              <a:rPr lang="fr-FR" sz="1800" dirty="0"/>
              <a:t>Module short-circuit</a:t>
            </a:r>
          </a:p>
          <a:p>
            <a:pPr marL="482599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39AB13E-69FD-0DA8-249A-723C42438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r>
              <a:rPr lang="fr-FR"/>
              <a:t> /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76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4F559-408D-08EA-837E-D4C557B2F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outputs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88BB02-F0DD-384C-4500-F5F9EDBAC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C6F1CD-E977-F025-C702-FA8EF9AC79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Send</a:t>
            </a:r>
            <a:r>
              <a:rPr lang="fr-FR" dirty="0"/>
              <a:t> the 5 csv files + </a:t>
            </a:r>
            <a:r>
              <a:rPr lang="fr-FR" dirty="0" err="1"/>
              <a:t>Htlm</a:t>
            </a:r>
            <a:r>
              <a:rPr lang="fr-FR" dirty="0"/>
              <a:t> notebook to me by mail </a:t>
            </a:r>
            <a:r>
              <a:rPr lang="fr-FR" dirty="0">
                <a:hlinkClick r:id="rId2"/>
              </a:rPr>
              <a:t>alexandre.mathieu@cstb.fr</a:t>
            </a:r>
            <a:r>
              <a:rPr lang="fr-FR" dirty="0"/>
              <a:t> .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6EE298-C585-6B5F-E7A0-F37EFC1FD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r>
              <a:rPr lang="fr-FR"/>
              <a:t> /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674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7CA8D-F7E9-4DB4-9EFF-5F098173D501}">
  <ds:schemaRefs>
    <ds:schemaRef ds:uri="http://purl.org/dc/terms/"/>
    <ds:schemaRef ds:uri="http://purl.org/dc/dcmitype/"/>
    <ds:schemaRef ds:uri="http://schemas.openxmlformats.org/package/2006/metadata/core-properties"/>
    <ds:schemaRef ds:uri="4c2def87-6459-45fe-82b8-2c44ad774fe7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284c3d22-818e-4cb3-91ed-c315e7cac82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63119</TotalTime>
  <Words>266</Words>
  <Application>Microsoft Office PowerPoint</Application>
  <PresentationFormat>Grand écran</PresentationFormat>
  <Paragraphs>59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Curriculum</vt:lpstr>
      <vt:lpstr>Agenda</vt:lpstr>
      <vt:lpstr>Project: some details</vt:lpstr>
      <vt:lpstr>Project outputs</vt:lpstr>
      <vt:lpstr>Project outputs</vt:lpstr>
      <vt:lpstr>Présentation PowerPoint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1918</cp:revision>
  <dcterms:created xsi:type="dcterms:W3CDTF">2019-05-16T10:04:01Z</dcterms:created>
  <dcterms:modified xsi:type="dcterms:W3CDTF">2023-12-22T06:58:33Z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