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1147" r:id="rId5"/>
    <p:sldId id="1158" r:id="rId6"/>
    <p:sldId id="1195" r:id="rId7"/>
    <p:sldId id="1288" r:id="rId8"/>
    <p:sldId id="1281" r:id="rId9"/>
    <p:sldId id="1289" r:id="rId10"/>
    <p:sldId id="1213" r:id="rId11"/>
    <p:sldId id="1215" r:id="rId12"/>
    <p:sldId id="1290" r:id="rId13"/>
    <p:sldId id="1291" r:id="rId14"/>
    <p:sldId id="1218" r:id="rId15"/>
    <p:sldId id="1250" r:id="rId16"/>
    <p:sldId id="1217" r:id="rId17"/>
    <p:sldId id="1261" r:id="rId18"/>
    <p:sldId id="1256" r:id="rId19"/>
    <p:sldId id="1259" r:id="rId20"/>
    <p:sldId id="1258" r:id="rId21"/>
    <p:sldId id="1279" r:id="rId22"/>
    <p:sldId id="1269" r:id="rId23"/>
    <p:sldId id="1263" r:id="rId24"/>
    <p:sldId id="1260" r:id="rId25"/>
    <p:sldId id="1264" r:id="rId26"/>
    <p:sldId id="1265" r:id="rId27"/>
    <p:sldId id="1267" r:id="rId28"/>
    <p:sldId id="1272" r:id="rId29"/>
    <p:sldId id="1271" r:id="rId30"/>
    <p:sldId id="1270" r:id="rId31"/>
    <p:sldId id="1220" r:id="rId32"/>
    <p:sldId id="1274" r:id="rId33"/>
    <p:sldId id="1294" r:id="rId34"/>
    <p:sldId id="1278" r:id="rId35"/>
    <p:sldId id="1282" r:id="rId36"/>
    <p:sldId id="1292" r:id="rId37"/>
    <p:sldId id="1293" r:id="rId38"/>
    <p:sldId id="1280" r:id="rId39"/>
    <p:sldId id="1221" r:id="rId40"/>
    <p:sldId id="1283" r:id="rId41"/>
    <p:sldId id="1286" r:id="rId42"/>
    <p:sldId id="1285" r:id="rId43"/>
    <p:sldId id="1284" r:id="rId4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7C9"/>
    <a:srgbClr val="E36C0A"/>
    <a:srgbClr val="FFFFFF"/>
    <a:srgbClr val="F39200"/>
    <a:srgbClr val="F4980A"/>
    <a:srgbClr val="5D5D5D"/>
    <a:srgbClr val="BDD7EE"/>
    <a:srgbClr val="FFF1D3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9189" autoAdjust="0"/>
  </p:normalViewPr>
  <p:slideViewPr>
    <p:cSldViewPr snapToGrid="0">
      <p:cViewPr varScale="1">
        <p:scale>
          <a:sx n="102" d="100"/>
          <a:sy n="102" d="100"/>
        </p:scale>
        <p:origin x="96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05/12/2023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05/12/2023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147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3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Show </a:t>
            </a:r>
            <a:r>
              <a:rPr lang="fr-FR" dirty="0" err="1"/>
              <a:t>function</a:t>
            </a:r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the API horizon </a:t>
            </a:r>
            <a:r>
              <a:rPr lang="fr-FR" dirty="0" err="1"/>
              <a:t>mask</a:t>
            </a:r>
            <a:endParaRPr lang="fr-FR" dirty="0"/>
          </a:p>
          <a:p>
            <a:r>
              <a:rPr lang="fr-FR" dirty="0"/>
              <a:t>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hours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direct component </a:t>
            </a:r>
            <a:r>
              <a:rPr lang="fr-FR" dirty="0" err="1"/>
              <a:t>blocked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90227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r>
              <a:rPr lang="fr-FR" dirty="0"/>
              <a:t> / 58</a:t>
            </a:r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i.org/10.21105/joss.00884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re.jrc.ec.europa.eu/pvg_tools/en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publicdomainpictures.net/de/view-image.php?image=152535&amp;picture=die-zeit-ist-gru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.jrc.ec.europa.eu/pvg_tools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hyperlink" Target="https://github.com/AlexandreHugoMathieu/pvfault_detection_solar_academy/blob/master/notebooks/python_intro2_horizon_mask.ipynb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github.com/AlexandreHugoMathieu/pvfault_detection_solar_academy/blob/master/notebooks/dc_power_estimation.ipynb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publicdomainpictures.net/de/view-image.php?image=152535&amp;picture=die-zeit-ist-grun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github.com/AlexandreHugoMathieu/pvfault_detection_solar_academy/blob/master/notebooks/dc_power_estimation.ipynb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publicdomainpictures.net/de/view-image.php?image=152535&amp;picture=die-zeit-ist-grun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vsc-python-tutorials.github.io/PVSC48-Python-Tutorial/" TargetMode="External"/><Relationship Id="rId2" Type="http://schemas.openxmlformats.org/officeDocument/2006/relationships/hyperlink" Target="https://pvpmc.sandia.gov/modeling-guide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iea-pvps.org/wp-content/uploads/2021/10/Final-Report-IEA-PVPS-T13-19_2021_PV-Failure-Monitoring.pdf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wnloads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AlexandreHugoMathieu/pvfault_detection_solar_academy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eHugoMathieu/pvfault_detection_solar_academy" TargetMode="External"/><Relationship Id="rId2" Type="http://schemas.openxmlformats.org/officeDocument/2006/relationships/hyperlink" Target="http://www.python.org/downloads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eHugoMathieu/pvfault_detection_solar_academy" TargetMode="External"/><Relationship Id="rId2" Type="http://schemas.openxmlformats.org/officeDocument/2006/relationships/hyperlink" Target="http://www.python.org/downloads/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ndreHugoMathieu/pvfault_detection_solar_academy/blob/master/notebooks/python_intro_poa.ipynb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i.org/10.21105/joss.00884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05/12/2023 - Morning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4199301" cy="822960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Notebook recap 27/11/2023</a:t>
            </a:r>
          </a:p>
          <a:p>
            <a:r>
              <a:rPr lang="fr-FR" sz="1600" b="1" dirty="0"/>
              <a:t>Python </a:t>
            </a:r>
            <a:r>
              <a:rPr lang="en-US" sz="1600" b="1" dirty="0"/>
              <a:t>commands 2/2</a:t>
            </a:r>
          </a:p>
          <a:p>
            <a:endParaRPr lang="en-US" sz="2000" b="1" dirty="0">
              <a:latin typeface="+mn-lt"/>
            </a:endParaRPr>
          </a:p>
          <a:p>
            <a:endParaRPr lang="en-US" sz="2000" b="1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E40099-AC1B-2159-5D95-76EA9B6C1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10</a:t>
            </a:fld>
            <a:r>
              <a:rPr lang="en-US" dirty="0"/>
              <a:t> / 58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839EC6-56A3-1543-20C9-256F881DD9C9}"/>
              </a:ext>
            </a:extLst>
          </p:cNvPr>
          <p:cNvSpPr txBox="1"/>
          <p:nvPr/>
        </p:nvSpPr>
        <p:spPr>
          <a:xfrm>
            <a:off x="5576271" y="171449"/>
            <a:ext cx="637638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1907C9"/>
                </a:solidFill>
              </a:rPr>
              <a:t>####### Calculate POA, the lazy way #######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/>
              <a:t>from </a:t>
            </a:r>
            <a:r>
              <a:rPr lang="en-US" sz="1400" dirty="0" err="1"/>
              <a:t>pvlib.irradiance</a:t>
            </a:r>
            <a:r>
              <a:rPr lang="en-US" sz="1400" dirty="0"/>
              <a:t> import </a:t>
            </a:r>
            <a:r>
              <a:rPr lang="en-US" sz="1400" dirty="0" err="1"/>
              <a:t>get_total_irradiance</a:t>
            </a:r>
            <a:r>
              <a:rPr lang="en-US" sz="1100" dirty="0">
                <a:solidFill>
                  <a:srgbClr val="1907C9"/>
                </a:solidFill>
              </a:rPr>
              <a:t> # import the function “</a:t>
            </a:r>
            <a:r>
              <a:rPr lang="en-US" sz="1100" dirty="0" err="1">
                <a:solidFill>
                  <a:srgbClr val="1907C9"/>
                </a:solidFill>
              </a:rPr>
              <a:t>get_total_irradiance</a:t>
            </a:r>
            <a:r>
              <a:rPr lang="en-US" sz="1100" dirty="0">
                <a:solidFill>
                  <a:srgbClr val="1907C9"/>
                </a:solidFill>
              </a:rPr>
              <a:t> from pvlib”</a:t>
            </a:r>
          </a:p>
          <a:p>
            <a:r>
              <a:rPr lang="en-US" sz="1100" dirty="0">
                <a:solidFill>
                  <a:srgbClr val="1907C9"/>
                </a:solidFill>
              </a:rPr>
              <a:t># On  another note, pvlib* is a very useful package for PV modeling with plenty of convenient functions, do not hesitate to look it up on the web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/>
              <a:t>beta = 20 </a:t>
            </a:r>
            <a:r>
              <a:rPr lang="en-US" sz="1100" dirty="0">
                <a:solidFill>
                  <a:srgbClr val="1907C9"/>
                </a:solidFill>
              </a:rPr>
              <a:t># tilt [°]</a:t>
            </a:r>
          </a:p>
          <a:p>
            <a:r>
              <a:rPr lang="en-US" sz="1400" dirty="0"/>
              <a:t>azimuth = 180 </a:t>
            </a:r>
            <a:r>
              <a:rPr lang="en-US" sz="1100" dirty="0">
                <a:solidFill>
                  <a:srgbClr val="1907C9"/>
                </a:solidFill>
              </a:rPr>
              <a:t># azimuth [°]</a:t>
            </a:r>
          </a:p>
          <a:p>
            <a:r>
              <a:rPr lang="en-US" sz="1400" dirty="0"/>
              <a:t>rho = 0.2 </a:t>
            </a:r>
            <a:r>
              <a:rPr lang="en-US" sz="1100" dirty="0">
                <a:solidFill>
                  <a:srgbClr val="1907C9"/>
                </a:solidFill>
              </a:rPr>
              <a:t># albedo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 err="1"/>
              <a:t>solar_position</a:t>
            </a:r>
            <a:r>
              <a:rPr lang="en-US" sz="1400" dirty="0"/>
              <a:t> = </a:t>
            </a:r>
            <a:r>
              <a:rPr lang="en-US" sz="1400" dirty="0" err="1"/>
              <a:t>pd.read_csv</a:t>
            </a:r>
            <a:r>
              <a:rPr lang="en-US" sz="1400" dirty="0"/>
              <a:t>("solarpos_data.csv") </a:t>
            </a:r>
            <a:r>
              <a:rPr lang="en-US" sz="1100" dirty="0">
                <a:solidFill>
                  <a:srgbClr val="1907C9"/>
                </a:solidFill>
              </a:rPr>
              <a:t># Import the data file "solarpos_data.csv“ which contains the sun path (azimuth and elevation)  with datetime index</a:t>
            </a:r>
          </a:p>
          <a:p>
            <a:r>
              <a:rPr lang="en-US" sz="1400" dirty="0" err="1"/>
              <a:t>weather_data</a:t>
            </a:r>
            <a:r>
              <a:rPr lang="en-US" sz="1400" dirty="0"/>
              <a:t> = </a:t>
            </a:r>
            <a:r>
              <a:rPr lang="en-US" sz="1400" dirty="0" err="1"/>
              <a:t>pd.read_csv</a:t>
            </a:r>
            <a:r>
              <a:rPr lang="en-US" sz="1400" dirty="0"/>
              <a:t>(DATA_PATH / "sat_data.csv", </a:t>
            </a:r>
            <a:r>
              <a:rPr lang="en-US" sz="1400" dirty="0" err="1"/>
              <a:t>index_col</a:t>
            </a:r>
            <a:r>
              <a:rPr lang="en-US" sz="1400" dirty="0"/>
              <a:t>=0) </a:t>
            </a:r>
            <a:r>
              <a:rPr lang="en-US" sz="1100" dirty="0">
                <a:solidFill>
                  <a:srgbClr val="1907C9"/>
                </a:solidFill>
              </a:rPr>
              <a:t># Import the data file “sat_data.csv“ which irradiance (</a:t>
            </a:r>
            <a:r>
              <a:rPr lang="en-US" sz="1100" dirty="0" err="1">
                <a:solidFill>
                  <a:srgbClr val="1907C9"/>
                </a:solidFill>
              </a:rPr>
              <a:t>dni</a:t>
            </a:r>
            <a:r>
              <a:rPr lang="en-US" sz="1100" dirty="0">
                <a:solidFill>
                  <a:srgbClr val="1907C9"/>
                </a:solidFill>
              </a:rPr>
              <a:t>, </a:t>
            </a:r>
            <a:r>
              <a:rPr lang="en-US" sz="1100" dirty="0" err="1">
                <a:solidFill>
                  <a:srgbClr val="1907C9"/>
                </a:solidFill>
              </a:rPr>
              <a:t>ghi</a:t>
            </a:r>
            <a:r>
              <a:rPr lang="en-US" sz="1100" dirty="0">
                <a:solidFill>
                  <a:srgbClr val="1907C9"/>
                </a:solidFill>
              </a:rPr>
              <a:t>, </a:t>
            </a:r>
            <a:r>
              <a:rPr lang="en-US" sz="1100" dirty="0" err="1">
                <a:solidFill>
                  <a:srgbClr val="1907C9"/>
                </a:solidFill>
              </a:rPr>
              <a:t>dhi</a:t>
            </a:r>
            <a:r>
              <a:rPr lang="en-US" sz="1100" dirty="0">
                <a:solidFill>
                  <a:srgbClr val="1907C9"/>
                </a:solidFill>
              </a:rPr>
              <a:t>) with datetime index</a:t>
            </a:r>
          </a:p>
          <a:p>
            <a:endParaRPr lang="en-US" sz="1400" dirty="0"/>
          </a:p>
          <a:p>
            <a:r>
              <a:rPr lang="en-US" sz="1400" dirty="0"/>
              <a:t>data = </a:t>
            </a:r>
            <a:r>
              <a:rPr lang="en-US" sz="1400" dirty="0" err="1"/>
              <a:t>get_total_irradiance</a:t>
            </a:r>
            <a:r>
              <a:rPr lang="en-US" sz="1400" dirty="0"/>
              <a:t>(beta, azimuth, </a:t>
            </a:r>
            <a:r>
              <a:rPr lang="en-US" sz="1400" dirty="0" err="1"/>
              <a:t>solar_position</a:t>
            </a:r>
            <a:r>
              <a:rPr lang="en-US" sz="1400" dirty="0"/>
              <a:t>["zenith"], </a:t>
            </a:r>
            <a:r>
              <a:rPr lang="en-US" sz="1400" dirty="0" err="1"/>
              <a:t>solar_position</a:t>
            </a:r>
            <a:r>
              <a:rPr lang="en-US" sz="1400" dirty="0"/>
              <a:t>["azimuth"], </a:t>
            </a:r>
            <a:r>
              <a:rPr lang="en-US" sz="1400" dirty="0" err="1"/>
              <a:t>weather_data</a:t>
            </a:r>
            <a:r>
              <a:rPr lang="en-US" sz="1400" dirty="0"/>
              <a:t>["</a:t>
            </a:r>
            <a:r>
              <a:rPr lang="en-US" sz="1400" dirty="0" err="1"/>
              <a:t>dni</a:t>
            </a:r>
            <a:r>
              <a:rPr lang="en-US" sz="1400" dirty="0"/>
              <a:t>"], </a:t>
            </a:r>
            <a:r>
              <a:rPr lang="en-US" sz="1400" dirty="0" err="1"/>
              <a:t>weather_data</a:t>
            </a:r>
            <a:r>
              <a:rPr lang="en-US" sz="1400" dirty="0"/>
              <a:t>["</a:t>
            </a:r>
            <a:r>
              <a:rPr lang="en-US" sz="1400" dirty="0" err="1"/>
              <a:t>ghi</a:t>
            </a:r>
            <a:r>
              <a:rPr lang="en-US" sz="1400" dirty="0"/>
              <a:t>"], </a:t>
            </a:r>
            <a:r>
              <a:rPr lang="en-US" sz="1400" dirty="0" err="1"/>
              <a:t>weather_data</a:t>
            </a:r>
            <a:r>
              <a:rPr lang="en-US" sz="1400" dirty="0"/>
              <a:t>["</a:t>
            </a:r>
            <a:r>
              <a:rPr lang="en-US" sz="1400" dirty="0" err="1"/>
              <a:t>dhi</a:t>
            </a:r>
            <a:r>
              <a:rPr lang="en-US" sz="1400" dirty="0"/>
              <a:t>"], albedo=rho) </a:t>
            </a:r>
            <a:r>
              <a:rPr lang="en-US" sz="1100" dirty="0">
                <a:solidFill>
                  <a:srgbClr val="1907C9"/>
                </a:solidFill>
              </a:rPr>
              <a:t># Directly apply the isotropic models</a:t>
            </a:r>
          </a:p>
          <a:p>
            <a:endParaRPr lang="en-US" sz="1400" dirty="0"/>
          </a:p>
          <a:p>
            <a:r>
              <a:rPr lang="en-US" sz="1400" dirty="0"/>
              <a:t>print(</a:t>
            </a:r>
            <a:r>
              <a:rPr lang="en-US" sz="1400" dirty="0" err="1"/>
              <a:t>data.head</a:t>
            </a:r>
            <a:r>
              <a:rPr lang="en-US" sz="1400" dirty="0"/>
              <a:t>(24)) </a:t>
            </a:r>
            <a:r>
              <a:rPr lang="en-US" sz="1400" dirty="0">
                <a:solidFill>
                  <a:srgbClr val="1907C9"/>
                </a:solidFill>
              </a:rPr>
              <a:t># Show the first 24 lines of the </a:t>
            </a:r>
            <a:r>
              <a:rPr lang="en-US" sz="1400" dirty="0" err="1">
                <a:solidFill>
                  <a:srgbClr val="1907C9"/>
                </a:solidFill>
              </a:rPr>
              <a:t>DataFrame</a:t>
            </a:r>
            <a:r>
              <a:rPr lang="en-US" sz="1400" dirty="0">
                <a:solidFill>
                  <a:srgbClr val="1907C9"/>
                </a:solidFill>
              </a:rPr>
              <a:t> </a:t>
            </a:r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043FAA-C77B-3066-3A71-306116AA0FA7}"/>
              </a:ext>
            </a:extLst>
          </p:cNvPr>
          <p:cNvSpPr txBox="1"/>
          <p:nvPr/>
        </p:nvSpPr>
        <p:spPr>
          <a:xfrm>
            <a:off x="11343176" y="2034239"/>
            <a:ext cx="62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values</a:t>
            </a:r>
            <a:endParaRPr lang="en-US" sz="11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B22742F-6F77-5807-29E4-E2D30F4ABC28}"/>
              </a:ext>
            </a:extLst>
          </p:cNvPr>
          <p:cNvSpPr txBox="1"/>
          <p:nvPr/>
        </p:nvSpPr>
        <p:spPr>
          <a:xfrm>
            <a:off x="6289380" y="5647771"/>
            <a:ext cx="429289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Pvlib ref</a:t>
            </a:r>
            <a:br>
              <a:rPr lang="en-US" sz="1100" dirty="0"/>
            </a:br>
            <a:r>
              <a:rPr lang="en-US" sz="1100" dirty="0"/>
              <a:t>*William F. Holmgren, Clifford W. Hansen, and Mark A. </a:t>
            </a:r>
            <a:r>
              <a:rPr lang="en-US" sz="1100" dirty="0" err="1"/>
              <a:t>Mikofski</a:t>
            </a:r>
            <a:r>
              <a:rPr lang="en-US" sz="1100" dirty="0"/>
              <a:t>. “pvlib python: a python package for modeling solar energy systems.” Journal of Open Source Software, 3(29), 884, (2018). </a:t>
            </a:r>
            <a:r>
              <a:rPr lang="en-US" sz="1100" dirty="0">
                <a:hlinkClick r:id="rId2"/>
              </a:rPr>
              <a:t>https://doi.org/10.21105/joss.00884</a:t>
            </a:r>
            <a:endParaRPr lang="en-US" sz="11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0A1D764-A83E-15C4-3002-E463533A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2" y="3311143"/>
            <a:ext cx="5451585" cy="32902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7B45B45-86B8-87DF-D8F8-C2A086197B6C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561367" y="4367263"/>
            <a:ext cx="877533" cy="58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48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341" y="1934065"/>
            <a:ext cx="4857634" cy="43672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3. Shading / Terrain horizon mask </a:t>
            </a:r>
          </a:p>
          <a:p>
            <a:r>
              <a:rPr lang="en-US" sz="1800" b="1" dirty="0">
                <a:latin typeface="+mn-lt"/>
              </a:rPr>
              <a:t>PVGIS: </a:t>
            </a:r>
            <a:r>
              <a:rPr lang="en-US" sz="1800" dirty="0">
                <a:latin typeface="+mn-lt"/>
              </a:rPr>
              <a:t>Website/Online Tool to estimate power production: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Enables to extract the horizon mask with a Digital Surface Model (DSM).</a:t>
            </a:r>
            <a:endParaRPr lang="en-US" sz="1800" b="1" dirty="0">
              <a:latin typeface="+mn-lt"/>
            </a:endParaRPr>
          </a:p>
          <a:p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Go to:</a:t>
            </a:r>
            <a:r>
              <a:rPr lang="en-US" sz="1800" b="1" dirty="0">
                <a:latin typeface="+mn-lt"/>
              </a:rPr>
              <a:t> </a:t>
            </a:r>
            <a:r>
              <a:rPr lang="en-US" sz="1800" b="1" dirty="0">
                <a:latin typeface="+mn-lt"/>
                <a:hlinkClick r:id="rId2"/>
              </a:rPr>
              <a:t>https://re.jrc.ec.europa.eu/pvg_tools/en/</a:t>
            </a:r>
            <a:r>
              <a:rPr lang="en-US" sz="1800" b="1" dirty="0">
                <a:latin typeface="+mn-lt"/>
              </a:rPr>
              <a:t> </a:t>
            </a:r>
          </a:p>
          <a:p>
            <a:endParaRPr lang="en-US" sz="1800" b="1" dirty="0">
              <a:latin typeface="+mn-lt"/>
            </a:endParaRPr>
          </a:p>
          <a:p>
            <a:endParaRPr lang="en-US" sz="1800" b="1" dirty="0">
              <a:latin typeface="+mn-lt"/>
            </a:endParaRPr>
          </a:p>
        </p:txBody>
      </p:sp>
      <p:pic>
        <p:nvPicPr>
          <p:cNvPr id="35" name="Image 34" descr="Une image contenant horloge, Instrument de mesure, regarder, Horloge murale&#10;&#10;Description générée automatiquement">
            <a:extLst>
              <a:ext uri="{FF2B5EF4-FFF2-40B4-BE49-F238E27FC236}">
                <a16:creationId xmlns:a16="http://schemas.microsoft.com/office/drawing/2014/main" id="{C2F589E8-D9C8-91B3-A9B6-C5FD5036C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58027" y="819069"/>
            <a:ext cx="3482936" cy="2321957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D4F6E964-9D39-3B2C-92E2-602FF9AFB758}"/>
              </a:ext>
            </a:extLst>
          </p:cNvPr>
          <p:cNvSpPr txBox="1"/>
          <p:nvPr/>
        </p:nvSpPr>
        <p:spPr>
          <a:xfrm>
            <a:off x="4419600" y="2026029"/>
            <a:ext cx="347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for some </a:t>
            </a:r>
            <a:br>
              <a:rPr lang="en-US" sz="2400" dirty="0"/>
            </a:br>
            <a:r>
              <a:rPr lang="en-US" sz="2400" dirty="0"/>
              <a:t>hands-on exercises,</a:t>
            </a:r>
          </a:p>
          <a:p>
            <a:pPr algn="ctr"/>
            <a:r>
              <a:rPr lang="en-US" sz="2400" dirty="0"/>
              <a:t>Again !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7F1BCB-DA00-9B45-351F-6952121BF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11</a:t>
            </a:fld>
            <a:r>
              <a:rPr lang="en-US" dirty="0"/>
              <a:t> / 58</a:t>
            </a:r>
          </a:p>
        </p:txBody>
      </p:sp>
    </p:spTree>
    <p:extLst>
      <p:ext uri="{BB962C8B-B14F-4D97-AF65-F5344CB8AC3E}">
        <p14:creationId xmlns:p14="http://schemas.microsoft.com/office/powerpoint/2010/main" val="428079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341" y="1934065"/>
            <a:ext cx="5229109" cy="43672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3. Shading / Terrain horizon mask </a:t>
            </a:r>
          </a:p>
          <a:p>
            <a:r>
              <a:rPr lang="en-US" sz="1800" b="1" dirty="0">
                <a:latin typeface="+mn-lt"/>
              </a:rPr>
              <a:t>PVGIS: </a:t>
            </a:r>
            <a:r>
              <a:rPr lang="en-US" sz="1800" dirty="0">
                <a:latin typeface="+mn-lt"/>
              </a:rPr>
              <a:t>Website/Online Tool to estimate power production: </a:t>
            </a:r>
            <a:r>
              <a:rPr lang="en-US" sz="1800" b="1" dirty="0">
                <a:latin typeface="+mn-lt"/>
                <a:hlinkClick r:id="rId3"/>
              </a:rPr>
              <a:t>https://re.jrc.ec.europa.eu/pvg_tools/en/</a:t>
            </a:r>
            <a:r>
              <a:rPr lang="en-US" sz="1800" b="1" dirty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Enables to extract the horizon mask with a Digital Surface Model (DSM).</a:t>
            </a:r>
            <a:endParaRPr lang="en-US" sz="1800" b="1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Instructions:</a:t>
            </a:r>
          </a:p>
          <a:p>
            <a:pPr marL="368299" indent="-342900">
              <a:buAutoNum type="arabicPeriod"/>
            </a:pPr>
            <a:r>
              <a:rPr lang="en-US" sz="1600" dirty="0">
                <a:latin typeface="+mn-lt"/>
              </a:rPr>
              <a:t>Generate a simulation on PVGIS</a:t>
            </a:r>
          </a:p>
          <a:p>
            <a:pPr marL="1028683" lvl="1" indent="-342900">
              <a:buFont typeface="+mj-lt"/>
              <a:buAutoNum type="alphaLcPeriod"/>
            </a:pPr>
            <a:r>
              <a:rPr lang="en-US" sz="1600" dirty="0"/>
              <a:t>Click on the map on Grenoble and select the « Grid connected tab »</a:t>
            </a:r>
          </a:p>
          <a:p>
            <a:pPr marL="1028683" lvl="1" indent="-342900">
              <a:buFont typeface="+mj-lt"/>
              <a:buAutoNum type="alphaLcPeriod"/>
            </a:pPr>
            <a:r>
              <a:rPr lang="en-US" sz="1600" dirty="0" err="1">
                <a:latin typeface="+mn-lt"/>
              </a:rPr>
              <a:t>Vizualize</a:t>
            </a:r>
            <a:endParaRPr lang="en-US" sz="1600" dirty="0">
              <a:latin typeface="+mn-lt"/>
            </a:endParaRPr>
          </a:p>
          <a:p>
            <a:pPr marL="1028683" lvl="1" indent="-342900">
              <a:buFont typeface="+mj-lt"/>
              <a:buAutoNum type="alphaLcPeriod"/>
            </a:pPr>
            <a:r>
              <a:rPr lang="en-US" sz="1600" dirty="0">
                <a:latin typeface="+mn-lt"/>
              </a:rPr>
              <a:t>Extract the horizon file in csv format</a:t>
            </a:r>
          </a:p>
          <a:p>
            <a:r>
              <a:rPr lang="en-US" sz="1600" dirty="0">
                <a:latin typeface="+mn-lt"/>
              </a:rPr>
              <a:t>2. Follow the instructions on the </a:t>
            </a:r>
            <a:r>
              <a:rPr lang="en-US" sz="1600" dirty="0" err="1">
                <a:latin typeface="+mn-lt"/>
              </a:rPr>
              <a:t>jupyter</a:t>
            </a:r>
            <a:r>
              <a:rPr lang="en-US" sz="1600" dirty="0">
                <a:latin typeface="+mn-lt"/>
              </a:rPr>
              <a:t> notebook 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and calculate the modified POA on one year. </a:t>
            </a:r>
            <a:r>
              <a:rPr lang="en-US" sz="1200" dirty="0">
                <a:latin typeface="+mn-lt"/>
                <a:hlinkClick r:id="rId4"/>
              </a:rPr>
              <a:t>https://github.com/AlexandreHugoMathieu/pvfault_detection_solar_academy/blob/master/notebooks/python_intro2_horizon_mask.ipynb</a:t>
            </a:r>
            <a:r>
              <a:rPr lang="en-US" sz="1200" dirty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 </a:t>
            </a:r>
          </a:p>
          <a:p>
            <a:endParaRPr lang="en-US" sz="1800" b="1" dirty="0">
              <a:latin typeface="+mn-lt"/>
            </a:endParaRPr>
          </a:p>
          <a:p>
            <a:endParaRPr lang="en-US" sz="1800" b="1" dirty="0">
              <a:latin typeface="+mn-lt"/>
            </a:endParaRPr>
          </a:p>
          <a:p>
            <a:endParaRPr lang="en-US" sz="1800" b="1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AB352D-A09F-CBC8-B74E-074409C12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025" y="658258"/>
            <a:ext cx="6536634" cy="49363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25203F-04ED-09F3-AC3E-F06D6E235453}"/>
              </a:ext>
            </a:extLst>
          </p:cNvPr>
          <p:cNvSpPr/>
          <p:nvPr/>
        </p:nvSpPr>
        <p:spPr>
          <a:xfrm>
            <a:off x="8686800" y="1798983"/>
            <a:ext cx="685800" cy="2584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AAB0696-DC2C-9B73-327F-26C4ACE2D54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690533" y="1928192"/>
            <a:ext cx="3996267" cy="2995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6F6AB86-9550-E558-4A1C-762C802219C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182533" y="3558209"/>
            <a:ext cx="4806467" cy="162938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0578A-25B8-C109-5781-14D9B55709EB}"/>
              </a:ext>
            </a:extLst>
          </p:cNvPr>
          <p:cNvSpPr/>
          <p:nvPr/>
        </p:nvSpPr>
        <p:spPr>
          <a:xfrm>
            <a:off x="8989000" y="3429000"/>
            <a:ext cx="1079768" cy="25841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4CEA6D1F-2DE4-29A8-EB93-42FDFF0BE4C1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521200" y="1670403"/>
            <a:ext cx="6263905" cy="377561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9E91C00-6AFB-DDD9-C8BC-F112E58CC66E}"/>
              </a:ext>
            </a:extLst>
          </p:cNvPr>
          <p:cNvSpPr/>
          <p:nvPr/>
        </p:nvSpPr>
        <p:spPr>
          <a:xfrm>
            <a:off x="10582275" y="1411986"/>
            <a:ext cx="405660" cy="25841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ECA8ADCF-ECBC-B1C0-D4CD-88A97C714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12</a:t>
            </a:fld>
            <a:r>
              <a:rPr lang="en-US" dirty="0"/>
              <a:t> / 58</a:t>
            </a:r>
          </a:p>
        </p:txBody>
      </p:sp>
    </p:spTree>
    <p:extLst>
      <p:ext uri="{BB962C8B-B14F-4D97-AF65-F5344CB8AC3E}">
        <p14:creationId xmlns:p14="http://schemas.microsoft.com/office/powerpoint/2010/main" val="87336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5822953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4. Module and Cell temperature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The hotter a module is, the less efficient it is !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6201959-4501-52B5-1F23-B1B365EB4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13</a:t>
            </a:fld>
            <a:r>
              <a:rPr lang="en-US" dirty="0"/>
              <a:t> / 58</a:t>
            </a:r>
          </a:p>
        </p:txBody>
      </p:sp>
    </p:spTree>
    <p:extLst>
      <p:ext uri="{BB962C8B-B14F-4D97-AF65-F5344CB8AC3E}">
        <p14:creationId xmlns:p14="http://schemas.microsoft.com/office/powerpoint/2010/main" val="302100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800" u="sng" dirty="0">
                    <a:latin typeface="+mn-lt"/>
                  </a:rPr>
                  <a:t>Ross model: </a:t>
                </a:r>
                <a:br>
                  <a:rPr lang="en-US" sz="1800" dirty="0">
                    <a:latin typeface="+mn-lt"/>
                  </a:rPr>
                </a:br>
                <a:r>
                  <a:rPr lang="en-US" sz="18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8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800" dirty="0">
                    <a:latin typeface="+mn-lt"/>
                  </a:rPr>
                  <a:t> [W/m²].</a:t>
                </a:r>
              </a:p>
              <a:p>
                <a:endParaRPr lang="en-US" sz="18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𝑃𝑂𝐴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𝑅𝑜𝑠𝑠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</m:oMath>
                </a14:m>
                <a:r>
                  <a:rPr lang="en-US" sz="1800" dirty="0">
                    <a:latin typeface="+mn-lt"/>
                  </a:rPr>
                  <a:t>, typically in the range 0.02-0.05 K/m²/W.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970B7099-455B-F236-08B3-FD0DE80FAC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B8D1E6-CE6E-A300-75A4-5520D772FC5B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7D116D-BE18-403C-70EE-E5E307FD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14</a:t>
            </a:fld>
            <a:r>
              <a:rPr lang="en-US" dirty="0"/>
              <a:t> / 58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2A8A99-133E-8984-F447-15F59F35A58D}"/>
              </a:ext>
            </a:extLst>
          </p:cNvPr>
          <p:cNvSpPr txBox="1"/>
          <p:nvPr/>
        </p:nvSpPr>
        <p:spPr>
          <a:xfrm>
            <a:off x="239349" y="644033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Ross, R. G. Jr., (1981). “Design Techniques for Flat-Plate Photovoltaic Arrays”</a:t>
            </a:r>
          </a:p>
        </p:txBody>
      </p:sp>
    </p:spTree>
    <p:extLst>
      <p:ext uri="{BB962C8B-B14F-4D97-AF65-F5344CB8AC3E}">
        <p14:creationId xmlns:p14="http://schemas.microsoft.com/office/powerpoint/2010/main" val="404596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800" u="sng" dirty="0">
                    <a:latin typeface="+mn-lt"/>
                  </a:rPr>
                  <a:t>Ross model: </a:t>
                </a:r>
                <a:br>
                  <a:rPr lang="en-US" sz="1800" dirty="0">
                    <a:latin typeface="+mn-lt"/>
                  </a:rPr>
                </a:br>
                <a:r>
                  <a:rPr lang="en-US" sz="18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8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800" dirty="0">
                    <a:latin typeface="+mn-lt"/>
                  </a:rPr>
                  <a:t> [W/m²].</a:t>
                </a:r>
              </a:p>
              <a:p>
                <a:endParaRPr lang="en-US" sz="18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𝑃𝑂𝐴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𝑅𝑜𝑠𝑠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</m:oMath>
                </a14:m>
                <a:r>
                  <a:rPr lang="en-US" sz="1800" dirty="0">
                    <a:latin typeface="+mn-lt"/>
                  </a:rPr>
                  <a:t>, typically in the range 0.02-0.05 K/m²/W.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BCC3F727-2307-9533-BF8C-FB0E50F65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01" y="171449"/>
            <a:ext cx="5236823" cy="16126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8A3DD4-C172-7237-0ACC-FBA6E7553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070" y="1657087"/>
            <a:ext cx="5404154" cy="4002033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6E9069F-75F8-1DFD-72EC-A198791CB26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34088" y="2348245"/>
            <a:ext cx="3843337" cy="3100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E5C54B9-F62C-351A-DD67-6A163FD0BF62}"/>
                  </a:ext>
                </a:extLst>
              </p:cNvPr>
              <p:cNvSpPr txBox="1"/>
              <p:nvPr/>
            </p:nvSpPr>
            <p:spPr>
              <a:xfrm>
                <a:off x="3800475" y="1147916"/>
                <a:ext cx="4467225" cy="120032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fitted from datasheet values. NOCT conditions: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800 W/m²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= 20°C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E5C54B9-F62C-351A-DD67-6A163FD0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1147916"/>
                <a:ext cx="4467225" cy="1200329"/>
              </a:xfrm>
              <a:prstGeom prst="rect">
                <a:avLst/>
              </a:prstGeom>
              <a:blipFill>
                <a:blip r:embed="rId5"/>
                <a:stretch>
                  <a:fillRect l="-952" t="-2010" b="-65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F5C0DC8-C0EA-439D-4718-C849E22C7914}"/>
              </a:ext>
            </a:extLst>
          </p:cNvPr>
          <p:cNvSpPr/>
          <p:nvPr/>
        </p:nvSpPr>
        <p:spPr>
          <a:xfrm>
            <a:off x="6645648" y="5124451"/>
            <a:ext cx="5187576" cy="483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5421C37-DF95-82B5-3851-123F0ACE9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15</a:t>
            </a:fld>
            <a:r>
              <a:rPr lang="en-US" dirty="0"/>
              <a:t> / 58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618659-4169-8B78-F0B0-C65E17656A8D}"/>
              </a:ext>
            </a:extLst>
          </p:cNvPr>
          <p:cNvSpPr txBox="1"/>
          <p:nvPr/>
        </p:nvSpPr>
        <p:spPr>
          <a:xfrm>
            <a:off x="239349" y="644033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Ross, R. G. Jr., (1981). “Design Techniques for Flat-Plate Photovoltaic Arrays”</a:t>
            </a:r>
          </a:p>
        </p:txBody>
      </p:sp>
    </p:spTree>
    <p:extLst>
      <p:ext uri="{BB962C8B-B14F-4D97-AF65-F5344CB8AC3E}">
        <p14:creationId xmlns:p14="http://schemas.microsoft.com/office/powerpoint/2010/main" val="3320379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9954518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900" u="sng" dirty="0">
                    <a:latin typeface="+mn-lt"/>
                  </a:rPr>
                  <a:t>Faiman model: </a:t>
                </a:r>
                <a:br>
                  <a:rPr lang="en-US" sz="1900" dirty="0">
                    <a:latin typeface="+mn-lt"/>
                  </a:rPr>
                </a:br>
                <a:r>
                  <a:rPr lang="en-US" sz="19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9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900" dirty="0">
                    <a:latin typeface="+mn-lt"/>
                  </a:rPr>
                  <a:t> [W/m²] AND wind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</a:rPr>
                      <m:t>𝑊𝑆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900" dirty="0">
                    <a:latin typeface="+mn-lt"/>
                  </a:rPr>
                  <a:t>.</a:t>
                </a:r>
              </a:p>
              <a:p>
                <a:endParaRPr lang="en-US" sz="19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den>
                      </m:f>
                    </m:oMath>
                  </m:oMathPara>
                </a14:m>
                <a:endParaRPr lang="en-US" sz="1900" dirty="0">
                  <a:latin typeface="+mn-lt"/>
                </a:endParaRPr>
              </a:p>
              <a:p>
                <a:endParaRPr lang="en-US" sz="19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9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9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19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9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9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9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90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90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90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9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9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9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convective</m:t>
                      </m:r>
                      <m:r>
                        <a:rPr lang="en-US" sz="19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9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9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900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9954518" cy="4367212"/>
              </a:xfrm>
              <a:blipFill>
                <a:blip r:embed="rId2"/>
                <a:stretch>
                  <a:fillRect l="-36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A6560C7-B46C-2F60-1488-9B51F1AA5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FA770B-686F-F9E3-89DA-0DD8E15E2AEC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5C75139-6200-E886-C88F-8900C4A60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16</a:t>
            </a:fld>
            <a:r>
              <a:rPr lang="en-US" dirty="0"/>
              <a:t> / 58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A57D3D-F1DC-C934-DECC-B456F51ED9D9}"/>
              </a:ext>
            </a:extLst>
          </p:cNvPr>
          <p:cNvSpPr txBox="1"/>
          <p:nvPr/>
        </p:nvSpPr>
        <p:spPr>
          <a:xfrm>
            <a:off x="224445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Faiman, D. (2008). Assessing the outdoor operating temperature of photovoltaic modules.</a:t>
            </a:r>
          </a:p>
        </p:txBody>
      </p:sp>
    </p:spTree>
    <p:extLst>
      <p:ext uri="{BB962C8B-B14F-4D97-AF65-F5344CB8AC3E}">
        <p14:creationId xmlns:p14="http://schemas.microsoft.com/office/powerpoint/2010/main" val="44344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574720F-28E6-5245-84BD-5E6A36E8D5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BA667D-0C20-FB83-D83A-A590C4745B1E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texte 3">
                <a:extLst>
                  <a:ext uri="{FF2B5EF4-FFF2-40B4-BE49-F238E27FC236}">
                    <a16:creationId xmlns:a16="http://schemas.microsoft.com/office/drawing/2014/main" id="{122860C4-A3D2-CA98-BF54-1FC3816D5B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349" y="2498197"/>
                <a:ext cx="9954518" cy="4367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399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900" u="sng" dirty="0">
                    <a:latin typeface="+mn-lt"/>
                  </a:rPr>
                  <a:t>Faiman model: </a:t>
                </a:r>
                <a:br>
                  <a:rPr lang="en-US" sz="1900" dirty="0">
                    <a:latin typeface="+mn-lt"/>
                  </a:rPr>
                </a:br>
                <a:r>
                  <a:rPr lang="en-US" sz="19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9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900" dirty="0">
                    <a:latin typeface="+mn-lt"/>
                  </a:rPr>
                  <a:t> [W/m²] AND wind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</a:rPr>
                      <m:t>𝑊𝑆</m:t>
                    </m:r>
                    <m:r>
                      <a:rPr lang="en-US" sz="1900" i="1" smtClean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9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9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900" dirty="0">
                    <a:latin typeface="+mn-lt"/>
                  </a:rPr>
                  <a:t>.</a:t>
                </a:r>
              </a:p>
              <a:p>
                <a:endParaRPr lang="en-US" sz="19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den>
                      </m:f>
                    </m:oMath>
                  </m:oMathPara>
                </a14:m>
                <a:endParaRPr lang="en-US" sz="1900" dirty="0">
                  <a:latin typeface="+mn-lt"/>
                </a:endParaRPr>
              </a:p>
              <a:p>
                <a:endParaRPr lang="en-US" sz="19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90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90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9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9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convective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900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Espace réservé du texte 3">
                <a:extLst>
                  <a:ext uri="{FF2B5EF4-FFF2-40B4-BE49-F238E27FC236}">
                    <a16:creationId xmlns:a16="http://schemas.microsoft.com/office/drawing/2014/main" id="{122860C4-A3D2-CA98-BF54-1FC3816D5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498197"/>
                <a:ext cx="9954518" cy="4367212"/>
              </a:xfrm>
              <a:prstGeom prst="rect">
                <a:avLst/>
              </a:prstGeom>
              <a:blipFill>
                <a:blip r:embed="rId3"/>
                <a:stretch>
                  <a:fillRect l="-36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F40750FB-3A68-7D60-4432-33AE5DDA8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17</a:t>
            </a:fld>
            <a:r>
              <a:rPr lang="en-US" dirty="0"/>
              <a:t> / 58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DAE32AD-6252-4BA4-1F92-58ABAB3CD787}"/>
                  </a:ext>
                </a:extLst>
              </p:cNvPr>
              <p:cNvSpPr txBox="1"/>
              <p:nvPr/>
            </p:nvSpPr>
            <p:spPr>
              <a:xfrm>
                <a:off x="6867525" y="4124325"/>
                <a:ext cx="3733800" cy="923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some cases,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nor/>
                      </m:rPr>
                      <a:rPr lang="en-US" smtClean="0"/>
                      <m:t>≃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can be assumed</a:t>
                </a:r>
                <a:br>
                  <a:rPr lang="en-US" dirty="0"/>
                </a:b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dirty="0"/>
                  <a:t>, only few degrees of difference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DAE32AD-6252-4BA4-1F92-58ABAB3C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525" y="4124325"/>
                <a:ext cx="3733800" cy="923330"/>
              </a:xfrm>
              <a:prstGeom prst="rect">
                <a:avLst/>
              </a:prstGeom>
              <a:blipFill>
                <a:blip r:embed="rId4"/>
                <a:stretch>
                  <a:fillRect l="-1303" t="-3268" r="-1629" b="-91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1208749D-A9F1-4B24-AA73-B375220B990D}"/>
              </a:ext>
            </a:extLst>
          </p:cNvPr>
          <p:cNvSpPr txBox="1"/>
          <p:nvPr/>
        </p:nvSpPr>
        <p:spPr>
          <a:xfrm>
            <a:off x="224445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Faiman, D. (2008). Assessing the outdoor operating temperature of photovoltaic modules.</a:t>
            </a:r>
          </a:p>
        </p:txBody>
      </p:sp>
    </p:spTree>
    <p:extLst>
      <p:ext uri="{BB962C8B-B14F-4D97-AF65-F5344CB8AC3E}">
        <p14:creationId xmlns:p14="http://schemas.microsoft.com/office/powerpoint/2010/main" val="982027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90" y="2319339"/>
            <a:ext cx="5162509" cy="43672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4. Cell temperature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Use the following notebook: </a:t>
            </a:r>
            <a:r>
              <a:rPr lang="en-US" sz="1400" dirty="0">
                <a:latin typeface="+mn-lt"/>
                <a:hlinkClick r:id="rId2"/>
              </a:rPr>
              <a:t>https://github.com/AlexandreHugoMathieu/pvfault_detection_solar_academy/blob/master/notebooks/dc_power_estimation.ipynb</a:t>
            </a:r>
            <a:r>
              <a:rPr lang="en-US" sz="14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Follow the python tutorial and estimate the cell temperature for one year.</a:t>
            </a:r>
            <a:endParaRPr lang="en-US" sz="1800" b="1" dirty="0">
              <a:latin typeface="+mn-lt"/>
            </a:endParaRPr>
          </a:p>
          <a:p>
            <a:endParaRPr lang="en-US" sz="1800" b="1" dirty="0">
              <a:latin typeface="+mn-lt"/>
            </a:endParaRPr>
          </a:p>
        </p:txBody>
      </p:sp>
      <p:pic>
        <p:nvPicPr>
          <p:cNvPr id="35" name="Image 34" descr="Une image contenant horloge, Instrument de mesure, regarder, Horloge murale&#10;&#10;Description générée automatiquement">
            <a:extLst>
              <a:ext uri="{FF2B5EF4-FFF2-40B4-BE49-F238E27FC236}">
                <a16:creationId xmlns:a16="http://schemas.microsoft.com/office/drawing/2014/main" id="{C2F589E8-D9C8-91B3-A9B6-C5FD5036C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58027" y="819069"/>
            <a:ext cx="3482936" cy="2321957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D4F6E964-9D39-3B2C-92E2-602FF9AFB758}"/>
              </a:ext>
            </a:extLst>
          </p:cNvPr>
          <p:cNvSpPr txBox="1"/>
          <p:nvPr/>
        </p:nvSpPr>
        <p:spPr>
          <a:xfrm>
            <a:off x="4419600" y="2026029"/>
            <a:ext cx="347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for some </a:t>
            </a:r>
            <a:br>
              <a:rPr lang="en-US" sz="2400" dirty="0"/>
            </a:br>
            <a:r>
              <a:rPr lang="en-US" sz="2400" dirty="0"/>
              <a:t>hands-on exercises !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20460B-3F44-CF15-3C2F-52CBA5C42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18</a:t>
            </a:fld>
            <a:r>
              <a:rPr lang="en-US" dirty="0"/>
              <a:t> / 58</a:t>
            </a:r>
          </a:p>
        </p:txBody>
      </p:sp>
    </p:spTree>
    <p:extLst>
      <p:ext uri="{BB962C8B-B14F-4D97-AF65-F5344CB8AC3E}">
        <p14:creationId xmlns:p14="http://schemas.microsoft.com/office/powerpoint/2010/main" val="2312729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856" y="2136776"/>
            <a:ext cx="7117694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5. Module and String IV Curve</a:t>
            </a:r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92" y="1203158"/>
            <a:ext cx="5377312" cy="40329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5572590" y="4475746"/>
            <a:ext cx="1875960" cy="60966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9D62603-3E9C-860D-B684-C51E41C0D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19</a:t>
            </a:fld>
            <a:r>
              <a:rPr lang="en-US" dirty="0"/>
              <a:t> / 58</a:t>
            </a:r>
          </a:p>
        </p:txBody>
      </p:sp>
    </p:spTree>
    <p:extLst>
      <p:ext uri="{BB962C8B-B14F-4D97-AF65-F5344CB8AC3E}">
        <p14:creationId xmlns:p14="http://schemas.microsoft.com/office/powerpoint/2010/main" val="210985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>
                <a:solidFill>
                  <a:srgbClr val="1907C9"/>
                </a:solidFill>
              </a:rPr>
              <a:t>Curriculum</a:t>
            </a: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performance model </a:t>
            </a:r>
            <a:r>
              <a:rPr lang="fr-FR" sz="3200" b="1" dirty="0" err="1">
                <a:solidFill>
                  <a:srgbClr val="1907C9"/>
                </a:solidFill>
              </a:rPr>
              <a:t>steps</a:t>
            </a:r>
            <a:endParaRPr lang="fr-FR" sz="3200" b="1" dirty="0">
              <a:solidFill>
                <a:srgbClr val="1907C9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815FFB-EED2-732F-615F-85F208238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r>
              <a:rPr lang="fr-FR"/>
              <a:t> / 58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748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856" y="2136776"/>
            <a:ext cx="7117694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8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41FBC92-2CA7-6480-B2CE-B50E44394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76CA850-A1E6-9625-64CE-E26DDAB3E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20</a:t>
            </a:fld>
            <a:r>
              <a:rPr lang="en-US" dirty="0"/>
              <a:t> / 58</a:t>
            </a:r>
          </a:p>
        </p:txBody>
      </p:sp>
    </p:spTree>
    <p:extLst>
      <p:ext uri="{BB962C8B-B14F-4D97-AF65-F5344CB8AC3E}">
        <p14:creationId xmlns:p14="http://schemas.microsoft.com/office/powerpoint/2010/main" val="2671662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0A057020-DF93-0AFB-C810-FF52077B4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37" y="3429000"/>
            <a:ext cx="2484896" cy="2986087"/>
          </a:xfrm>
          <a:prstGeom prst="rect">
            <a:avLst/>
          </a:prstGeom>
        </p:spPr>
      </p:pic>
      <p:sp>
        <p:nvSpPr>
          <p:cNvPr id="18" name="Triangle rectangle 17">
            <a:extLst>
              <a:ext uri="{FF2B5EF4-FFF2-40B4-BE49-F238E27FC236}">
                <a16:creationId xmlns:a16="http://schemas.microsoft.com/office/drawing/2014/main" id="{FDAA99CF-4E1F-C705-B230-D58D3504D875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4D9FE1-9C30-7789-DE19-5D1334DBF890}"/>
              </a:ext>
            </a:extLst>
          </p:cNvPr>
          <p:cNvSpPr txBox="1"/>
          <p:nvPr/>
        </p:nvSpPr>
        <p:spPr>
          <a:xfrm>
            <a:off x="6062663" y="3581718"/>
            <a:ext cx="2771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reality, the IV characteristics go out of the 1st quadrant and the module can potentially consume power.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AF4A4988-BE89-9470-2B7D-EE4EC779BB61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8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10B1CAE-3133-54DC-5ECA-FD46BA5D9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pic>
        <p:nvPicPr>
          <p:cNvPr id="21" name="Image 2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7E5E9C4-2A9E-ECAD-943E-EDCBCDD686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04A388B-DED3-5CA2-8447-4191981236FC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006F3D-6ECF-27BA-C66D-359402865278}"/>
              </a:ext>
            </a:extLst>
          </p:cNvPr>
          <p:cNvSpPr/>
          <p:nvPr/>
        </p:nvSpPr>
        <p:spPr>
          <a:xfrm>
            <a:off x="10106024" y="4524375"/>
            <a:ext cx="428625" cy="5346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1D8DD3-5EA2-B6FF-6383-37D2C6588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21</a:t>
            </a:fld>
            <a:r>
              <a:rPr lang="en-US" dirty="0"/>
              <a:t> / 58</a:t>
            </a:r>
          </a:p>
        </p:txBody>
      </p:sp>
    </p:spTree>
    <p:extLst>
      <p:ext uri="{BB962C8B-B14F-4D97-AF65-F5344CB8AC3E}">
        <p14:creationId xmlns:p14="http://schemas.microsoft.com/office/powerpoint/2010/main" val="462713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8DDD1FD-F45C-D7A9-DD37-156B1C388B12}"/>
              </a:ext>
            </a:extLst>
          </p:cNvPr>
          <p:cNvCxnSpPr>
            <a:cxnSpLocks/>
          </p:cNvCxnSpPr>
          <p:nvPr/>
        </p:nvCxnSpPr>
        <p:spPr>
          <a:xfrm flipH="1" flipV="1">
            <a:off x="4278803" y="3876675"/>
            <a:ext cx="1131397" cy="137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800" dirty="0">
                <a:latin typeface="+mn-lt"/>
              </a:rPr>
              <a:t>For a fixed irradiance and module temperature, the PV module has its I, current which depends on V, voltage and it can take many operating points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6A99F8C-9AC8-06D3-1BBA-F239222B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03E884-D351-2497-BE61-B89D17448C3C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5C7CB3-0F95-AC2D-F120-6557FDC077CC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6721209-D856-898C-305E-6E3C27573438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3800475"/>
            <a:ext cx="1123850" cy="268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5824B29-0EC6-2907-FCF3-8CD438D5E457}"/>
              </a:ext>
            </a:extLst>
          </p:cNvPr>
          <p:cNvSpPr txBox="1"/>
          <p:nvPr/>
        </p:nvSpPr>
        <p:spPr>
          <a:xfrm>
            <a:off x="6105626" y="3469233"/>
            <a:ext cx="4143274" cy="923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Then, the inverter is constantly searching for the operating point which maximizes the power MPP: Maximum Power Point.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347F47-A38A-588F-E10E-41A5800F9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22</a:t>
            </a:fld>
            <a:r>
              <a:rPr lang="en-US" dirty="0"/>
              <a:t> / 58</a:t>
            </a:r>
          </a:p>
        </p:txBody>
      </p:sp>
    </p:spTree>
    <p:extLst>
      <p:ext uri="{BB962C8B-B14F-4D97-AF65-F5344CB8AC3E}">
        <p14:creationId xmlns:p14="http://schemas.microsoft.com/office/powerpoint/2010/main" val="1138828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770548F-452C-5D18-C9ED-461FE973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68" y="3164680"/>
            <a:ext cx="4337943" cy="331312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8DDD1FD-F45C-D7A9-DD37-156B1C388B12}"/>
              </a:ext>
            </a:extLst>
          </p:cNvPr>
          <p:cNvCxnSpPr>
            <a:cxnSpLocks/>
          </p:cNvCxnSpPr>
          <p:nvPr/>
        </p:nvCxnSpPr>
        <p:spPr>
          <a:xfrm flipH="1" flipV="1">
            <a:off x="4918509" y="3888606"/>
            <a:ext cx="1167866" cy="180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144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8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D59661-FEC5-E270-3B41-DFB349F79613}"/>
              </a:ext>
            </a:extLst>
          </p:cNvPr>
          <p:cNvSpPr txBox="1"/>
          <p:nvPr/>
        </p:nvSpPr>
        <p:spPr>
          <a:xfrm>
            <a:off x="6105626" y="3469233"/>
            <a:ext cx="4143274" cy="20313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Then, the inverter is constantly searching for the operating. point which maximizes the power MPP: Maximum Power Point.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Especially, it changes the voltage with the MPP-Tracker (MPPT) to maximize power.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6055D-FC5E-0F32-5A51-424B9253F7DB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48A78-902C-3CD0-EF2B-0FF528078A6C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E25CA9-54BC-9494-1F70-0ACC35E87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23</a:t>
            </a:fld>
            <a:r>
              <a:rPr lang="en-US" dirty="0"/>
              <a:t> / 58</a:t>
            </a:r>
          </a:p>
        </p:txBody>
      </p:sp>
    </p:spTree>
    <p:extLst>
      <p:ext uri="{BB962C8B-B14F-4D97-AF65-F5344CB8AC3E}">
        <p14:creationId xmlns:p14="http://schemas.microsoft.com/office/powerpoint/2010/main" val="2882534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1901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800" dirty="0">
                <a:latin typeface="+mn-lt"/>
              </a:rPr>
              <a:t>By the way… the IV curves can be summed up when the modules are connected in series or parallel! The inverter, then, maximizes the power of the PV array IV curve.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7281A5-EFD5-5947-D397-28D588591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7" b="2118"/>
          <a:stretch/>
        </p:blipFill>
        <p:spPr>
          <a:xfrm>
            <a:off x="3229232" y="3154687"/>
            <a:ext cx="5781418" cy="33378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50826E-BB93-74E2-D2A3-00BE023B8545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8A4E57-8F45-DFFB-C77D-3F0193700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24</a:t>
            </a:fld>
            <a:r>
              <a:rPr lang="en-US" dirty="0"/>
              <a:t> / 58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D793E3-0BA2-A655-ECD7-41CFD694C4B5}"/>
              </a:ext>
            </a:extLst>
          </p:cNvPr>
          <p:cNvSpPr txBox="1"/>
          <p:nvPr/>
        </p:nvSpPr>
        <p:spPr>
          <a:xfrm>
            <a:off x="3986212" y="650398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Bun, L.. “Détection et localisation de défauts pour un système PV.” (2011).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25158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3CC673E-DC90-E667-FE70-CC85546F6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1"/>
          <a:stretch/>
        </p:blipFill>
        <p:spPr>
          <a:xfrm>
            <a:off x="6065346" y="3832134"/>
            <a:ext cx="4033964" cy="3051552"/>
          </a:xfrm>
          <a:prstGeom prst="rect">
            <a:avLst/>
          </a:prstGeom>
        </p:spPr>
      </p:pic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7D9F2E59-9028-CA6C-2750-13126ED5D655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708244" cy="14438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800" dirty="0">
                <a:latin typeface="+mn-lt"/>
              </a:rPr>
              <a:t>The IV curves' dependencies: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Higher cell temperatures mostly decrease the voltage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Higher irradiance level mostly increase the current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18E5C8-D904-201C-79EE-5CBBEE76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60" y="525307"/>
            <a:ext cx="4693406" cy="281751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450E9B-8199-9129-0A25-ED398EA36D26}"/>
              </a:ext>
            </a:extLst>
          </p:cNvPr>
          <p:cNvSpPr txBox="1"/>
          <p:nvPr/>
        </p:nvSpPr>
        <p:spPr>
          <a:xfrm>
            <a:off x="6763846" y="44640"/>
            <a:ext cx="28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Example of I-V curves as function of different  module temperature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B1D560-5EE9-B93B-05E3-71948707274D}"/>
              </a:ext>
            </a:extLst>
          </p:cNvPr>
          <p:cNvSpPr txBox="1"/>
          <p:nvPr/>
        </p:nvSpPr>
        <p:spPr>
          <a:xfrm>
            <a:off x="6532446" y="3429000"/>
            <a:ext cx="323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Example of I-V curves as function of different  irradiances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099A19-B264-2734-EE62-D6E846823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25</a:t>
            </a:fld>
            <a:r>
              <a:rPr lang="en-US" dirty="0"/>
              <a:t> / 58</a:t>
            </a:r>
          </a:p>
        </p:txBody>
      </p:sp>
    </p:spTree>
    <p:extLst>
      <p:ext uri="{BB962C8B-B14F-4D97-AF65-F5344CB8AC3E}">
        <p14:creationId xmlns:p14="http://schemas.microsoft.com/office/powerpoint/2010/main" val="1797372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96A97555-70B7-312F-0147-C450A0717ED7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48314168-17FD-0B86-20EF-AAA03CB4249C}"/>
              </a:ext>
            </a:extLst>
          </p:cNvPr>
          <p:cNvSpPr txBox="1">
            <a:spLocks/>
          </p:cNvSpPr>
          <p:nvPr/>
        </p:nvSpPr>
        <p:spPr>
          <a:xfrm>
            <a:off x="271047" y="2247890"/>
            <a:ext cx="10247675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6. DC &amp; Mismatch Losses</a:t>
            </a:r>
          </a:p>
          <a:p>
            <a:r>
              <a:rPr lang="en-US" sz="1800" dirty="0">
                <a:latin typeface="+mn-lt"/>
              </a:rPr>
              <a:t>Not the focus of this class. However, keep in mind that:</a:t>
            </a:r>
          </a:p>
          <a:p>
            <a:pPr marL="368299" indent="-342900">
              <a:buFontTx/>
              <a:buChar char="-"/>
            </a:pPr>
            <a:r>
              <a:rPr lang="en-US" sz="1800" b="1" dirty="0">
                <a:latin typeface="+mn-lt"/>
              </a:rPr>
              <a:t>DC wiring losses </a:t>
            </a:r>
            <a:r>
              <a:rPr lang="en-US" sz="1800" dirty="0">
                <a:latin typeface="+mn-lt"/>
              </a:rPr>
              <a:t>are around 0.5%-2%.</a:t>
            </a:r>
          </a:p>
          <a:p>
            <a:pPr marL="368299" indent="-342900">
              <a:buFontTx/>
              <a:buChar char="-"/>
            </a:pPr>
            <a:r>
              <a:rPr lang="en-US" sz="1800" b="1" dirty="0">
                <a:latin typeface="+mn-lt"/>
              </a:rPr>
              <a:t>Mismatch losses </a:t>
            </a:r>
            <a:r>
              <a:rPr lang="en-US" sz="1800" dirty="0">
                <a:latin typeface="+mn-lt"/>
              </a:rPr>
              <a:t>refer to the fact that PV modules have different IV curves and this can entail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significant losses. </a:t>
            </a:r>
            <a:endParaRPr lang="en-US" b="1" dirty="0">
              <a:latin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0D3FF2-0E2B-A4D6-C18F-E338239DF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26</a:t>
            </a:fld>
            <a:r>
              <a:rPr lang="en-US" dirty="0"/>
              <a:t> / 58</a:t>
            </a:r>
          </a:p>
        </p:txBody>
      </p:sp>
    </p:spTree>
    <p:extLst>
      <p:ext uri="{BB962C8B-B14F-4D97-AF65-F5344CB8AC3E}">
        <p14:creationId xmlns:p14="http://schemas.microsoft.com/office/powerpoint/2010/main" val="4265840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0C9482F-8E44-4A5B-0E18-C3A2117A6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23" y="4251379"/>
            <a:ext cx="8591078" cy="2246291"/>
          </a:xfrm>
          <a:prstGeom prst="rect">
            <a:avLst/>
          </a:prstGeom>
        </p:spPr>
      </p:pic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96A97555-70B7-312F-0147-C450A0717ED7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1047" y="2247890"/>
            <a:ext cx="10247675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6. DC &amp; Mismatch Losses</a:t>
            </a:r>
          </a:p>
          <a:p>
            <a:r>
              <a:rPr lang="en-US" sz="1800" dirty="0">
                <a:latin typeface="+mn-lt"/>
              </a:rPr>
              <a:t>Not the focus of this class. However, keep in mind that:</a:t>
            </a:r>
          </a:p>
          <a:p>
            <a:pPr marL="368299" indent="-342900">
              <a:buFontTx/>
              <a:buChar char="-"/>
            </a:pPr>
            <a:r>
              <a:rPr lang="en-US" sz="1800" b="1" dirty="0">
                <a:latin typeface="+mn-lt"/>
              </a:rPr>
              <a:t>DC wiring losses </a:t>
            </a:r>
            <a:r>
              <a:rPr lang="en-US" sz="1800" dirty="0">
                <a:latin typeface="+mn-lt"/>
              </a:rPr>
              <a:t>are around between 0.5% and 2%.</a:t>
            </a:r>
          </a:p>
          <a:p>
            <a:pPr marL="368299" indent="-342900">
              <a:buFontTx/>
              <a:buChar char="-"/>
            </a:pPr>
            <a:r>
              <a:rPr lang="en-US" sz="1800" b="1" dirty="0">
                <a:latin typeface="+mn-lt"/>
              </a:rPr>
              <a:t>Mismatch losses </a:t>
            </a:r>
            <a:r>
              <a:rPr lang="en-US" sz="1800" dirty="0">
                <a:latin typeface="+mn-lt"/>
              </a:rPr>
              <a:t>refers to the fact that PV modules have different IV curves and this can entail significant losses.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For instance,  if one of them has a very degraded IV curve (shading or other), it can significantly degrade the IV curve at the array level. </a:t>
            </a:r>
            <a:endParaRPr lang="en-US" b="1" dirty="0">
              <a:latin typeface="+mn-lt"/>
            </a:endParaRP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6FB0055-984A-7A5A-9BE8-9C701BD04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27</a:t>
            </a:fld>
            <a:r>
              <a:rPr lang="en-US" dirty="0"/>
              <a:t> / 58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33636A-C30D-4C28-3E99-63DDBFA56CC5}"/>
              </a:ext>
            </a:extLst>
          </p:cNvPr>
          <p:cNvSpPr txBox="1"/>
          <p:nvPr/>
        </p:nvSpPr>
        <p:spPr>
          <a:xfrm>
            <a:off x="4530771" y="6490330"/>
            <a:ext cx="44223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Bun, L.. “Détection et localisation de défauts pour un système PV.” (2011).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42096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Modeling steps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5./6./7. Power model</a:t>
                </a:r>
              </a:p>
              <a:p>
                <a:endParaRPr lang="en-US" sz="1800" u="sng" dirty="0">
                  <a:latin typeface="+mn-lt"/>
                </a:endParaRPr>
              </a:p>
              <a:p>
                <a:r>
                  <a:rPr lang="en-US" sz="1800" u="sng" dirty="0">
                    <a:latin typeface="+mn-lt"/>
                  </a:rPr>
                  <a:t>Constant efficiency model:</a:t>
                </a:r>
                <a:endParaRPr lang="en-US" sz="18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endParaRPr lang="en-US" sz="1800" dirty="0"/>
              </a:p>
              <a:p>
                <a:r>
                  <a:rPr lang="en-US" sz="18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1800" dirty="0">
                    <a:latin typeface="+mn-lt"/>
                  </a:rPr>
                  <a:t>, DC power in [W]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 efficiency around 20% (from datasheet)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800" dirty="0">
                    <a:latin typeface="+mn-lt"/>
                  </a:rPr>
                  <a:t> the irradiance in the plane of array [W/m²]</a:t>
                </a:r>
                <a:endParaRPr lang="en-US" sz="1800" i="1" dirty="0">
                  <a:latin typeface="+mn-lt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latin typeface="+mn-lt"/>
                  </a:rPr>
                  <a:t>, the PV installation area [m2]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681612-C3F2-91C6-0FFD-0222D02F3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28</a:t>
            </a:fld>
            <a:r>
              <a:rPr lang="fr-FR"/>
              <a:t> / 58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703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5./6./7. Power model</a:t>
                </a:r>
              </a:p>
              <a:p>
                <a:endParaRPr lang="en-US" b="1" dirty="0">
                  <a:latin typeface="+mn-lt"/>
                </a:endParaRPr>
              </a:p>
              <a:p>
                <a:r>
                  <a:rPr lang="en-US" sz="1800" u="sng" dirty="0">
                    <a:latin typeface="+mn-lt"/>
                  </a:rPr>
                  <a:t>Constant efficiency model:</a:t>
                </a:r>
                <a:endParaRPr lang="en-US" sz="18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endParaRPr lang="en-US" dirty="0"/>
              </a:p>
              <a:p>
                <a:r>
                  <a:rPr lang="en-US" sz="18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1800" dirty="0">
                    <a:latin typeface="+mn-lt"/>
                  </a:rPr>
                  <a:t>, DC power in [W]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 efficiency around 20% (from datasheet)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800" dirty="0">
                    <a:latin typeface="+mn-lt"/>
                  </a:rPr>
                  <a:t> the irradiance in the plane of array [W/m²]</a:t>
                </a:r>
                <a:endParaRPr lang="en-US" sz="1800" i="1" dirty="0">
                  <a:latin typeface="+mn-lt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latin typeface="+mn-lt"/>
                  </a:rPr>
                  <a:t>, the PV installation area [m2]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E1C3BB2-CE11-A6F7-83AA-2E8277A7C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39" y="3642796"/>
            <a:ext cx="3348009" cy="289602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3347CAE-0D99-7B9C-6635-373852DF4133}"/>
              </a:ext>
            </a:extLst>
          </p:cNvPr>
          <p:cNvSpPr txBox="1"/>
          <p:nvPr/>
        </p:nvSpPr>
        <p:spPr>
          <a:xfrm>
            <a:off x="9201148" y="4681627"/>
            <a:ext cx="258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really precise for instantaneous values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1AA9B1F-C001-96F9-51C5-1652E3543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29</a:t>
            </a:fld>
            <a:r>
              <a:rPr lang="en-US" dirty="0"/>
              <a:t> / 58</a:t>
            </a:r>
          </a:p>
        </p:txBody>
      </p:sp>
    </p:spTree>
    <p:extLst>
      <p:ext uri="{BB962C8B-B14F-4D97-AF65-F5344CB8AC3E}">
        <p14:creationId xmlns:p14="http://schemas.microsoft.com/office/powerpoint/2010/main" val="254025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28837"/>
              </p:ext>
            </p:extLst>
          </p:nvPr>
        </p:nvGraphicFramePr>
        <p:xfrm>
          <a:off x="2022374" y="2572038"/>
          <a:ext cx="8147252" cy="348600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27/11/2023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12h30-14h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05/12/2023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Thursday 07/12/2023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12h45-15h45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Monday 11/11/2023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12h30-15h30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Friday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22/12/2023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100 % Project</a:t>
                      </a:r>
                      <a:endParaRPr lang="en-US" sz="1800" b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166201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B9F9EA-31D3-2DD2-8F31-CF7C7A393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3</a:t>
            </a:fld>
            <a:r>
              <a:rPr lang="en-US" dirty="0"/>
              <a:t> / 58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D4D32E7-0187-F48D-30FA-996942AAA4F3}"/>
              </a:ext>
            </a:extLst>
          </p:cNvPr>
          <p:cNvCxnSpPr>
            <a:cxnSpLocks/>
          </p:cNvCxnSpPr>
          <p:nvPr/>
        </p:nvCxnSpPr>
        <p:spPr>
          <a:xfrm>
            <a:off x="1272619" y="3855563"/>
            <a:ext cx="499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0497C83-C414-12B5-48B6-76CC5872E9E3}"/>
              </a:ext>
            </a:extLst>
          </p:cNvPr>
          <p:cNvSpPr txBox="1"/>
          <p:nvPr/>
        </p:nvSpPr>
        <p:spPr>
          <a:xfrm>
            <a:off x="521753" y="3670897"/>
            <a:ext cx="8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Today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b="1" dirty="0">
                    <a:latin typeface="+mn-lt"/>
                  </a:rPr>
                  <a:t>5./6./7. Power model</a:t>
                </a:r>
              </a:p>
              <a:p>
                <a:endParaRPr lang="en-US" b="1" dirty="0">
                  <a:latin typeface="+mn-lt"/>
                </a:endParaRPr>
              </a:p>
              <a:p>
                <a:r>
                  <a:rPr lang="en-US" sz="1900" b="0" dirty="0">
                    <a:latin typeface="+mn-lt"/>
                  </a:rPr>
                  <a:t>The </a:t>
                </a:r>
                <a:r>
                  <a:rPr lang="en-US" sz="1900" b="0" u="sng" dirty="0">
                    <a:latin typeface="+mn-lt"/>
                  </a:rPr>
                  <a:t>PVWatts power model </a:t>
                </a:r>
                <a:r>
                  <a:rPr lang="en-US" sz="1900" b="0" dirty="0">
                    <a:latin typeface="+mn-lt"/>
                  </a:rPr>
                  <a:t>enables to take into account the effect of the cell temperature</a:t>
                </a:r>
              </a:p>
              <a:p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fr-FR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1000 </m:t>
                          </m:r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𝑝𝑑𝑐</m:t>
                              </m:r>
                            </m:sub>
                          </m:s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−25°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900" dirty="0"/>
              </a:p>
              <a:p>
                <a:endParaRPr lang="en-US" sz="1900" dirty="0"/>
              </a:p>
              <a:p>
                <a:r>
                  <a:rPr lang="en-US" sz="19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9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9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9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900" dirty="0">
                    <a:latin typeface="+mn-lt"/>
                  </a:rPr>
                  <a:t>Nominal DC power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9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𝑝𝑑𝑐</m:t>
                        </m:r>
                      </m:sub>
                    </m:sSub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temperature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coefficient</m:t>
                    </m:r>
                  </m:oMath>
                </a14:m>
                <a:r>
                  <a:rPr lang="en-US" sz="1900" dirty="0">
                    <a:latin typeface="+mn-lt"/>
                  </a:rPr>
                  <a:t> (negative, usually between -0.2 – -0.5 %  W/m²/°C)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US" sz="1900" dirty="0">
                    <a:latin typeface="+mn-lt"/>
                  </a:rPr>
                  <a:t>, the cell temperature [°C]</a:t>
                </a: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  <a:blipFill>
                <a:blip r:embed="rId2"/>
                <a:stretch>
                  <a:fillRect l="-589" t="-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A7CFA7-21F0-45CB-4F0C-7DDB4F694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30</a:t>
            </a:fld>
            <a:r>
              <a:rPr lang="en-US" dirty="0"/>
              <a:t> / 58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1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PVWatts model: A. P. </a:t>
            </a:r>
            <a:r>
              <a:rPr lang="en-US" sz="1000" dirty="0" err="1"/>
              <a:t>Dobos</a:t>
            </a:r>
            <a:r>
              <a:rPr lang="en-US" sz="1000" dirty="0"/>
              <a:t>, “PVWatts Version 5 Manual” (2014).</a:t>
            </a:r>
          </a:p>
        </p:txBody>
      </p:sp>
    </p:spTree>
    <p:extLst>
      <p:ext uri="{BB962C8B-B14F-4D97-AF65-F5344CB8AC3E}">
        <p14:creationId xmlns:p14="http://schemas.microsoft.com/office/powerpoint/2010/main" val="255887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5493" y="2080116"/>
                <a:ext cx="11742062" cy="480694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600" b="1" dirty="0">
                    <a:latin typeface="+mn-lt"/>
                  </a:rPr>
                  <a:t>5./6./7. Power model</a:t>
                </a:r>
              </a:p>
              <a:p>
                <a:r>
                  <a:rPr lang="en-US" sz="2300" dirty="0">
                    <a:latin typeface="+mn-lt"/>
                  </a:rPr>
                  <a:t>The </a:t>
                </a:r>
                <a:r>
                  <a:rPr lang="en-US" sz="2300" u="sng" dirty="0" err="1">
                    <a:latin typeface="+mn-lt"/>
                  </a:rPr>
                  <a:t>Huld</a:t>
                </a:r>
                <a:r>
                  <a:rPr lang="en-US" sz="2300" u="sng" dirty="0">
                    <a:latin typeface="+mn-lt"/>
                  </a:rPr>
                  <a:t> model</a:t>
                </a:r>
                <a:r>
                  <a:rPr lang="en-US" sz="2300" b="0" dirty="0">
                    <a:latin typeface="+mn-lt"/>
                  </a:rPr>
                  <a:t> (used in PVGIS) enables to take into account the </a:t>
                </a:r>
                <a:r>
                  <a:rPr lang="en-US" sz="2300" dirty="0">
                    <a:latin typeface="+mn-lt"/>
                  </a:rPr>
                  <a:t>module </a:t>
                </a:r>
                <a:r>
                  <a:rPr lang="en-US" sz="2300" b="0" dirty="0">
                    <a:latin typeface="+mn-lt"/>
                  </a:rPr>
                  <a:t>temperature and non-</a:t>
                </a:r>
                <a:r>
                  <a:rPr lang="en-US" sz="2300" b="0" dirty="0" err="1">
                    <a:latin typeface="+mn-lt"/>
                  </a:rPr>
                  <a:t>lineary</a:t>
                </a:r>
                <a:r>
                  <a:rPr lang="en-US" sz="2300" b="0" dirty="0">
                    <a:latin typeface="+mn-lt"/>
                  </a:rPr>
                  <a:t> with irradiance.</a:t>
                </a:r>
              </a:p>
              <a:p>
                <a:endParaRPr lang="en-US" sz="2300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23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𝐻𝑢𝑙𝑑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𝑃𝑂𝐴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300" b="0" dirty="0">
                  <a:latin typeface="+mn-lt"/>
                </a:endParaRPr>
              </a:p>
              <a:p>
                <a:endParaRPr lang="en-US" sz="23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𝐻𝑢𝑙𝑑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⋅(1+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30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23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2300" dirty="0">
                    <a:latin typeface="+mn-lt"/>
                  </a:rPr>
                  <a:t> </a:t>
                </a:r>
              </a:p>
              <a:p>
                <a:endParaRPr lang="en-US" sz="2300" b="1" dirty="0">
                  <a:latin typeface="+mn-lt"/>
                </a:endParaRPr>
              </a:p>
              <a:p>
                <a:r>
                  <a:rPr lang="en-US" sz="23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300" dirty="0">
                    <a:latin typeface="+mn-lt"/>
                  </a:rPr>
                  <a:t>, the reference efficiency (around 20%) [%]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23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dirty="0">
                    <a:latin typeface="+mn-lt"/>
                  </a:rPr>
                  <a:t>, the PV installation area [m2]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𝑃𝑂𝐴</m:t>
                            </m:r>
                          </m:sub>
                        </m:sSub>
                      </m:num>
                      <m:den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en-US" sz="2300" dirty="0">
                    <a:latin typeface="+mn-lt"/>
                  </a:rPr>
                  <a:t> the normalized irradiance 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−25°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300" dirty="0">
                    <a:latin typeface="+mn-lt"/>
                  </a:rPr>
                  <a:t> , the module temperature delta [°C]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3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30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3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b="0" i="0" dirty="0">
                    <a:latin typeface="Cambria Math" panose="02040503050406030204" pitchFamily="18" charset="0"/>
                  </a:rPr>
                  <a:t>coefficients</a:t>
                </a:r>
                <a:endParaRPr lang="en-US" sz="23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5493" y="2080116"/>
                <a:ext cx="11742062" cy="4806949"/>
              </a:xfrm>
              <a:blipFill>
                <a:blip r:embed="rId2"/>
                <a:stretch>
                  <a:fillRect l="-363" t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5E8C38-4DB5-88EF-B4A7-062A47CE2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31</a:t>
            </a:fld>
            <a:r>
              <a:rPr lang="en-US" dirty="0"/>
              <a:t> / 58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8ACD83-75BE-EA6E-CB34-65841A1E582F}"/>
              </a:ext>
            </a:extLst>
          </p:cNvPr>
          <p:cNvSpPr txBox="1"/>
          <p:nvPr/>
        </p:nvSpPr>
        <p:spPr>
          <a:xfrm>
            <a:off x="123568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Huld</a:t>
            </a:r>
            <a:r>
              <a:rPr lang="en-US" sz="1000" dirty="0"/>
              <a:t> model: Thomas </a:t>
            </a:r>
            <a:r>
              <a:rPr lang="en-US" sz="1000" dirty="0" err="1"/>
              <a:t>Huld</a:t>
            </a:r>
            <a:r>
              <a:rPr lang="en-US" sz="1000" dirty="0"/>
              <a:t> et al., A power-rating model for crystalline silicon PV modules,  2011,</a:t>
            </a:r>
          </a:p>
        </p:txBody>
      </p:sp>
    </p:spTree>
    <p:extLst>
      <p:ext uri="{BB962C8B-B14F-4D97-AF65-F5344CB8AC3E}">
        <p14:creationId xmlns:p14="http://schemas.microsoft.com/office/powerpoint/2010/main" val="3152134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5493" y="2080116"/>
                <a:ext cx="11742062" cy="480694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600" b="1" dirty="0">
                    <a:latin typeface="+mn-lt"/>
                  </a:rPr>
                  <a:t>5./6./7. Power model</a:t>
                </a:r>
              </a:p>
              <a:p>
                <a:r>
                  <a:rPr lang="en-US" sz="2300" dirty="0">
                    <a:latin typeface="+mn-lt"/>
                  </a:rPr>
                  <a:t>The </a:t>
                </a:r>
                <a:r>
                  <a:rPr lang="en-US" sz="2300" u="sng" dirty="0" err="1">
                    <a:latin typeface="+mn-lt"/>
                  </a:rPr>
                  <a:t>Huld</a:t>
                </a:r>
                <a:r>
                  <a:rPr lang="en-US" sz="2300" u="sng" dirty="0">
                    <a:latin typeface="+mn-lt"/>
                  </a:rPr>
                  <a:t> model</a:t>
                </a:r>
                <a:r>
                  <a:rPr lang="en-US" sz="2300" b="0" dirty="0">
                    <a:latin typeface="+mn-lt"/>
                  </a:rPr>
                  <a:t> (used in PVGIS) enables to take into account the </a:t>
                </a:r>
                <a:r>
                  <a:rPr lang="en-US" sz="2300" dirty="0">
                    <a:latin typeface="+mn-lt"/>
                  </a:rPr>
                  <a:t>module </a:t>
                </a:r>
                <a:r>
                  <a:rPr lang="en-US" sz="2300" b="0" dirty="0">
                    <a:latin typeface="+mn-lt"/>
                  </a:rPr>
                  <a:t>temperature and non-</a:t>
                </a:r>
                <a:r>
                  <a:rPr lang="en-US" sz="2300" b="0" dirty="0" err="1">
                    <a:latin typeface="+mn-lt"/>
                  </a:rPr>
                  <a:t>lineary</a:t>
                </a:r>
                <a:r>
                  <a:rPr lang="en-US" sz="2300" b="0" dirty="0">
                    <a:latin typeface="+mn-lt"/>
                  </a:rPr>
                  <a:t> with irradiance.</a:t>
                </a:r>
              </a:p>
              <a:p>
                <a:endParaRPr lang="en-US" sz="2300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23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𝐻𝑢𝑙𝑑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𝑃𝑂𝐴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300" b="0" dirty="0">
                  <a:latin typeface="+mn-lt"/>
                </a:endParaRPr>
              </a:p>
              <a:p>
                <a:endParaRPr lang="en-US" sz="23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𝐻𝑢𝑙𝑑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⋅(1+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30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23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2300" dirty="0">
                    <a:latin typeface="+mn-lt"/>
                  </a:rPr>
                  <a:t> </a:t>
                </a:r>
              </a:p>
              <a:p>
                <a:endParaRPr lang="en-US" sz="2300" b="1" dirty="0">
                  <a:latin typeface="+mn-lt"/>
                </a:endParaRPr>
              </a:p>
              <a:p>
                <a:r>
                  <a:rPr lang="en-US" sz="23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300" dirty="0">
                    <a:latin typeface="+mn-lt"/>
                  </a:rPr>
                  <a:t>, the reference efficiency (around 20%) [%]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23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dirty="0">
                    <a:latin typeface="+mn-lt"/>
                  </a:rPr>
                  <a:t>, the PV installation area [m2]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𝑃𝑂𝐴</m:t>
                            </m:r>
                          </m:sub>
                        </m:sSub>
                      </m:num>
                      <m:den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en-US" sz="2300" dirty="0">
                    <a:latin typeface="+mn-lt"/>
                  </a:rPr>
                  <a:t> the normalized irradiance 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−25°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300" dirty="0">
                    <a:latin typeface="+mn-lt"/>
                  </a:rPr>
                  <a:t> , the module temperature delta [°C]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3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30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3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b="0" i="0" dirty="0">
                    <a:latin typeface="Cambria Math" panose="02040503050406030204" pitchFamily="18" charset="0"/>
                  </a:rPr>
                  <a:t>coefficients</a:t>
                </a:r>
                <a:endParaRPr lang="en-US" sz="23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5493" y="2080116"/>
                <a:ext cx="11742062" cy="4806949"/>
              </a:xfrm>
              <a:blipFill>
                <a:blip r:embed="rId2"/>
                <a:stretch>
                  <a:fillRect l="-363" t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 15">
            <a:extLst>
              <a:ext uri="{FF2B5EF4-FFF2-40B4-BE49-F238E27FC236}">
                <a16:creationId xmlns:a16="http://schemas.microsoft.com/office/drawing/2014/main" id="{B1C24CE9-A2DE-ABB6-F61A-BAF661D9A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392" y="4561626"/>
            <a:ext cx="4752975" cy="210086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E269EAF-A79F-2928-474C-71D2599A9EDF}"/>
              </a:ext>
            </a:extLst>
          </p:cNvPr>
          <p:cNvSpPr txBox="1"/>
          <p:nvPr/>
        </p:nvSpPr>
        <p:spPr>
          <a:xfrm>
            <a:off x="7343775" y="4312989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 values from PVGIS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879A12-A5C1-34DC-29B8-AB39953AA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32</a:t>
            </a:fld>
            <a:r>
              <a:rPr lang="en-US" dirty="0"/>
              <a:t> / 58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72C2DD-9162-00A1-10E5-4384F2BE3813}"/>
              </a:ext>
            </a:extLst>
          </p:cNvPr>
          <p:cNvSpPr txBox="1"/>
          <p:nvPr/>
        </p:nvSpPr>
        <p:spPr>
          <a:xfrm>
            <a:off x="123568" y="657167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Huld</a:t>
            </a:r>
            <a:r>
              <a:rPr lang="en-US" sz="1000" dirty="0"/>
              <a:t> model: Thomas </a:t>
            </a:r>
            <a:r>
              <a:rPr lang="en-US" sz="1000" dirty="0" err="1"/>
              <a:t>Huld</a:t>
            </a:r>
            <a:r>
              <a:rPr lang="en-US" sz="1000" dirty="0"/>
              <a:t> et al., A power-rating model for crystalline silicon PV modules,  2011,</a:t>
            </a:r>
          </a:p>
        </p:txBody>
      </p:sp>
    </p:spTree>
    <p:extLst>
      <p:ext uri="{BB962C8B-B14F-4D97-AF65-F5344CB8AC3E}">
        <p14:creationId xmlns:p14="http://schemas.microsoft.com/office/powerpoint/2010/main" val="1005633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200" b="1" dirty="0">
                    <a:latin typeface="+mn-lt"/>
                  </a:rPr>
                  <a:t>8. Inverter model</a:t>
                </a:r>
              </a:p>
              <a:p>
                <a:endParaRPr lang="en-US" b="1" dirty="0">
                  <a:latin typeface="+mn-lt"/>
                </a:endParaRPr>
              </a:p>
              <a:p>
                <a:r>
                  <a:rPr lang="en-US" sz="1900" b="0" dirty="0">
                    <a:latin typeface="+mn-lt"/>
                  </a:rPr>
                  <a:t>The </a:t>
                </a:r>
                <a:r>
                  <a:rPr lang="en-US" sz="1900" b="0" u="sng" dirty="0">
                    <a:latin typeface="+mn-lt"/>
                  </a:rPr>
                  <a:t>PVWatts inverter model </a:t>
                </a:r>
                <a:r>
                  <a:rPr lang="en-US" sz="1900" b="0" dirty="0">
                    <a:latin typeface="+mn-lt"/>
                  </a:rPr>
                  <a:t>enables to calculate a generic AC/DC efficiency</a:t>
                </a:r>
              </a:p>
              <a:p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𝑛𝑜𝑚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−0.0162⋅</m:t>
                          </m:r>
                          <m:f>
                            <m:fPr>
                              <m:ctrlP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  <m: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0.0059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9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900" b="0" i="1" smtClean="0"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9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900" b="0" i="1" smtClean="0"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  <m:r>
                                        <a:rPr lang="fr-FR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 + 0.9858</m:t>
                          </m:r>
                        </m:e>
                      </m:d>
                    </m:oMath>
                  </m:oMathPara>
                </a14:m>
                <a:endParaRPr lang="en-US" sz="1900" dirty="0"/>
              </a:p>
              <a:p>
                <a:endParaRPr lang="en-US" sz="1900" dirty="0"/>
              </a:p>
              <a:p>
                <a:r>
                  <a:rPr lang="en-US" sz="1900" dirty="0">
                    <a:latin typeface="+mn-lt"/>
                  </a:rPr>
                  <a:t>With:</a:t>
                </a:r>
                <a:endParaRPr lang="fr-FR" sz="19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9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1900">
                            <a:latin typeface="Cambria Math" panose="02040503050406030204" pitchFamily="18" charset="0"/>
                          </a:rPr>
                          <m:t>𝑛𝑜𝑚</m:t>
                        </m:r>
                      </m:sub>
                    </m:sSub>
                    <m:r>
                      <a:rPr lang="fr-FR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𝑁𝑜𝑚𝑖𝑛𝑎𝑙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𝑖𝑛𝑣𝑒𝑟𝑡𝑒𝑟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𝑒𝑓𝑓𝑖𝑐𝑖𝑒𝑛𝑐𝑦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latin typeface="Cambria Math" panose="02040503050406030204" pitchFamily="18" charset="0"/>
                      </a:rPr>
                      <m:t>nominal</m:t>
                    </m:r>
                    <m:r>
                      <a:rPr lang="fr-FR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latin typeface="Cambria Math" panose="02040503050406030204" pitchFamily="18" charset="0"/>
                      </a:rPr>
                      <m:t>inverter</m:t>
                    </m:r>
                    <m:r>
                      <a:rPr lang="fr-FR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latin typeface="Cambria Math" panose="02040503050406030204" pitchFamily="18" charset="0"/>
                      </a:rPr>
                      <m:t>efficiency</m:t>
                    </m:r>
                    <m:r>
                      <a:rPr lang="fr-FR" sz="19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fr-FR" sz="1900" i="1" dirty="0">
                  <a:latin typeface="Cambria Math" panose="02040503050406030204" pitchFamily="18" charset="0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9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190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m:rPr>
                        <m:sty m:val="p"/>
                      </m:rPr>
                      <a:rPr lang="fr-FR" sz="19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latin typeface="Cambria Math" panose="02040503050406030204" pitchFamily="18" charset="0"/>
                      </a:rPr>
                      <m:t>reference</m:t>
                    </m:r>
                    <m:r>
                      <a:rPr lang="fr-FR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>
                        <a:latin typeface="Cambria Math" panose="02040503050406030204" pitchFamily="18" charset="0"/>
                      </a:rPr>
                      <m:t>inverter</m:t>
                    </m:r>
                    <m:r>
                      <a:rPr lang="fr-FR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>
                        <a:latin typeface="Cambria Math" panose="02040503050406030204" pitchFamily="18" charset="0"/>
                      </a:rPr>
                      <m:t>efficiency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fr-FR" sz="19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fr-FR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latin typeface="Cambria Math" panose="02040503050406030204" pitchFamily="18" charset="0"/>
                      </a:rPr>
                      <m:t>DC</m:t>
                    </m:r>
                    <m:r>
                      <a:rPr lang="fr-FR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fr-FR" sz="19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fr-FR" sz="19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90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9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fr-FR" sz="19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>
                        <a:latin typeface="Cambria Math" panose="02040503050406030204" pitchFamily="18" charset="0"/>
                      </a:rPr>
                      <m:t>DC</m:t>
                    </m:r>
                    <m:r>
                      <a:rPr lang="fr-FR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latin typeface="Cambria Math" panose="02040503050406030204" pitchFamily="18" charset="0"/>
                      </a:rPr>
                      <m:t>input</m:t>
                    </m:r>
                    <m:r>
                      <a:rPr lang="fr-FR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fr-FR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latin typeface="Cambria Math" panose="02040503050406030204" pitchFamily="18" charset="0"/>
                      </a:rPr>
                      <m:t>limit</m:t>
                    </m:r>
                    <m:r>
                      <a:rPr lang="fr-FR" sz="1900" b="0" i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2]</m:t>
                    </m:r>
                  </m:oMath>
                </a14:m>
                <a:endParaRPr lang="en-US" sz="19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  <a:blipFill>
                <a:blip r:embed="rId2"/>
                <a:stretch>
                  <a:fillRect l="-458" t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1134724" y="1903702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A7CFA7-21F0-45CB-4F0C-7DDB4F694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33</a:t>
            </a:fld>
            <a:r>
              <a:rPr lang="en-US" dirty="0"/>
              <a:t> / 58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1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PVWatts model: A. P. </a:t>
            </a:r>
            <a:r>
              <a:rPr lang="en-US" sz="1000" dirty="0" err="1"/>
              <a:t>Dobos</a:t>
            </a:r>
            <a:r>
              <a:rPr lang="en-US" sz="1000" dirty="0"/>
              <a:t>, “PVWatts Version 5 Manual” (2014).</a:t>
            </a:r>
          </a:p>
        </p:txBody>
      </p:sp>
    </p:spTree>
    <p:extLst>
      <p:ext uri="{BB962C8B-B14F-4D97-AF65-F5344CB8AC3E}">
        <p14:creationId xmlns:p14="http://schemas.microsoft.com/office/powerpoint/2010/main" val="3778203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2779" y="702322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14956" y="1245394"/>
                <a:ext cx="9314226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8. Inverter model</a:t>
                </a:r>
                <a:endParaRPr lang="en-US" b="1" dirty="0">
                  <a:latin typeface="+mn-lt"/>
                </a:endParaRPr>
              </a:p>
              <a:p>
                <a:r>
                  <a:rPr lang="en-US" sz="1900" b="0" dirty="0">
                    <a:latin typeface="+mn-lt"/>
                  </a:rPr>
                  <a:t>The </a:t>
                </a:r>
                <a:r>
                  <a:rPr lang="en-US" sz="1900" b="0" u="sng" dirty="0">
                    <a:latin typeface="+mn-lt"/>
                  </a:rPr>
                  <a:t>Sandia inverter model </a:t>
                </a:r>
                <a:r>
                  <a:rPr lang="en-US" sz="1900" b="0" dirty="0">
                    <a:latin typeface="+mn-lt"/>
                  </a:rPr>
                  <a:t>enables to include the voltage and be more precise</a:t>
                </a:r>
              </a:p>
              <a:p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  <m:t>𝐴𝐶</m:t>
                                  </m:r>
                                  <m: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fr-F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900" dirty="0"/>
              </a:p>
              <a:p>
                <a:endParaRPr lang="en-US" sz="1900" dirty="0"/>
              </a:p>
              <a:p>
                <a:r>
                  <a:rPr lang="en-US" sz="1900" dirty="0">
                    <a:latin typeface="+mn-lt"/>
                  </a:rPr>
                  <a:t>Where:</a:t>
                </a: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1⋅</m:t>
                        </m:r>
                        <m:d>
                          <m:dPr>
                            <m:ctrlPr>
                              <a:rPr lang="fr-FR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900" b="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d>
                          <m:dPr>
                            <m:ctrlPr>
                              <a:rPr lang="fr-FR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9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3⋅</m:t>
                        </m:r>
                        <m:d>
                          <m:dPr>
                            <m:ctrlPr>
                              <a:rPr lang="fr-FR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9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14956" y="1245394"/>
                <a:ext cx="9314226" cy="4367212"/>
              </a:xfrm>
              <a:blipFill>
                <a:blip r:embed="rId2"/>
                <a:stretch>
                  <a:fillRect l="-589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A7CFA7-21F0-45CB-4F0C-7DDB4F694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34</a:t>
            </a:fld>
            <a:r>
              <a:rPr lang="en-US" dirty="0"/>
              <a:t> / 58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0" y="6563440"/>
            <a:ext cx="93809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D. King, S. Gonzalez, G. Galbraith, W. </a:t>
            </a:r>
            <a:r>
              <a:rPr lang="en-US" sz="1000" dirty="0" err="1"/>
              <a:t>Boyson</a:t>
            </a:r>
            <a:r>
              <a:rPr lang="en-US" sz="1000" dirty="0"/>
              <a:t>, “Performance Model for Grid-Connected Photovoltaic Inverters”, SAND2007-5036, Sandia National Laboratories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E6E3BE6-9C8F-FE55-BFB0-1F2281D02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019" y="3085235"/>
                <a:ext cx="7795781" cy="3108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Parameters: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DC input voltage (V).  This is typically assumed to be the array’s maximum power voltage.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voltage level (V) at which the AC power rating is achieved at reference operating conditions.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AC output power (W)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Maximum AC power rating for inverter at reference conditions (W).  Assumed to be an upper limit.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power level (W) at which the AC power rating is achieved at reference operating conditions.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power required to start the inversion process (W)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Empirical coefficients</a:t>
                </a:r>
              </a:p>
            </p:txBody>
          </p:sp>
        </mc:Choice>
        <mc:Fallback xmlns="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E6E3BE6-9C8F-FE55-BFB0-1F2281D02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19" y="3085235"/>
                <a:ext cx="7795781" cy="3108543"/>
              </a:xfrm>
              <a:prstGeom prst="rect">
                <a:avLst/>
              </a:prstGeom>
              <a:blipFill>
                <a:blip r:embed="rId3"/>
                <a:stretch>
                  <a:fillRect l="-469" r="-313" b="-1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656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340" y="1934065"/>
            <a:ext cx="5127682" cy="43672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5./6./7. Power model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Use the following notebook: </a:t>
            </a:r>
            <a:br>
              <a:rPr lang="en-US" sz="1800" dirty="0">
                <a:latin typeface="+mn-lt"/>
              </a:rPr>
            </a:br>
            <a:r>
              <a:rPr lang="en-US" sz="1400" dirty="0">
                <a:latin typeface="+mn-lt"/>
                <a:hlinkClick r:id="rId2"/>
              </a:rPr>
              <a:t>https://github.com/AlexandreHugoMathieu/pvfault_detection_solar_academy/blob/master/notebooks/dc_power_estimation.ipynb</a:t>
            </a:r>
            <a:r>
              <a:rPr lang="en-US" sz="1400" dirty="0">
                <a:latin typeface="+mn-lt"/>
              </a:rPr>
              <a:t> 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Follow the python tutorial and estimate the DC power for one year.</a:t>
            </a:r>
            <a:endParaRPr lang="en-US" sz="1800" b="1" dirty="0">
              <a:latin typeface="+mn-lt"/>
            </a:endParaRPr>
          </a:p>
          <a:p>
            <a:endParaRPr lang="en-US" sz="1800" b="1" dirty="0">
              <a:latin typeface="+mn-lt"/>
            </a:endParaRPr>
          </a:p>
        </p:txBody>
      </p:sp>
      <p:pic>
        <p:nvPicPr>
          <p:cNvPr id="35" name="Image 34" descr="Une image contenant horloge, Instrument de mesure, regarder, Horloge murale&#10;&#10;Description générée automatiquement">
            <a:extLst>
              <a:ext uri="{FF2B5EF4-FFF2-40B4-BE49-F238E27FC236}">
                <a16:creationId xmlns:a16="http://schemas.microsoft.com/office/drawing/2014/main" id="{C2F589E8-D9C8-91B3-A9B6-C5FD5036C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58027" y="819069"/>
            <a:ext cx="3482936" cy="2321957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D4F6E964-9D39-3B2C-92E2-602FF9AFB758}"/>
              </a:ext>
            </a:extLst>
          </p:cNvPr>
          <p:cNvSpPr txBox="1"/>
          <p:nvPr/>
        </p:nvSpPr>
        <p:spPr>
          <a:xfrm>
            <a:off x="4419600" y="2026029"/>
            <a:ext cx="347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for some </a:t>
            </a:r>
            <a:br>
              <a:rPr lang="en-US" sz="2400" dirty="0"/>
            </a:br>
            <a:r>
              <a:rPr lang="en-US" sz="2400" dirty="0"/>
              <a:t>hands-on exercises !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2E4FF5-E459-95AE-68DC-063CCCFE7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35</a:t>
            </a:fld>
            <a:r>
              <a:rPr lang="en-US" dirty="0"/>
              <a:t> / 58</a:t>
            </a:r>
          </a:p>
        </p:txBody>
      </p:sp>
    </p:spTree>
    <p:extLst>
      <p:ext uri="{BB962C8B-B14F-4D97-AF65-F5344CB8AC3E}">
        <p14:creationId xmlns:p14="http://schemas.microsoft.com/office/powerpoint/2010/main" val="2888398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4B73-3D2E-8F08-F22A-6755B88E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DE63BC-B5BD-05A1-B163-D9D1B54B6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68299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Modeling guide PVPMC: </a:t>
            </a:r>
            <a:r>
              <a:rPr lang="en-US" sz="1800" dirty="0">
                <a:latin typeface="+mn-lt"/>
                <a:hlinkClick r:id="rId2"/>
              </a:rPr>
              <a:t>https://pvpmc.sandia.gov/modeling-guide/</a:t>
            </a:r>
            <a:r>
              <a:rPr lang="en-US" sz="1800" dirty="0">
                <a:latin typeface="+mn-lt"/>
              </a:rPr>
              <a:t> 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Python / Pvlib tutorial: </a:t>
            </a:r>
            <a:r>
              <a:rPr lang="en-US" sz="1800" dirty="0">
                <a:latin typeface="+mn-lt"/>
                <a:hlinkClick r:id="rId3"/>
              </a:rPr>
              <a:t>https://pvsc-python-tutorials.github.io/PVSC48-Python-Tutorial/</a:t>
            </a:r>
            <a:r>
              <a:rPr lang="en-US" sz="1800" dirty="0">
                <a:latin typeface="+mn-lt"/>
              </a:rPr>
              <a:t> 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To go further:</a:t>
            </a:r>
          </a:p>
          <a:p>
            <a:pPr marL="1028683" lvl="1" indent="-342900"/>
            <a:r>
              <a:rPr lang="en-US" sz="1800" dirty="0"/>
              <a:t>The Use of Advanced Algorithms in PV Failure Monitoring: </a:t>
            </a:r>
            <a:r>
              <a:rPr lang="en-US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https://iea-pvps.org/wp-content/uploads/2021/10/Final-Report-IEA-PVPS-T13-19_2021_PV-Failure-Monitoring.pdf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683" lvl="1" indent="-342900"/>
            <a:endParaRPr lang="en-US" sz="1800" dirty="0"/>
          </a:p>
          <a:p>
            <a:pPr marL="368299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5FAD1F-4CDC-3DF9-013A-49FF62744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36</a:t>
            </a:fld>
            <a:r>
              <a:rPr lang="en-US" dirty="0"/>
              <a:t> / 58</a:t>
            </a:r>
          </a:p>
        </p:txBody>
      </p:sp>
    </p:spTree>
    <p:extLst>
      <p:ext uri="{BB962C8B-B14F-4D97-AF65-F5344CB8AC3E}">
        <p14:creationId xmlns:p14="http://schemas.microsoft.com/office/powerpoint/2010/main" val="1040063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913D2-667B-F4E5-4F4F-84A4C836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63" y="1178565"/>
            <a:ext cx="10363200" cy="409511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94DBB2-7CD6-9E86-206B-0FC079FD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527604"/>
            <a:ext cx="8534400" cy="349406"/>
          </a:xfrm>
        </p:spPr>
        <p:txBody>
          <a:bodyPr/>
          <a:lstStyle/>
          <a:p>
            <a:r>
              <a:rPr lang="en-US" dirty="0"/>
              <a:t>How to install Python and import the course repository to use the notebooks on your local PC.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660118-7C8E-90F4-FF8D-AE9FC917D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37</a:t>
            </a:fld>
            <a:r>
              <a:rPr lang="fr-FR"/>
              <a:t> / 58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5889F8-48A7-994C-4519-47803C7A4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2"/>
          <a:stretch/>
        </p:blipFill>
        <p:spPr>
          <a:xfrm>
            <a:off x="3039761" y="3815310"/>
            <a:ext cx="5397759" cy="2363067"/>
          </a:xfrm>
          <a:prstGeom prst="rect">
            <a:avLst/>
          </a:prstGeom>
        </p:spPr>
      </p:pic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5F8BE6D1-3C95-4B40-0D93-D42D6108D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382" y="2633535"/>
            <a:ext cx="8624565" cy="4053016"/>
          </a:xfrm>
        </p:spPr>
        <p:txBody>
          <a:bodyPr>
            <a:normAutofit/>
          </a:bodyPr>
          <a:lstStyle/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Install python: </a:t>
            </a:r>
            <a:r>
              <a:rPr lang="en-US" sz="1400" dirty="0">
                <a:latin typeface="+mn-lt"/>
                <a:hlinkClick r:id="rId3"/>
              </a:rPr>
              <a:t>www.python.org/downloads/</a:t>
            </a:r>
            <a:r>
              <a:rPr lang="en-US" sz="1400" dirty="0">
                <a:latin typeface="+mn-lt"/>
              </a:rPr>
              <a:t>, download and install the 3.9.13 “release”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(Add python to your Path)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Go to </a:t>
            </a:r>
            <a:r>
              <a:rPr lang="en-US" sz="1400" dirty="0">
                <a:latin typeface="+mn-lt"/>
                <a:hlinkClick r:id="rId4"/>
              </a:rPr>
              <a:t>https://github.com/AlexandreHugoMathieu/pvfault_detection_solar_academy</a:t>
            </a:r>
            <a:r>
              <a:rPr lang="en-US" sz="1400" dirty="0">
                <a:latin typeface="+mn-lt"/>
              </a:rPr>
              <a:t>, click on the green “Code” button and then download the folder as the zip </a:t>
            </a:r>
          </a:p>
          <a:p>
            <a:pPr lvl="2" indent="0">
              <a:buNone/>
            </a:pPr>
            <a:endParaRPr lang="en-US" sz="1400" dirty="0"/>
          </a:p>
          <a:p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4054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913D2-667B-F4E5-4F4F-84A4C836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63" y="1178565"/>
            <a:ext cx="10363200" cy="409511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94DBB2-7CD6-9E86-206B-0FC079FD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527604"/>
            <a:ext cx="8534400" cy="349406"/>
          </a:xfrm>
        </p:spPr>
        <p:txBody>
          <a:bodyPr/>
          <a:lstStyle/>
          <a:p>
            <a:r>
              <a:rPr lang="en-US" dirty="0"/>
              <a:t>How to install Python and import the course repository to use the notebooks on your local PC.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767513-2822-48F0-9921-54075B698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382" y="2633535"/>
            <a:ext cx="8624565" cy="4053016"/>
          </a:xfrm>
        </p:spPr>
        <p:txBody>
          <a:bodyPr>
            <a:normAutofit/>
          </a:bodyPr>
          <a:lstStyle/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Install python: </a:t>
            </a:r>
            <a:r>
              <a:rPr lang="en-US" sz="1400" dirty="0">
                <a:latin typeface="+mn-lt"/>
                <a:hlinkClick r:id="rId2"/>
              </a:rPr>
              <a:t>www.python.org/downloads/</a:t>
            </a:r>
            <a:r>
              <a:rPr lang="en-US" sz="1400" dirty="0">
                <a:latin typeface="+mn-lt"/>
              </a:rPr>
              <a:t>, download and install the 3.9.13 “release”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(Add python to your Path)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Go to </a:t>
            </a:r>
            <a:r>
              <a:rPr lang="en-US" sz="1400" dirty="0">
                <a:latin typeface="+mn-lt"/>
                <a:hlinkClick r:id="rId3"/>
              </a:rPr>
              <a:t>https://github.com/AlexandreHugoMathieu/pvfault_detection_solar_academy</a:t>
            </a:r>
            <a:r>
              <a:rPr lang="en-US" sz="1400" dirty="0">
                <a:latin typeface="+mn-lt"/>
              </a:rPr>
              <a:t>, click on the green “Code” button and then download the folder as the zip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Unzip it and put it in adequate location in your PC.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Let’s create a virtual environment where you will find all the functions for this course: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400" dirty="0"/>
              <a:t>Go in the folder and open the command line from that same folder by writing “</a:t>
            </a:r>
            <a:r>
              <a:rPr lang="en-US" sz="1400" dirty="0" err="1"/>
              <a:t>cmd</a:t>
            </a:r>
            <a:r>
              <a:rPr lang="en-US" sz="1400" dirty="0"/>
              <a:t>” in the path bar (with Windows)</a:t>
            </a:r>
          </a:p>
          <a:p>
            <a:pPr lvl="2" indent="0">
              <a:buNone/>
            </a:pPr>
            <a:endParaRPr lang="en-US" sz="1400" dirty="0"/>
          </a:p>
          <a:p>
            <a:endParaRPr lang="en-US" sz="1400"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660118-7C8E-90F4-FF8D-AE9FC917D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38</a:t>
            </a:fld>
            <a:r>
              <a:rPr lang="fr-FR"/>
              <a:t> / 58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47CD653-9793-D62D-7B76-3F40EF1580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577"/>
          <a:stretch/>
        </p:blipFill>
        <p:spPr>
          <a:xfrm>
            <a:off x="8791782" y="2168002"/>
            <a:ext cx="3142836" cy="22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1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913D2-667B-F4E5-4F4F-84A4C836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84" y="920925"/>
            <a:ext cx="10363200" cy="409511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94DBB2-7CD6-9E86-206B-0FC079FD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6021" y="1269964"/>
            <a:ext cx="8534400" cy="349406"/>
          </a:xfrm>
        </p:spPr>
        <p:txBody>
          <a:bodyPr/>
          <a:lstStyle/>
          <a:p>
            <a:r>
              <a:rPr lang="en-US" dirty="0"/>
              <a:t>How to install Python and import the course repository to use the notebooks on your local PC.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767513-2822-48F0-9921-54075B698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445" y="2226049"/>
            <a:ext cx="8624565" cy="4402295"/>
          </a:xfrm>
        </p:spPr>
        <p:txBody>
          <a:bodyPr>
            <a:noAutofit/>
          </a:bodyPr>
          <a:lstStyle/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Install python: </a:t>
            </a:r>
            <a:r>
              <a:rPr lang="en-US" sz="1400" dirty="0">
                <a:latin typeface="+mn-lt"/>
                <a:hlinkClick r:id="rId2"/>
              </a:rPr>
              <a:t>www.python.org/downloads/</a:t>
            </a:r>
            <a:r>
              <a:rPr lang="en-US" sz="1400" dirty="0">
                <a:latin typeface="+mn-lt"/>
              </a:rPr>
              <a:t>, download and install the 3.9.13 “release”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(Add python to your Path)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Go to </a:t>
            </a:r>
            <a:r>
              <a:rPr lang="en-US" sz="1400" dirty="0">
                <a:latin typeface="+mn-lt"/>
                <a:hlinkClick r:id="rId3"/>
              </a:rPr>
              <a:t>https://github.com/AlexandreHugoMathieu/pvfault_detection_solar_academy</a:t>
            </a:r>
            <a:r>
              <a:rPr lang="en-US" sz="1400" dirty="0">
                <a:latin typeface="+mn-lt"/>
              </a:rPr>
              <a:t>, click on the green “Code” button and then download the folder as the zip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Unzip it and put it in adequate location in your PC.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Let’s create a virtual environment where you will find all the functions for this course: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400" dirty="0"/>
              <a:t>Go in the folder and open the command line from that same folder by writing “</a:t>
            </a:r>
            <a:r>
              <a:rPr lang="en-US" sz="1400" dirty="0" err="1"/>
              <a:t>cmd</a:t>
            </a:r>
            <a:r>
              <a:rPr lang="en-US" sz="1400" dirty="0"/>
              <a:t>” in the path bar (with Windows)</a:t>
            </a:r>
          </a:p>
          <a:p>
            <a:pPr marL="1142983" lvl="1" indent="-457200">
              <a:buAutoNum type="arabicPeriod"/>
            </a:pPr>
            <a:r>
              <a:rPr lang="en-US" sz="1400" dirty="0"/>
              <a:t>In the command bar: execute the following line to create the “</a:t>
            </a:r>
            <a:r>
              <a:rPr lang="en-US" sz="1400" dirty="0" err="1"/>
              <a:t>solar_env</a:t>
            </a:r>
            <a:r>
              <a:rPr lang="en-US" sz="1400" dirty="0"/>
              <a:t>” </a:t>
            </a:r>
            <a:r>
              <a:rPr lang="en-US" sz="1400" dirty="0" err="1"/>
              <a:t>environnement</a:t>
            </a:r>
            <a:r>
              <a:rPr lang="en-US" sz="1400" dirty="0"/>
              <a:t> that you will use in your notebooks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“pip install </a:t>
            </a:r>
            <a:r>
              <a:rPr lang="en-US" sz="1400" dirty="0" err="1"/>
              <a:t>virtualenv</a:t>
            </a:r>
            <a:r>
              <a:rPr lang="en-US" sz="1400" dirty="0"/>
              <a:t>”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“python –m </a:t>
            </a:r>
            <a:r>
              <a:rPr lang="en-US" sz="1400" dirty="0" err="1"/>
              <a:t>virtualenv</a:t>
            </a:r>
            <a:r>
              <a:rPr lang="en-US" sz="1400" dirty="0"/>
              <a:t> </a:t>
            </a:r>
            <a:r>
              <a:rPr lang="en-US" sz="1400" dirty="0" err="1"/>
              <a:t>solar_env</a:t>
            </a:r>
            <a:r>
              <a:rPr lang="en-US" sz="1400" dirty="0"/>
              <a:t>”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“call </a:t>
            </a:r>
            <a:r>
              <a:rPr lang="en-US" sz="1400" dirty="0" err="1"/>
              <a:t>solar_env</a:t>
            </a:r>
            <a:r>
              <a:rPr lang="en-US" sz="1400" dirty="0"/>
              <a:t>\Scripts\activate”    (you should have a ‘</a:t>
            </a:r>
            <a:r>
              <a:rPr lang="en-US" sz="1400" dirty="0" err="1"/>
              <a:t>solar_env</a:t>
            </a:r>
            <a:r>
              <a:rPr lang="en-US" sz="1400" dirty="0"/>
              <a:t>’ on the left of the command at this point)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“pip install –r requirements.txt” (load all the libraries, take a little time, be patient)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“python -m </a:t>
            </a:r>
            <a:r>
              <a:rPr lang="en-US" sz="1400" dirty="0" err="1"/>
              <a:t>ipykernel</a:t>
            </a:r>
            <a:r>
              <a:rPr lang="en-US" sz="1400" dirty="0"/>
              <a:t> install --name=</a:t>
            </a:r>
            <a:r>
              <a:rPr lang="en-US" sz="1400" dirty="0" err="1"/>
              <a:t>solarkernel</a:t>
            </a:r>
            <a:r>
              <a:rPr lang="en-US" sz="1400" dirty="0"/>
              <a:t>” (create a kernel for the notebooks)</a:t>
            </a:r>
          </a:p>
          <a:p>
            <a:pPr marL="1600171" lvl="2" indent="-457200">
              <a:buAutoNum type="arabicPeriod"/>
            </a:pPr>
            <a:endParaRPr lang="en-US" sz="1400" dirty="0"/>
          </a:p>
          <a:p>
            <a:r>
              <a:rPr lang="en-US" sz="1400" dirty="0">
                <a:latin typeface="+mn-lt"/>
              </a:rPr>
              <a:t>It’s ready !</a:t>
            </a:r>
          </a:p>
          <a:p>
            <a:pPr marL="482599" indent="-457200">
              <a:buAutoNum type="arabicPeriod"/>
            </a:pPr>
            <a:endParaRPr lang="en-US" sz="1400"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660118-7C8E-90F4-FF8D-AE9FC917D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39</a:t>
            </a:fld>
            <a:r>
              <a:rPr lang="fr-FR"/>
              <a:t> / 58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24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/>
        </p:nvGraphicFramePr>
        <p:xfrm>
          <a:off x="2022374" y="2572038"/>
          <a:ext cx="8147252" cy="348600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27/11/2023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12h30-14h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05/12/2023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Thursday 07/12/2023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12h45-15h45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Monday 11/11/2023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12h30-15h30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Friday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22/12/2023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100 % Project</a:t>
                      </a:r>
                      <a:endParaRPr lang="en-US" sz="1800" b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166201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B9F9EA-31D3-2DD2-8F31-CF7C7A393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4</a:t>
            </a:fld>
            <a:r>
              <a:rPr lang="en-US" dirty="0"/>
              <a:t> / 58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46C85B-479B-EC8F-B275-41DEFA6ED223}"/>
              </a:ext>
            </a:extLst>
          </p:cNvPr>
          <p:cNvSpPr txBox="1"/>
          <p:nvPr/>
        </p:nvSpPr>
        <p:spPr>
          <a:xfrm>
            <a:off x="10238148" y="3110845"/>
            <a:ext cx="1803662" cy="923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next</a:t>
            </a:r>
            <a:r>
              <a:rPr lang="fr-FR" dirty="0"/>
              <a:t> time.</a:t>
            </a:r>
            <a:br>
              <a:rPr lang="fr-FR" dirty="0"/>
            </a:br>
            <a:r>
              <a:rPr lang="fr-FR" dirty="0"/>
              <a:t>M</a:t>
            </a:r>
            <a:r>
              <a:rPr lang="en-US" dirty="0" err="1"/>
              <a:t>ake</a:t>
            </a:r>
            <a:r>
              <a:rPr lang="en-US" dirty="0"/>
              <a:t> groups of 2 for the project. 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855E6-9D59-A015-1689-5492D9BB12C0}"/>
              </a:ext>
            </a:extLst>
          </p:cNvPr>
          <p:cNvSpPr/>
          <p:nvPr/>
        </p:nvSpPr>
        <p:spPr>
          <a:xfrm>
            <a:off x="1771816" y="4100659"/>
            <a:ext cx="8534400" cy="904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2C23697-D015-2194-C392-6A5A7F282A49}"/>
              </a:ext>
            </a:extLst>
          </p:cNvPr>
          <p:cNvCxnSpPr>
            <a:cxnSpLocks/>
          </p:cNvCxnSpPr>
          <p:nvPr/>
        </p:nvCxnSpPr>
        <p:spPr>
          <a:xfrm>
            <a:off x="1272619" y="3855563"/>
            <a:ext cx="499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D63BBE3-2AE6-BD76-6F50-C0B68031FFD3}"/>
              </a:ext>
            </a:extLst>
          </p:cNvPr>
          <p:cNvSpPr txBox="1"/>
          <p:nvPr/>
        </p:nvSpPr>
        <p:spPr>
          <a:xfrm>
            <a:off x="521753" y="3670897"/>
            <a:ext cx="8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Today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569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9122F-5FB3-1B94-D313-9958EABD2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97AE76-4F2D-CFDA-95F5-7A30C426A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start a notebook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2A4913-1870-E2BB-B738-10EF836FE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40</a:t>
            </a:fld>
            <a:r>
              <a:rPr lang="fr-FR"/>
              <a:t> / 58</a:t>
            </a:r>
            <a:endParaRPr lang="fr-FR" dirty="0"/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C3F183FB-7012-74B8-71E1-5286572E44C9}"/>
              </a:ext>
            </a:extLst>
          </p:cNvPr>
          <p:cNvSpPr txBox="1">
            <a:spLocks/>
          </p:cNvSpPr>
          <p:nvPr/>
        </p:nvSpPr>
        <p:spPr>
          <a:xfrm>
            <a:off x="257382" y="2299650"/>
            <a:ext cx="8624565" cy="4402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599" indent="-457200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+mn-lt"/>
              </a:rPr>
              <a:t>Go in the folder and open the command line from that same folder by writing “</a:t>
            </a:r>
            <a:r>
              <a:rPr lang="en-US" sz="1800" dirty="0" err="1">
                <a:latin typeface="+mn-lt"/>
              </a:rPr>
              <a:t>cmd</a:t>
            </a:r>
            <a:r>
              <a:rPr lang="en-US" sz="1800" dirty="0">
                <a:latin typeface="+mn-lt"/>
              </a:rPr>
              <a:t>” in the path bar (with Windows)</a:t>
            </a:r>
          </a:p>
          <a:p>
            <a:pPr marL="482599" indent="-457200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+mn-lt"/>
              </a:rPr>
              <a:t>In the command bar, </a:t>
            </a:r>
            <a:r>
              <a:rPr lang="en-US" sz="1800" dirty="0" err="1">
                <a:latin typeface="+mn-lt"/>
              </a:rPr>
              <a:t>exexute</a:t>
            </a:r>
            <a:r>
              <a:rPr lang="en-US" sz="1800" dirty="0">
                <a:latin typeface="+mn-lt"/>
              </a:rPr>
              <a:t>: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800" dirty="0"/>
              <a:t>“call </a:t>
            </a:r>
            <a:r>
              <a:rPr lang="en-US" sz="1800" dirty="0" err="1"/>
              <a:t>solar_env</a:t>
            </a:r>
            <a:r>
              <a:rPr lang="en-US" sz="1800" dirty="0"/>
              <a:t>\Scripts\activate” (go in the virtual env)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800" dirty="0"/>
              <a:t>“</a:t>
            </a:r>
            <a:r>
              <a:rPr lang="en-US" sz="1800" dirty="0" err="1"/>
              <a:t>jupyter</a:t>
            </a:r>
            <a:r>
              <a:rPr lang="en-US" sz="1800" dirty="0"/>
              <a:t> notebook” (open the notebooks browser)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3. Browse to the notebooks folder, choose one and pick the </a:t>
            </a:r>
            <a:r>
              <a:rPr lang="en-US" sz="1800" dirty="0" err="1">
                <a:latin typeface="+mn-lt"/>
              </a:rPr>
              <a:t>solarkernel</a:t>
            </a:r>
            <a:r>
              <a:rPr lang="en-US" sz="1800" dirty="0">
                <a:latin typeface="+mn-lt"/>
              </a:rPr>
              <a:t> when asked.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0FF280-2AA0-AFD0-7EC1-A147C35CD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77"/>
          <a:stretch/>
        </p:blipFill>
        <p:spPr>
          <a:xfrm>
            <a:off x="8791782" y="2168002"/>
            <a:ext cx="3142836" cy="223367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BF458C4-A386-DEBF-21B9-3734B0A0B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208" y="4635610"/>
            <a:ext cx="7285485" cy="21705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350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>
                <a:solidFill>
                  <a:schemeClr val="bg2"/>
                </a:solidFill>
              </a:rPr>
              <a:t>Curriculum</a:t>
            </a: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performance model </a:t>
            </a:r>
            <a:r>
              <a:rPr lang="en-US" sz="3200" b="1" dirty="0">
                <a:solidFill>
                  <a:srgbClr val="1907C9"/>
                </a:solidFill>
              </a:rPr>
              <a:t>steps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761FB1-6A25-F8BA-3037-93F5F2C03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r>
              <a:rPr lang="fr-FR"/>
              <a:t> / 58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23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169EBD5-4E40-088B-3FCD-B2D63058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280717"/>
            <a:ext cx="6686549" cy="50149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Modeling </a:t>
            </a:r>
            <a:br>
              <a:rPr lang="fr-FR" dirty="0"/>
            </a:br>
            <a:r>
              <a:rPr lang="en-US" dirty="0"/>
              <a:t>steps</a:t>
            </a: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CB5CEC63-70A2-5E70-E420-2A46EBD8174E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0" name="Google Shape;22;p50">
            <a:extLst>
              <a:ext uri="{FF2B5EF4-FFF2-40B4-BE49-F238E27FC236}">
                <a16:creationId xmlns:a16="http://schemas.microsoft.com/office/drawing/2014/main" id="{ED461EC6-67A4-5CB9-90DE-6E963B00A44F}"/>
              </a:ext>
            </a:extLst>
          </p:cNvPr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;p50">
            <a:extLst>
              <a:ext uri="{FF2B5EF4-FFF2-40B4-BE49-F238E27FC236}">
                <a16:creationId xmlns:a16="http://schemas.microsoft.com/office/drawing/2014/main" id="{EC1D144F-999E-1DBE-03A9-37FCA5930F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A47CE7-07EF-B302-0010-CEF0C25E7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6</a:t>
            </a:fld>
            <a:r>
              <a:rPr lang="fr-FR"/>
              <a:t> / 58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FDCCC5-5BBF-37C5-7BE2-6D39408ABF94}"/>
              </a:ext>
            </a:extLst>
          </p:cNvPr>
          <p:cNvSpPr txBox="1"/>
          <p:nvPr/>
        </p:nvSpPr>
        <p:spPr>
          <a:xfrm>
            <a:off x="5584146" y="6295628"/>
            <a:ext cx="2502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*image from: PVSC48 python tutorial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FDDB1-FE29-30E7-9156-4EA1B05B091E}"/>
              </a:ext>
            </a:extLst>
          </p:cNvPr>
          <p:cNvSpPr/>
          <p:nvPr/>
        </p:nvSpPr>
        <p:spPr>
          <a:xfrm>
            <a:off x="2790825" y="1628775"/>
            <a:ext cx="2962275" cy="2345293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C60097-7F74-A6F9-C3EF-7CE1B278FCF1}"/>
              </a:ext>
            </a:extLst>
          </p:cNvPr>
          <p:cNvSpPr txBox="1"/>
          <p:nvPr/>
        </p:nvSpPr>
        <p:spPr>
          <a:xfrm>
            <a:off x="1514476" y="2729898"/>
            <a:ext cx="135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907C9"/>
                </a:solidFill>
              </a:rPr>
              <a:t>27/11/2023</a:t>
            </a:r>
            <a:endParaRPr lang="en-US" b="1" dirty="0">
              <a:solidFill>
                <a:srgbClr val="1907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169EBD5-4E40-088B-3FCD-B2D63058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263717"/>
            <a:ext cx="6686549" cy="50149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Modeling </a:t>
            </a:r>
            <a:br>
              <a:rPr lang="fr-FR" dirty="0"/>
            </a:br>
            <a:r>
              <a:rPr lang="en-US" dirty="0"/>
              <a:t>steps</a:t>
            </a: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CB5CEC63-70A2-5E70-E420-2A46EBD8174E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0" name="Google Shape;22;p50">
            <a:extLst>
              <a:ext uri="{FF2B5EF4-FFF2-40B4-BE49-F238E27FC236}">
                <a16:creationId xmlns:a16="http://schemas.microsoft.com/office/drawing/2014/main" id="{ED461EC6-67A4-5CB9-90DE-6E963B00A44F}"/>
              </a:ext>
            </a:extLst>
          </p:cNvPr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;p50">
            <a:extLst>
              <a:ext uri="{FF2B5EF4-FFF2-40B4-BE49-F238E27FC236}">
                <a16:creationId xmlns:a16="http://schemas.microsoft.com/office/drawing/2014/main" id="{EC1D144F-999E-1DBE-03A9-37FCA5930F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A47CE7-07EF-B302-0010-CEF0C25E7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7</a:t>
            </a:fld>
            <a:r>
              <a:rPr lang="fr-FR"/>
              <a:t> / 58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FDCCC5-5BBF-37C5-7BE2-6D39408ABF94}"/>
              </a:ext>
            </a:extLst>
          </p:cNvPr>
          <p:cNvSpPr txBox="1"/>
          <p:nvPr/>
        </p:nvSpPr>
        <p:spPr>
          <a:xfrm>
            <a:off x="5584146" y="6295628"/>
            <a:ext cx="2502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*image from: PVSC48 python tutorial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FDDB1-FE29-30E7-9156-4EA1B05B091E}"/>
              </a:ext>
            </a:extLst>
          </p:cNvPr>
          <p:cNvSpPr/>
          <p:nvPr/>
        </p:nvSpPr>
        <p:spPr>
          <a:xfrm>
            <a:off x="2790825" y="1628775"/>
            <a:ext cx="2962275" cy="2345293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C60097-7F74-A6F9-C3EF-7CE1B278FCF1}"/>
              </a:ext>
            </a:extLst>
          </p:cNvPr>
          <p:cNvSpPr txBox="1"/>
          <p:nvPr/>
        </p:nvSpPr>
        <p:spPr>
          <a:xfrm>
            <a:off x="1514476" y="2729898"/>
            <a:ext cx="135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907C9"/>
                </a:solidFill>
              </a:rPr>
              <a:t>27/11/2023</a:t>
            </a:r>
            <a:endParaRPr lang="en-US" b="1" dirty="0">
              <a:solidFill>
                <a:srgbClr val="1907C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B382D3-1EA3-8438-DAD7-E1E3A5665580}"/>
              </a:ext>
            </a:extLst>
          </p:cNvPr>
          <p:cNvSpPr/>
          <p:nvPr/>
        </p:nvSpPr>
        <p:spPr>
          <a:xfrm>
            <a:off x="2790826" y="3099231"/>
            <a:ext cx="2962274" cy="3194875"/>
          </a:xfrm>
          <a:prstGeom prst="rect">
            <a:avLst/>
          </a:prstGeom>
          <a:noFill/>
          <a:ln w="38100">
            <a:solidFill>
              <a:srgbClr val="E3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4107AA-5FAE-406C-45BC-9B92760E7D1A}"/>
              </a:ext>
            </a:extLst>
          </p:cNvPr>
          <p:cNvSpPr txBox="1"/>
          <p:nvPr/>
        </p:nvSpPr>
        <p:spPr>
          <a:xfrm>
            <a:off x="1887954" y="5069196"/>
            <a:ext cx="940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E36C0A"/>
                </a:solidFill>
              </a:rPr>
              <a:t>Today</a:t>
            </a:r>
            <a:endParaRPr lang="en-US" b="1" dirty="0">
              <a:solidFill>
                <a:srgbClr val="E36C0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908A9C-546E-5125-6567-AA75AE15B885}"/>
              </a:ext>
            </a:extLst>
          </p:cNvPr>
          <p:cNvSpPr/>
          <p:nvPr/>
        </p:nvSpPr>
        <p:spPr>
          <a:xfrm>
            <a:off x="5753100" y="4212098"/>
            <a:ext cx="3876672" cy="2083529"/>
          </a:xfrm>
          <a:prstGeom prst="rect">
            <a:avLst/>
          </a:prstGeom>
          <a:noFill/>
          <a:ln w="38100">
            <a:solidFill>
              <a:srgbClr val="E3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pic>
        <p:nvPicPr>
          <p:cNvPr id="24" name="Image 23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6A50EB14-A738-BB6E-CE5A-A93E50A2D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6" t="59131" r="50569"/>
          <a:stretch/>
        </p:blipFill>
        <p:spPr>
          <a:xfrm>
            <a:off x="5584146" y="4229099"/>
            <a:ext cx="588054" cy="205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8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4199301" cy="4367212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Notebook recap 27/11/2023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E40099-AC1B-2159-5D95-76EA9B6C1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8</a:t>
            </a:fld>
            <a:r>
              <a:rPr lang="en-US" dirty="0"/>
              <a:t> / 58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D954721-579B-3AE7-495F-863ED8EA8297}"/>
              </a:ext>
            </a:extLst>
          </p:cNvPr>
          <p:cNvSpPr txBox="1"/>
          <p:nvPr/>
        </p:nvSpPr>
        <p:spPr>
          <a:xfrm>
            <a:off x="386370" y="3136612"/>
            <a:ext cx="1091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The notebook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now</a:t>
            </a:r>
            <a:r>
              <a:rPr lang="fr-FR" sz="1600" dirty="0"/>
              <a:t> </a:t>
            </a:r>
            <a:r>
              <a:rPr lang="fr-FR" sz="1600" dirty="0" err="1"/>
              <a:t>corrected</a:t>
            </a:r>
            <a:r>
              <a:rPr lang="fr-FR" sz="1600" dirty="0"/>
              <a:t> and can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read</a:t>
            </a:r>
            <a:r>
              <a:rPr lang="fr-FR" sz="1600" dirty="0"/>
              <a:t> online: </a:t>
            </a:r>
            <a:r>
              <a:rPr lang="fr-FR" sz="1600" dirty="0">
                <a:hlinkClick r:id="rId2"/>
              </a:rPr>
              <a:t>https://github.com/AlexandreHugoMathieu/pvfault_detection_solar_academy/blob/master/notebooks/python_intro_poa.ipynb</a:t>
            </a:r>
            <a:r>
              <a:rPr lang="fr-FR" sz="1600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385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4199301" cy="822960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Notebook recap  27/11/2023</a:t>
            </a:r>
          </a:p>
          <a:p>
            <a:r>
              <a:rPr lang="fr-FR" sz="1600" b="1" dirty="0"/>
              <a:t>Python </a:t>
            </a:r>
            <a:r>
              <a:rPr lang="en-US" sz="1600" b="1" dirty="0"/>
              <a:t>commands 1/2</a:t>
            </a:r>
          </a:p>
          <a:p>
            <a:endParaRPr lang="en-US" sz="2000" b="1" dirty="0">
              <a:latin typeface="+mn-lt"/>
            </a:endParaRPr>
          </a:p>
          <a:p>
            <a:endParaRPr lang="en-US" sz="2000" b="1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E40099-AC1B-2159-5D95-76EA9B6C1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en-US" smtClean="0"/>
              <a:pPr/>
              <a:t>9</a:t>
            </a:fld>
            <a:r>
              <a:rPr lang="en-US" dirty="0"/>
              <a:t> / 58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839EC6-56A3-1543-20C9-256F881DD9C9}"/>
              </a:ext>
            </a:extLst>
          </p:cNvPr>
          <p:cNvSpPr txBox="1"/>
          <p:nvPr/>
        </p:nvSpPr>
        <p:spPr>
          <a:xfrm>
            <a:off x="5849984" y="429179"/>
            <a:ext cx="6086919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numpy</a:t>
            </a:r>
            <a:r>
              <a:rPr lang="en-US" sz="1400" dirty="0"/>
              <a:t> as np </a:t>
            </a:r>
            <a:r>
              <a:rPr lang="en-US" sz="1100" dirty="0">
                <a:solidFill>
                  <a:srgbClr val="1907C9"/>
                </a:solidFill>
              </a:rPr>
              <a:t># import to your python instance the package “</a:t>
            </a:r>
            <a:r>
              <a:rPr lang="en-US" sz="1100" dirty="0" err="1">
                <a:solidFill>
                  <a:srgbClr val="1907C9"/>
                </a:solidFill>
              </a:rPr>
              <a:t>numpy</a:t>
            </a:r>
            <a:r>
              <a:rPr lang="en-US" sz="1100" dirty="0">
                <a:solidFill>
                  <a:srgbClr val="1907C9"/>
                </a:solidFill>
              </a:rPr>
              <a:t>”  and rename it “np” (helpful for math calculations)</a:t>
            </a:r>
          </a:p>
          <a:p>
            <a:r>
              <a:rPr lang="en-US" sz="1400" dirty="0"/>
              <a:t>import pandas as pd </a:t>
            </a:r>
            <a:r>
              <a:rPr lang="en-US" sz="1100" dirty="0">
                <a:solidFill>
                  <a:srgbClr val="1907C9"/>
                </a:solidFill>
              </a:rPr>
              <a:t># import to your python instance the package “pandas” (helpful for data structure and calculations)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sz="1400" dirty="0" err="1"/>
              <a:t>ts</a:t>
            </a:r>
            <a:r>
              <a:rPr lang="en-US" sz="1400" dirty="0"/>
              <a:t> = </a:t>
            </a:r>
            <a:r>
              <a:rPr lang="en-US" sz="1400" dirty="0" err="1"/>
              <a:t>pd.Series</a:t>
            </a:r>
            <a:r>
              <a:rPr lang="en-US" sz="1400" dirty="0"/>
              <a:t>([1, 2,3], index=['</a:t>
            </a:r>
            <a:r>
              <a:rPr lang="en-US" sz="1400" dirty="0" err="1"/>
              <a:t>a','b','c</a:t>
            </a:r>
            <a:r>
              <a:rPr lang="en-US" sz="1400" dirty="0"/>
              <a:t>']) </a:t>
            </a:r>
            <a:r>
              <a:rPr lang="en-US" sz="1100" dirty="0">
                <a:solidFill>
                  <a:srgbClr val="1907C9"/>
                </a:solidFill>
              </a:rPr>
              <a:t># Initiate a pandas </a:t>
            </a:r>
            <a:r>
              <a:rPr lang="en-US" sz="1100" dirty="0" err="1">
                <a:solidFill>
                  <a:srgbClr val="1907C9"/>
                </a:solidFill>
              </a:rPr>
              <a:t>serie</a:t>
            </a:r>
            <a:r>
              <a:rPr lang="en-US" sz="1100" dirty="0">
                <a:solidFill>
                  <a:srgbClr val="1907C9"/>
                </a:solidFill>
              </a:rPr>
              <a:t> into variable “</a:t>
            </a:r>
            <a:r>
              <a:rPr lang="en-US" sz="1100" dirty="0" err="1">
                <a:solidFill>
                  <a:srgbClr val="1907C9"/>
                </a:solidFill>
              </a:rPr>
              <a:t>ts</a:t>
            </a:r>
            <a:r>
              <a:rPr lang="en-US" sz="1100" dirty="0">
                <a:solidFill>
                  <a:srgbClr val="1907C9"/>
                </a:solidFill>
              </a:rPr>
              <a:t>”</a:t>
            </a:r>
          </a:p>
          <a:p>
            <a:r>
              <a:rPr lang="en-US" sz="1400" dirty="0"/>
              <a:t>ts2 = </a:t>
            </a:r>
            <a:r>
              <a:rPr lang="en-US" sz="1400" dirty="0" err="1"/>
              <a:t>ts</a:t>
            </a:r>
            <a:r>
              <a:rPr lang="en-US" sz="1400" dirty="0"/>
              <a:t> + </a:t>
            </a:r>
            <a:r>
              <a:rPr lang="en-US" sz="1400" dirty="0" err="1"/>
              <a:t>ts</a:t>
            </a:r>
            <a:r>
              <a:rPr lang="en-US" sz="1400" dirty="0"/>
              <a:t>/2 + </a:t>
            </a:r>
            <a:r>
              <a:rPr lang="en-US" sz="1400" dirty="0" err="1"/>
              <a:t>np.cos</a:t>
            </a:r>
            <a:r>
              <a:rPr lang="en-US" sz="1400" dirty="0"/>
              <a:t>(</a:t>
            </a:r>
            <a:r>
              <a:rPr lang="en-US" sz="1400" dirty="0" err="1"/>
              <a:t>ts</a:t>
            </a:r>
            <a:r>
              <a:rPr lang="en-US" sz="1400" dirty="0"/>
              <a:t>) + </a:t>
            </a:r>
            <a:r>
              <a:rPr lang="en-US" sz="1400" dirty="0" err="1"/>
              <a:t>np.pi</a:t>
            </a:r>
            <a:r>
              <a:rPr lang="en-US" sz="1400" dirty="0"/>
              <a:t> </a:t>
            </a:r>
            <a:r>
              <a:rPr lang="en-US" sz="1100" dirty="0">
                <a:solidFill>
                  <a:srgbClr val="1907C9"/>
                </a:solidFill>
              </a:rPr>
              <a:t># Make calculate with “</a:t>
            </a:r>
            <a:r>
              <a:rPr lang="en-US" sz="1100" dirty="0" err="1">
                <a:solidFill>
                  <a:srgbClr val="1907C9"/>
                </a:solidFill>
              </a:rPr>
              <a:t>ts</a:t>
            </a:r>
            <a:r>
              <a:rPr lang="en-US" sz="1100" dirty="0">
                <a:solidFill>
                  <a:srgbClr val="1907C9"/>
                </a:solidFill>
              </a:rPr>
              <a:t>” and store it into “ts2”</a:t>
            </a:r>
            <a:r>
              <a:rPr lang="en-US" sz="1100" b="1" dirty="0">
                <a:solidFill>
                  <a:srgbClr val="1907C9"/>
                </a:solidFill>
              </a:rPr>
              <a:t> </a:t>
            </a:r>
          </a:p>
          <a:p>
            <a:r>
              <a:rPr lang="en-US" sz="1400" dirty="0"/>
              <a:t>print(ts2) </a:t>
            </a:r>
            <a:r>
              <a:rPr lang="en-US" sz="1100" dirty="0">
                <a:solidFill>
                  <a:srgbClr val="1907C9"/>
                </a:solidFill>
              </a:rPr>
              <a:t># print </a:t>
            </a:r>
            <a:r>
              <a:rPr lang="en-US" sz="1100" dirty="0" err="1">
                <a:solidFill>
                  <a:srgbClr val="1907C9"/>
                </a:solidFill>
              </a:rPr>
              <a:t>serie</a:t>
            </a:r>
            <a:r>
              <a:rPr lang="en-US" sz="1100" dirty="0">
                <a:solidFill>
                  <a:srgbClr val="1907C9"/>
                </a:solidFill>
              </a:rPr>
              <a:t> </a:t>
            </a:r>
            <a:r>
              <a:rPr lang="en-US" sz="1100" dirty="0" err="1">
                <a:solidFill>
                  <a:srgbClr val="1907C9"/>
                </a:solidFill>
              </a:rPr>
              <a:t>ts</a:t>
            </a:r>
            <a:endParaRPr lang="en-US" sz="1100" dirty="0">
              <a:solidFill>
                <a:srgbClr val="1907C9"/>
              </a:solidFill>
            </a:endParaRP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 err="1"/>
              <a:t>ts.plot</a:t>
            </a:r>
            <a:r>
              <a:rPr lang="en-US" sz="1400" dirty="0"/>
              <a:t>(marker="o") </a:t>
            </a:r>
            <a:r>
              <a:rPr lang="en-US" sz="1100" dirty="0">
                <a:solidFill>
                  <a:srgbClr val="1907C9"/>
                </a:solidFill>
              </a:rPr>
              <a:t># Make a plot of </a:t>
            </a:r>
            <a:r>
              <a:rPr lang="en-US" sz="1100" dirty="0" err="1">
                <a:solidFill>
                  <a:srgbClr val="1907C9"/>
                </a:solidFill>
              </a:rPr>
              <a:t>ts</a:t>
            </a:r>
            <a:r>
              <a:rPr lang="en-US" sz="1100" dirty="0">
                <a:solidFill>
                  <a:srgbClr val="1907C9"/>
                </a:solidFill>
              </a:rPr>
              <a:t> with “o” (circle) marker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 err="1"/>
              <a:t>df</a:t>
            </a:r>
            <a:r>
              <a:rPr lang="en-US" sz="1400" dirty="0"/>
              <a:t> = </a:t>
            </a:r>
            <a:r>
              <a:rPr lang="en-US" sz="1400" dirty="0" err="1"/>
              <a:t>pd.DataFrame</a:t>
            </a:r>
            <a:r>
              <a:rPr lang="en-US" sz="1400" dirty="0"/>
              <a:t>() </a:t>
            </a:r>
            <a:r>
              <a:rPr lang="en-US" sz="1100" dirty="0">
                <a:solidFill>
                  <a:srgbClr val="1907C9"/>
                </a:solidFill>
              </a:rPr>
              <a:t># Initiate an empty </a:t>
            </a:r>
            <a:r>
              <a:rPr lang="en-US" sz="1100" dirty="0" err="1">
                <a:solidFill>
                  <a:srgbClr val="1907C9"/>
                </a:solidFill>
              </a:rPr>
              <a:t>dataframe</a:t>
            </a:r>
            <a:r>
              <a:rPr lang="en-US" sz="1100" dirty="0">
                <a:solidFill>
                  <a:srgbClr val="1907C9"/>
                </a:solidFill>
              </a:rPr>
              <a:t> into variable “</a:t>
            </a:r>
            <a:r>
              <a:rPr lang="en-US" sz="1100" dirty="0" err="1">
                <a:solidFill>
                  <a:srgbClr val="1907C9"/>
                </a:solidFill>
              </a:rPr>
              <a:t>df</a:t>
            </a:r>
            <a:r>
              <a:rPr lang="en-US" sz="1100" dirty="0">
                <a:solidFill>
                  <a:srgbClr val="1907C9"/>
                </a:solidFill>
              </a:rPr>
              <a:t>” </a:t>
            </a:r>
          </a:p>
          <a:p>
            <a:r>
              <a:rPr lang="en-US" sz="1400" dirty="0" err="1"/>
              <a:t>df</a:t>
            </a:r>
            <a:r>
              <a:rPr lang="en-US" sz="1400" dirty="0"/>
              <a:t>["</a:t>
            </a:r>
            <a:r>
              <a:rPr lang="en-US" sz="1400" dirty="0" err="1"/>
              <a:t>first_column</a:t>
            </a:r>
            <a:r>
              <a:rPr lang="en-US" sz="1400" dirty="0"/>
              <a:t>"] = </a:t>
            </a:r>
            <a:r>
              <a:rPr lang="en-US" sz="1400" dirty="0" err="1"/>
              <a:t>ts</a:t>
            </a:r>
            <a:r>
              <a:rPr lang="en-US" sz="1400" dirty="0"/>
              <a:t> </a:t>
            </a:r>
            <a:r>
              <a:rPr lang="en-US" sz="1100" dirty="0">
                <a:solidFill>
                  <a:srgbClr val="1907C9"/>
                </a:solidFill>
              </a:rPr>
              <a:t># Store “</a:t>
            </a:r>
            <a:r>
              <a:rPr lang="en-US" sz="1100" dirty="0" err="1">
                <a:solidFill>
                  <a:srgbClr val="1907C9"/>
                </a:solidFill>
              </a:rPr>
              <a:t>ts</a:t>
            </a:r>
            <a:r>
              <a:rPr lang="en-US" sz="1100" dirty="0">
                <a:solidFill>
                  <a:srgbClr val="1907C9"/>
                </a:solidFill>
              </a:rPr>
              <a:t>” </a:t>
            </a:r>
            <a:r>
              <a:rPr lang="en-US" sz="1100" dirty="0" err="1">
                <a:solidFill>
                  <a:srgbClr val="1907C9"/>
                </a:solidFill>
              </a:rPr>
              <a:t>serie</a:t>
            </a:r>
            <a:r>
              <a:rPr lang="en-US" sz="1100" dirty="0">
                <a:solidFill>
                  <a:srgbClr val="1907C9"/>
                </a:solidFill>
              </a:rPr>
              <a:t> in a column labeled “</a:t>
            </a:r>
            <a:r>
              <a:rPr lang="en-US" sz="1100" dirty="0" err="1">
                <a:solidFill>
                  <a:srgbClr val="1907C9"/>
                </a:solidFill>
              </a:rPr>
              <a:t>first_column</a:t>
            </a:r>
            <a:r>
              <a:rPr lang="en-US" sz="1100" dirty="0">
                <a:solidFill>
                  <a:srgbClr val="1907C9"/>
                </a:solidFill>
              </a:rPr>
              <a:t>” </a:t>
            </a:r>
          </a:p>
          <a:p>
            <a:r>
              <a:rPr lang="en-US" sz="1400" dirty="0" err="1"/>
              <a:t>df</a:t>
            </a:r>
            <a:r>
              <a:rPr lang="en-US" sz="1400" dirty="0"/>
              <a:t>["</a:t>
            </a:r>
            <a:r>
              <a:rPr lang="en-US" sz="1400" dirty="0" err="1"/>
              <a:t>second_column</a:t>
            </a:r>
            <a:r>
              <a:rPr lang="en-US" sz="1400" dirty="0"/>
              <a:t>"] = ts2 * 2 </a:t>
            </a:r>
            <a:r>
              <a:rPr lang="en-US" sz="1100" dirty="0">
                <a:solidFill>
                  <a:srgbClr val="1907C9"/>
                </a:solidFill>
              </a:rPr>
              <a:t># Store “ts2” </a:t>
            </a:r>
            <a:r>
              <a:rPr lang="en-US" sz="1100" dirty="0" err="1">
                <a:solidFill>
                  <a:srgbClr val="1907C9"/>
                </a:solidFill>
              </a:rPr>
              <a:t>serie</a:t>
            </a:r>
            <a:r>
              <a:rPr lang="en-US" sz="1100" dirty="0">
                <a:solidFill>
                  <a:srgbClr val="1907C9"/>
                </a:solidFill>
              </a:rPr>
              <a:t>  in another column labeled “</a:t>
            </a:r>
            <a:r>
              <a:rPr lang="en-US" sz="1100" dirty="0" err="1">
                <a:solidFill>
                  <a:srgbClr val="1907C9"/>
                </a:solidFill>
              </a:rPr>
              <a:t>second_column</a:t>
            </a:r>
            <a:r>
              <a:rPr lang="en-US" sz="1100" dirty="0">
                <a:solidFill>
                  <a:srgbClr val="1907C9"/>
                </a:solidFill>
              </a:rPr>
              <a:t>” 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 err="1"/>
              <a:t>df.plot</a:t>
            </a:r>
            <a:r>
              <a:rPr lang="en-US" sz="1400" dirty="0"/>
              <a:t>(marker="o") </a:t>
            </a:r>
            <a:r>
              <a:rPr lang="en-US" sz="1100" dirty="0">
                <a:solidFill>
                  <a:srgbClr val="1907C9"/>
                </a:solidFill>
              </a:rPr>
              <a:t># Make a plot of </a:t>
            </a:r>
            <a:r>
              <a:rPr lang="en-US" sz="1100" dirty="0" err="1">
                <a:solidFill>
                  <a:srgbClr val="1907C9"/>
                </a:solidFill>
              </a:rPr>
              <a:t>df</a:t>
            </a:r>
            <a:r>
              <a:rPr lang="en-US" sz="1100" dirty="0">
                <a:solidFill>
                  <a:srgbClr val="1907C9"/>
                </a:solidFill>
              </a:rPr>
              <a:t> with “o” (circle) marker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 err="1"/>
              <a:t>df.loc</a:t>
            </a:r>
            <a:r>
              <a:rPr lang="en-US" sz="1400" dirty="0"/>
              <a:t>[“a”, :] </a:t>
            </a:r>
            <a:r>
              <a:rPr lang="en-US" sz="1100" dirty="0">
                <a:solidFill>
                  <a:srgbClr val="1907C9"/>
                </a:solidFill>
              </a:rPr>
              <a:t># Select the entire row with “a” as index</a:t>
            </a:r>
          </a:p>
          <a:p>
            <a:r>
              <a:rPr lang="en-US" sz="1400" dirty="0" err="1"/>
              <a:t>df.loc</a:t>
            </a:r>
            <a:r>
              <a:rPr lang="en-US" sz="1400" dirty="0"/>
              <a:t>[“a”, “</a:t>
            </a:r>
            <a:r>
              <a:rPr lang="en-US" sz="1400" dirty="0" err="1"/>
              <a:t>first_column</a:t>
            </a:r>
            <a:r>
              <a:rPr lang="en-US" sz="1400" dirty="0"/>
              <a:t>”] </a:t>
            </a:r>
            <a:r>
              <a:rPr lang="en-US" sz="1100" dirty="0">
                <a:solidFill>
                  <a:srgbClr val="1907C9"/>
                </a:solidFill>
              </a:rPr>
              <a:t># Select the value with “a” as index and “</a:t>
            </a:r>
            <a:r>
              <a:rPr lang="en-US" sz="1100" dirty="0" err="1">
                <a:solidFill>
                  <a:srgbClr val="1907C9"/>
                </a:solidFill>
              </a:rPr>
              <a:t>first_column</a:t>
            </a:r>
            <a:r>
              <a:rPr lang="en-US" sz="1100" dirty="0">
                <a:solidFill>
                  <a:srgbClr val="1907C9"/>
                </a:solidFill>
              </a:rPr>
              <a:t>” as column</a:t>
            </a:r>
          </a:p>
          <a:p>
            <a:endParaRPr lang="en-US" sz="1100" dirty="0">
              <a:solidFill>
                <a:srgbClr val="1907C9"/>
              </a:solidFill>
            </a:endParaRPr>
          </a:p>
        </p:txBody>
      </p:sp>
      <p:graphicFrame>
        <p:nvGraphicFramePr>
          <p:cNvPr id="17" name="Tableau 17">
            <a:extLst>
              <a:ext uri="{FF2B5EF4-FFF2-40B4-BE49-F238E27FC236}">
                <a16:creationId xmlns:a16="http://schemas.microsoft.com/office/drawing/2014/main" id="{9F15DADA-7139-F5E9-28AA-619BF927B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496765"/>
              </p:ext>
            </p:extLst>
          </p:nvPr>
        </p:nvGraphicFramePr>
        <p:xfrm>
          <a:off x="4478609" y="1469986"/>
          <a:ext cx="901700" cy="822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324371174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705838531"/>
                    </a:ext>
                  </a:extLst>
                </a:gridCol>
              </a:tblGrid>
              <a:tr h="228561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1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77939"/>
                  </a:ext>
                </a:extLst>
              </a:tr>
              <a:tr h="228561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2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6259"/>
                  </a:ext>
                </a:extLst>
              </a:tr>
              <a:tr h="228561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3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91745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2A3338FC-79D4-F43C-1036-8567286E40DC}"/>
              </a:ext>
            </a:extLst>
          </p:cNvPr>
          <p:cNvSpPr txBox="1"/>
          <p:nvPr/>
        </p:nvSpPr>
        <p:spPr>
          <a:xfrm>
            <a:off x="4478609" y="2238201"/>
            <a:ext cx="62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index</a:t>
            </a:r>
            <a:endParaRPr lang="en-US" sz="11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043FAA-C77B-3066-3A71-306116AA0FA7}"/>
              </a:ext>
            </a:extLst>
          </p:cNvPr>
          <p:cNvSpPr txBox="1"/>
          <p:nvPr/>
        </p:nvSpPr>
        <p:spPr>
          <a:xfrm>
            <a:off x="4908325" y="2238352"/>
            <a:ext cx="62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values</a:t>
            </a:r>
            <a:endParaRPr lang="en-US" sz="11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6290CD5-17D9-455F-A93A-AE7DAC640104}"/>
              </a:ext>
            </a:extLst>
          </p:cNvPr>
          <p:cNvSpPr txBox="1"/>
          <p:nvPr/>
        </p:nvSpPr>
        <p:spPr>
          <a:xfrm>
            <a:off x="4839220" y="1113738"/>
            <a:ext cx="320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ts</a:t>
            </a:r>
            <a:endParaRPr lang="en-US" sz="1100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E147CBF-A610-6983-4494-8F30FBFBCFD5}"/>
              </a:ext>
            </a:extLst>
          </p:cNvPr>
          <p:cNvCxnSpPr>
            <a:cxnSpLocks/>
          </p:cNvCxnSpPr>
          <p:nvPr/>
        </p:nvCxnSpPr>
        <p:spPr>
          <a:xfrm flipH="1">
            <a:off x="5410199" y="1627108"/>
            <a:ext cx="409895" cy="25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au 17">
            <a:extLst>
              <a:ext uri="{FF2B5EF4-FFF2-40B4-BE49-F238E27FC236}">
                <a16:creationId xmlns:a16="http://schemas.microsoft.com/office/drawing/2014/main" id="{4E32E779-A1B4-AF2C-0035-40389236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015975"/>
              </p:ext>
            </p:extLst>
          </p:nvPr>
        </p:nvGraphicFramePr>
        <p:xfrm>
          <a:off x="4508498" y="2762995"/>
          <a:ext cx="901701" cy="822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00567">
                  <a:extLst>
                    <a:ext uri="{9D8B030D-6E8A-4147-A177-3AD203B41FA5}">
                      <a16:colId xmlns:a16="http://schemas.microsoft.com/office/drawing/2014/main" val="3243711742"/>
                    </a:ext>
                  </a:extLst>
                </a:gridCol>
                <a:gridCol w="300567">
                  <a:extLst>
                    <a:ext uri="{9D8B030D-6E8A-4147-A177-3AD203B41FA5}">
                      <a16:colId xmlns:a16="http://schemas.microsoft.com/office/drawing/2014/main" val="1705838531"/>
                    </a:ext>
                  </a:extLst>
                </a:gridCol>
                <a:gridCol w="300567">
                  <a:extLst>
                    <a:ext uri="{9D8B030D-6E8A-4147-A177-3AD203B41FA5}">
                      <a16:colId xmlns:a16="http://schemas.microsoft.com/office/drawing/2014/main" val="2725669448"/>
                    </a:ext>
                  </a:extLst>
                </a:gridCol>
              </a:tblGrid>
              <a:tr h="228561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2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77939"/>
                  </a:ext>
                </a:extLst>
              </a:tr>
              <a:tr h="228561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4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6259"/>
                  </a:ext>
                </a:extLst>
              </a:tr>
              <a:tr h="228561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3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6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91745"/>
                  </a:ext>
                </a:extLst>
              </a:tr>
            </a:tbl>
          </a:graphicData>
        </a:graphic>
      </p:graphicFrame>
      <p:sp>
        <p:nvSpPr>
          <p:cNvPr id="27" name="ZoneTexte 26">
            <a:extLst>
              <a:ext uri="{FF2B5EF4-FFF2-40B4-BE49-F238E27FC236}">
                <a16:creationId xmlns:a16="http://schemas.microsoft.com/office/drawing/2014/main" id="{9190EE45-B0CD-6A6D-0386-1DBAD4BC00B2}"/>
              </a:ext>
            </a:extLst>
          </p:cNvPr>
          <p:cNvSpPr txBox="1"/>
          <p:nvPr/>
        </p:nvSpPr>
        <p:spPr>
          <a:xfrm>
            <a:off x="4821509" y="2501385"/>
            <a:ext cx="320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df</a:t>
            </a:r>
            <a:endParaRPr lang="en-US" sz="11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421F5C9-C828-99D2-BA47-B6B1B353A907}"/>
              </a:ext>
            </a:extLst>
          </p:cNvPr>
          <p:cNvSpPr txBox="1"/>
          <p:nvPr/>
        </p:nvSpPr>
        <p:spPr>
          <a:xfrm>
            <a:off x="6289380" y="5647771"/>
            <a:ext cx="429289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Pvlib ref</a:t>
            </a:r>
            <a:br>
              <a:rPr lang="en-US" sz="1100" dirty="0"/>
            </a:br>
            <a:r>
              <a:rPr lang="en-US" sz="1100" dirty="0"/>
              <a:t>*William F. Holmgren, Clifford W. Hansen, and Mark A. </a:t>
            </a:r>
            <a:r>
              <a:rPr lang="en-US" sz="1100" dirty="0" err="1"/>
              <a:t>Mikofski</a:t>
            </a:r>
            <a:r>
              <a:rPr lang="en-US" sz="1100" dirty="0"/>
              <a:t>. “pvlib python: a python package for modeling solar energy systems.” Journal of Open Source Software, 3(29), 884, (2018). </a:t>
            </a:r>
            <a:r>
              <a:rPr lang="en-US" sz="1100" dirty="0">
                <a:hlinkClick r:id="rId2"/>
              </a:rPr>
              <a:t>https://doi.org/10.21105/joss.00884</a:t>
            </a:r>
            <a:endParaRPr lang="en-US" sz="11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60C5751-3058-6BE6-DDA5-8FF7CCA51036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4028470" y="3775232"/>
            <a:ext cx="2486631" cy="145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C0DF359B-4D27-2648-35C3-C5783B8D0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8"/>
          <a:stretch/>
        </p:blipFill>
        <p:spPr>
          <a:xfrm>
            <a:off x="255098" y="3775232"/>
            <a:ext cx="3773372" cy="2911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36E0146-B314-59E0-0EE7-6508AD35A254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410199" y="3082768"/>
            <a:ext cx="317280" cy="9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46CF8CB7-2DA8-4130-BC09-7A7604DE4FF8}"/>
              </a:ext>
            </a:extLst>
          </p:cNvPr>
          <p:cNvSpPr txBox="1"/>
          <p:nvPr/>
        </p:nvSpPr>
        <p:spPr>
          <a:xfrm>
            <a:off x="4420120" y="3513622"/>
            <a:ext cx="62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index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85948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D7CA8D-F7E9-4DB4-9EFF-5F098173D501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4c2def87-6459-45fe-82b8-2c44ad774fe7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84c3d22-818e-4cb3-91ed-c315e7cac82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60723</TotalTime>
  <Words>3643</Words>
  <Application>Microsoft Office PowerPoint</Application>
  <PresentationFormat>Grand écran</PresentationFormat>
  <Paragraphs>483</Paragraphs>
  <Slides>40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Thème Office</vt:lpstr>
      <vt:lpstr>Présentation PowerPoint</vt:lpstr>
      <vt:lpstr>Agenda</vt:lpstr>
      <vt:lpstr>Curriculum</vt:lpstr>
      <vt:lpstr>Curriculum</vt:lpstr>
      <vt:lpstr>Agenda</vt:lpstr>
      <vt:lpstr>Modeling  steps</vt:lpstr>
      <vt:lpstr>Modeling 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Resources</vt:lpstr>
      <vt:lpstr>Appendix</vt:lpstr>
      <vt:lpstr>Appendix</vt:lpstr>
      <vt:lpstr>Appendix</vt:lpstr>
      <vt:lpstr>Appendix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1774</cp:revision>
  <dcterms:created xsi:type="dcterms:W3CDTF">2019-05-16T10:04:01Z</dcterms:created>
  <dcterms:modified xsi:type="dcterms:W3CDTF">2023-12-04T23:42:44Z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