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1147" r:id="rId5"/>
    <p:sldId id="1158" r:id="rId6"/>
    <p:sldId id="1195" r:id="rId7"/>
    <p:sldId id="1281" r:id="rId8"/>
    <p:sldId id="1289" r:id="rId9"/>
    <p:sldId id="1213" r:id="rId10"/>
    <p:sldId id="1215" r:id="rId11"/>
    <p:sldId id="1290" r:id="rId12"/>
    <p:sldId id="1217" r:id="rId13"/>
    <p:sldId id="1261" r:id="rId14"/>
    <p:sldId id="1256" r:id="rId15"/>
    <p:sldId id="1259" r:id="rId16"/>
    <p:sldId id="1258" r:id="rId17"/>
    <p:sldId id="1269" r:id="rId18"/>
    <p:sldId id="1263" r:id="rId19"/>
    <p:sldId id="1260" r:id="rId20"/>
    <p:sldId id="1264" r:id="rId21"/>
    <p:sldId id="1265" r:id="rId22"/>
    <p:sldId id="1267" r:id="rId23"/>
    <p:sldId id="1272" r:id="rId24"/>
    <p:sldId id="1271" r:id="rId25"/>
    <p:sldId id="1270" r:id="rId26"/>
    <p:sldId id="1220" r:id="rId27"/>
    <p:sldId id="1274" r:id="rId28"/>
    <p:sldId id="1294" r:id="rId29"/>
    <p:sldId id="1278" r:id="rId30"/>
    <p:sldId id="1295" r:id="rId31"/>
    <p:sldId id="1292" r:id="rId32"/>
    <p:sldId id="1296" r:id="rId33"/>
    <p:sldId id="1299" r:id="rId34"/>
    <p:sldId id="1298" r:id="rId35"/>
    <p:sldId id="1280" r:id="rId36"/>
    <p:sldId id="1221" r:id="rId37"/>
    <p:sldId id="1283" r:id="rId38"/>
    <p:sldId id="1286" r:id="rId39"/>
    <p:sldId id="1285" r:id="rId40"/>
    <p:sldId id="1284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07/12/2023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2_horizon_mask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07/12/2023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59638-B0BC-B4E0-86C8-4FEEC486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FBAA0C3-0291-677C-1FAF-2E91EE07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82ECE-41B7-5181-4719-409D649B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056741F-F915-5DA0-C5C3-D0012148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59FDA-8CA6-7D36-113D-0212F3C5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9FCAA-CF8A-9E29-90DE-0625B87A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035EB-2D58-960F-6F28-8F3D4E0E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8427B-5F6C-6B15-3FFA-06B4A6FE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C2427-7548-072D-D1E1-98EF648B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860EF-905A-AFDE-16CA-4C90FA4A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0BF7F-3FEE-E2E0-41FD-F26FDF4A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D919D-0F33-032C-90E8-9DE34A90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59906-5FF3-60C8-4AA7-6380EF8B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E62A59-6FE5-B54A-EBC4-C19A74D3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710EC-C4CA-48F5-31A8-8FA7DD7E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203C2A-FE6D-D00C-F3E6-855969B8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8CCBB-11A7-3E83-92DF-F3DE50AE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B58C-7AAD-F2C2-46EB-AC26DBFF0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8B2B6-2BAD-2AD5-ADF6-6617DDBA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B30AA-B217-8BD6-1FB8-260F36E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85C9F-1C75-0B3B-AC38-12D29B121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466626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448160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DBA552-8E51-4B13-1822-23F82E45B087}"/>
              </a:ext>
            </a:extLst>
          </p:cNvPr>
          <p:cNvSpPr txBox="1"/>
          <p:nvPr/>
        </p:nvSpPr>
        <p:spPr>
          <a:xfrm>
            <a:off x="98121" y="4871781"/>
            <a:ext cx="1714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Project:</a:t>
            </a:r>
            <a:r>
              <a:rPr lang="en-US" dirty="0"/>
              <a:t> groups of 2 for the project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24E7A6-CE40-BF46-30D3-BF3BBDAB0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FE91BA8-EE31-E028-88CA-55AC699E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AED3A14-23EB-2E94-CE8E-FFE7FE2C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32F3CB-71CD-1196-03AA-3D01B3D26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8F63-605B-4284-210C-981B4785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C7C39-A388-FAB2-47BE-FEB494DD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45ACE-D076-4560-49BF-22D41770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83FAB-85D8-15A0-1D7A-05EE4546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9AA8DD-C3C8-D6D8-A50B-20B18E10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502BF-59F8-FB83-0703-D76E0CC82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163C6B-0F8B-0037-8359-07C54B479CD6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C23BE68-ADC2-0ACA-FEA7-C5914D28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2905125" y="2857500"/>
            <a:ext cx="6724647" cy="3438127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A833F-D574-1195-E814-240494DC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69" y="3136612"/>
            <a:ext cx="1189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https://github.com/AlexandreHugoMathieu/pvfault_detection_solar_academy/blob/master/notebooks/python_intro2_horizon_mask.ipynb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10550-D438-169E-AD3A-31D7C3A6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4371974" y="171449"/>
            <a:ext cx="758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sz="1400" dirty="0"/>
              <a:t>filter_1 =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 &gt; 800</a:t>
            </a:r>
          </a:p>
          <a:p>
            <a:r>
              <a:rPr lang="en-US" sz="1400" dirty="0"/>
              <a:t>filter_2 = (</a:t>
            </a:r>
            <a:r>
              <a:rPr lang="en-US" sz="1400" dirty="0" err="1"/>
              <a:t>weather_data.index</a:t>
            </a:r>
            <a:r>
              <a:rPr lang="en-US" sz="1400" dirty="0"/>
              <a:t> &gt; </a:t>
            </a:r>
            <a:r>
              <a:rPr lang="en-US" sz="1400" dirty="0" err="1"/>
              <a:t>pd.to_datetime</a:t>
            </a:r>
            <a:r>
              <a:rPr lang="en-US" sz="1400" dirty="0"/>
              <a:t>("20220701").</a:t>
            </a:r>
            <a:r>
              <a:rPr lang="en-US" sz="1400" dirty="0" err="1"/>
              <a:t>tz_localize</a:t>
            </a:r>
            <a:r>
              <a:rPr lang="en-US" sz="1400" dirty="0"/>
              <a:t>("CET"))</a:t>
            </a:r>
          </a:p>
          <a:p>
            <a:r>
              <a:rPr lang="en-US" sz="1400" dirty="0"/>
              <a:t>filter = filter_1 &amp; filter_2 </a:t>
            </a:r>
            <a:r>
              <a:rPr lang="en-US" sz="1100" dirty="0">
                <a:solidFill>
                  <a:srgbClr val="1907C9"/>
                </a:solidFill>
              </a:rPr>
              <a:t># Combine with a “and” condition</a:t>
            </a:r>
          </a:p>
          <a:p>
            <a:r>
              <a:rPr lang="en-US" sz="1400" dirty="0" err="1"/>
              <a:t>weather_data.loc</a:t>
            </a:r>
            <a:r>
              <a:rPr lang="en-US" sz="1400" dirty="0"/>
              <a:t>[filter, "</a:t>
            </a:r>
            <a:r>
              <a:rPr lang="en-US" sz="1400" dirty="0" err="1"/>
              <a:t>dhi</a:t>
            </a:r>
            <a:r>
              <a:rPr lang="en-US" sz="1400" dirty="0"/>
              <a:t>"]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sz="1400" dirty="0"/>
              <a:t>a=1</a:t>
            </a:r>
          </a:p>
          <a:p>
            <a:r>
              <a:rPr lang="en-US" sz="1400" dirty="0"/>
              <a:t>if a&lt;0: # assertion: </a:t>
            </a:r>
            <a:r>
              <a:rPr lang="en-US" sz="11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sz="1400" dirty="0"/>
              <a:t>	print("a is lower than 0") </a:t>
            </a:r>
            <a:r>
              <a:rPr lang="en-US" sz="1100" dirty="0">
                <a:solidFill>
                  <a:srgbClr val="1907C9"/>
                </a:solidFill>
              </a:rPr>
              <a:t># Line non-executed since the assertion above is wrong, do not forget the “tab” </a:t>
            </a:r>
            <a:r>
              <a:rPr lang="en-US" sz="1100" dirty="0" err="1">
                <a:solidFill>
                  <a:srgbClr val="1907C9"/>
                </a:solidFill>
              </a:rPr>
              <a:t>indendation</a:t>
            </a:r>
            <a:r>
              <a:rPr lang="en-US" sz="1100" dirty="0">
                <a:solidFill>
                  <a:srgbClr val="1907C9"/>
                </a:solidFill>
              </a:rPr>
              <a:t> after a “if”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100" dirty="0" err="1">
                <a:solidFill>
                  <a:srgbClr val="1907C9"/>
                </a:solidFill>
              </a:rPr>
              <a:t>pd.Series</a:t>
            </a:r>
            <a:r>
              <a:rPr lang="en-US" sz="11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sz="1400" dirty="0"/>
              <a:t>For element in [“</a:t>
            </a:r>
            <a:r>
              <a:rPr lang="en-US" sz="1400" dirty="0" err="1"/>
              <a:t>a”,”b</a:t>
            </a:r>
            <a:r>
              <a:rPr lang="en-US" sz="1400" dirty="0"/>
              <a:t>”]: 	</a:t>
            </a:r>
          </a:p>
          <a:p>
            <a:r>
              <a:rPr lang="en-US" sz="1400" dirty="0"/>
              <a:t>	print(element)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for index, row in </a:t>
            </a:r>
            <a:r>
              <a:rPr lang="en-US" sz="1400" dirty="0" err="1"/>
              <a:t>df.iterrows</a:t>
            </a:r>
            <a:r>
              <a:rPr lang="en-US" sz="1400" dirty="0"/>
              <a:t>(): </a:t>
            </a:r>
            <a:r>
              <a:rPr lang="en-US" sz="11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100" dirty="0"/>
              <a:t>	</a:t>
            </a:r>
            <a:r>
              <a:rPr lang="en-US" sz="1400" dirty="0"/>
              <a:t>print(row["column1"] + row["column2"])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1907C9"/>
                </a:solidFill>
              </a:rPr>
              <a:t># Plot with matplotlib </a:t>
            </a:r>
            <a:br>
              <a:rPr lang="en-US" sz="1100" dirty="0">
                <a:solidFill>
                  <a:srgbClr val="1907C9"/>
                </a:solidFill>
              </a:rPr>
            </a:br>
            <a:r>
              <a:rPr lang="en-US" sz="1400" dirty="0" err="1"/>
              <a:t>plt.plot</a:t>
            </a:r>
            <a:r>
              <a:rPr lang="en-US" sz="1400" dirty="0"/>
              <a:t>(x, y, linewidth=0, marker="o") </a:t>
            </a:r>
            <a:r>
              <a:rPr lang="en-US" sz="1100" dirty="0">
                <a:solidFill>
                  <a:srgbClr val="1907C9"/>
                </a:solidFill>
              </a:rPr>
              <a:t># scatter plot with no line in that case</a:t>
            </a:r>
          </a:p>
          <a:p>
            <a:endParaRPr lang="en-US" sz="1400" dirty="0"/>
          </a:p>
          <a:p>
            <a:r>
              <a:rPr lang="en-US" sz="1100" dirty="0">
                <a:solidFill>
                  <a:srgbClr val="1907C9"/>
                </a:solidFill>
              </a:rPr>
              <a:t># Function, useful to store few lines of code you want to reuse and apply with different inputs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my_func_name</a:t>
            </a:r>
            <a:r>
              <a:rPr lang="en-US" sz="1400" dirty="0"/>
              <a:t>(argument1, argument2): </a:t>
            </a:r>
            <a:r>
              <a:rPr lang="en-US" sz="1100" dirty="0">
                <a:solidFill>
                  <a:srgbClr val="1907C9"/>
                </a:solidFill>
              </a:rPr>
              <a:t># Define the function "" with the "def" command and a small increment tab to the right</a:t>
            </a:r>
          </a:p>
          <a:p>
            <a:r>
              <a:rPr lang="en-US" sz="1400" dirty="0"/>
              <a:t>	y = argument1 + argument2 </a:t>
            </a:r>
          </a:p>
          <a:p>
            <a:r>
              <a:rPr lang="en-US" sz="1400" dirty="0"/>
              <a:t>	return y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my_func_name</a:t>
            </a:r>
            <a:r>
              <a:rPr lang="en-US" sz="1400" dirty="0"/>
              <a:t>(1,2) </a:t>
            </a:r>
            <a:r>
              <a:rPr lang="en-US" sz="1100" dirty="0">
                <a:solidFill>
                  <a:srgbClr val="1907C9"/>
                </a:solidFill>
              </a:rPr>
              <a:t># Apply the function with two arguments and return 3</a:t>
            </a:r>
          </a:p>
          <a:p>
            <a:r>
              <a:rPr lang="en-US" sz="1400" dirty="0" err="1"/>
              <a:t>my_func_name</a:t>
            </a:r>
            <a:r>
              <a:rPr lang="en-US" sz="1400" dirty="0"/>
              <a:t>(1,3) </a:t>
            </a:r>
            <a:r>
              <a:rPr lang="en-US" sz="1100" dirty="0">
                <a:solidFill>
                  <a:srgbClr val="1907C9"/>
                </a:solidFill>
              </a:rPr>
              <a:t># Return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855F6-642B-CB22-E32D-46CA3E0A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DB619-DB91-588E-894B-4FF6BCDB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62092</TotalTime>
  <Words>3124</Words>
  <Application>Microsoft Office PowerPoint</Application>
  <PresentationFormat>Grand écran</PresentationFormat>
  <Paragraphs>422</Paragraphs>
  <Slides>37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1821</cp:revision>
  <dcterms:created xsi:type="dcterms:W3CDTF">2019-05-16T10:04:01Z</dcterms:created>
  <dcterms:modified xsi:type="dcterms:W3CDTF">2023-12-07T06:54:26Z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