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147" r:id="rId5"/>
    <p:sldId id="1195" r:id="rId6"/>
    <p:sldId id="1281" r:id="rId7"/>
    <p:sldId id="1339" r:id="rId8"/>
    <p:sldId id="1355" r:id="rId9"/>
    <p:sldId id="1338" r:id="rId10"/>
    <p:sldId id="1326" r:id="rId11"/>
    <p:sldId id="1356" r:id="rId12"/>
    <p:sldId id="132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10/12/2024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47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129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/blob/master/notebooks/iv_curve_modeling.ipynb" TargetMode="External"/><Relationship Id="rId2" Type="http://schemas.openxmlformats.org/officeDocument/2006/relationships/hyperlink" Target="https://colab.research.google.com/drive/1nADZ1DH7rbXfohQS8HPEDMRc8VrOuh-1?usp=sharing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-7Z8UrosG_E6Ke3P5_nMpW2-8Ox5SqGv?usp=shar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lexandreHugoMathieu/pvfault_detection_solar_academy/blob/master/slides/2024/project_instructions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10/12/2024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9088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3214538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from </a:t>
            </a:r>
            <a:r>
              <a:rPr lang="fr-FR" sz="3200" b="1" dirty="0" err="1">
                <a:solidFill>
                  <a:srgbClr val="1907C9"/>
                </a:solidFill>
              </a:rPr>
              <a:t>yesterday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Introduction to the </a:t>
            </a:r>
            <a:r>
              <a:rPr lang="fr-FR" sz="3200" b="1" dirty="0" err="1">
                <a:solidFill>
                  <a:srgbClr val="1907C9"/>
                </a:solidFill>
              </a:rPr>
              <a:t>project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sz="3200" b="1" dirty="0">
                <a:solidFill>
                  <a:srgbClr val="1907C9"/>
                </a:solidFill>
              </a:rPr>
              <a:t> from </a:t>
            </a:r>
            <a:r>
              <a:rPr lang="fr-FR" sz="3200" b="1" dirty="0" err="1">
                <a:solidFill>
                  <a:srgbClr val="1907C9"/>
                </a:solidFill>
              </a:rPr>
              <a:t>yesterday</a:t>
            </a:r>
            <a:endParaRPr lang="fr-FR" sz="3200" b="1" dirty="0">
              <a:solidFill>
                <a:srgbClr val="1907C9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chemeClr val="bg2"/>
                </a:solidFill>
              </a:rPr>
              <a:t>Introduction to the </a:t>
            </a:r>
            <a:r>
              <a:rPr lang="fr-FR" sz="3200" b="1" dirty="0" err="1">
                <a:solidFill>
                  <a:schemeClr val="bg2"/>
                </a:solidFill>
              </a:rPr>
              <a:t>project</a:t>
            </a:r>
            <a:endParaRPr lang="fr-FR" sz="3200" b="1" dirty="0">
              <a:solidFill>
                <a:schemeClr val="bg2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9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8485D-185C-C50E-E2A0-A7A357725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B7D05F68-E768-5083-19A6-81CD6E0AF7A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00566" y="2013390"/>
                <a:ext cx="11590867" cy="43672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latin typeface="+mn-lt"/>
                  </a:rPr>
                  <a:t>5. Module and String IV Curve</a:t>
                </a:r>
                <a:endParaRPr lang="fr-F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Les 5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are the 5-parameters at conditions STC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=1000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=25 °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fr-FR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fr-FR" sz="14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Then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, 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parameters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at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environmental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conditions  (G: POA irradiance,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: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Cell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temperature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)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vary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according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to 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following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relationships</a:t>
                </a:r>
                <a:b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</a:b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It </a:t>
                </a:r>
                <a:r>
                  <a:rPr lang="fr-FR" sz="1400" b="1" u="sng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expects</a:t>
                </a: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b="1" u="sng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temperatures</a:t>
                </a:r>
                <a:r>
                  <a:rPr lang="fr-FR" sz="1400" b="1" u="sng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in Kelvin !</a:t>
                </a:r>
                <a:endParaRPr lang="fr-FR" sz="1400" b="1" u="sng" dirty="0">
                  <a:effectLst/>
                  <a:latin typeface="Calibri" panose="020F0502020204030204" pitchFamily="34" charset="0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425449" indent="-4000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eriod"/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photocurrent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[A]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𝑠𝑐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reverse saturation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current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[A] 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𝑆𝑇𝐶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fr-FR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exp</m:t>
                    </m:r>
                    <m:r>
                      <a:rPr lang="fr-FR" sz="1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fr-FR" sz="1400" b="1" i="1" smtClean="0">
                        <a:solidFill>
                          <a:srgbClr val="1907C9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𝑆𝑇𝐶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series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resistance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[</a:t>
                </a:r>
                <a:r>
                  <a:rPr lang="el-G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Ω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]</a:t>
                </a:r>
                <a:r>
                  <a:rPr lang="en-US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product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of the diode ideality factor, number of cells and cell thermal voltage [V]: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den>
                    </m:f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</m:oMath>
                </a14:m>
                <a:r>
                  <a:rPr lang="fr-FR" sz="14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shunt </a:t>
                </a:r>
                <a:r>
                  <a:rPr lang="fr-FR" sz="1400" dirty="0" err="1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resistance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 [</a:t>
                </a:r>
                <a:r>
                  <a:rPr lang="el-G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Ω</a:t>
                </a: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𝑠h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𝑆𝑇𝐶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</m:t>
                    </m:r>
                    <m:f>
                      <m:f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𝑆𝑇𝐶</m:t>
                            </m:r>
                          </m:sub>
                        </m:sSub>
                      </m:num>
                      <m:den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𝐺</m:t>
                        </m:r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00050" lvl="0" indent="-4000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romanLcPeriod"/>
                </a:pPr>
                <a:r>
                  <a:rPr lang="fr-FR" sz="1400" dirty="0">
                    <a:latin typeface="Calibri" panose="020F0502020204030204" pitchFamily="34" charset="0"/>
                    <a:ea typeface="MS Mincho" panose="02020609040205080304" pitchFamily="49" charset="-128"/>
                    <a:cs typeface="Arial" panose="020B0604020202020204" pitchFamily="34" charset="0"/>
                  </a:rPr>
                  <a:t>The silicon energy band in [eV]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fr-FR" sz="1400" b="0" i="1" smtClean="0">
                        <a:effectLst/>
                        <a:latin typeface="Cambria Math" panose="02040503050406030204" pitchFamily="18" charset="0"/>
                      </a:rPr>
                      <m:t>1,121⋅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1−0.000267 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𝑆𝑇𝐶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B7D05F68-E768-5083-19A6-81CD6E0AF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00566" y="2013390"/>
                <a:ext cx="11590867" cy="4367212"/>
              </a:xfrm>
              <a:blipFill>
                <a:blip r:embed="rId2"/>
                <a:stretch>
                  <a:fillRect l="-315" t="-558" b="-5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AAD836-466C-6E41-62E5-53D74243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4B35E50-A5DB-7D99-628B-D629C6A9DE96}"/>
                  </a:ext>
                </a:extLst>
              </p:cNvPr>
              <p:cNvSpPr txBox="1"/>
              <p:nvPr/>
            </p:nvSpPr>
            <p:spPr>
              <a:xfrm>
                <a:off x="8238184" y="932589"/>
                <a:ext cx="3798402" cy="555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fr-FR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=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fr-FR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⋅ 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 + 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𝐼</m:t>
                                </m:r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⋅ 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fr-FR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  <m:r>
                          <a:rPr lang="fr-FR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− 1 </m:t>
                        </m:r>
                      </m:e>
                    </m:d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⋅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4B35E50-A5DB-7D99-628B-D629C6A9D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84" y="932589"/>
                <a:ext cx="3798402" cy="555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B1DCFE62-FE56-9D6D-8519-3CF0353DE1B5}"/>
              </a:ext>
            </a:extLst>
          </p:cNvPr>
          <p:cNvSpPr txBox="1"/>
          <p:nvPr/>
        </p:nvSpPr>
        <p:spPr>
          <a:xfrm>
            <a:off x="5918200" y="4908550"/>
            <a:ext cx="3301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highlight>
                  <a:srgbClr val="FFF1D3"/>
                </a:highlight>
              </a:rPr>
              <a:t>k</a:t>
            </a:r>
            <a:r>
              <a:rPr lang="fr-FR" sz="1400" dirty="0">
                <a:highlight>
                  <a:srgbClr val="FFF1D3"/>
                </a:highlight>
              </a:rPr>
              <a:t>, Boltzmann constant: 8,617x 10</a:t>
            </a:r>
            <a:r>
              <a:rPr lang="fr-FR" sz="1400" baseline="30000" dirty="0">
                <a:highlight>
                  <a:srgbClr val="FFF1D3"/>
                </a:highlight>
              </a:rPr>
              <a:t>-5</a:t>
            </a:r>
            <a:r>
              <a:rPr lang="fr-FR" sz="1400" dirty="0">
                <a:highlight>
                  <a:srgbClr val="FFF1D3"/>
                </a:highlight>
              </a:rPr>
              <a:t> [eV/K]</a:t>
            </a:r>
            <a:endParaRPr lang="en-US" sz="1400" dirty="0">
              <a:highlight>
                <a:srgbClr val="FFF1D3"/>
              </a:highlight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6F1A855-47D0-4FC8-943C-CA16E0BE206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335571" y="4835951"/>
            <a:ext cx="582629" cy="22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68C10D6-967E-EEB5-5394-40C7F2BBEF59}"/>
              </a:ext>
            </a:extLst>
          </p:cNvPr>
          <p:cNvSpPr txBox="1"/>
          <p:nvPr/>
        </p:nvSpPr>
        <p:spPr>
          <a:xfrm>
            <a:off x="6221565" y="6459928"/>
            <a:ext cx="35622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W. De Soto, S.A. Klein, W.A. Beckman, Improvement and validation of a model for photovoltaic array performance, Solar Energy, Volume 80, Issue 1, 2006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78D9A2C1-C445-5F9D-DA28-19CB07D8D39A}"/>
              </a:ext>
            </a:extLst>
          </p:cNvPr>
          <p:cNvGrpSpPr/>
          <p:nvPr/>
        </p:nvGrpSpPr>
        <p:grpSpPr>
          <a:xfrm>
            <a:off x="3939532" y="59518"/>
            <a:ext cx="4037693" cy="2155619"/>
            <a:chOff x="1174750" y="1591221"/>
            <a:chExt cx="4037693" cy="2155619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A1BFCF3-18B5-77E0-2AB8-E628F698F6F0}"/>
                </a:ext>
              </a:extLst>
            </p:cNvPr>
            <p:cNvSpPr/>
            <p:nvPr/>
          </p:nvSpPr>
          <p:spPr>
            <a:xfrm>
              <a:off x="1585518" y="2550252"/>
              <a:ext cx="444617" cy="44461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7" name="Connecteur : en angle 46">
              <a:extLst>
                <a:ext uri="{FF2B5EF4-FFF2-40B4-BE49-F238E27FC236}">
                  <a16:creationId xmlns:a16="http://schemas.microsoft.com/office/drawing/2014/main" id="{F75BDFBB-B2F4-E5E6-DF2F-873D054596C7}"/>
                </a:ext>
              </a:extLst>
            </p:cNvPr>
            <p:cNvCxnSpPr>
              <a:stCxn id="46" idx="0"/>
            </p:cNvCxnSpPr>
            <p:nvPr/>
          </p:nvCxnSpPr>
          <p:spPr>
            <a:xfrm rot="5400000" flipH="1" flipV="1">
              <a:off x="2506212" y="1273029"/>
              <a:ext cx="578839" cy="1975608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 : en angle 47">
              <a:extLst>
                <a:ext uri="{FF2B5EF4-FFF2-40B4-BE49-F238E27FC236}">
                  <a16:creationId xmlns:a16="http://schemas.microsoft.com/office/drawing/2014/main" id="{56086E67-0023-759F-B439-4CFF13529604}"/>
                </a:ext>
              </a:extLst>
            </p:cNvPr>
            <p:cNvCxnSpPr>
              <a:cxnSpLocks/>
              <a:stCxn id="46" idx="4"/>
            </p:cNvCxnSpPr>
            <p:nvPr/>
          </p:nvCxnSpPr>
          <p:spPr>
            <a:xfrm rot="16200000" flipH="1">
              <a:off x="3107567" y="1695128"/>
              <a:ext cx="729842" cy="3329323"/>
            </a:xfrm>
            <a:prstGeom prst="bentConnector2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55F2CFB-C113-E3A3-24D8-654CF517354F}"/>
                </a:ext>
              </a:extLst>
            </p:cNvPr>
            <p:cNvGrpSpPr/>
            <p:nvPr/>
          </p:nvGrpSpPr>
          <p:grpSpPr>
            <a:xfrm>
              <a:off x="2185952" y="2676084"/>
              <a:ext cx="318783" cy="296654"/>
              <a:chOff x="2428611" y="2625751"/>
              <a:chExt cx="318783" cy="296654"/>
            </a:xfrm>
          </p:grpSpPr>
          <p:sp>
            <p:nvSpPr>
              <p:cNvPr id="74" name="Triangle isocèle 73">
                <a:extLst>
                  <a:ext uri="{FF2B5EF4-FFF2-40B4-BE49-F238E27FC236}">
                    <a16:creationId xmlns:a16="http://schemas.microsoft.com/office/drawing/2014/main" id="{3833618A-DC02-FB69-6EF4-532B0A522B8A}"/>
                  </a:ext>
                </a:extLst>
              </p:cNvPr>
              <p:cNvSpPr/>
              <p:nvPr/>
            </p:nvSpPr>
            <p:spPr>
              <a:xfrm rot="10800000">
                <a:off x="2428612" y="2625751"/>
                <a:ext cx="318782" cy="29361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26946FC9-9490-DD23-992A-F5B71E26E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11" y="2922405"/>
                <a:ext cx="3187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45C825C-3B85-97B9-A110-AEBEB55E716E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 flipV="1">
              <a:off x="2345344" y="1980478"/>
              <a:ext cx="0" cy="6956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E6CDCCB6-5ED3-D601-6D0F-AEE9C175035C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 flipV="1">
              <a:off x="2345344" y="2969701"/>
              <a:ext cx="0" cy="755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5A899E12-FA88-7F7D-9DD2-7B881C90BD0B}"/>
                </a:ext>
              </a:extLst>
            </p:cNvPr>
            <p:cNvSpPr/>
            <p:nvPr/>
          </p:nvSpPr>
          <p:spPr>
            <a:xfrm rot="10800000">
              <a:off x="2307245" y="2252987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51C775F5-4F80-E4E5-69CE-51469A7BB902}"/>
                </a:ext>
              </a:extLst>
            </p:cNvPr>
            <p:cNvGrpSpPr/>
            <p:nvPr/>
          </p:nvGrpSpPr>
          <p:grpSpPr>
            <a:xfrm rot="5400000">
              <a:off x="3940322" y="1698002"/>
              <a:ext cx="231716" cy="545488"/>
              <a:chOff x="4023939" y="2462567"/>
              <a:chExt cx="231716" cy="545488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216BAA8E-98BC-948C-EAF6-C00B68DAE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2253" y="2462567"/>
                <a:ext cx="108906" cy="814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A7FD3A91-BC98-E5FE-700C-C6DF64F4EB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3347" y="2538793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5979D757-76C9-E719-E984-5A2414926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3347" y="2614291"/>
                <a:ext cx="217812" cy="956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8D42B6FD-F3CE-C699-B81D-DED395E2C2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8435" y="2713629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6FDC70CD-DE61-D5A6-C931-DEC4FE6695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28435" y="2789127"/>
                <a:ext cx="217812" cy="956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:a16="http://schemas.microsoft.com/office/drawing/2014/main" id="{CEF5B92D-2566-D52C-ECB4-64FC9C9D76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23939" y="2881281"/>
                <a:ext cx="222308" cy="761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1C62E31D-D649-9B7C-D5A5-BABB3E726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23939" y="2956779"/>
                <a:ext cx="125589" cy="512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75B44709-FA6F-3025-2294-628F14B1A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330" y="1966042"/>
              <a:ext cx="816820" cy="5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9EC0CEDA-1DB2-D9DA-5D9C-72DA588B552B}"/>
                </a:ext>
              </a:extLst>
            </p:cNvPr>
            <p:cNvSpPr/>
            <p:nvPr/>
          </p:nvSpPr>
          <p:spPr>
            <a:xfrm rot="5400000">
              <a:off x="4964961" y="1936954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3387EE09-1F84-9079-4A13-9430CD23F97D}"/>
                </a:ext>
              </a:extLst>
            </p:cNvPr>
            <p:cNvSpPr/>
            <p:nvPr/>
          </p:nvSpPr>
          <p:spPr>
            <a:xfrm>
              <a:off x="1768607" y="2644473"/>
              <a:ext cx="63036" cy="581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D1206DBC-D407-774A-C403-2B101AC1A9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336" y="2702650"/>
              <a:ext cx="0" cy="154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6AAA6D8-6593-8151-134F-28C4AFEAEAD2}"/>
                </a:ext>
              </a:extLst>
            </p:cNvPr>
            <p:cNvSpPr txBox="1"/>
            <p:nvPr/>
          </p:nvSpPr>
          <p:spPr>
            <a:xfrm>
              <a:off x="1174750" y="2400300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r>
                <a:rPr lang="fr-FR" b="1" baseline="-25000" dirty="0"/>
                <a:t>L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48B9B44B-EB96-E333-2D0A-3152670D33B3}"/>
                </a:ext>
              </a:extLst>
            </p:cNvPr>
            <p:cNvSpPr txBox="1"/>
            <p:nvPr/>
          </p:nvSpPr>
          <p:spPr>
            <a:xfrm>
              <a:off x="2422227" y="1996256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r>
                <a:rPr lang="fr-FR" b="1" baseline="-25000" dirty="0"/>
                <a:t>D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1382A35B-1FE8-D2FE-A9C1-2495AC5953A2}"/>
                </a:ext>
              </a:extLst>
            </p:cNvPr>
            <p:cNvSpPr txBox="1"/>
            <p:nvPr/>
          </p:nvSpPr>
          <p:spPr>
            <a:xfrm>
              <a:off x="4841398" y="159122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I</a:t>
              </a:r>
              <a:endParaRPr lang="fr-FR" b="1" baseline="-250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6EBC0838-E980-882D-64C7-E78A4954BB0D}"/>
                </a:ext>
              </a:extLst>
            </p:cNvPr>
            <p:cNvSpPr txBox="1"/>
            <p:nvPr/>
          </p:nvSpPr>
          <p:spPr>
            <a:xfrm>
              <a:off x="4816395" y="255919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V</a:t>
              </a:r>
              <a:endParaRPr lang="fr-FR" b="1" baseline="-25000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CAC08309-5E3F-7F77-B87A-951ECBBD9315}"/>
                </a:ext>
              </a:extLst>
            </p:cNvPr>
            <p:cNvSpPr txBox="1"/>
            <p:nvPr/>
          </p:nvSpPr>
          <p:spPr>
            <a:xfrm>
              <a:off x="4852275" y="2003621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+</a:t>
              </a:r>
              <a:endParaRPr lang="fr-FR" b="1" baseline="-250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E9132D2A-1532-BF98-4828-0151780CFACF}"/>
                </a:ext>
              </a:extLst>
            </p:cNvPr>
            <p:cNvSpPr txBox="1"/>
            <p:nvPr/>
          </p:nvSpPr>
          <p:spPr>
            <a:xfrm>
              <a:off x="4852275" y="3347206"/>
              <a:ext cx="360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-</a:t>
              </a:r>
              <a:endParaRPr lang="fr-FR" b="1" baseline="-25000" dirty="0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4F151FC-BF2C-6400-8BE5-A99FFAC29C98}"/>
                </a:ext>
              </a:extLst>
            </p:cNvPr>
            <p:cNvSpPr/>
            <p:nvPr/>
          </p:nvSpPr>
          <p:spPr>
            <a:xfrm>
              <a:off x="5129078" y="194178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97ACB308-C2E7-FE66-6F78-698D7C9E723C}"/>
                </a:ext>
              </a:extLst>
            </p:cNvPr>
            <p:cNvSpPr/>
            <p:nvPr/>
          </p:nvSpPr>
          <p:spPr>
            <a:xfrm>
              <a:off x="5125584" y="370112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00D08CBE-68E5-5960-0575-84A460FA1EF8}"/>
                </a:ext>
              </a:extLst>
            </p:cNvPr>
            <p:cNvSpPr txBox="1"/>
            <p:nvPr/>
          </p:nvSpPr>
          <p:spPr>
            <a:xfrm>
              <a:off x="3881705" y="2065905"/>
              <a:ext cx="615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R</a:t>
              </a:r>
              <a:r>
                <a:rPr lang="fr-FR" b="1" baseline="-25000" dirty="0"/>
                <a:t>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22745A-B646-E778-74F9-EA9106CC9D99}"/>
              </a:ext>
            </a:extLst>
          </p:cNvPr>
          <p:cNvSpPr/>
          <p:nvPr/>
        </p:nvSpPr>
        <p:spPr>
          <a:xfrm>
            <a:off x="3016577" y="5778631"/>
            <a:ext cx="1131217" cy="44306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543CF2-910A-67A8-E45D-8CDC784C910D}"/>
              </a:ext>
            </a:extLst>
          </p:cNvPr>
          <p:cNvSpPr txBox="1"/>
          <p:nvPr/>
        </p:nvSpPr>
        <p:spPr>
          <a:xfrm>
            <a:off x="4147795" y="5855149"/>
            <a:ext cx="207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1907C9"/>
                </a:solidFill>
              </a:rPr>
              <a:t>Corrected</a:t>
            </a:r>
            <a:r>
              <a:rPr lang="fr-FR" sz="1200" dirty="0">
                <a:solidFill>
                  <a:srgbClr val="1907C9"/>
                </a:solidFill>
              </a:rPr>
              <a:t> on the 10/12/2024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D714D9F-AE59-76F1-FED3-7651A479776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84680" y="4769708"/>
            <a:ext cx="84837" cy="1085441"/>
          </a:xfrm>
          <a:prstGeom prst="straightConnector1">
            <a:avLst/>
          </a:prstGeom>
          <a:ln>
            <a:solidFill>
              <a:srgbClr val="1907C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25399"/>
            <a:r>
              <a:rPr lang="fr-FR" sz="3200" b="1" dirty="0" err="1">
                <a:solidFill>
                  <a:srgbClr val="1907C9"/>
                </a:solidFill>
              </a:rPr>
              <a:t>Review</a:t>
            </a:r>
            <a:r>
              <a:rPr lang="fr-FR" dirty="0">
                <a:solidFill>
                  <a:srgbClr val="1907C9"/>
                </a:solidFill>
              </a:rPr>
              <a:t> </a:t>
            </a:r>
            <a:r>
              <a:rPr lang="fr-FR" sz="3200" b="1" dirty="0">
                <a:solidFill>
                  <a:srgbClr val="1907C9"/>
                </a:solidFill>
              </a:rPr>
              <a:t>notebook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8" y="2498197"/>
            <a:ext cx="11260673" cy="1909046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Notebook recap 09/12/2024</a:t>
            </a:r>
          </a:p>
          <a:p>
            <a:r>
              <a:rPr lang="en-US" sz="1400" dirty="0"/>
              <a:t>Google collab link: </a:t>
            </a:r>
            <a:r>
              <a:rPr lang="en-US" sz="1400" dirty="0">
                <a:hlinkClick r:id="rId2"/>
              </a:rPr>
              <a:t>https://colab.research.google.com/drive/1nADZ1DH7rbXfohQS8HPEDMRc8VrOuh-1?usp=sharing</a:t>
            </a:r>
            <a:r>
              <a:rPr lang="en-US" sz="1400" dirty="0"/>
              <a:t>   </a:t>
            </a:r>
          </a:p>
          <a:p>
            <a:r>
              <a:rPr lang="en-US" sz="1400" dirty="0"/>
              <a:t>Correction: </a:t>
            </a:r>
            <a:r>
              <a:rPr lang="en-US" sz="1400" dirty="0">
                <a:hlinkClick r:id="rId3"/>
              </a:rPr>
              <a:t>https://github.com/AlexandreHugoMathieu/pvfault_detection_solar_academy/blob/master/notebooks/iv_curve_modeling.ipynb</a:t>
            </a:r>
            <a:r>
              <a:rPr lang="en-US" sz="1400" dirty="0"/>
              <a:t> </a:t>
            </a:r>
            <a:endParaRPr lang="en-US" sz="1400" b="1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 err="1">
                <a:solidFill>
                  <a:schemeClr val="bg2"/>
                </a:solidFill>
              </a:rPr>
              <a:t>Review</a:t>
            </a:r>
            <a:r>
              <a:rPr lang="fr-FR" sz="3200" b="1" dirty="0">
                <a:solidFill>
                  <a:schemeClr val="bg2"/>
                </a:solidFill>
              </a:rPr>
              <a:t> notebook </a:t>
            </a:r>
            <a:r>
              <a:rPr lang="fr-FR" sz="3200" b="1" dirty="0" err="1">
                <a:solidFill>
                  <a:schemeClr val="bg2"/>
                </a:solidFill>
              </a:rPr>
              <a:t>yesterday</a:t>
            </a:r>
            <a:endParaRPr lang="fr-FR" sz="3200" b="1" dirty="0">
              <a:solidFill>
                <a:schemeClr val="bg2"/>
              </a:solidFill>
            </a:endParaRP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Introduction to the </a:t>
            </a:r>
            <a:r>
              <a:rPr lang="fr-FR" sz="3200" b="1" dirty="0" err="1">
                <a:solidFill>
                  <a:srgbClr val="1907C9"/>
                </a:solidFill>
              </a:rPr>
              <a:t>project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E86A7-2C2D-786D-8491-AA11411D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7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DBA2711-6FCE-51EF-173C-0DAD7377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51" y="201955"/>
            <a:ext cx="6334125" cy="33432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BF3D2C-84E9-E73A-A3B6-8C4D1DC32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Individual</a:t>
            </a:r>
            <a:r>
              <a:rPr lang="fr-FR" dirty="0"/>
              <a:t> Project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8160ED-E1ED-B501-1337-DBE28F435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21AD94-8748-F4B2-9694-204082A46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3731741"/>
            <a:ext cx="11590867" cy="3133668"/>
          </a:xfrm>
        </p:spPr>
        <p:txBody>
          <a:bodyPr>
            <a:normAutofit/>
          </a:bodyPr>
          <a:lstStyle/>
          <a:p>
            <a:r>
              <a:rPr lang="fr-FR" sz="1600" dirty="0"/>
              <a:t>Google collab link: </a:t>
            </a:r>
            <a:r>
              <a:rPr lang="fr-FR" sz="1600" dirty="0">
                <a:hlinkClick r:id="rId3"/>
              </a:rPr>
              <a:t>https://colab.research.google.com/drive/1-7Z8UrosG_E6Ke3P5_nMpW2-8Ox5SqGv?usp=sharing</a:t>
            </a:r>
            <a:r>
              <a:rPr lang="fr-FR" sz="1600" dirty="0"/>
              <a:t> </a:t>
            </a:r>
          </a:p>
          <a:p>
            <a:r>
              <a:rPr lang="fr-FR" sz="1600" dirty="0"/>
              <a:t>Instructions: </a:t>
            </a:r>
            <a:r>
              <a:rPr lang="fr-FR" sz="1600" dirty="0">
                <a:hlinkClick r:id="rId4"/>
              </a:rPr>
              <a:t>https://github.com/AlexandreHugoMathieu/pvfault_detection_solar_academy/blob/master/slides/2024/project_instructions.pdf</a:t>
            </a:r>
            <a:r>
              <a:rPr lang="fr-FR" sz="1600" dirty="0"/>
              <a:t> 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C9D751-55A7-D4B2-B076-8AB61B2DE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896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Props1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7CA8D-F7E9-4DB4-9EFF-5F098173D501}">
  <ds:schemaRefs>
    <ds:schemaRef ds:uri="http://purl.org/dc/terms/"/>
    <ds:schemaRef ds:uri="http://schemas.microsoft.com/office/2006/documentManagement/types"/>
    <ds:schemaRef ds:uri="284c3d22-818e-4cb3-91ed-c315e7cac822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65423</TotalTime>
  <Words>519</Words>
  <Application>Microsoft Office PowerPoint</Application>
  <PresentationFormat>Grand écran</PresentationFormat>
  <Paragraphs>98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Curriculum</vt:lpstr>
      <vt:lpstr>Agenda</vt:lpstr>
      <vt:lpstr>Agenda</vt:lpstr>
      <vt:lpstr>Modeling steps</vt:lpstr>
      <vt:lpstr>Review notebook</vt:lpstr>
      <vt:lpstr>Agenda</vt:lpstr>
      <vt:lpstr>Individual Project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2076</cp:revision>
  <dcterms:created xsi:type="dcterms:W3CDTF">2019-05-16T10:04:01Z</dcterms:created>
  <dcterms:modified xsi:type="dcterms:W3CDTF">2024-12-10T06:20:07Z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