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1147" r:id="rId5"/>
    <p:sldId id="1195" r:id="rId6"/>
    <p:sldId id="1281" r:id="rId7"/>
    <p:sldId id="1339" r:id="rId8"/>
    <p:sldId id="1338" r:id="rId9"/>
    <p:sldId id="1337" r:id="rId10"/>
    <p:sldId id="1326" r:id="rId11"/>
    <p:sldId id="1217" r:id="rId12"/>
    <p:sldId id="1261" r:id="rId13"/>
    <p:sldId id="1256" r:id="rId14"/>
    <p:sldId id="1259" r:id="rId15"/>
    <p:sldId id="1258" r:id="rId16"/>
    <p:sldId id="1269" r:id="rId17"/>
    <p:sldId id="1263" r:id="rId18"/>
    <p:sldId id="1260" r:id="rId19"/>
    <p:sldId id="1264" r:id="rId20"/>
    <p:sldId id="1265" r:id="rId21"/>
    <p:sldId id="1267" r:id="rId22"/>
    <p:sldId id="1272" r:id="rId23"/>
    <p:sldId id="1271" r:id="rId24"/>
    <p:sldId id="1270" r:id="rId25"/>
    <p:sldId id="1220" r:id="rId26"/>
    <p:sldId id="1274" r:id="rId27"/>
    <p:sldId id="1294" r:id="rId28"/>
    <p:sldId id="1278" r:id="rId29"/>
    <p:sldId id="1295" r:id="rId30"/>
    <p:sldId id="1292" r:id="rId31"/>
    <p:sldId id="1296" r:id="rId32"/>
    <p:sldId id="1299" r:id="rId33"/>
    <p:sldId id="1298" r:id="rId34"/>
    <p:sldId id="1280" r:id="rId35"/>
    <p:sldId id="1321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907C9"/>
    <a:srgbClr val="E36C0A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30/11/2024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30/11/2024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7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2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colab.research.google.com/drive/1ncPYAOFvJvU_Tc5goPQL9F9wLNUh1FzQ?usp=sharing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/blob/master/notebooks/python_intro2_horizon_mask.ipynb" TargetMode="External"/><Relationship Id="rId2" Type="http://schemas.openxmlformats.org/officeDocument/2006/relationships/hyperlink" Target="https://colab.research.google.com/drive/1hB1pmBw-n7RiS99vCHQi2OKicfcQxpcO?usp=sharing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02/12/2024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BCC3F727-2307-9533-BF8C-FB0E50F6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01" y="171449"/>
            <a:ext cx="5236823" cy="16126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8A3DD4-C172-7237-0ACC-FBA6E755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70" y="1657087"/>
            <a:ext cx="5404154" cy="400203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6E9069F-75F8-1DFD-72EC-A198791CB26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34088" y="2348245"/>
            <a:ext cx="3843337" cy="3100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/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fitted from datasheet values. NOCT conditions: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800 W/m²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= 20°C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blipFill>
                <a:blip r:embed="rId5"/>
                <a:stretch>
                  <a:fillRect l="-952" t="-2010" b="-65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F5C0DC8-C0EA-439D-4718-C849E22C7914}"/>
              </a:ext>
            </a:extLst>
          </p:cNvPr>
          <p:cNvSpPr/>
          <p:nvPr/>
        </p:nvSpPr>
        <p:spPr>
          <a:xfrm>
            <a:off x="6645648" y="5124451"/>
            <a:ext cx="5187576" cy="483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618659-4169-8B78-F0B0-C65E17656A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DC07F-E76E-F581-1457-7893BF335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37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module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16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  <a:blipFill>
                <a:blip r:embed="rId2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A6560C7-B46C-2F60-1488-9B51F1AA5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FA770B-686F-F9E3-89DA-0DD8E15E2AEC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A57D3D-F1DC-C934-DECC-B456F51ED9D9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B6613C-666D-398B-F9D2-8FBC8B74F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44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574720F-28E6-5245-84BD-5E6A36E8D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BA667D-0C20-FB83-D83A-A590C4745B1E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module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  <a:blipFill>
                <a:blip r:embed="rId3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/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some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lang="en-US" smtClean="0"/>
                      <m:t>≃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can be assumed</a:t>
                </a:r>
                <a:br>
                  <a:rPr lang="en-US" dirty="0"/>
                </a:b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/>
                  <a:t>, only few degrees of difference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blipFill>
                <a:blip r:embed="rId4"/>
                <a:stretch>
                  <a:fillRect l="-1303" t="-3268" r="-1629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1208749D-A9F1-4B24-AA73-B375220B990D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862FEE-A5EB-CECF-5791-13DA3CFC2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02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92" y="1203158"/>
            <a:ext cx="5377312" cy="4032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5572590" y="4475746"/>
            <a:ext cx="1875960" cy="60966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4A3DF4-BC9C-60A1-E752-4BCBEABA4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85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1FBC92-2CA7-6480-B2CE-B50E4439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717829-ADC3-04BF-772E-CD6061DC0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6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0A057020-DF93-0AFB-C810-FF52077B4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3429000"/>
            <a:ext cx="2484896" cy="2986087"/>
          </a:xfrm>
          <a:prstGeom prst="rect">
            <a:avLst/>
          </a:prstGeom>
        </p:spPr>
      </p:pic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FDAA99CF-4E1F-C705-B230-D58D3504D87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4D9FE1-9C30-7789-DE19-5D1334DBF890}"/>
              </a:ext>
            </a:extLst>
          </p:cNvPr>
          <p:cNvSpPr txBox="1"/>
          <p:nvPr/>
        </p:nvSpPr>
        <p:spPr>
          <a:xfrm>
            <a:off x="6062663" y="3581718"/>
            <a:ext cx="2771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reality, the IV characteristics go out of the 1st quadrant and the module can potentially consume power.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F4A4988-BE89-9470-2B7D-EE4EC779BB61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0B1CAE-3133-54DC-5ECA-FD46BA5D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pic>
        <p:nvPicPr>
          <p:cNvPr id="21" name="Image 2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7E5E9C4-2A9E-ECAD-943E-EDCBCDD68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4A388B-DED3-5CA2-8447-4191981236F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006F3D-6ECF-27BA-C66D-359402865278}"/>
              </a:ext>
            </a:extLst>
          </p:cNvPr>
          <p:cNvSpPr/>
          <p:nvPr/>
        </p:nvSpPr>
        <p:spPr>
          <a:xfrm>
            <a:off x="10106024" y="4524375"/>
            <a:ext cx="428625" cy="5346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892D75-48DE-FDE7-5CE3-263E3710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71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278803" y="3876675"/>
            <a:ext cx="1131397" cy="13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A99F8C-9AC8-06D3-1BBA-F239222B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03E884-D351-2497-BE61-B89D17448C3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C7CB3-0F95-AC2D-F120-6557FDC077C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6721209-D856-898C-305E-6E3C27573438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3800475"/>
            <a:ext cx="1123850" cy="268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5824B29-0EC6-2907-FCF3-8CD438D5E457}"/>
              </a:ext>
            </a:extLst>
          </p:cNvPr>
          <p:cNvSpPr txBox="1"/>
          <p:nvPr/>
        </p:nvSpPr>
        <p:spPr>
          <a:xfrm>
            <a:off x="6105626" y="3469233"/>
            <a:ext cx="4143274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6D3F16-C496-FBAA-0E81-C5637205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828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770548F-452C-5D18-C9ED-461FE973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68" y="3164680"/>
            <a:ext cx="4337943" cy="331312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918509" y="3888606"/>
            <a:ext cx="1167866" cy="180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D59661-FEC5-E270-3B41-DFB349F79613}"/>
              </a:ext>
            </a:extLst>
          </p:cNvPr>
          <p:cNvSpPr txBox="1"/>
          <p:nvPr/>
        </p:nvSpPr>
        <p:spPr>
          <a:xfrm>
            <a:off x="6105626" y="3469233"/>
            <a:ext cx="4143274" cy="18466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Especially, it changes the voltage with the MPP-Tracker (MPPT) to maximize power</a:t>
            </a:r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6055D-FC5E-0F32-5A51-424B9253F7DB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48A78-902C-3CD0-EF2B-0FF528078A6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05C36-CD64-44F3-45AF-4B6034D2D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53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90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By the way… the IV curves can be summed up when the modules are connected in series or parallel! The inverter, then, maximizes the power of the PV array IV curve.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7281A5-EFD5-5947-D397-28D588591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7" b="2118"/>
          <a:stretch/>
        </p:blipFill>
        <p:spPr>
          <a:xfrm>
            <a:off x="3229232" y="3154687"/>
            <a:ext cx="5781418" cy="33378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50826E-BB93-74E2-D2A3-00BE023B8545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793E3-0BA2-A655-ECD7-41CFD694C4B5}"/>
              </a:ext>
            </a:extLst>
          </p:cNvPr>
          <p:cNvSpPr txBox="1"/>
          <p:nvPr/>
        </p:nvSpPr>
        <p:spPr>
          <a:xfrm>
            <a:off x="3986212" y="650398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2A12A5-C3D9-CD90-724A-E5463133B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58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3CC673E-DC90-E667-FE70-CC85546F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1"/>
          <a:stretch/>
        </p:blipFill>
        <p:spPr>
          <a:xfrm>
            <a:off x="6065346" y="3832134"/>
            <a:ext cx="4033964" cy="3051552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7D9F2E59-9028-CA6C-2750-13126ED5D65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70824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The IV curves' dependencies: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cell temperatures mostly decrease the voltage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irradiance level mostly increase the current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8E5C8-D904-201C-79EE-5CBBEE76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60" y="525307"/>
            <a:ext cx="4693406" cy="28175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450E9B-8199-9129-0A25-ED398EA36D26}"/>
              </a:ext>
            </a:extLst>
          </p:cNvPr>
          <p:cNvSpPr txBox="1"/>
          <p:nvPr/>
        </p:nvSpPr>
        <p:spPr>
          <a:xfrm>
            <a:off x="6763846" y="44640"/>
            <a:ext cx="28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module temperature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B1D560-5EE9-B93B-05E3-71948707274D}"/>
              </a:ext>
            </a:extLst>
          </p:cNvPr>
          <p:cNvSpPr txBox="1"/>
          <p:nvPr/>
        </p:nvSpPr>
        <p:spPr>
          <a:xfrm>
            <a:off x="6532446" y="3429000"/>
            <a:ext cx="323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irradiances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096A3D-0F5C-B614-BE0A-1DF03C6D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3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90883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44381" y="2048296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48314168-17FD-0B86-20EF-AAA03CB4249C}"/>
              </a:ext>
            </a:extLst>
          </p:cNvPr>
          <p:cNvSpPr txBox="1">
            <a:spLocks/>
          </p:cNvSpPr>
          <p:nvPr/>
        </p:nvSpPr>
        <p:spPr>
          <a:xfrm>
            <a:off x="271047" y="2247890"/>
            <a:ext cx="10247675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</a:t>
            </a:r>
            <a:endParaRPr lang="en-US" sz="1600" b="1" dirty="0">
              <a:latin typeface="+mn-l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0D0AFE-EA38-2639-2B23-4B7AA23EC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4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0C9482F-8E44-4A5B-0E18-C3A2117A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23" y="4251379"/>
            <a:ext cx="8591078" cy="2246291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047" y="2247890"/>
            <a:ext cx="10247675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For instance,  if one of them has a very degraded IV curve (shading or other), it can significantly degrade the IV curve at the array level. </a:t>
            </a:r>
            <a:endParaRPr lang="en-US" sz="1600" b="1" dirty="0">
              <a:latin typeface="+mn-lt"/>
            </a:endParaRP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33636A-C30D-4C28-3E99-63DDBFA56CC5}"/>
              </a:ext>
            </a:extLst>
          </p:cNvPr>
          <p:cNvSpPr txBox="1"/>
          <p:nvPr/>
        </p:nvSpPr>
        <p:spPr>
          <a:xfrm>
            <a:off x="4530771" y="6490330"/>
            <a:ext cx="44223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93AC3-9554-28ED-FEE4-F9C786314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09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Modeling steps</a:t>
            </a:r>
            <a:endParaRPr lang="fr-FR" dirty="0"/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BDDB16-2BB7-20EC-34A3-9910E133A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22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texte 3">
                <a:extLst>
                  <a:ext uri="{FF2B5EF4-FFF2-40B4-BE49-F238E27FC236}">
                    <a16:creationId xmlns:a16="http://schemas.microsoft.com/office/drawing/2014/main" id="{673DC319-6184-F0AC-5BD2-BBA0EEF3D0C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6108820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</p:txBody>
          </p:sp>
        </mc:Choice>
        <mc:Fallback xmlns="">
          <p:sp>
            <p:nvSpPr>
              <p:cNvPr id="11" name="Espace réservé du texte 3">
                <a:extLst>
                  <a:ext uri="{FF2B5EF4-FFF2-40B4-BE49-F238E27FC236}">
                    <a16:creationId xmlns:a16="http://schemas.microsoft.com/office/drawing/2014/main" id="{673DC319-6184-F0AC-5BD2-BBA0EEF3D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6108820" cy="4367212"/>
              </a:xfrm>
              <a:blipFill>
                <a:blip r:embed="rId3"/>
                <a:stretch>
                  <a:fillRect l="-898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0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E1C3BB2-CE11-A6F7-83AA-2E8277A7C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39" y="3642796"/>
            <a:ext cx="3348009" cy="28960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347CAE-0D99-7B9C-6635-373852DF4133}"/>
              </a:ext>
            </a:extLst>
          </p:cNvPr>
          <p:cNvSpPr txBox="1"/>
          <p:nvPr/>
        </p:nvSpPr>
        <p:spPr>
          <a:xfrm>
            <a:off x="9201148" y="4681627"/>
            <a:ext cx="258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really precise for instantaneous values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8EC044-40BA-6568-D910-159C059C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23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texte 3">
                <a:extLst>
                  <a:ext uri="{FF2B5EF4-FFF2-40B4-BE49-F238E27FC236}">
                    <a16:creationId xmlns:a16="http://schemas.microsoft.com/office/drawing/2014/main" id="{DCD47973-1512-F869-72A4-EB40F88F7F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6108820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</p:txBody>
          </p:sp>
        </mc:Choice>
        <mc:Fallback xmlns="">
          <p:sp>
            <p:nvSpPr>
              <p:cNvPr id="11" name="Espace réservé du texte 3">
                <a:extLst>
                  <a:ext uri="{FF2B5EF4-FFF2-40B4-BE49-F238E27FC236}">
                    <a16:creationId xmlns:a16="http://schemas.microsoft.com/office/drawing/2014/main" id="{DCD47973-1512-F869-72A4-EB40F88F7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6108820" cy="4367212"/>
              </a:xfrm>
              <a:blipFill>
                <a:blip r:embed="rId4"/>
                <a:stretch>
                  <a:fillRect l="-898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56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PVWatts power model </a:t>
                </a:r>
                <a:r>
                  <a:rPr lang="en-US" sz="1600" b="0" dirty="0">
                    <a:latin typeface="+mn-lt"/>
                  </a:rPr>
                  <a:t>enables to take into account the effect of the cell temperature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𝑝𝑑𝑐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−25°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𝑝𝑑𝑐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coefficient</m:t>
                    </m:r>
                  </m:oMath>
                </a14:m>
                <a:r>
                  <a:rPr lang="en-US" sz="1600" dirty="0">
                    <a:latin typeface="+mn-lt"/>
                  </a:rPr>
                  <a:t> (negative, usually between -0.2 – -0.5 %/°C)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the cell temperature [°C]</a:t>
                </a: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7AB248-C7A5-CB8A-1D4B-411D22EB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8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2"/>
                <a:stretch>
                  <a:fillRect l="-467"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83C81D-FB1C-5988-575E-7C06FFCF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134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73E174-2CA2-9DB8-74E7-C2BC3AFA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92" y="4561626"/>
            <a:ext cx="4752975" cy="2100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3"/>
                <a:stretch>
                  <a:fillRect l="-467"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81D878-E2B5-3685-F8F8-B767568F7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E0E532-EDC1-83C1-E1A5-D050D27E3450}"/>
              </a:ext>
            </a:extLst>
          </p:cNvPr>
          <p:cNvSpPr txBox="1"/>
          <p:nvPr/>
        </p:nvSpPr>
        <p:spPr>
          <a:xfrm>
            <a:off x="7792995" y="4284627"/>
            <a:ext cx="241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PVGIS coefficients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97482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</a:p>
              <a:p>
                <a:endParaRPr lang="en-US" sz="1700" b="1" dirty="0">
                  <a:latin typeface="+mn-lt"/>
                </a:endParaRPr>
              </a:p>
              <a:p>
                <a:r>
                  <a:rPr lang="en-US" sz="1700" b="0" dirty="0">
                    <a:latin typeface="+mn-lt"/>
                  </a:rPr>
                  <a:t>The </a:t>
                </a:r>
                <a:r>
                  <a:rPr lang="en-US" sz="1700" b="0" u="sng" dirty="0">
                    <a:latin typeface="+mn-lt"/>
                  </a:rPr>
                  <a:t>PVWatts inverter model </a:t>
                </a:r>
                <a:r>
                  <a:rPr lang="en-US" sz="1700" b="0" dirty="0">
                    <a:latin typeface="+mn-lt"/>
                  </a:rPr>
                  <a:t>enables to calculate a generic AC/DC efficiency</a:t>
                </a:r>
              </a:p>
              <a:p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−0.0162⋅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0.0059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+ 0.9858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  <a:p>
                <a:r>
                  <a:rPr lang="en-US" sz="1700" dirty="0">
                    <a:latin typeface="+mn-lt"/>
                  </a:rPr>
                  <a:t>With:</a:t>
                </a:r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nominal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efficiency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fr-FR" sz="1700" i="1" dirty="0">
                    <a:latin typeface="Cambria Math" panose="02040503050406030204" pitchFamily="18" charset="0"/>
                  </a:rPr>
                  <a:t>, </a:t>
                </a:r>
                <a:r>
                  <a:rPr lang="fr-FR" sz="1700" dirty="0">
                    <a:latin typeface="Cambria Math" panose="02040503050406030204" pitchFamily="18" charset="0"/>
                  </a:rPr>
                  <a:t>by default 96%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efficiency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default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96.4%</m:t>
                    </m:r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limit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2]</m:t>
                    </m:r>
                  </m:oMath>
                </a14:m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1134724" y="1903702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0B334F-1884-C835-0F84-A3ACDF30D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03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779" y="702322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Sandia inverter model </a:t>
                </a:r>
                <a:r>
                  <a:rPr lang="en-US" sz="1600" b="0" dirty="0">
                    <a:latin typeface="+mn-lt"/>
                  </a:rPr>
                  <a:t>enables to include the voltage and be more precise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Where: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0" y="6563440"/>
            <a:ext cx="9380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D. King, S. Gonzalez, G. Galbraith, W. </a:t>
            </a:r>
            <a:r>
              <a:rPr lang="en-US" sz="1000" dirty="0" err="1"/>
              <a:t>Boyson</a:t>
            </a:r>
            <a:r>
              <a:rPr lang="en-US" sz="1000" dirty="0"/>
              <a:t>, “Performance Model for Grid-Connected Photovoltaic Inverters”, SAND2007-5036, Sandia National Laboratories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Parameters: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DC input voltage (V).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voltage level (V) at which the AC power rating is achieved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AC output power (W)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Maximum AC power rating for inverter at reference conditions (W).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level (W) at which the AC power rating is achieved.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required to start the inversion process (W)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Empirical coefficients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blipFill>
                <a:blip r:embed="rId3"/>
                <a:stretch>
                  <a:fillRect l="-411" t="-295" b="-32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906A62-B0D9-EBCD-5C21-EC1F6CE88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28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20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467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C23015-C3D4-36F2-DA56-7E997BE30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69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notebook last </a:t>
            </a:r>
            <a:r>
              <a:rPr lang="fr-FR" sz="3200" b="1" dirty="0" err="1">
                <a:solidFill>
                  <a:srgbClr val="1907C9"/>
                </a:solidFill>
              </a:rPr>
              <a:t>week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18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467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/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𝐸𝑃𝐼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𝑷𝑹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𝑒𝑥𝑝𝑒𝑐𝑡𝑒𝑑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/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b="1" dirty="0">
                    <a:latin typeface="+mn-lt"/>
                  </a:rPr>
                  <a:t>Energy Performance Index EPI:</a:t>
                </a:r>
              </a:p>
              <a:p>
                <a:r>
                  <a:rPr lang="fr-FR" i="1" dirty="0"/>
                  <a:t>To monitor performance</a:t>
                </a:r>
              </a:p>
              <a:p>
                <a:endParaRPr lang="fr-FR" b="1" dirty="0"/>
              </a:p>
              <a:p>
                <a:r>
                  <a:rPr lang="fr-FR" sz="1600" dirty="0">
                    <a:latin typeface="+mn-lt"/>
                  </a:rPr>
                  <a:t>𝑷𝑹 </a:t>
                </a:r>
                <a:r>
                  <a:rPr lang="fr-FR" sz="1600" dirty="0" err="1"/>
                  <a:t>divided</a:t>
                </a:r>
                <a:r>
                  <a:rPr lang="fr-FR" sz="1600" dirty="0"/>
                  <a:t> by </a:t>
                </a:r>
                <a:r>
                  <a:rPr lang="fr-FR" sz="1600" dirty="0" err="1"/>
                  <a:t>expected</a:t>
                </a:r>
                <a:r>
                  <a:rPr lang="fr-FR" sz="1600" dirty="0"/>
                  <a:t> (</a:t>
                </a:r>
                <a:r>
                  <a:rPr lang="fr-FR" sz="1600" dirty="0" err="1"/>
                  <a:t>modelled</a:t>
                </a:r>
                <a:r>
                  <a:rPr lang="fr-FR" sz="1600" dirty="0"/>
                  <a:t>)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</m:sub>
                    </m:sSub>
                  </m:oMath>
                </a14:m>
                <a:endParaRPr lang="fr-FR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blipFill>
                <a:blip r:embed="rId6"/>
                <a:stretch>
                  <a:fillRect l="-1022" t="-2564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A4F82F-D040-CA65-C0A6-E811DC4B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631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0" y="3707027"/>
            <a:ext cx="8258060" cy="259425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</a:rPr>
              <a:t>Use the following notebook: </a:t>
            </a:r>
            <a:br>
              <a:rPr lang="en-US" sz="1800" dirty="0">
                <a:latin typeface="+mn-lt"/>
              </a:rPr>
            </a:br>
            <a:r>
              <a:rPr lang="en-US" sz="1400" dirty="0">
                <a:latin typeface="+mn-lt"/>
                <a:hlinkClick r:id="rId2"/>
              </a:rPr>
              <a:t>https://colab.research.google.com/drive/1ncPYAOFvJvU_Tc5goPQL9F9wLNUh1FzQ?usp=sharing</a:t>
            </a:r>
            <a:r>
              <a:rPr lang="en-US" sz="1400" dirty="0">
                <a:latin typeface="+mn-lt"/>
              </a:rPr>
              <a:t>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Follow the python tutorial and estimate the AC power for one year.</a:t>
            </a:r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9AD892D-D436-58A3-0188-0166CF16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398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notebook last </a:t>
            </a:r>
            <a:r>
              <a:rPr lang="fr-FR" sz="3200" b="1" dirty="0" err="1">
                <a:solidFill>
                  <a:srgbClr val="1907C9"/>
                </a:solidFill>
              </a:rPr>
              <a:t>week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chemeClr val="bg2"/>
                </a:solidFill>
              </a:rPr>
              <a:t>PV performance model </a:t>
            </a:r>
            <a:r>
              <a:rPr lang="en-US" sz="3200" b="1" dirty="0">
                <a:solidFill>
                  <a:schemeClr val="bg2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first </a:t>
            </a:r>
            <a:br>
              <a:rPr lang="fr-FR" sz="3200" b="1" dirty="0">
                <a:solidFill>
                  <a:srgbClr val="1907C9"/>
                </a:solidFill>
              </a:rPr>
            </a:br>
            <a:r>
              <a:rPr lang="fr-FR" sz="3200" b="1" dirty="0">
                <a:solidFill>
                  <a:srgbClr val="1907C9"/>
                </a:solidFill>
              </a:rPr>
              <a:t>notebook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8" y="2498197"/>
            <a:ext cx="11260673" cy="190904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Notebook recap 26/11/2024</a:t>
            </a:r>
          </a:p>
          <a:p>
            <a:r>
              <a:rPr lang="en-US" sz="1400" dirty="0"/>
              <a:t>Google collab link: </a:t>
            </a:r>
            <a:r>
              <a:rPr lang="en-US" sz="1400" dirty="0">
                <a:hlinkClick r:id="rId2"/>
              </a:rPr>
              <a:t>https://colab.research.google.com/drive/1hB1pmBw-n7RiS99vCHQi2OKicfcQxpcO?usp=sharing</a:t>
            </a:r>
            <a:r>
              <a:rPr lang="en-US" sz="1400" dirty="0"/>
              <a:t> </a:t>
            </a:r>
          </a:p>
          <a:p>
            <a:r>
              <a:rPr lang="en-US" sz="1400" dirty="0"/>
              <a:t>Correction: </a:t>
            </a:r>
            <a:r>
              <a:rPr lang="en-US" sz="1400" dirty="0">
                <a:hlinkClick r:id="rId3"/>
              </a:rPr>
              <a:t>https://github.com/AlexandreHugoMathieu/pvfault_detection_solar_academy/blob/master/notebooks/python_intro2_horizon_mask.ipynb</a:t>
            </a:r>
            <a:r>
              <a:rPr lang="en-US" sz="1400" dirty="0"/>
              <a:t> </a:t>
            </a:r>
            <a:endParaRPr lang="en-US" sz="1400" b="1" dirty="0">
              <a:latin typeface="+mn-lt"/>
            </a:endParaRPr>
          </a:p>
          <a:p>
            <a:endParaRPr lang="en-US" sz="1400" b="1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3C118-BA7B-F184-379F-F63A7ED6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8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26/11/2024</a:t>
            </a:r>
          </a:p>
          <a:p>
            <a:r>
              <a:rPr lang="en-US" sz="2000" dirty="0">
                <a:latin typeface="+mn-lt"/>
              </a:rPr>
              <a:t>Python commands</a:t>
            </a: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3864990" y="284798"/>
            <a:ext cx="8087661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>
              <a:solidFill>
                <a:srgbClr val="1907C9"/>
              </a:solidFill>
            </a:endParaRPr>
          </a:p>
          <a:p>
            <a:r>
              <a:rPr lang="en-US" sz="1400" dirty="0">
                <a:solidFill>
                  <a:srgbClr val="1907C9"/>
                </a:solidFill>
              </a:rPr>
              <a:t># Apply filters</a:t>
            </a:r>
          </a:p>
          <a:p>
            <a:r>
              <a:rPr lang="en-US" dirty="0"/>
              <a:t>filter_1 = </a:t>
            </a:r>
            <a:r>
              <a:rPr lang="en-US" dirty="0" err="1"/>
              <a:t>weather_data</a:t>
            </a:r>
            <a:r>
              <a:rPr lang="en-US" dirty="0"/>
              <a:t>["</a:t>
            </a:r>
            <a:r>
              <a:rPr lang="en-US" dirty="0" err="1"/>
              <a:t>ghi</a:t>
            </a:r>
            <a:r>
              <a:rPr lang="en-US" dirty="0"/>
              <a:t>"] &gt; 800</a:t>
            </a:r>
          </a:p>
          <a:p>
            <a:r>
              <a:rPr lang="en-US" dirty="0"/>
              <a:t>filter_2 = (</a:t>
            </a:r>
            <a:r>
              <a:rPr lang="en-US" dirty="0" err="1"/>
              <a:t>weather_data.index</a:t>
            </a:r>
            <a:r>
              <a:rPr lang="en-US" dirty="0"/>
              <a:t> &gt; </a:t>
            </a:r>
            <a:r>
              <a:rPr lang="en-US" dirty="0" err="1"/>
              <a:t>pd.to_datetime</a:t>
            </a:r>
            <a:r>
              <a:rPr lang="en-US" dirty="0"/>
              <a:t>("20220701").</a:t>
            </a:r>
            <a:r>
              <a:rPr lang="en-US" dirty="0" err="1"/>
              <a:t>tz_localize</a:t>
            </a:r>
            <a:r>
              <a:rPr lang="en-US" dirty="0"/>
              <a:t>("CET"))</a:t>
            </a:r>
          </a:p>
          <a:p>
            <a:r>
              <a:rPr lang="en-US" dirty="0"/>
              <a:t>filter = (filter_1) &amp; (filter_2) </a:t>
            </a:r>
            <a:r>
              <a:rPr lang="en-US" sz="1400" dirty="0">
                <a:solidFill>
                  <a:srgbClr val="1907C9"/>
                </a:solidFill>
              </a:rPr>
              <a:t># Combine with a “and” condition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dirty="0" err="1"/>
              <a:t>weather_data.loc</a:t>
            </a:r>
            <a:r>
              <a:rPr lang="en-US" dirty="0"/>
              <a:t>[filter, "</a:t>
            </a:r>
            <a:r>
              <a:rPr lang="en-US" dirty="0" err="1"/>
              <a:t>dhi</a:t>
            </a:r>
            <a:r>
              <a:rPr lang="en-US" dirty="0"/>
              <a:t>"] </a:t>
            </a:r>
            <a:r>
              <a:rPr lang="en-US" sz="1400" dirty="0">
                <a:solidFill>
                  <a:srgbClr val="1907C9"/>
                </a:solidFill>
              </a:rPr>
              <a:t># Select only the rows which fulfills the filter condition</a:t>
            </a:r>
          </a:p>
          <a:p>
            <a:r>
              <a:rPr lang="en-US" sz="1400" dirty="0">
                <a:solidFill>
                  <a:srgbClr val="1907C9"/>
                </a:solidFill>
              </a:rPr>
              <a:t>and show the DHI column from </a:t>
            </a:r>
            <a:r>
              <a:rPr lang="en-US" sz="1400" dirty="0" err="1">
                <a:solidFill>
                  <a:srgbClr val="1907C9"/>
                </a:solidFill>
              </a:rPr>
              <a:t>weather_data</a:t>
            </a:r>
            <a:endParaRPr lang="en-US" sz="1400" dirty="0">
              <a:solidFill>
                <a:srgbClr val="1907C9"/>
              </a:solidFill>
            </a:endParaRPr>
          </a:p>
          <a:p>
            <a:endParaRPr lang="en-US" dirty="0">
              <a:solidFill>
                <a:srgbClr val="1907C9"/>
              </a:solidFill>
            </a:endParaRPr>
          </a:p>
          <a:p>
            <a:r>
              <a:rPr lang="en-US" sz="1400" dirty="0">
                <a:solidFill>
                  <a:srgbClr val="1907C9"/>
                </a:solidFill>
              </a:rPr>
              <a:t># If statement</a:t>
            </a:r>
          </a:p>
          <a:p>
            <a:r>
              <a:rPr lang="en-US" dirty="0"/>
              <a:t>a=1</a:t>
            </a:r>
          </a:p>
          <a:p>
            <a:r>
              <a:rPr lang="en-US" dirty="0"/>
              <a:t>if a&lt;0: # assertion: </a:t>
            </a:r>
            <a:r>
              <a:rPr lang="en-US" sz="1400" dirty="0">
                <a:solidFill>
                  <a:srgbClr val="1907C9"/>
                </a:solidFill>
              </a:rPr>
              <a:t>is "a" under 0 ? Do not forget the “:” at the end of the line</a:t>
            </a:r>
          </a:p>
          <a:p>
            <a:r>
              <a:rPr lang="en-US" dirty="0"/>
              <a:t>	print("a is lower than 0") </a:t>
            </a:r>
            <a:r>
              <a:rPr lang="en-US" sz="1400" dirty="0">
                <a:solidFill>
                  <a:srgbClr val="1907C9"/>
                </a:solidFill>
              </a:rPr>
              <a:t># Line non-executed since the assertion above is wrong, do not forget the “tab” indentation after a “if”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400" dirty="0">
                <a:solidFill>
                  <a:srgbClr val="1907C9"/>
                </a:solidFill>
              </a:rPr>
              <a:t># Loop over all elements of a list or </a:t>
            </a:r>
            <a:r>
              <a:rPr lang="en-US" sz="1400" dirty="0" err="1">
                <a:solidFill>
                  <a:srgbClr val="1907C9"/>
                </a:solidFill>
              </a:rPr>
              <a:t>pd.Series</a:t>
            </a:r>
            <a:r>
              <a:rPr lang="en-US" sz="1400" dirty="0">
                <a:solidFill>
                  <a:srgbClr val="1907C9"/>
                </a:solidFill>
              </a:rPr>
              <a:t> which allow to perform task on each of the element</a:t>
            </a:r>
          </a:p>
          <a:p>
            <a:r>
              <a:rPr lang="en-US" dirty="0"/>
              <a:t>For element in [“</a:t>
            </a:r>
            <a:r>
              <a:rPr lang="en-US" dirty="0" err="1"/>
              <a:t>a”,”b</a:t>
            </a:r>
            <a:r>
              <a:rPr lang="en-US" dirty="0"/>
              <a:t>”]: 	</a:t>
            </a:r>
          </a:p>
          <a:p>
            <a:r>
              <a:rPr lang="en-US" dirty="0"/>
              <a:t>	print(element)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dirty="0"/>
              <a:t>for index, row in </a:t>
            </a:r>
            <a:r>
              <a:rPr lang="en-US" dirty="0" err="1"/>
              <a:t>df.iterrows</a:t>
            </a:r>
            <a:r>
              <a:rPr lang="en-US" dirty="0"/>
              <a:t>(): </a:t>
            </a:r>
            <a:r>
              <a:rPr lang="en-US" sz="1400" dirty="0">
                <a:solidFill>
                  <a:srgbClr val="1907C9"/>
                </a:solidFill>
              </a:rPr>
              <a:t># Loop over all rows and index of the </a:t>
            </a:r>
            <a:r>
              <a:rPr lang="en-US" sz="1400" dirty="0" err="1">
                <a:solidFill>
                  <a:srgbClr val="1907C9"/>
                </a:solidFill>
              </a:rPr>
              <a:t>dataframe</a:t>
            </a:r>
            <a:r>
              <a:rPr lang="en-US" sz="1400" dirty="0">
                <a:solidFill>
                  <a:srgbClr val="1907C9"/>
                </a:solidFill>
              </a:rPr>
              <a:t> one by one</a:t>
            </a:r>
          </a:p>
          <a:p>
            <a:r>
              <a:rPr lang="en-US" sz="1400" dirty="0"/>
              <a:t>	</a:t>
            </a:r>
            <a:r>
              <a:rPr lang="en-US" dirty="0"/>
              <a:t>print(row["column1"] + row["column2"])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1907C9"/>
                </a:solidFill>
              </a:rPr>
              <a:t># Plot with matplotlib </a:t>
            </a:r>
            <a:br>
              <a:rPr lang="en-US" sz="1400" dirty="0">
                <a:solidFill>
                  <a:srgbClr val="1907C9"/>
                </a:solidFill>
              </a:rPr>
            </a:br>
            <a:r>
              <a:rPr lang="en-US" dirty="0" err="1"/>
              <a:t>plt.plot</a:t>
            </a:r>
            <a:r>
              <a:rPr lang="en-US" dirty="0"/>
              <a:t>(x, y, linewidth=0, marker="o") </a:t>
            </a:r>
            <a:r>
              <a:rPr lang="en-US" sz="1400" dirty="0">
                <a:solidFill>
                  <a:srgbClr val="1907C9"/>
                </a:solidFill>
              </a:rPr>
              <a:t># scatter plot with no line in that case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16D663-EAB6-1B3C-3B3D-B55241F9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20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chemeClr val="bg2"/>
                </a:solidFill>
              </a:rPr>
              <a:t>Review</a:t>
            </a:r>
            <a:r>
              <a:rPr lang="fr-FR" sz="3200" b="1" dirty="0">
                <a:solidFill>
                  <a:schemeClr val="bg2"/>
                </a:solidFill>
              </a:rPr>
              <a:t> notebook last </a:t>
            </a:r>
            <a:r>
              <a:rPr lang="fr-FR" sz="3200" b="1" dirty="0" err="1">
                <a:solidFill>
                  <a:schemeClr val="bg2"/>
                </a:solidFill>
              </a:rPr>
              <a:t>week</a:t>
            </a:r>
            <a:endParaRPr lang="fr-FR" sz="3200" b="1" dirty="0">
              <a:solidFill>
                <a:schemeClr val="bg2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E86A7-2C2D-786D-8491-AA11411D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3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5822953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4. Module and Cell temperature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The hotter a module is, the less efficient it is </a:t>
            </a:r>
            <a:r>
              <a:rPr lang="en-US" sz="1800" dirty="0">
                <a:latin typeface="+mn-lt"/>
              </a:rPr>
              <a:t>!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E68C61-B6AC-ECB0-4C38-95160AB96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00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70B7099-455B-F236-08B3-FD0DE80FAC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B8D1E6-CE6E-A300-75A4-5520D772FC5B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2A8A99-133E-8984-F447-15F59F35A5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01D4A4A-58AC-1095-70E3-B09DB30A2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6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purl.org/dc/terms/"/>
    <ds:schemaRef ds:uri="http://schemas.microsoft.com/office/2006/documentManagement/types"/>
    <ds:schemaRef ds:uri="284c3d22-818e-4cb3-91ed-c315e7cac822"/>
    <ds:schemaRef ds:uri="http://schemas.openxmlformats.org/package/2006/metadata/core-properties"/>
    <ds:schemaRef ds:uri="4c2def87-6459-45fe-82b8-2c44ad774fe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63775</TotalTime>
  <Words>2408</Words>
  <Application>Microsoft Office PowerPoint</Application>
  <PresentationFormat>Grand écran</PresentationFormat>
  <Paragraphs>384</Paragraphs>
  <Slides>32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Thème Office</vt:lpstr>
      <vt:lpstr>Présentation PowerPoint</vt:lpstr>
      <vt:lpstr>Curriculum</vt:lpstr>
      <vt:lpstr>Agenda</vt:lpstr>
      <vt:lpstr>Agenda</vt:lpstr>
      <vt:lpstr>Review first  notebook</vt:lpstr>
      <vt:lpstr>Modeling steps</vt:lpstr>
      <vt:lpstr>Agenda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1964</cp:revision>
  <dcterms:created xsi:type="dcterms:W3CDTF">2019-05-16T10:04:01Z</dcterms:created>
  <dcterms:modified xsi:type="dcterms:W3CDTF">2024-11-30T18:50:37Z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