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1147" r:id="rId5"/>
    <p:sldId id="1195" r:id="rId6"/>
    <p:sldId id="1281" r:id="rId7"/>
    <p:sldId id="1339" r:id="rId8"/>
    <p:sldId id="1338" r:id="rId9"/>
    <p:sldId id="1337" r:id="rId10"/>
    <p:sldId id="1326" r:id="rId11"/>
    <p:sldId id="1217" r:id="rId12"/>
    <p:sldId id="1261" r:id="rId13"/>
    <p:sldId id="1256" r:id="rId14"/>
    <p:sldId id="1259" r:id="rId15"/>
    <p:sldId id="1258" r:id="rId16"/>
    <p:sldId id="1269" r:id="rId17"/>
    <p:sldId id="1263" r:id="rId18"/>
    <p:sldId id="1260" r:id="rId19"/>
    <p:sldId id="1264" r:id="rId20"/>
    <p:sldId id="1265" r:id="rId21"/>
    <p:sldId id="1267" r:id="rId22"/>
    <p:sldId id="1272" r:id="rId23"/>
    <p:sldId id="1271" r:id="rId24"/>
    <p:sldId id="1270" r:id="rId25"/>
    <p:sldId id="1220" r:id="rId26"/>
    <p:sldId id="1274" r:id="rId27"/>
    <p:sldId id="1294" r:id="rId28"/>
    <p:sldId id="1278" r:id="rId29"/>
    <p:sldId id="1295" r:id="rId30"/>
    <p:sldId id="1292" r:id="rId31"/>
    <p:sldId id="1296" r:id="rId32"/>
    <p:sldId id="1299" r:id="rId33"/>
    <p:sldId id="1298" r:id="rId34"/>
    <p:sldId id="1280" r:id="rId35"/>
    <p:sldId id="132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07C9"/>
    <a:srgbClr val="E36C0A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08/12/2024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colab.research.google.com/drive/1ncPYAOFvJvU_Tc5goPQL9F9wLNUh1FzQ?usp=shar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python_intro2_horizon_mask.ipynb" TargetMode="External"/><Relationship Id="rId2" Type="http://schemas.openxmlformats.org/officeDocument/2006/relationships/hyperlink" Target="https://colab.research.google.com/drive/1hB1pmBw-n7RiS99vCHQi2OKicfcQxpcO?usp=sharing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02/12/2024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DC07F-E76E-F581-1457-7893BF33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B6613C-666D-398B-F9D2-8FBC8B74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62FEE-A5EB-CECF-5791-13DA3CFC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A3DF4-BC9C-60A1-E752-4BCBEABA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17829-ADC3-04BF-772E-CD6061DC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892D75-48DE-FDE7-5CE3-263E3710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6D3F16-C496-FBAA-0E81-C5637205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05C36-CD64-44F3-45AF-4B6034D2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A12A5-C3D9-CD90-724A-E5463133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096A3D-0F5C-B614-BE0A-1DF03C6D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204829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0D0AFE-EA38-2639-2B23-4B7AA23E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93AC3-9554-28ED-FEE4-F9C786314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BDDB16-2BB7-20EC-34A3-9910E133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673DC319-6184-F0AC-5BD2-BBA0EEF3D0C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</p:txBody>
          </p:sp>
        </mc:Choice>
        <mc:Fallback xmlns="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673DC319-6184-F0AC-5BD2-BBA0EEF3D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  <a:blipFill>
                <a:blip r:embed="rId3"/>
                <a:stretch>
                  <a:fillRect l="-898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C044-40BA-6568-D910-159C059C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DCD47973-1512-F869-72A4-EB40F88F7F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</p:txBody>
          </p:sp>
        </mc:Choice>
        <mc:Fallback xmlns="">
          <p:sp>
            <p:nvSpPr>
              <p:cNvPr id="11" name="Espace réservé du texte 3">
                <a:extLst>
                  <a:ext uri="{FF2B5EF4-FFF2-40B4-BE49-F238E27FC236}">
                    <a16:creationId xmlns:a16="http://schemas.microsoft.com/office/drawing/2014/main" id="{DCD47973-1512-F869-72A4-EB40F88F7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6108820" cy="4367212"/>
              </a:xfrm>
              <a:blipFill>
                <a:blip r:embed="rId4"/>
                <a:stretch>
                  <a:fillRect l="-898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7AB248-C7A5-CB8A-1D4B-411D22EB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467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83C81D-FB1C-5988-575E-7C06FFCF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467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1D878-E2B5-3685-F8F8-B767568F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E0E532-EDC1-83C1-E1A5-D050D27E3450}"/>
              </a:ext>
            </a:extLst>
          </p:cNvPr>
          <p:cNvSpPr txBox="1"/>
          <p:nvPr/>
        </p:nvSpPr>
        <p:spPr>
          <a:xfrm>
            <a:off x="7792995" y="4284627"/>
            <a:ext cx="241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PVGIS coefficients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B334F-1884-C835-0F84-A3ACDF30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06A62-B0D9-EBCD-5C21-EC1F6CE8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46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C23015-C3D4-36F2-DA56-7E997BE3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467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A4F82F-D040-CA65-C0A6-E811DC4B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8258060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https://colab.research.google.com/drive/1ncPYAOFvJvU_Tc5goPQL9F9wLNUh1FzQ?usp=sharing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AD892D-D436-58A3-0188-0166CF16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PV performance model </a:t>
            </a:r>
            <a:r>
              <a:rPr lang="en-US" sz="3200" b="1" dirty="0">
                <a:solidFill>
                  <a:schemeClr val="bg2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first </a:t>
            </a:r>
            <a:br>
              <a:rPr lang="fr-FR" sz="3200" b="1" dirty="0">
                <a:solidFill>
                  <a:srgbClr val="1907C9"/>
                </a:solidFill>
              </a:rPr>
            </a:b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26/11/2024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https://colab.research.google.com/drive/1hB1pmBw-n7RiS99vCHQi2OKicfcQxpcO?usp=sharing</a:t>
            </a:r>
            <a:r>
              <a:rPr lang="en-US" sz="1400" dirty="0"/>
              <a:t> </a:t>
            </a:r>
          </a:p>
          <a:p>
            <a:r>
              <a:rPr lang="en-US" sz="1400" dirty="0"/>
              <a:t>Correction: </a:t>
            </a:r>
            <a:r>
              <a:rPr lang="en-US" sz="1400" dirty="0">
                <a:hlinkClick r:id="rId3"/>
              </a:rPr>
              <a:t>https://github.com/AlexandreHugoMathieu/pvfault_detection_solar_academy/blob/master/notebooks/python_intro2_horizon_mask.ipynb</a:t>
            </a:r>
            <a:r>
              <a:rPr lang="en-US" sz="1400" dirty="0"/>
              <a:t> </a:t>
            </a: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26/11/2024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3864990" y="284798"/>
            <a:ext cx="808766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dirty="0"/>
              <a:t>filter_1 = </a:t>
            </a:r>
            <a:r>
              <a:rPr lang="en-US" dirty="0" err="1"/>
              <a:t>weather_data</a:t>
            </a:r>
            <a:r>
              <a:rPr lang="en-US" dirty="0"/>
              <a:t>["</a:t>
            </a:r>
            <a:r>
              <a:rPr lang="en-US" dirty="0" err="1"/>
              <a:t>ghi</a:t>
            </a:r>
            <a:r>
              <a:rPr lang="en-US" dirty="0"/>
              <a:t>"] &gt; 800</a:t>
            </a:r>
          </a:p>
          <a:p>
            <a:r>
              <a:rPr lang="en-US" dirty="0"/>
              <a:t>filter_2 = (</a:t>
            </a:r>
            <a:r>
              <a:rPr lang="en-US" dirty="0" err="1"/>
              <a:t>weather_data.index</a:t>
            </a:r>
            <a:r>
              <a:rPr lang="en-US" dirty="0"/>
              <a:t> &gt; </a:t>
            </a:r>
            <a:r>
              <a:rPr lang="en-US" dirty="0" err="1"/>
              <a:t>pd.to_datetime</a:t>
            </a:r>
            <a:r>
              <a:rPr lang="en-US" dirty="0"/>
              <a:t>("20220701").</a:t>
            </a:r>
            <a:r>
              <a:rPr lang="en-US" dirty="0" err="1"/>
              <a:t>tz_localize</a:t>
            </a:r>
            <a:r>
              <a:rPr lang="en-US" dirty="0"/>
              <a:t>("CET"))</a:t>
            </a:r>
          </a:p>
          <a:p>
            <a:r>
              <a:rPr lang="en-US" dirty="0"/>
              <a:t>filter = (filter_1) &amp; (filter_2) </a:t>
            </a:r>
            <a:r>
              <a:rPr lang="en-US" sz="1400" dirty="0">
                <a:solidFill>
                  <a:srgbClr val="1907C9"/>
                </a:solidFill>
              </a:rPr>
              <a:t># Combine with a “and” condition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 err="1"/>
              <a:t>weather_data.loc</a:t>
            </a:r>
            <a:r>
              <a:rPr lang="en-US" dirty="0"/>
              <a:t>[filter, "</a:t>
            </a:r>
            <a:r>
              <a:rPr lang="en-US" dirty="0" err="1"/>
              <a:t>dhi</a:t>
            </a:r>
            <a:r>
              <a:rPr lang="en-US" dirty="0"/>
              <a:t>"] </a:t>
            </a:r>
            <a:r>
              <a:rPr lang="en-US" sz="1400" dirty="0">
                <a:solidFill>
                  <a:srgbClr val="1907C9"/>
                </a:solidFill>
              </a:rPr>
              <a:t># Select only the rows which fulfills the filter condition</a:t>
            </a:r>
          </a:p>
          <a:p>
            <a:r>
              <a:rPr lang="en-US" sz="1400" dirty="0">
                <a:solidFill>
                  <a:srgbClr val="1907C9"/>
                </a:solidFill>
              </a:rPr>
              <a:t>and show the DHI column from </a:t>
            </a:r>
            <a:r>
              <a:rPr lang="en-US" sz="1400" dirty="0" err="1">
                <a:solidFill>
                  <a:srgbClr val="1907C9"/>
                </a:solidFill>
              </a:rPr>
              <a:t>weather_data</a:t>
            </a:r>
            <a:endParaRPr lang="en-US" sz="1400" dirty="0">
              <a:solidFill>
                <a:srgbClr val="1907C9"/>
              </a:solidFill>
            </a:endParaRPr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dirty="0"/>
              <a:t>a=1</a:t>
            </a:r>
          </a:p>
          <a:p>
            <a:r>
              <a:rPr lang="en-US" dirty="0"/>
              <a:t>if a&lt;0: # assertion: </a:t>
            </a:r>
            <a:r>
              <a:rPr lang="en-US" sz="14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dirty="0"/>
              <a:t>	print("a is lower than 0") </a:t>
            </a:r>
            <a:r>
              <a:rPr lang="en-US" sz="1400" dirty="0">
                <a:solidFill>
                  <a:srgbClr val="1907C9"/>
                </a:solidFill>
              </a:rPr>
              <a:t># Line non-executed since the assertion above is wrong, do not forget the “tab” indentation after a “if”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400" dirty="0" err="1">
                <a:solidFill>
                  <a:srgbClr val="1907C9"/>
                </a:solidFill>
              </a:rPr>
              <a:t>pd.Series</a:t>
            </a:r>
            <a:r>
              <a:rPr lang="en-US" sz="14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dirty="0"/>
              <a:t>For element in [“</a:t>
            </a:r>
            <a:r>
              <a:rPr lang="en-US" dirty="0" err="1"/>
              <a:t>a”,”b</a:t>
            </a:r>
            <a:r>
              <a:rPr lang="en-US" dirty="0"/>
              <a:t>”]: 	</a:t>
            </a:r>
          </a:p>
          <a:p>
            <a:r>
              <a:rPr lang="en-US" dirty="0"/>
              <a:t>	print(element)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/>
              <a:t>for index, row in </a:t>
            </a:r>
            <a:r>
              <a:rPr lang="en-US" dirty="0" err="1"/>
              <a:t>df.iterrows</a:t>
            </a:r>
            <a:r>
              <a:rPr lang="en-US" dirty="0"/>
              <a:t>(): </a:t>
            </a:r>
            <a:r>
              <a:rPr lang="en-US" sz="14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400" dirty="0"/>
              <a:t>	</a:t>
            </a:r>
            <a:r>
              <a:rPr lang="en-US" dirty="0"/>
              <a:t>print(row["column1"] + row["column2"])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1907C9"/>
                </a:solidFill>
              </a:rPr>
              <a:t># Plot with matplotlib </a:t>
            </a:r>
            <a:br>
              <a:rPr lang="en-US" sz="1400" dirty="0">
                <a:solidFill>
                  <a:srgbClr val="1907C9"/>
                </a:solidFill>
              </a:rPr>
            </a:br>
            <a:r>
              <a:rPr lang="en-US" dirty="0" err="1"/>
              <a:t>plt.plot</a:t>
            </a:r>
            <a:r>
              <a:rPr lang="en-US" dirty="0"/>
              <a:t>(x, y, linewidth=0, marker="o") </a:t>
            </a:r>
            <a:r>
              <a:rPr lang="en-US" sz="1400" dirty="0">
                <a:solidFill>
                  <a:srgbClr val="1907C9"/>
                </a:solidFill>
              </a:rPr>
              <a:t># scatter plot with no line in that case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16D663-EAB6-1B3C-3B3D-B55241F9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2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last </a:t>
            </a:r>
            <a:r>
              <a:rPr lang="fr-FR" sz="3200" b="1" dirty="0" err="1">
                <a:solidFill>
                  <a:schemeClr val="bg2"/>
                </a:solidFill>
              </a:rPr>
              <a:t>week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68C61-B6AC-ECB0-4C38-95160AB9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1D4A4A-58AC-1095-70E3-B09DB30A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63992</TotalTime>
  <Words>2408</Words>
  <Application>Microsoft Office PowerPoint</Application>
  <PresentationFormat>Grand écran</PresentationFormat>
  <Paragraphs>384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Review first  notebook</vt:lpstr>
      <vt:lpstr>Modeling steps</vt:lpstr>
      <vt:lpstr>Agenda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1964</cp:revision>
  <dcterms:created xsi:type="dcterms:W3CDTF">2019-05-16T10:04:01Z</dcterms:created>
  <dcterms:modified xsi:type="dcterms:W3CDTF">2024-12-08T01:13:38Z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