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147" r:id="rId5"/>
    <p:sldId id="1195" r:id="rId6"/>
    <p:sldId id="1281" r:id="rId7"/>
    <p:sldId id="1339" r:id="rId8"/>
    <p:sldId id="1355" r:id="rId9"/>
    <p:sldId id="1338" r:id="rId10"/>
    <p:sldId id="1326" r:id="rId11"/>
    <p:sldId id="1356" r:id="rId12"/>
    <p:sldId id="132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10/12/2024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/blob/master/notebooks/iv_curve_modeling.ipynb" TargetMode="External"/><Relationship Id="rId2" Type="http://schemas.openxmlformats.org/officeDocument/2006/relationships/hyperlink" Target="https://colab.research.google.com/drive/1nADZ1DH7rbXfohQS8HPEDMRc8VrOuh-1?usp=sharing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-7Z8UrosG_E6Ke3P5_nMpW2-8Ox5SqGv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10/12/2024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3214538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Introduction to the </a:t>
            </a:r>
            <a:r>
              <a:rPr lang="fr-FR" sz="3200" b="1" dirty="0" err="1">
                <a:solidFill>
                  <a:schemeClr val="bg2"/>
                </a:solidFill>
              </a:rPr>
              <a:t>project</a:t>
            </a:r>
            <a:endParaRPr lang="fr-FR" sz="32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485D-185C-C50E-E2A0-A7A357725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</a:rPr>
                  <a:t>5. Module and String IV Curve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Les 5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the 5-parameters at conditions STC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=1000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=25 °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fr-FR" sz="14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Then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,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at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environmental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conditions  (G: POA irradiance,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: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Cell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)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vary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according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to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following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relationships</a:t>
                </a:r>
                <a:b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</a:b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It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expects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in Kelvin !</a:t>
                </a:r>
                <a:endParaRPr lang="fr-FR" sz="1400" b="1" u="sng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425449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photocurrent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[A]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reverse saturation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current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[A] 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𝑆𝑇𝐶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fr-FR" sz="1400" b="1" i="1" smtClean="0">
                        <a:solidFill>
                          <a:srgbClr val="1907C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series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product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of the diode ideality factor, number of cells and cell thermal voltage [V]: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shunt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num>
                      <m:den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silicon energy band in [eV]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</a:rPr>
                      <m:t>1,121⋅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1−0.000267 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  <a:blipFill>
                <a:blip r:embed="rId2"/>
                <a:stretch>
                  <a:fillRect l="-315" t="-558"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AD836-466C-6E41-62E5-53D74243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/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+ 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⋅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− 1 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1DCFE62-FE56-9D6D-8519-3CF0353DE1B5}"/>
              </a:ext>
            </a:extLst>
          </p:cNvPr>
          <p:cNvSpPr txBox="1"/>
          <p:nvPr/>
        </p:nvSpPr>
        <p:spPr>
          <a:xfrm>
            <a:off x="5918200" y="4908550"/>
            <a:ext cx="330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highlight>
                  <a:srgbClr val="FFF1D3"/>
                </a:highlight>
              </a:rPr>
              <a:t>k</a:t>
            </a:r>
            <a:r>
              <a:rPr lang="fr-FR" sz="1400" dirty="0">
                <a:highlight>
                  <a:srgbClr val="FFF1D3"/>
                </a:highlight>
              </a:rPr>
              <a:t>, Boltzmann constant: 8,617x 10</a:t>
            </a:r>
            <a:r>
              <a:rPr lang="fr-FR" sz="1400" baseline="30000" dirty="0">
                <a:highlight>
                  <a:srgbClr val="FFF1D3"/>
                </a:highlight>
              </a:rPr>
              <a:t>-5</a:t>
            </a:r>
            <a:r>
              <a:rPr lang="fr-FR" sz="1400" dirty="0">
                <a:highlight>
                  <a:srgbClr val="FFF1D3"/>
                </a:highlight>
              </a:rPr>
              <a:t> [eV/K]</a:t>
            </a:r>
            <a:endParaRPr lang="en-US" sz="1400" dirty="0">
              <a:highlight>
                <a:srgbClr val="FFF1D3"/>
              </a:highligh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F1A855-47D0-4FC8-943C-CA16E0BE206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335571" y="4835951"/>
            <a:ext cx="582629" cy="22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68C10D6-967E-EEB5-5394-40C7F2BBEF59}"/>
              </a:ext>
            </a:extLst>
          </p:cNvPr>
          <p:cNvSpPr txBox="1"/>
          <p:nvPr/>
        </p:nvSpPr>
        <p:spPr>
          <a:xfrm>
            <a:off x="6221565" y="6459928"/>
            <a:ext cx="3562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W. De Soto, S.A. Klein, W.A. Beckman, Improvement and validation of a model for photovoltaic array performance, Solar Energy, Volume 80, Issue 1, 2006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8D9A2C1-C445-5F9D-DA28-19CB07D8D39A}"/>
              </a:ext>
            </a:extLst>
          </p:cNvPr>
          <p:cNvGrpSpPr/>
          <p:nvPr/>
        </p:nvGrpSpPr>
        <p:grpSpPr>
          <a:xfrm>
            <a:off x="3939532" y="59518"/>
            <a:ext cx="4037693" cy="2155619"/>
            <a:chOff x="1174750" y="1591221"/>
            <a:chExt cx="4037693" cy="2155619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A1BFCF3-18B5-77E0-2AB8-E628F698F6F0}"/>
                </a:ext>
              </a:extLst>
            </p:cNvPr>
            <p:cNvSpPr/>
            <p:nvPr/>
          </p:nvSpPr>
          <p:spPr>
            <a:xfrm>
              <a:off x="1585518" y="2550252"/>
              <a:ext cx="444617" cy="444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F75BDFBB-B2F4-E5E6-DF2F-873D054596C7}"/>
                </a:ext>
              </a:extLst>
            </p:cNvPr>
            <p:cNvCxnSpPr>
              <a:stCxn id="46" idx="0"/>
            </p:cNvCxnSpPr>
            <p:nvPr/>
          </p:nvCxnSpPr>
          <p:spPr>
            <a:xfrm rot="5400000" flipH="1" flipV="1">
              <a:off x="2506212" y="1273029"/>
              <a:ext cx="578839" cy="1975608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 : en angle 47">
              <a:extLst>
                <a:ext uri="{FF2B5EF4-FFF2-40B4-BE49-F238E27FC236}">
                  <a16:creationId xmlns:a16="http://schemas.microsoft.com/office/drawing/2014/main" id="{56086E67-0023-759F-B439-4CFF13529604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 rot="16200000" flipH="1">
              <a:off x="3107567" y="1695128"/>
              <a:ext cx="729842" cy="3329323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55F2CFB-C113-E3A3-24D8-654CF517354F}"/>
                </a:ext>
              </a:extLst>
            </p:cNvPr>
            <p:cNvGrpSpPr/>
            <p:nvPr/>
          </p:nvGrpSpPr>
          <p:grpSpPr>
            <a:xfrm>
              <a:off x="2185952" y="2676084"/>
              <a:ext cx="318783" cy="296654"/>
              <a:chOff x="2428611" y="2625751"/>
              <a:chExt cx="318783" cy="296654"/>
            </a:xfrm>
          </p:grpSpPr>
          <p:sp>
            <p:nvSpPr>
              <p:cNvPr id="74" name="Triangle isocèle 73">
                <a:extLst>
                  <a:ext uri="{FF2B5EF4-FFF2-40B4-BE49-F238E27FC236}">
                    <a16:creationId xmlns:a16="http://schemas.microsoft.com/office/drawing/2014/main" id="{3833618A-DC02-FB69-6EF4-532B0A522B8A}"/>
                  </a:ext>
                </a:extLst>
              </p:cNvPr>
              <p:cNvSpPr/>
              <p:nvPr/>
            </p:nvSpPr>
            <p:spPr>
              <a:xfrm rot="10800000">
                <a:off x="2428612" y="2625751"/>
                <a:ext cx="318782" cy="29361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26946FC9-9490-DD23-992A-F5B71E26E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11" y="2922405"/>
                <a:ext cx="3187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45C825C-3B85-97B9-A110-AEBEB55E716E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2345344" y="1980478"/>
              <a:ext cx="0" cy="695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6CDCCB6-5ED3-D601-6D0F-AEE9C175035C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V="1">
              <a:off x="2345344" y="2969701"/>
              <a:ext cx="0" cy="755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5A899E12-FA88-7F7D-9DD2-7B881C90BD0B}"/>
                </a:ext>
              </a:extLst>
            </p:cNvPr>
            <p:cNvSpPr/>
            <p:nvPr/>
          </p:nvSpPr>
          <p:spPr>
            <a:xfrm rot="10800000">
              <a:off x="2307245" y="2252987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51C775F5-4F80-E4E5-69CE-51469A7BB902}"/>
                </a:ext>
              </a:extLst>
            </p:cNvPr>
            <p:cNvGrpSpPr/>
            <p:nvPr/>
          </p:nvGrpSpPr>
          <p:grpSpPr>
            <a:xfrm rot="5400000">
              <a:off x="3940322" y="1698002"/>
              <a:ext cx="231716" cy="545488"/>
              <a:chOff x="4023939" y="2462567"/>
              <a:chExt cx="231716" cy="54548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16BAA8E-98BC-948C-EAF6-C00B68DAE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253" y="2462567"/>
                <a:ext cx="108906" cy="814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7FD3A91-BC98-E5FE-700C-C6DF64F4EB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47" y="2538793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979D757-76C9-E719-E984-5A2414926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3347" y="2614291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8D42B6FD-F3CE-C699-B81D-DED395E2C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8435" y="2713629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6FDC70CD-DE61-D5A6-C931-DEC4FE6695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8435" y="2789127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EF5B92D-2566-D52C-ECB4-64FC9C9D7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939" y="2881281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C62E31D-D649-9B7C-D5A5-BABB3E726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3939" y="2956779"/>
                <a:ext cx="125589" cy="51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5B44709-FA6F-3025-2294-628F14B1A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330" y="1966042"/>
              <a:ext cx="816820" cy="5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EC0CEDA-1DB2-D9DA-5D9C-72DA588B552B}"/>
                </a:ext>
              </a:extLst>
            </p:cNvPr>
            <p:cNvSpPr/>
            <p:nvPr/>
          </p:nvSpPr>
          <p:spPr>
            <a:xfrm rot="5400000">
              <a:off x="4964961" y="1936954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3387EE09-1F84-9079-4A13-9430CD23F97D}"/>
                </a:ext>
              </a:extLst>
            </p:cNvPr>
            <p:cNvSpPr/>
            <p:nvPr/>
          </p:nvSpPr>
          <p:spPr>
            <a:xfrm>
              <a:off x="1768607" y="2644473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D1206DBC-D407-774A-C403-2B101AC1A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336" y="2702650"/>
              <a:ext cx="0" cy="154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6AAA6D8-6593-8151-134F-28C4AFEAEAD2}"/>
                </a:ext>
              </a:extLst>
            </p:cNvPr>
            <p:cNvSpPr txBox="1"/>
            <p:nvPr/>
          </p:nvSpPr>
          <p:spPr>
            <a:xfrm>
              <a:off x="1174750" y="2400300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L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8B9B44B-EB96-E333-2D0A-3152670D33B3}"/>
                </a:ext>
              </a:extLst>
            </p:cNvPr>
            <p:cNvSpPr txBox="1"/>
            <p:nvPr/>
          </p:nvSpPr>
          <p:spPr>
            <a:xfrm>
              <a:off x="2422227" y="199625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D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382A35B-1FE8-D2FE-A9C1-2495AC5953A2}"/>
                </a:ext>
              </a:extLst>
            </p:cNvPr>
            <p:cNvSpPr txBox="1"/>
            <p:nvPr/>
          </p:nvSpPr>
          <p:spPr>
            <a:xfrm>
              <a:off x="4841398" y="15912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endParaRPr lang="fr-FR" b="1" baseline="-250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6EBC0838-E980-882D-64C7-E78A4954BB0D}"/>
                </a:ext>
              </a:extLst>
            </p:cNvPr>
            <p:cNvSpPr txBox="1"/>
            <p:nvPr/>
          </p:nvSpPr>
          <p:spPr>
            <a:xfrm>
              <a:off x="4816395" y="255919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V</a:t>
              </a:r>
              <a:endParaRPr lang="fr-FR" b="1" baseline="-25000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AC08309-5E3F-7F77-B87A-951ECBBD9315}"/>
                </a:ext>
              </a:extLst>
            </p:cNvPr>
            <p:cNvSpPr txBox="1"/>
            <p:nvPr/>
          </p:nvSpPr>
          <p:spPr>
            <a:xfrm>
              <a:off x="4852275" y="20036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+</a:t>
              </a:r>
              <a:endParaRPr lang="fr-FR" b="1" baseline="-250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E9132D2A-1532-BF98-4828-0151780CFACF}"/>
                </a:ext>
              </a:extLst>
            </p:cNvPr>
            <p:cNvSpPr txBox="1"/>
            <p:nvPr/>
          </p:nvSpPr>
          <p:spPr>
            <a:xfrm>
              <a:off x="4852275" y="334720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-</a:t>
              </a:r>
              <a:endParaRPr lang="fr-FR" b="1" baseline="-25000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4F151FC-BF2C-6400-8BE5-A99FFAC29C98}"/>
                </a:ext>
              </a:extLst>
            </p:cNvPr>
            <p:cNvSpPr/>
            <p:nvPr/>
          </p:nvSpPr>
          <p:spPr>
            <a:xfrm>
              <a:off x="5129078" y="1941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7ACB308-C2E7-FE66-6F78-698D7C9E723C}"/>
                </a:ext>
              </a:extLst>
            </p:cNvPr>
            <p:cNvSpPr/>
            <p:nvPr/>
          </p:nvSpPr>
          <p:spPr>
            <a:xfrm>
              <a:off x="5125584" y="370112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00D08CBE-68E5-5960-0575-84A460FA1EF8}"/>
                </a:ext>
              </a:extLst>
            </p:cNvPr>
            <p:cNvSpPr txBox="1"/>
            <p:nvPr/>
          </p:nvSpPr>
          <p:spPr>
            <a:xfrm>
              <a:off x="3881705" y="2065905"/>
              <a:ext cx="61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R</a:t>
              </a:r>
              <a:r>
                <a:rPr lang="fr-FR" b="1" baseline="-25000" dirty="0"/>
                <a:t>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22745A-B646-E778-74F9-EA9106CC9D99}"/>
              </a:ext>
            </a:extLst>
          </p:cNvPr>
          <p:cNvSpPr/>
          <p:nvPr/>
        </p:nvSpPr>
        <p:spPr>
          <a:xfrm>
            <a:off x="3016577" y="5778631"/>
            <a:ext cx="1131217" cy="44306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543CF2-910A-67A8-E45D-8CDC784C910D}"/>
              </a:ext>
            </a:extLst>
          </p:cNvPr>
          <p:cNvSpPr txBox="1"/>
          <p:nvPr/>
        </p:nvSpPr>
        <p:spPr>
          <a:xfrm>
            <a:off x="4147795" y="5855149"/>
            <a:ext cx="207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907C9"/>
                </a:solidFill>
              </a:rPr>
              <a:t>Corrected</a:t>
            </a:r>
            <a:r>
              <a:rPr lang="fr-FR" sz="1200" dirty="0">
                <a:solidFill>
                  <a:srgbClr val="1907C9"/>
                </a:solidFill>
              </a:rPr>
              <a:t> on the 10/12/2024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D714D9F-AE59-76F1-FED3-7651A479776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84680" y="4769708"/>
            <a:ext cx="84837" cy="1085441"/>
          </a:xfrm>
          <a:prstGeom prst="straightConnector1">
            <a:avLst/>
          </a:prstGeom>
          <a:ln>
            <a:solidFill>
              <a:srgbClr val="190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dirty="0">
                <a:solidFill>
                  <a:srgbClr val="1907C9"/>
                </a:solidFill>
              </a:rPr>
              <a:t> </a:t>
            </a: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09/12/2024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https://colab.research.google.com/drive/1nADZ1DH7rbXfohQS8HPEDMRc8VrOuh-1?usp=sharing</a:t>
            </a:r>
            <a:r>
              <a:rPr lang="en-US" sz="1400" dirty="0"/>
              <a:t>   </a:t>
            </a:r>
          </a:p>
          <a:p>
            <a:r>
              <a:rPr lang="en-US" sz="1400"/>
              <a:t>Correction: </a:t>
            </a:r>
            <a:r>
              <a:rPr lang="en-US" sz="1400">
                <a:hlinkClick r:id="rId3"/>
              </a:rPr>
              <a:t>https://github.com/AlexandreHugoMathieu/pvfault_detection_solar_academy/blob/master/notebooks/iv_curve_modeling.ipynb</a:t>
            </a:r>
            <a:r>
              <a:rPr lang="en-US" sz="1400"/>
              <a:t> </a:t>
            </a:r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</a:t>
            </a:r>
            <a:r>
              <a:rPr lang="fr-FR" sz="3200" b="1" dirty="0" err="1">
                <a:solidFill>
                  <a:schemeClr val="bg2"/>
                </a:solidFill>
              </a:rPr>
              <a:t>yesterday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DBA2711-6FCE-51EF-173C-0DAD7377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51" y="201955"/>
            <a:ext cx="6334125" cy="3343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BF3D2C-84E9-E73A-A3B6-8C4D1DC32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Individual</a:t>
            </a:r>
            <a:r>
              <a:rPr lang="fr-FR" dirty="0"/>
              <a:t>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8160ED-E1ED-B501-1337-DBE28F435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21AD94-8748-F4B2-9694-204082A46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3731741"/>
            <a:ext cx="11590867" cy="3133668"/>
          </a:xfrm>
        </p:spPr>
        <p:txBody>
          <a:bodyPr/>
          <a:lstStyle/>
          <a:p>
            <a:r>
              <a:rPr lang="fr-FR" dirty="0"/>
              <a:t>Google collab link: </a:t>
            </a:r>
            <a:r>
              <a:rPr lang="fr-FR" dirty="0">
                <a:hlinkClick r:id="rId3"/>
              </a:rPr>
              <a:t>https://colab.research.google.com/drive/1-7Z8UrosG_E6Ke3P5_nMpW2-8Ox5SqGv?usp=sharing</a:t>
            </a:r>
            <a:r>
              <a:rPr lang="fr-FR" dirty="0"/>
              <a:t> </a:t>
            </a:r>
          </a:p>
          <a:p>
            <a:r>
              <a:rPr lang="fr-FR" dirty="0"/>
              <a:t>Instructions: 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9D751-55A7-D4B2-B076-8AB61B2D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9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schemas.microsoft.com/office/2006/documentManagement/types"/>
    <ds:schemaRef ds:uri="284c3d22-818e-4cb3-91ed-c315e7cac822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65412</TotalTime>
  <Words>490</Words>
  <Application>Microsoft Office PowerPoint</Application>
  <PresentationFormat>Grand écran</PresentationFormat>
  <Paragraphs>98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Modeling steps</vt:lpstr>
      <vt:lpstr>Review notebook</vt:lpstr>
      <vt:lpstr>Agenda</vt:lpstr>
      <vt:lpstr>Individual Project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2075</cp:revision>
  <dcterms:created xsi:type="dcterms:W3CDTF">2019-05-16T10:04:01Z</dcterms:created>
  <dcterms:modified xsi:type="dcterms:W3CDTF">2024-12-10T06:08:38Z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