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20"/>
  </p:notesMasterIdLst>
  <p:handoutMasterIdLst>
    <p:handoutMasterId r:id="rId21"/>
  </p:handoutMasterIdLst>
  <p:sldIdLst>
    <p:sldId id="256" r:id="rId2"/>
    <p:sldId id="259" r:id="rId3"/>
    <p:sldId id="257" r:id="rId4"/>
    <p:sldId id="264" r:id="rId5"/>
    <p:sldId id="272" r:id="rId6"/>
    <p:sldId id="258" r:id="rId7"/>
    <p:sldId id="269" r:id="rId8"/>
    <p:sldId id="268" r:id="rId9"/>
    <p:sldId id="270" r:id="rId10"/>
    <p:sldId id="273" r:id="rId11"/>
    <p:sldId id="267" r:id="rId12"/>
    <p:sldId id="271" r:id="rId13"/>
    <p:sldId id="261" r:id="rId14"/>
    <p:sldId id="262" r:id="rId15"/>
    <p:sldId id="265" r:id="rId16"/>
    <p:sldId id="274" r:id="rId17"/>
    <p:sldId id="27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nes Abdennadher" initials="YA" lastIdx="1" clrIdx="0">
    <p:extLst>
      <p:ext uri="{19B8F6BF-5375-455C-9EA6-DF929625EA0E}">
        <p15:presenceInfo xmlns:p15="http://schemas.microsoft.com/office/powerpoint/2012/main" userId="Younes Abdennad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0C417-09EB-AFE8-2BBF-747A899A4679}" v="2290" dt="2020-11-05T21:50:44.613"/>
    <p1510:client id="{0D91C41E-D10B-5292-6532-1D7EFB64FFEF}" v="25" dt="2020-11-05T17:02:42.734"/>
    <p1510:client id="{167140B5-430B-920B-BDCD-C91008CA4928}" v="4" dt="2020-11-05T11:17:49.760"/>
    <p1510:client id="{44B14D4F-609C-E5FF-415F-E18D2A8CC466}" v="4" dt="2020-11-06T08:50:41.611"/>
    <p1510:client id="{79176560-815D-52DA-E0A3-26EABE044494}" v="8" dt="2020-11-05T13:50:59.699"/>
    <p1510:client id="{81CF187E-5EDE-BE37-4CD2-BB5EADF4463E}" v="5" dt="2020-11-05T16:18:20.875"/>
    <p1510:client id="{88D0D6CC-8D75-4A79-91BA-E44B51346B26}" v="7212" dt="2020-11-06T09:03:47.804"/>
    <p1510:client id="{8F91B4F8-E38B-A9EC-2C17-EE35950EE292}" v="11" dt="2020-11-05T17:23:18.803"/>
    <p1510:client id="{B6521FC3-C576-D586-C088-A83697FA3CA5}" v="685" dt="2020-11-05T20:21:44.678"/>
    <p1510:client id="{C657CB46-C267-2ACA-3601-9A7BAFBA245C}" v="544" dt="2020-11-05T10:52:00.273"/>
    <p1510:client id="{D6A5C801-FBE2-2149-9562-B259A255D2A9}" v="1811" dt="2020-11-05T19:28:24.63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CEB515C-13CF-4EC6-93FF-D397E3D2AD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D4C5E5E7-8496-4AE1-B347-06C24384CF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DFE99C-F71F-4A91-A6D3-048AEE945E51}" type="datetimeFigureOut">
              <a:rPr lang="fr-FR" smtClean="0"/>
              <a:t>10/11/2020</a:t>
            </a:fld>
            <a:endParaRPr lang="fr-FR"/>
          </a:p>
        </p:txBody>
      </p:sp>
      <p:sp>
        <p:nvSpPr>
          <p:cNvPr id="4" name="Espace réservé du pied de page 3">
            <a:extLst>
              <a:ext uri="{FF2B5EF4-FFF2-40B4-BE49-F238E27FC236}">
                <a16:creationId xmlns:a16="http://schemas.microsoft.com/office/drawing/2014/main" id="{2D1E2E4A-9500-4470-99EB-0B0DAA8ECA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964DFE4-40AE-45D8-BDB8-531AF3C7C5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3886BE-CD10-4B01-B5A4-EF78B44E2AC4}" type="slidenum">
              <a:rPr lang="fr-FR" smtClean="0"/>
              <a:t>‹#›</a:t>
            </a:fld>
            <a:endParaRPr lang="fr-FR"/>
          </a:p>
        </p:txBody>
      </p:sp>
    </p:spTree>
    <p:extLst>
      <p:ext uri="{BB962C8B-B14F-4D97-AF65-F5344CB8AC3E}">
        <p14:creationId xmlns:p14="http://schemas.microsoft.com/office/powerpoint/2010/main" val="1306981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16272-CFDC-4F91-8539-BEA0EF495601}" type="datetimeFigureOut">
              <a:rPr lang="fr-FR" smtClean="0"/>
              <a:t>10/11/2020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B1D25-ABC8-47E5-9B46-BD3846BB9DEB}" type="slidenum">
              <a:rPr lang="fr-FR" smtClean="0"/>
              <a:t>‹#›</a:t>
            </a:fld>
            <a:endParaRPr lang="fr-FR"/>
          </a:p>
        </p:txBody>
      </p:sp>
    </p:spTree>
    <p:extLst>
      <p:ext uri="{BB962C8B-B14F-4D97-AF65-F5344CB8AC3E}">
        <p14:creationId xmlns:p14="http://schemas.microsoft.com/office/powerpoint/2010/main" val="29836310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a:br>
            <a:r>
              <a:rPr lang="fr-FR" sz="1200" b="0" i="0" kern="1200">
                <a:solidFill>
                  <a:schemeClr val="tx1"/>
                </a:solidFill>
                <a:effectLst/>
                <a:latin typeface="+mn-lt"/>
                <a:ea typeface="+mn-ea"/>
                <a:cs typeface="+mn-cs"/>
              </a:rPr>
              <a:t>- 15 minutes où vous présentez votre POC</a:t>
            </a:r>
            <a:br>
              <a:rPr lang="fr-FR"/>
            </a:br>
            <a:r>
              <a:rPr lang="fr-FR" sz="1200" b="0" i="0" kern="1200">
                <a:solidFill>
                  <a:schemeClr val="tx1"/>
                </a:solidFill>
                <a:effectLst/>
                <a:latin typeface="+mn-lt"/>
                <a:ea typeface="+mn-ea"/>
                <a:cs typeface="+mn-cs"/>
              </a:rPr>
              <a:t>- 12 minutes de questions</a:t>
            </a:r>
            <a:br>
              <a:rPr lang="fr-FR"/>
            </a:br>
            <a:r>
              <a:rPr lang="fr-FR" sz="1200" b="0" i="0" kern="1200">
                <a:solidFill>
                  <a:schemeClr val="tx1"/>
                </a:solidFill>
                <a:effectLst/>
                <a:latin typeface="+mn-lt"/>
                <a:ea typeface="+mn-ea"/>
                <a:cs typeface="+mn-cs"/>
              </a:rPr>
              <a:t>- 3 minutes de logistique de </a:t>
            </a:r>
            <a:r>
              <a:rPr lang="fr-FR" sz="1200" b="0" i="0" kern="1200" err="1">
                <a:solidFill>
                  <a:schemeClr val="tx1"/>
                </a:solidFill>
                <a:effectLst/>
                <a:latin typeface="+mn-lt"/>
                <a:ea typeface="+mn-ea"/>
                <a:cs typeface="+mn-cs"/>
              </a:rPr>
              <a:t>connection</a:t>
            </a:r>
            <a:r>
              <a:rPr lang="fr-FR" sz="1200" b="0" i="0" kern="1200">
                <a:solidFill>
                  <a:schemeClr val="tx1"/>
                </a:solidFill>
                <a:effectLst/>
                <a:latin typeface="+mn-lt"/>
                <a:ea typeface="+mn-ea"/>
                <a:cs typeface="+mn-cs"/>
              </a:rPr>
              <a:t> pour changer de groupe</a:t>
            </a:r>
            <a:br>
              <a:rPr lang="fr-FR"/>
            </a:br>
            <a:r>
              <a:rPr lang="fr-FR" sz="1200" b="0" i="0" kern="1200">
                <a:solidFill>
                  <a:schemeClr val="tx1"/>
                </a:solidFill>
                <a:effectLst/>
                <a:latin typeface="+mn-lt"/>
                <a:ea typeface="+mn-ea"/>
                <a:cs typeface="+mn-cs"/>
              </a:rPr>
              <a:t>Ca nous permet de passer les 8 groupes en 4h.</a:t>
            </a:r>
            <a:br>
              <a:rPr lang="fr-FR"/>
            </a:br>
            <a:r>
              <a:rPr lang="fr-FR" sz="1200" b="0" i="0" kern="1200">
                <a:solidFill>
                  <a:schemeClr val="tx1"/>
                </a:solidFill>
                <a:effectLst/>
                <a:latin typeface="+mn-lt"/>
                <a:ea typeface="+mn-ea"/>
                <a:cs typeface="+mn-cs"/>
              </a:rPr>
              <a:t>Nous attendons de voir:</a:t>
            </a:r>
            <a:br>
              <a:rPr lang="fr-FR"/>
            </a:br>
            <a:r>
              <a:rPr lang="fr-FR" sz="1200" b="0" i="0" kern="1200">
                <a:solidFill>
                  <a:schemeClr val="tx1"/>
                </a:solidFill>
                <a:effectLst/>
                <a:latin typeface="+mn-lt"/>
                <a:ea typeface="+mn-ea"/>
                <a:cs typeface="+mn-cs"/>
              </a:rPr>
              <a:t>- une présentation </a:t>
            </a:r>
            <a:r>
              <a:rPr lang="fr-FR" sz="1200" b="1" i="0" kern="1200">
                <a:solidFill>
                  <a:schemeClr val="tx1"/>
                </a:solidFill>
                <a:effectLst/>
                <a:latin typeface="+mn-lt"/>
                <a:ea typeface="+mn-ea"/>
                <a:cs typeface="+mn-cs"/>
              </a:rPr>
              <a:t>justifiée</a:t>
            </a:r>
            <a:r>
              <a:rPr lang="fr-FR" sz="1200" b="0" i="0" kern="1200">
                <a:solidFill>
                  <a:schemeClr val="tx1"/>
                </a:solidFill>
                <a:effectLst/>
                <a:latin typeface="+mn-lt"/>
                <a:ea typeface="+mn-ea"/>
                <a:cs typeface="+mn-cs"/>
              </a:rPr>
              <a:t> de votre architecture et de vos choix technologiques</a:t>
            </a:r>
            <a:br>
              <a:rPr lang="fr-FR"/>
            </a:br>
            <a:r>
              <a:rPr lang="fr-FR" sz="1200" b="0" i="0" kern="1200">
                <a:solidFill>
                  <a:schemeClr val="tx1"/>
                </a:solidFill>
                <a:effectLst/>
                <a:latin typeface="+mn-lt"/>
                <a:ea typeface="+mn-ea"/>
                <a:cs typeface="+mn-cs"/>
              </a:rPr>
              <a:t>- une démo du scenario choisi de bout en bout qui marche, si possible live plutôt que </a:t>
            </a:r>
            <a:r>
              <a:rPr lang="fr-FR" sz="1200" b="0" i="0" kern="1200" err="1">
                <a:solidFill>
                  <a:schemeClr val="tx1"/>
                </a:solidFill>
                <a:effectLst/>
                <a:latin typeface="+mn-lt"/>
                <a:ea typeface="+mn-ea"/>
                <a:cs typeface="+mn-cs"/>
              </a:rPr>
              <a:t>video</a:t>
            </a:r>
            <a:br>
              <a:rPr lang="fr-FR"/>
            </a:br>
            <a:r>
              <a:rPr lang="fr-FR" sz="1200" b="0" i="0" kern="1200">
                <a:solidFill>
                  <a:schemeClr val="tx1"/>
                </a:solidFill>
                <a:effectLst/>
                <a:latin typeface="+mn-lt"/>
                <a:ea typeface="+mn-ea"/>
                <a:cs typeface="+mn-cs"/>
              </a:rPr>
              <a:t>- une présentation rapide de l’organisation de votre équipe</a:t>
            </a:r>
            <a:br>
              <a:rPr lang="fr-FR"/>
            </a:br>
            <a:r>
              <a:rPr lang="fr-FR" sz="1200" b="0" i="0" kern="1200">
                <a:solidFill>
                  <a:schemeClr val="tx1"/>
                </a:solidFill>
                <a:effectLst/>
                <a:latin typeface="+mn-lt"/>
                <a:ea typeface="+mn-ea"/>
                <a:cs typeface="+mn-cs"/>
              </a:rPr>
              <a:t>- un slide sur vos perspectives futures</a:t>
            </a:r>
            <a:br>
              <a:rPr lang="fr-FR"/>
            </a:br>
            <a:r>
              <a:rPr lang="fr-FR" sz="1200" b="0" i="0" kern="1200">
                <a:solidFill>
                  <a:schemeClr val="tx1"/>
                </a:solidFill>
                <a:effectLst/>
                <a:latin typeface="+mn-lt"/>
                <a:ea typeface="+mn-ea"/>
                <a:cs typeface="+mn-cs"/>
              </a:rPr>
              <a:t>Je vous recontacterai dans la semaine pour les détails techniques de connexion et autres.</a:t>
            </a:r>
            <a:br>
              <a:rPr lang="fr-FR"/>
            </a:br>
            <a:r>
              <a:rPr lang="fr-FR" sz="1200" b="0" i="0" kern="1200">
                <a:solidFill>
                  <a:schemeClr val="tx1"/>
                </a:solidFill>
                <a:effectLst/>
                <a:latin typeface="+mn-lt"/>
                <a:ea typeface="+mn-ea"/>
                <a:cs typeface="+mn-cs"/>
              </a:rPr>
              <a:t>Merci</a:t>
            </a:r>
            <a:endParaRPr lang="fr-F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0</a:t>
            </a:fld>
            <a:endParaRPr lang="fr-FR"/>
          </a:p>
        </p:txBody>
      </p:sp>
    </p:spTree>
    <p:extLst>
      <p:ext uri="{BB962C8B-B14F-4D97-AF65-F5344CB8AC3E}">
        <p14:creationId xmlns:p14="http://schemas.microsoft.com/office/powerpoint/2010/main" val="3660349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 – Se rapprocher du métier et valider les US en se rapprochant de leur formulation</a:t>
            </a:r>
          </a:p>
          <a:p>
            <a:r>
              <a:rPr lang="fr-FR"/>
              <a:t>2 – Le front consomme des ressources basiques. </a:t>
            </a:r>
          </a:p>
          <a:p>
            <a:r>
              <a:rPr lang="fr-FR">
                <a:cs typeface="Calibri" panose="020F0502020204030204"/>
              </a:rPr>
              <a:t>3 – Simuler un environnement de production et pouvoir délivrer simplement une image à jour du projet</a:t>
            </a:r>
            <a:endParaRPr lang="fr-FR"/>
          </a:p>
          <a:p>
            <a:endParaRPr lang="fr-FR"/>
          </a:p>
          <a:p>
            <a:r>
              <a:rPr lang="fr-FR"/>
              <a:t>Alexis</a:t>
            </a:r>
          </a:p>
          <a:p>
            <a:endParaRPr lang="fr-FR">
              <a:cs typeface="Calibri"/>
            </a:endParaRPr>
          </a:p>
          <a:p>
            <a:pPr marL="171450" indent="-171450">
              <a:lnSpc>
                <a:spcPct val="90000"/>
              </a:lnSpc>
              <a:spcBef>
                <a:spcPts val="1200"/>
              </a:spcBef>
              <a:spcAft>
                <a:spcPts val="200"/>
              </a:spcAft>
              <a:buFont typeface="Arial,Sans-Serif"/>
              <a:buChar char="•"/>
            </a:pPr>
            <a:r>
              <a:rPr lang="fr-FR"/>
              <a:t> Définition de différents profils</a:t>
            </a:r>
            <a:endParaRPr lang="en-US"/>
          </a:p>
          <a:p>
            <a:pPr marL="171450" indent="-171450">
              <a:lnSpc>
                <a:spcPct val="90000"/>
              </a:lnSpc>
              <a:spcBef>
                <a:spcPts val="1200"/>
              </a:spcBef>
              <a:spcAft>
                <a:spcPts val="200"/>
              </a:spcAft>
              <a:buFont typeface="Arial,Sans-Serif"/>
              <a:buChar char="•"/>
            </a:pPr>
            <a:r>
              <a:rPr lang="fr-FR"/>
              <a:t> Communication REST </a:t>
            </a:r>
            <a:endParaRPr lang="en-US"/>
          </a:p>
          <a:p>
            <a:pPr marL="171450" indent="-171450">
              <a:lnSpc>
                <a:spcPct val="90000"/>
              </a:lnSpc>
              <a:spcBef>
                <a:spcPts val="1200"/>
              </a:spcBef>
              <a:spcAft>
                <a:spcPts val="200"/>
              </a:spcAft>
              <a:buFont typeface="Arial,Sans-Serif"/>
              <a:buChar char="•"/>
            </a:pPr>
            <a:r>
              <a:rPr lang="fr-FR"/>
              <a:t> Une table pour chaque objet en tant que représentation de l’héritage dans le BD</a:t>
            </a:r>
            <a:endParaRPr lang="fr-FR">
              <a:cs typeface="Calibri"/>
            </a:endParaRPr>
          </a:p>
          <a:p>
            <a:pPr marL="171450" indent="-171450">
              <a:lnSpc>
                <a:spcPct val="90000"/>
              </a:lnSpc>
              <a:spcBef>
                <a:spcPts val="1200"/>
              </a:spcBef>
              <a:spcAft>
                <a:spcPts val="200"/>
              </a:spcAft>
              <a:buFont typeface="Arial,Sans-Serif"/>
              <a:buChar char="•"/>
            </a:pPr>
            <a:r>
              <a:rPr lang="fr-FR"/>
              <a:t> Tests d’intégration avec </a:t>
            </a:r>
            <a:r>
              <a:rPr lang="fr-FR" err="1"/>
              <a:t>Cucumber</a:t>
            </a:r>
            <a:r>
              <a:rPr lang="fr-FR"/>
              <a:t> pour se rapprocher du métier</a:t>
            </a:r>
            <a:endParaRPr lang="en-US"/>
          </a:p>
          <a:p>
            <a:pPr marL="171450" indent="-171450">
              <a:lnSpc>
                <a:spcPct val="90000"/>
              </a:lnSpc>
              <a:spcBef>
                <a:spcPts val="1200"/>
              </a:spcBef>
              <a:spcAft>
                <a:spcPts val="200"/>
              </a:spcAft>
              <a:buFont typeface="Arial,Sans-Serif"/>
              <a:buChar char="•"/>
            </a:pPr>
            <a:r>
              <a:rPr lang="fr-FR"/>
              <a:t> Les entités sont dans les composants qui les gèrent et pas dans un composant séparé</a:t>
            </a:r>
            <a:endParaRPr lang="en-US"/>
          </a:p>
          <a:p>
            <a:pPr marL="171450" indent="-171450">
              <a:lnSpc>
                <a:spcPct val="90000"/>
              </a:lnSpc>
              <a:spcBef>
                <a:spcPts val="1200"/>
              </a:spcBef>
              <a:spcAft>
                <a:spcPts val="200"/>
              </a:spcAft>
              <a:buFont typeface="Arial,Sans-Serif"/>
              <a:buChar char="•"/>
            </a:pPr>
            <a:r>
              <a:rPr lang="fr-FR"/>
              <a:t> Que des composants </a:t>
            </a:r>
            <a:r>
              <a:rPr lang="fr-FR" err="1"/>
              <a:t>stateless</a:t>
            </a:r>
            <a:r>
              <a:rPr lang="fr-FR"/>
              <a:t>, pourquoi ?</a:t>
            </a:r>
            <a:endParaRPr lang="en-US"/>
          </a:p>
          <a:p>
            <a:endParaRPr lang="fr-FR">
              <a:cs typeface="Calibri"/>
            </a:endParaRPr>
          </a:p>
          <a:p>
            <a:r>
              <a:rPr lang="fr-FR">
                <a:cs typeface="Calibri"/>
              </a:rPr>
              <a:t>Docker : Simuler un environnement de production</a:t>
            </a: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9</a:t>
            </a:fld>
            <a:endParaRPr lang="fr-FR"/>
          </a:p>
        </p:txBody>
      </p:sp>
    </p:spTree>
    <p:extLst>
      <p:ext uri="{BB962C8B-B14F-4D97-AF65-F5344CB8AC3E}">
        <p14:creationId xmlns:p14="http://schemas.microsoft.com/office/powerpoint/2010/main" val="112898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Manu prévoit une maintenance « Système de freinage T22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t>Mira entre un incident "Train bloqué, démarrage" avec une importance HIGH (il bloque les rails)</a:t>
            </a:r>
            <a:endParaRPr lang="en-US">
              <a:cs typeface="Calibri" panose="020F0502020204030204"/>
            </a:endParaRPr>
          </a:p>
          <a:p>
            <a:r>
              <a:rPr lang="fr-FR"/>
              <a:t>Mira entre un incident "Rails enneigés" avec une importance LOW</a:t>
            </a:r>
            <a:endParaRPr lang="en-US">
              <a:cs typeface="Calibri" panose="020F0502020204030204"/>
            </a:endParaRPr>
          </a:p>
          <a:p>
            <a:r>
              <a:rPr lang="fr-FR"/>
              <a:t>Derek va voir la liste des incidents et la liste des maintenances, il accède aux tâches précédemment créées et vois que la plus importante est la blocage du train </a:t>
            </a:r>
            <a:endParaRPr lang="en-US">
              <a:cs typeface="Calibri" panose="020F0502020204030204"/>
            </a:endParaRPr>
          </a:p>
          <a:p>
            <a:r>
              <a:rPr lang="fr-FR"/>
              <a:t>Derek a terminé le dépannage du train bloqué il peut maintenant confirmer la bonne résolution de l'incident.</a:t>
            </a:r>
            <a:endParaRPr lang="fr-FR">
              <a:cs typeface="Calibri" panose="020F0502020204030204"/>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10</a:t>
            </a:fld>
            <a:endParaRPr lang="fr-FR"/>
          </a:p>
        </p:txBody>
      </p:sp>
    </p:spTree>
    <p:extLst>
      <p:ext uri="{BB962C8B-B14F-4D97-AF65-F5344CB8AC3E}">
        <p14:creationId xmlns:p14="http://schemas.microsoft.com/office/powerpoint/2010/main" val="3131347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Pendant les </a:t>
            </a:r>
            <a:r>
              <a:rPr lang="fr-FR" err="1"/>
              <a:t>retros</a:t>
            </a:r>
            <a:r>
              <a:rPr lang="fr-FR"/>
              <a:t> : prise de recul sur les choix techniques et sur l’architecture</a:t>
            </a: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11</a:t>
            </a:fld>
            <a:endParaRPr lang="fr-FR"/>
          </a:p>
        </p:txBody>
      </p:sp>
    </p:spTree>
    <p:extLst>
      <p:ext uri="{BB962C8B-B14F-4D97-AF65-F5344CB8AC3E}">
        <p14:creationId xmlns:p14="http://schemas.microsoft.com/office/powerpoint/2010/main" val="104837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David</a:t>
            </a:r>
          </a:p>
          <a:p>
            <a:endParaRPr lang="fr-FR">
              <a:cs typeface="Calibri"/>
            </a:endParaRPr>
          </a:p>
          <a:p>
            <a:r>
              <a:rPr lang="fr-FR">
                <a:cs typeface="Calibri"/>
              </a:rPr>
              <a:t>Incident : Système de notification pour que les système externe puisse être notifié d'un incident, par exemple, il faut que le système de routing soit tenu au courant si jamais il ne peux pas emprunter une route</a:t>
            </a:r>
          </a:p>
          <a:p>
            <a:endParaRPr lang="fr-FR">
              <a:cs typeface="Calibri"/>
            </a:endParaRPr>
          </a:p>
          <a:p>
            <a:r>
              <a:rPr lang="fr-FR">
                <a:cs typeface="Calibri"/>
              </a:rPr>
              <a:t>Maintenance : On pourra voir le statut des équipements avec certaines données affichées, et planifier des maintenances. Le statut des équipements sera récupéré via une API externe, parce que notre système ne gère pas les équipements.</a:t>
            </a:r>
          </a:p>
          <a:p>
            <a:endParaRPr lang="fr-FR">
              <a:cs typeface="Calibri"/>
            </a:endParaRPr>
          </a:p>
          <a:p>
            <a:r>
              <a:rPr lang="fr-FR">
                <a:cs typeface="Calibri"/>
              </a:rPr>
              <a:t>Planning : On aura la possibilité d'avoir plusieurs départements, et donc la mécanique qui permettra d'assigner les tâches au bon département en fonction du type de tâche. Il faudra aussi avoir un emploi du temps qui sera capable de gérer les priorités, par exemple si un département doit s'occuper d'un incident au même moment qu'une maintenance, alors la maintenance sera décalée.</a:t>
            </a: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13</a:t>
            </a:fld>
            <a:endParaRPr lang="fr-FR"/>
          </a:p>
        </p:txBody>
      </p:sp>
    </p:spTree>
    <p:extLst>
      <p:ext uri="{BB962C8B-B14F-4D97-AF65-F5344CB8AC3E}">
        <p14:creationId xmlns:p14="http://schemas.microsoft.com/office/powerpoint/2010/main" val="36193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Alexis</a:t>
            </a:r>
          </a:p>
          <a:p>
            <a:r>
              <a:rPr lang="fr-FR">
                <a:cs typeface="Calibri"/>
              </a:rPr>
              <a:t>Parler en besoin et ajouter la notif</a:t>
            </a: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1</a:t>
            </a:fld>
            <a:endParaRPr lang="fr-FR"/>
          </a:p>
        </p:txBody>
      </p:sp>
    </p:spTree>
    <p:extLst>
      <p:ext uri="{BB962C8B-B14F-4D97-AF65-F5344CB8AC3E}">
        <p14:creationId xmlns:p14="http://schemas.microsoft.com/office/powerpoint/2010/main" val="315711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Une fois qu’on a défini le besoin, on a réfléchi au type d’architecture qu’on pourrait mis en place.</a:t>
            </a:r>
            <a:endParaRPr lang="fr-FR">
              <a:cs typeface="Calibri"/>
            </a:endParaRPr>
          </a:p>
          <a:p>
            <a:r>
              <a:rPr lang="fr-FR">
                <a:cs typeface="Calibri"/>
              </a:rPr>
              <a:t>- Tout d’abord, les use case qu’on a défini nous ont permis de constater que les composants métiers de notre système n’ont pas besoin d’être découplés ou complètement indépendants.</a:t>
            </a:r>
          </a:p>
          <a:p>
            <a:r>
              <a:rPr lang="fr-FR">
                <a:cs typeface="Calibri"/>
              </a:rPr>
              <a:t>Typiquement, il ne serait pas utile de mettre en place une archi orientée services où tous les services ont besoin d’être bien indépendants.</a:t>
            </a:r>
          </a:p>
          <a:p>
            <a:r>
              <a:rPr lang="fr-FR">
                <a:cs typeface="Calibri"/>
              </a:rPr>
              <a:t>- </a:t>
            </a:r>
            <a:r>
              <a:rPr lang="fr-FR" sz="1200">
                <a:ea typeface="+mn-lt"/>
                <a:cs typeface="+mn-lt"/>
              </a:rPr>
              <a:t>Assurer que les composants soient bien liés entre eux avant le déploiement</a:t>
            </a:r>
            <a:endParaRPr lang="fr-FR">
              <a:cs typeface="Calibri"/>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a:cs typeface="Calibri"/>
              </a:rPr>
              <a:t>- </a:t>
            </a:r>
            <a:r>
              <a:rPr lang="fr-FR" sz="1200">
                <a:ea typeface="+mn-lt"/>
                <a:cs typeface="+mn-lt"/>
              </a:rPr>
              <a:t>Simplicité de la mise en place</a:t>
            </a:r>
            <a:endParaRPr lang="fr-FR">
              <a:cs typeface="Calibri"/>
            </a:endParaRP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2</a:t>
            </a:fld>
            <a:endParaRPr lang="fr-FR"/>
          </a:p>
        </p:txBody>
      </p:sp>
    </p:spTree>
    <p:extLst>
      <p:ext uri="{BB962C8B-B14F-4D97-AF65-F5344CB8AC3E}">
        <p14:creationId xmlns:p14="http://schemas.microsoft.com/office/powerpoint/2010/main" val="271763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Une fois le besoin bien défini, nous avons décider de mettre en place une architecture de MVP qui nous permet de couvrir toutes les couches fonctionnelles les plus importantes dont a parlé Alexis. Ce schéma représente le premier diagramme d’architecture qu’on a conçu.</a:t>
            </a:r>
          </a:p>
          <a:p>
            <a:r>
              <a:rPr lang="fr-FR"/>
              <a:t>On le voit bien à travers les clients que nous avons mis en place. </a:t>
            </a:r>
          </a:p>
          <a:p>
            <a:r>
              <a:rPr lang="fr-FR"/>
              <a:t>Chaque client correspond a une couche fonctionnelle essentielle. </a:t>
            </a:r>
          </a:p>
          <a:p>
            <a:r>
              <a:rPr lang="fr-FR"/>
              <a:t>Besoins </a:t>
            </a:r>
            <a:r>
              <a:rPr lang="fr-FR" err="1"/>
              <a:t>metiers</a:t>
            </a:r>
            <a:r>
              <a:rPr lang="fr-FR"/>
              <a:t> différents</a:t>
            </a:r>
          </a:p>
          <a:p>
            <a:r>
              <a:rPr lang="fr-FR"/>
              <a:t>On voit 2 couches dans ce diagramme. Client et logique métier. Pas de couche de données au début.</a:t>
            </a:r>
          </a:p>
          <a:p>
            <a:pPr marL="171450" indent="-171450">
              <a:buFontTx/>
              <a:buChar char="-"/>
            </a:pPr>
            <a:r>
              <a:rPr lang="fr-FR"/>
              <a:t>Pb : pas toutes les couches</a:t>
            </a:r>
          </a:p>
          <a:p>
            <a:pPr marL="171450" indent="-171450">
              <a:buFontTx/>
              <a:buChar char="-"/>
            </a:pPr>
            <a:r>
              <a:rPr lang="fr-FR"/>
              <a:t>Le composant </a:t>
            </a:r>
            <a:r>
              <a:rPr lang="fr-FR" err="1"/>
              <a:t>Task</a:t>
            </a:r>
            <a:r>
              <a:rPr lang="fr-FR"/>
              <a:t> doit </a:t>
            </a:r>
            <a:r>
              <a:rPr lang="fr-FR" err="1"/>
              <a:t>petre</a:t>
            </a:r>
            <a:r>
              <a:rPr lang="fr-FR"/>
              <a:t> </a:t>
            </a:r>
            <a:r>
              <a:rPr lang="fr-FR" err="1"/>
              <a:t>stateful</a:t>
            </a:r>
            <a:r>
              <a:rPr lang="fr-FR"/>
              <a:t>, donc on lui donne une responsabilité qu’il n’est pas censé avoir, cad gérer une liste de taches</a:t>
            </a:r>
          </a:p>
          <a:p>
            <a:pPr marL="171450" indent="-171450">
              <a:buFontTx/>
              <a:buChar char="-"/>
            </a:pPr>
            <a:endParaRPr lang="fr-FR"/>
          </a:p>
          <a:p>
            <a:pPr marL="0" indent="0">
              <a:buFontTx/>
              <a:buNone/>
            </a:pPr>
            <a:r>
              <a:rPr lang="fr-FR"/>
              <a:t>Décidé d’enlever </a:t>
            </a:r>
            <a:r>
              <a:rPr lang="fr-FR" err="1"/>
              <a:t>task</a:t>
            </a:r>
            <a:r>
              <a:rPr lang="fr-FR"/>
              <a:t> </a:t>
            </a:r>
            <a:r>
              <a:rPr lang="fr-FR" err="1"/>
              <a:t>creator</a:t>
            </a:r>
            <a:endParaRPr lang="fr-F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3</a:t>
            </a:fld>
            <a:endParaRPr lang="fr-FR"/>
          </a:p>
        </p:txBody>
      </p:sp>
    </p:spTree>
    <p:extLst>
      <p:ext uri="{BB962C8B-B14F-4D97-AF65-F5344CB8AC3E}">
        <p14:creationId xmlns:p14="http://schemas.microsoft.com/office/powerpoint/2010/main" val="176268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Couche de données permet d’avoir des données persistantes même en cas de </a:t>
            </a:r>
            <a:r>
              <a:rPr lang="fr-FR" err="1"/>
              <a:t>shutdown</a:t>
            </a:r>
            <a:r>
              <a:rPr lang="fr-FR"/>
              <a:t> du système</a:t>
            </a:r>
          </a:p>
          <a:p>
            <a:r>
              <a:rPr lang="fr-FR"/>
              <a:t>Permet d’avoir toutes les couches système minimales pour se concentrer sur le métier par la suite et avoir moins de problème d’intégration d’une couche au système</a:t>
            </a: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4</a:t>
            </a:fld>
            <a:endParaRPr lang="fr-FR"/>
          </a:p>
        </p:txBody>
      </p:sp>
    </p:spTree>
    <p:extLst>
      <p:ext uri="{BB962C8B-B14F-4D97-AF65-F5344CB8AC3E}">
        <p14:creationId xmlns:p14="http://schemas.microsoft.com/office/powerpoint/2010/main" val="1229463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Alexandre</a:t>
            </a:r>
          </a:p>
          <a:p>
            <a:endParaRPr lang="fr-FR">
              <a:cs typeface="Calibri"/>
            </a:endParaRPr>
          </a:p>
          <a:p>
            <a:pPr marL="383540" lvl="1" indent="-171450">
              <a:lnSpc>
                <a:spcPct val="90000"/>
              </a:lnSpc>
              <a:spcBef>
                <a:spcPts val="200"/>
              </a:spcBef>
              <a:spcAft>
                <a:spcPts val="400"/>
              </a:spcAft>
              <a:buFont typeface="Courier New,monospace"/>
              <a:buChar char="o"/>
            </a:pPr>
            <a:r>
              <a:rPr lang="fr-FR"/>
              <a:t>Un front léger, facile à mettre en place </a:t>
            </a:r>
            <a:endParaRPr lang="en-US"/>
          </a:p>
          <a:p>
            <a:pPr marL="383540" lvl="1" indent="-171450">
              <a:lnSpc>
                <a:spcPct val="90000"/>
              </a:lnSpc>
              <a:spcBef>
                <a:spcPts val="200"/>
              </a:spcBef>
              <a:spcAft>
                <a:spcPts val="400"/>
              </a:spcAft>
              <a:buFont typeface="Courier New,monospace"/>
              <a:buChar char="o"/>
            </a:pPr>
            <a:r>
              <a:rPr lang="fr-FR"/>
              <a:t>Besoin de séparer en pages pour imiter les différents clients en fonction du métier </a:t>
            </a:r>
          </a:p>
          <a:p>
            <a:pPr marL="383540" lvl="1" indent="-171450">
              <a:lnSpc>
                <a:spcPct val="90000"/>
              </a:lnSpc>
              <a:spcBef>
                <a:spcPts val="200"/>
              </a:spcBef>
              <a:spcAft>
                <a:spcPts val="400"/>
              </a:spcAft>
              <a:buFont typeface="Courier New,monospace"/>
              <a:buChar char="o"/>
            </a:pPr>
            <a:r>
              <a:rPr lang="fr-FR"/>
              <a:t>Réactif pour mettre à jour la page avec les nouvelles données</a:t>
            </a:r>
          </a:p>
          <a:p>
            <a:endParaRPr lang="fr-FR">
              <a:cs typeface="Calibri" panose="020F0502020204030204"/>
            </a:endParaRPr>
          </a:p>
          <a:p>
            <a:endParaRPr lang="fr-FR">
              <a:cs typeface="Calibri" panose="020F0502020204030204"/>
            </a:endParaRP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5</a:t>
            </a:fld>
            <a:endParaRPr lang="fr-FR"/>
          </a:p>
        </p:txBody>
      </p:sp>
    </p:spTree>
    <p:extLst>
      <p:ext uri="{BB962C8B-B14F-4D97-AF65-F5344CB8AC3E}">
        <p14:creationId xmlns:p14="http://schemas.microsoft.com/office/powerpoint/2010/main" val="404343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Alexandre</a:t>
            </a:r>
          </a:p>
          <a:p>
            <a:endParaRPr lang="fr-FR"/>
          </a:p>
          <a:p>
            <a:pPr marL="171450" indent="-171450">
              <a:lnSpc>
                <a:spcPct val="90000"/>
              </a:lnSpc>
              <a:spcBef>
                <a:spcPts val="1200"/>
              </a:spcBef>
              <a:spcAft>
                <a:spcPts val="200"/>
              </a:spcAft>
              <a:buFont typeface="Arial,Sans-Serif"/>
              <a:buChar char="•"/>
            </a:pPr>
            <a:r>
              <a:rPr lang="fr-FR"/>
              <a:t>Pourquoi Spring Boot et JPA/Hibernate ?</a:t>
            </a:r>
            <a:endParaRPr lang="en-US"/>
          </a:p>
          <a:p>
            <a:pPr marL="628650" lvl="1" indent="-171450">
              <a:lnSpc>
                <a:spcPct val="90000"/>
              </a:lnSpc>
              <a:spcBef>
                <a:spcPts val="200"/>
              </a:spcBef>
              <a:spcAft>
                <a:spcPts val="400"/>
              </a:spcAft>
              <a:buFont typeface="Arial,Sans-Serif"/>
              <a:buChar char="•"/>
            </a:pPr>
            <a:r>
              <a:rPr lang="fr-FR"/>
              <a:t>Consistent pour une application monolithe par rapport à Node</a:t>
            </a:r>
            <a:endParaRPr lang="en-US"/>
          </a:p>
          <a:p>
            <a:pPr marL="628650" lvl="1" indent="-171450">
              <a:lnSpc>
                <a:spcPct val="90000"/>
              </a:lnSpc>
              <a:spcBef>
                <a:spcPts val="200"/>
              </a:spcBef>
              <a:spcAft>
                <a:spcPts val="400"/>
              </a:spcAft>
              <a:buFont typeface="Arial,Sans-Serif"/>
              <a:buChar char="•"/>
            </a:pPr>
            <a:r>
              <a:rPr lang="fr-FR"/>
              <a:t>Plus facile d’utilisation par rapport à Java EE</a:t>
            </a:r>
            <a:endParaRPr lang="en-US"/>
          </a:p>
          <a:p>
            <a:pPr marL="628650" lvl="1" indent="-171450">
              <a:lnSpc>
                <a:spcPct val="90000"/>
              </a:lnSpc>
              <a:spcBef>
                <a:spcPts val="200"/>
              </a:spcBef>
              <a:spcAft>
                <a:spcPts val="400"/>
              </a:spcAft>
              <a:buFont typeface="Arial,Sans-Serif"/>
              <a:buChar char="•"/>
            </a:pPr>
            <a:r>
              <a:rPr lang="fr-FR"/>
              <a:t>JPA est déjà intégré à Spring et permet d’accéder facilement et de manière sécurisé à la base de donnée (pas d’injection SQL)</a:t>
            </a:r>
          </a:p>
          <a:p>
            <a:pPr marL="457200" lvl="1" indent="0">
              <a:lnSpc>
                <a:spcPct val="90000"/>
              </a:lnSpc>
              <a:spcBef>
                <a:spcPts val="200"/>
              </a:spcBef>
              <a:spcAft>
                <a:spcPts val="400"/>
              </a:spcAft>
              <a:buFont typeface="Arial,Sans-Serif"/>
              <a:buNone/>
            </a:pPr>
            <a:endParaRPr lang="fr-FR">
              <a:cs typeface="Calibri"/>
            </a:endParaRPr>
          </a:p>
          <a:p>
            <a:pPr marL="0" lvl="0" indent="0">
              <a:lnSpc>
                <a:spcPct val="90000"/>
              </a:lnSpc>
              <a:spcBef>
                <a:spcPts val="200"/>
              </a:spcBef>
              <a:spcAft>
                <a:spcPts val="400"/>
              </a:spcAft>
              <a:buFont typeface="Arial,Sans-Serif"/>
              <a:buNone/>
            </a:pPr>
            <a:r>
              <a:rPr lang="fr-FR">
                <a:cs typeface="Calibri"/>
              </a:rPr>
              <a:t>Besoin : </a:t>
            </a:r>
          </a:p>
          <a:p>
            <a:pPr marL="171450" lvl="0" indent="-171450">
              <a:lnSpc>
                <a:spcPct val="90000"/>
              </a:lnSpc>
              <a:spcBef>
                <a:spcPts val="200"/>
              </a:spcBef>
              <a:spcAft>
                <a:spcPts val="400"/>
              </a:spcAft>
              <a:buFont typeface="Arial" panose="020B0604020202020204" pitchFamily="34" charset="0"/>
              <a:buChar char="•"/>
            </a:pPr>
            <a:r>
              <a:rPr lang="fr-FR">
                <a:cs typeface="Calibri"/>
              </a:rPr>
              <a:t>Avoir une structure bien codifiée et bien formée</a:t>
            </a:r>
          </a:p>
          <a:p>
            <a:pPr marL="171450" lvl="0" indent="-171450">
              <a:lnSpc>
                <a:spcPct val="90000"/>
              </a:lnSpc>
              <a:spcBef>
                <a:spcPts val="200"/>
              </a:spcBef>
              <a:spcAft>
                <a:spcPts val="400"/>
              </a:spcAft>
              <a:buFont typeface="Arial" panose="020B0604020202020204" pitchFamily="34" charset="0"/>
              <a:buChar char="•"/>
            </a:pPr>
            <a:r>
              <a:rPr lang="fr-FR">
                <a:cs typeface="Calibri"/>
              </a:rPr>
              <a:t>Typage fort au sein des entités pour assurer la cohérence entre composants</a:t>
            </a:r>
          </a:p>
          <a:p>
            <a:pPr marL="171450" lvl="0" indent="-171450">
              <a:lnSpc>
                <a:spcPct val="90000"/>
              </a:lnSpc>
              <a:spcBef>
                <a:spcPts val="200"/>
              </a:spcBef>
              <a:spcAft>
                <a:spcPts val="400"/>
              </a:spcAft>
              <a:buFont typeface="Arial" panose="020B0604020202020204" pitchFamily="34" charset="0"/>
              <a:buChar char="•"/>
            </a:pPr>
            <a:r>
              <a:rPr lang="fr-FR">
                <a:cs typeface="Calibri"/>
              </a:rPr>
              <a:t>Composants qui permettent de manipuler des objets métiers</a:t>
            </a:r>
          </a:p>
          <a:p>
            <a:pPr marL="171450" lvl="0" indent="-171450">
              <a:lnSpc>
                <a:spcPct val="90000"/>
              </a:lnSpc>
              <a:spcBef>
                <a:spcPts val="200"/>
              </a:spcBef>
              <a:spcAft>
                <a:spcPts val="400"/>
              </a:spcAft>
              <a:buFont typeface="Arial" panose="020B0604020202020204" pitchFamily="34" charset="0"/>
              <a:buChar char="•"/>
            </a:pPr>
            <a:r>
              <a:rPr lang="fr-FR">
                <a:cs typeface="Calibri"/>
              </a:rPr>
              <a:t>Conserver le même langage entre les composants</a:t>
            </a:r>
          </a:p>
          <a:p>
            <a:pPr marL="171450" lvl="0" indent="-171450">
              <a:lnSpc>
                <a:spcPct val="90000"/>
              </a:lnSpc>
              <a:spcBef>
                <a:spcPts val="200"/>
              </a:spcBef>
              <a:spcAft>
                <a:spcPts val="400"/>
              </a:spcAft>
              <a:buFont typeface="Arial" panose="020B0604020202020204" pitchFamily="34" charset="0"/>
              <a:buChar char="•"/>
            </a:pPr>
            <a:r>
              <a:rPr lang="en-US"/>
              <a:t>JPA </a:t>
            </a:r>
            <a:r>
              <a:rPr lang="en-US" err="1"/>
              <a:t>permet</a:t>
            </a:r>
            <a:r>
              <a:rPr lang="en-US"/>
              <a:t> </a:t>
            </a:r>
            <a:r>
              <a:rPr lang="en-US" err="1"/>
              <a:t>d’apporter</a:t>
            </a:r>
            <a:r>
              <a:rPr lang="en-US"/>
              <a:t> plus de </a:t>
            </a:r>
            <a:r>
              <a:rPr lang="en-US" err="1"/>
              <a:t>sécurité</a:t>
            </a:r>
            <a:endParaRPr lang="en-US"/>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6</a:t>
            </a:fld>
            <a:endParaRPr lang="fr-FR"/>
          </a:p>
        </p:txBody>
      </p:sp>
    </p:spTree>
    <p:extLst>
      <p:ext uri="{BB962C8B-B14F-4D97-AF65-F5344CB8AC3E}">
        <p14:creationId xmlns:p14="http://schemas.microsoft.com/office/powerpoint/2010/main" val="279221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Alexandre</a:t>
            </a: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7</a:t>
            </a:fld>
            <a:endParaRPr lang="fr-FR"/>
          </a:p>
        </p:txBody>
      </p:sp>
    </p:spTree>
    <p:extLst>
      <p:ext uri="{BB962C8B-B14F-4D97-AF65-F5344CB8AC3E}">
        <p14:creationId xmlns:p14="http://schemas.microsoft.com/office/powerpoint/2010/main" val="11381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 – on ne savait pas si l’entité </a:t>
            </a:r>
            <a:r>
              <a:rPr lang="fr-FR" err="1"/>
              <a:t>Task</a:t>
            </a:r>
            <a:r>
              <a:rPr lang="fr-FR"/>
              <a:t> qui est classe mère de Maintenance et </a:t>
            </a:r>
            <a:r>
              <a:rPr lang="fr-FR" err="1"/>
              <a:t>Mishap</a:t>
            </a:r>
            <a:r>
              <a:rPr lang="fr-FR"/>
              <a:t> allait rester, on voulait donc séparer ces entités dans des tables différentes. </a:t>
            </a:r>
          </a:p>
          <a:p>
            <a:r>
              <a:rPr lang="fr-FR"/>
              <a:t>Maintenance qu’on sait que </a:t>
            </a:r>
            <a:r>
              <a:rPr lang="fr-FR" err="1"/>
              <a:t>Task</a:t>
            </a:r>
            <a:r>
              <a:rPr lang="fr-FR"/>
              <a:t> est nécessaire, on pense passer à une représentation de l’héritage (avec une table commune et des tables ne contenant que les attributs différents pour identifier facilement les attributs communs dans la BD.)</a:t>
            </a:r>
            <a:endParaRPr lang="fr-FR">
              <a:cs typeface="Calibri"/>
            </a:endParaRPr>
          </a:p>
          <a:p>
            <a:endParaRPr lang="fr-FR"/>
          </a:p>
          <a:p>
            <a:r>
              <a:rPr lang="fr-FR">
                <a:cs typeface="Calibri"/>
              </a:rPr>
              <a:t>2 – les composants gèrent leur propre entités et leur cycle de vie </a:t>
            </a:r>
            <a:r>
              <a:rPr lang="fr-FR" err="1">
                <a:cs typeface="Calibri"/>
              </a:rPr>
              <a:t>eux-même</a:t>
            </a:r>
            <a:endParaRPr lang="fr-FR">
              <a:cs typeface="Calibri"/>
            </a:endParaRPr>
          </a:p>
          <a:p>
            <a:endParaRPr lang="fr-FR">
              <a:cs typeface="Calibri"/>
            </a:endParaRPr>
          </a:p>
          <a:p>
            <a:r>
              <a:rPr lang="fr-FR">
                <a:cs typeface="Calibri"/>
              </a:rPr>
              <a:t>3 – Si on veut créer plusieurs instances de composant, pas de pb de synchro, + les composants n’ont qu’une seule responsabilité et n’ont pas besoin de gérer un état</a:t>
            </a:r>
          </a:p>
          <a:p>
            <a:endParaRPr lang="fr-FR">
              <a:cs typeface="Calibri"/>
            </a:endParaRPr>
          </a:p>
          <a:p>
            <a:endParaRPr lang="fr-FR">
              <a:cs typeface="Calibri"/>
            </a:endParaRPr>
          </a:p>
          <a:p>
            <a:endParaRPr lang="fr-FR">
              <a:cs typeface="Calibri"/>
            </a:endParaRPr>
          </a:p>
          <a:p>
            <a:endParaRPr lang="fr-FR">
              <a:cs typeface="Calibri"/>
            </a:endParaRPr>
          </a:p>
          <a:p>
            <a:endParaRPr lang="fr-FR">
              <a:cs typeface="Calibri"/>
            </a:endParaRPr>
          </a:p>
          <a:p>
            <a:pPr marL="171450" indent="-171450">
              <a:lnSpc>
                <a:spcPct val="90000"/>
              </a:lnSpc>
              <a:spcBef>
                <a:spcPts val="1200"/>
              </a:spcBef>
              <a:spcAft>
                <a:spcPts val="200"/>
              </a:spcAft>
              <a:buFont typeface="Arial,Sans-Serif"/>
              <a:buChar char="•"/>
            </a:pPr>
            <a:r>
              <a:rPr lang="fr-FR"/>
              <a:t> Définition de différents profils</a:t>
            </a:r>
            <a:endParaRPr lang="en-US"/>
          </a:p>
          <a:p>
            <a:pPr marL="171450" indent="-171450">
              <a:lnSpc>
                <a:spcPct val="90000"/>
              </a:lnSpc>
              <a:spcBef>
                <a:spcPts val="1200"/>
              </a:spcBef>
              <a:spcAft>
                <a:spcPts val="200"/>
              </a:spcAft>
              <a:buFont typeface="Arial,Sans-Serif"/>
              <a:buChar char="•"/>
            </a:pPr>
            <a:r>
              <a:rPr lang="fr-FR"/>
              <a:t> Communication REST </a:t>
            </a:r>
            <a:endParaRPr lang="en-US"/>
          </a:p>
          <a:p>
            <a:pPr marL="171450" indent="-171450">
              <a:lnSpc>
                <a:spcPct val="90000"/>
              </a:lnSpc>
              <a:spcBef>
                <a:spcPts val="1200"/>
              </a:spcBef>
              <a:spcAft>
                <a:spcPts val="200"/>
              </a:spcAft>
              <a:buFont typeface="Arial,Sans-Serif"/>
              <a:buChar char="•"/>
            </a:pPr>
            <a:r>
              <a:rPr lang="fr-FR"/>
              <a:t> Une table pour chaque objet en tant que représentation de l’héritage dans le BD</a:t>
            </a:r>
            <a:endParaRPr lang="fr-FR">
              <a:cs typeface="Calibri"/>
            </a:endParaRPr>
          </a:p>
          <a:p>
            <a:pPr marL="171450" indent="-171450">
              <a:lnSpc>
                <a:spcPct val="90000"/>
              </a:lnSpc>
              <a:spcBef>
                <a:spcPts val="1200"/>
              </a:spcBef>
              <a:spcAft>
                <a:spcPts val="200"/>
              </a:spcAft>
              <a:buFont typeface="Arial,Sans-Serif"/>
              <a:buChar char="•"/>
            </a:pPr>
            <a:r>
              <a:rPr lang="fr-FR"/>
              <a:t> Tests d’intégration avec </a:t>
            </a:r>
            <a:r>
              <a:rPr lang="fr-FR" err="1"/>
              <a:t>Cucumber</a:t>
            </a:r>
            <a:r>
              <a:rPr lang="fr-FR"/>
              <a:t> pour se rapprocher du métier</a:t>
            </a:r>
            <a:endParaRPr lang="en-US"/>
          </a:p>
          <a:p>
            <a:pPr marL="171450" indent="-171450">
              <a:lnSpc>
                <a:spcPct val="90000"/>
              </a:lnSpc>
              <a:spcBef>
                <a:spcPts val="1200"/>
              </a:spcBef>
              <a:spcAft>
                <a:spcPts val="200"/>
              </a:spcAft>
              <a:buFont typeface="Arial,Sans-Serif"/>
              <a:buChar char="•"/>
            </a:pPr>
            <a:r>
              <a:rPr lang="fr-FR"/>
              <a:t> Les entités sont dans les composants qui les gèrent et pas dans un composant séparé</a:t>
            </a:r>
            <a:endParaRPr lang="en-US"/>
          </a:p>
          <a:p>
            <a:pPr marL="171450" indent="-171450">
              <a:lnSpc>
                <a:spcPct val="90000"/>
              </a:lnSpc>
              <a:spcBef>
                <a:spcPts val="1200"/>
              </a:spcBef>
              <a:spcAft>
                <a:spcPts val="200"/>
              </a:spcAft>
              <a:buFont typeface="Arial,Sans-Serif"/>
              <a:buChar char="•"/>
            </a:pPr>
            <a:r>
              <a:rPr lang="fr-FR"/>
              <a:t> Que des composants </a:t>
            </a:r>
            <a:r>
              <a:rPr lang="fr-FR" err="1"/>
              <a:t>stateless</a:t>
            </a:r>
            <a:r>
              <a:rPr lang="fr-FR"/>
              <a:t>, pourquoi ?</a:t>
            </a:r>
            <a:endParaRPr lang="en-US"/>
          </a:p>
          <a:p>
            <a:endParaRPr lang="fr-FR">
              <a:cs typeface="Calibri"/>
            </a:endParaRPr>
          </a:p>
        </p:txBody>
      </p:sp>
      <p:sp>
        <p:nvSpPr>
          <p:cNvPr id="4" name="Espace réservé du numéro de diapositive 3"/>
          <p:cNvSpPr>
            <a:spLocks noGrp="1"/>
          </p:cNvSpPr>
          <p:nvPr>
            <p:ph type="sldNum" sz="quarter" idx="5"/>
          </p:nvPr>
        </p:nvSpPr>
        <p:spPr/>
        <p:txBody>
          <a:bodyPr/>
          <a:lstStyle/>
          <a:p>
            <a:fld id="{13BB1D25-ABC8-47E5-9B46-BD3846BB9DEB}" type="slidenum">
              <a:rPr lang="fr-FR" smtClean="0"/>
              <a:t>8</a:t>
            </a:fld>
            <a:endParaRPr lang="fr-FR"/>
          </a:p>
        </p:txBody>
      </p:sp>
    </p:spTree>
    <p:extLst>
      <p:ext uri="{BB962C8B-B14F-4D97-AF65-F5344CB8AC3E}">
        <p14:creationId xmlns:p14="http://schemas.microsoft.com/office/powerpoint/2010/main" val="257838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CC71DF24-8590-4BAE-A0E4-B3EA85457438}" type="datetime1">
              <a:rPr lang="de-DE" smtClean="0"/>
              <a:t>10.11.2020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81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D2E12F1-3D15-4DCD-9F1D-D79874E44604}" type="datetime1">
              <a:rPr lang="de-DE" smtClean="0"/>
              <a:t>10.11.2020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04974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86FE844-1E12-424A-97D6-EC4ADB6A51B2}" type="datetime1">
              <a:rPr lang="de-DE" smtClean="0"/>
              <a:t>10.11.2020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99296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2D95614-F2D0-432C-8443-5F64CC48A016}" type="datetime1">
              <a:rPr lang="de-DE" smtClean="0"/>
              <a:t>10.11.2020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127191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F8C03A3-E380-4FCF-8955-35BEC3D379EF}" type="datetime1">
              <a:rPr lang="de-DE" smtClean="0"/>
              <a:t>10.11.2020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58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7E420E47-922B-43C0-8EFB-A9ED964A4762}" type="datetime1">
              <a:rPr lang="de-DE" smtClean="0"/>
              <a:t>10.11.2020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5357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6812005E-5351-4B61-83E4-4E9CED778DA1}" type="datetime1">
              <a:rPr lang="de-DE" smtClean="0"/>
              <a:t>10.11.2020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97270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674D672F-D837-4E78-9745-433CE5159E14}" type="datetime1">
              <a:rPr lang="de-DE" smtClean="0"/>
              <a:t>10.11.2020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56822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B65EDF-CBFF-4D3F-AD35-7268B0292097}" type="datetime1">
              <a:rPr lang="de-DE" smtClean="0"/>
              <a:t>10.11.2020</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47511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37BDC7-7A73-4435-8AD4-78BA38A44310}" type="datetime1">
              <a:rPr lang="de-DE" smtClean="0"/>
              <a:t>10.11.2020</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C6CCC6-2BE5-4E42-96A4-D1E8E81A3D8E}" type="slidenum">
              <a:rPr lang="de-DE" smtClean="0"/>
              <a:t>‹#›</a:t>
            </a:fld>
            <a:endParaRPr lang="de-DE"/>
          </a:p>
        </p:txBody>
      </p:sp>
    </p:spTree>
    <p:extLst>
      <p:ext uri="{BB962C8B-B14F-4D97-AF65-F5344CB8AC3E}">
        <p14:creationId xmlns:p14="http://schemas.microsoft.com/office/powerpoint/2010/main" val="184519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AADDE1-CD51-4567-97BD-20B361BB52D4}" type="datetime1">
              <a:rPr lang="de-DE" smtClean="0"/>
              <a:t>10.11.2020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42168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2684A6-FCC9-42BD-BAEC-207A6692CC86}" type="datetime1">
              <a:rPr lang="de-DE" smtClean="0"/>
              <a:t>10.11.2020</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C6CCC6-2BE5-4E42-96A4-D1E8E81A3D8E}" type="slidenum">
              <a:rPr lang="de-DE" smtClean="0"/>
              <a:t>‹#›</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257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6730000" y="2276478"/>
            <a:ext cx="4813072" cy="2048634"/>
          </a:xfrm>
        </p:spPr>
        <p:txBody>
          <a:bodyPr>
            <a:normAutofit/>
          </a:bodyPr>
          <a:lstStyle/>
          <a:p>
            <a:r>
              <a:rPr lang="de-DE" sz="6800"/>
              <a:t>Train </a:t>
            </a:r>
            <a:r>
              <a:rPr lang="de-DE" sz="6800" err="1"/>
              <a:t>management</a:t>
            </a:r>
            <a:endParaRPr lang="de-DE" sz="6800"/>
          </a:p>
        </p:txBody>
      </p:sp>
      <p:sp>
        <p:nvSpPr>
          <p:cNvPr id="3" name="Sous-titre 2"/>
          <p:cNvSpPr>
            <a:spLocks noGrp="1"/>
          </p:cNvSpPr>
          <p:nvPr>
            <p:ph type="subTitle" idx="1"/>
          </p:nvPr>
        </p:nvSpPr>
        <p:spPr>
          <a:xfrm>
            <a:off x="6729999" y="4455621"/>
            <a:ext cx="4829101" cy="1238616"/>
          </a:xfrm>
        </p:spPr>
        <p:txBody>
          <a:bodyPr>
            <a:normAutofit/>
          </a:bodyPr>
          <a:lstStyle/>
          <a:p>
            <a:r>
              <a:rPr lang="fr-FR">
                <a:solidFill>
                  <a:schemeClr val="tx1">
                    <a:lumMod val="85000"/>
                    <a:lumOff val="15000"/>
                  </a:schemeClr>
                </a:solidFill>
              </a:rPr>
              <a:t>Preventive maintenance and breakdown</a:t>
            </a:r>
            <a:endParaRPr lang="de-DE">
              <a:solidFill>
                <a:schemeClr val="tx1">
                  <a:lumMod val="85000"/>
                  <a:lumOff val="15000"/>
                </a:schemeClr>
              </a:solidFill>
            </a:endParaRPr>
          </a:p>
        </p:txBody>
      </p:sp>
      <p:pic>
        <p:nvPicPr>
          <p:cNvPr id="1026" name="Picture 2" descr="Railway management, railway construction and track-based services | PKP  CARGO INTERNATIONAL | Comprehensive transport and logistics services">
            <a:extLst>
              <a:ext uri="{FF2B5EF4-FFF2-40B4-BE49-F238E27FC236}">
                <a16:creationId xmlns:a16="http://schemas.microsoft.com/office/drawing/2014/main" id="{6F46419F-9E7F-49E2-A325-6E85938055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96" r="6966" b="-2"/>
          <a:stretch/>
        </p:blipFill>
        <p:spPr bwMode="auto">
          <a:xfrm>
            <a:off x="633999" y="640081"/>
            <a:ext cx="5462001"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Straight Connector 98">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F85B92BC-678C-4E14-97E6-3227DEF86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D2644120-A6B9-4D5C-8A60-E2F4CC220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ZoneTexte 8">
            <a:extLst>
              <a:ext uri="{FF2B5EF4-FFF2-40B4-BE49-F238E27FC236}">
                <a16:creationId xmlns:a16="http://schemas.microsoft.com/office/drawing/2014/main" id="{93184F1C-804A-46A4-BD20-0D3C0D64071B}"/>
              </a:ext>
            </a:extLst>
          </p:cNvPr>
          <p:cNvSpPr txBox="1"/>
          <p:nvPr/>
        </p:nvSpPr>
        <p:spPr>
          <a:xfrm>
            <a:off x="3128040" y="6390856"/>
            <a:ext cx="5935920" cy="523220"/>
          </a:xfrm>
          <a:prstGeom prst="rect">
            <a:avLst/>
          </a:prstGeom>
          <a:noFill/>
        </p:spPr>
        <p:txBody>
          <a:bodyPr wrap="none" rtlCol="0">
            <a:spAutoFit/>
          </a:bodyPr>
          <a:lstStyle/>
          <a:p>
            <a:pPr algn="ctr"/>
            <a:r>
              <a:rPr lang="fr-FR" sz="1400" b="1"/>
              <a:t>TEAM A</a:t>
            </a:r>
          </a:p>
          <a:p>
            <a:pPr algn="ctr"/>
            <a:r>
              <a:rPr lang="fr-FR" sz="1400" b="1"/>
              <a:t>Younes Abdennadher – David </a:t>
            </a:r>
            <a:r>
              <a:rPr lang="fr-FR" sz="1400" b="1" err="1"/>
              <a:t>Bisegna</a:t>
            </a:r>
            <a:r>
              <a:rPr lang="fr-FR" sz="1400" b="1"/>
              <a:t> – Alexis Lefebvre – Alexandre </a:t>
            </a:r>
            <a:r>
              <a:rPr lang="fr-FR" sz="1400" b="1" err="1"/>
              <a:t>Longordo</a:t>
            </a:r>
            <a:endParaRPr lang="fr-FR" sz="1400" b="1"/>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3296A-24CD-4EF8-851C-ABE86F06AB06}"/>
              </a:ext>
            </a:extLst>
          </p:cNvPr>
          <p:cNvSpPr>
            <a:spLocks noGrp="1"/>
          </p:cNvSpPr>
          <p:nvPr>
            <p:ph type="title"/>
          </p:nvPr>
        </p:nvSpPr>
        <p:spPr>
          <a:xfrm>
            <a:off x="1097279" y="286603"/>
            <a:ext cx="10322329" cy="1450757"/>
          </a:xfrm>
        </p:spPr>
        <p:txBody>
          <a:bodyPr>
            <a:normAutofit/>
          </a:bodyPr>
          <a:lstStyle/>
          <a:p>
            <a:r>
              <a:rPr lang="fr-FR" sz="4400"/>
              <a:t>Choix techniques </a:t>
            </a:r>
          </a:p>
        </p:txBody>
      </p:sp>
      <p:sp>
        <p:nvSpPr>
          <p:cNvPr id="4" name="Espace réservé du numéro de diapositive 3">
            <a:extLst>
              <a:ext uri="{FF2B5EF4-FFF2-40B4-BE49-F238E27FC236}">
                <a16:creationId xmlns:a16="http://schemas.microsoft.com/office/drawing/2014/main" id="{E470E987-5432-47A2-9A1A-23418E5B5635}"/>
              </a:ext>
            </a:extLst>
          </p:cNvPr>
          <p:cNvSpPr>
            <a:spLocks noGrp="1"/>
          </p:cNvSpPr>
          <p:nvPr>
            <p:ph type="sldNum" sz="quarter" idx="12"/>
          </p:nvPr>
        </p:nvSpPr>
        <p:spPr/>
        <p:txBody>
          <a:bodyPr/>
          <a:lstStyle/>
          <a:p>
            <a:fld id="{27C6CCC6-2BE5-4E42-96A4-D1E8E81A3D8E}" type="slidenum">
              <a:rPr lang="de-DE" smtClean="0"/>
              <a:t>9</a:t>
            </a:fld>
            <a:endParaRPr lang="de-DE"/>
          </a:p>
        </p:txBody>
      </p:sp>
      <p:pic>
        <p:nvPicPr>
          <p:cNvPr id="3" name="Image 4">
            <a:extLst>
              <a:ext uri="{FF2B5EF4-FFF2-40B4-BE49-F238E27FC236}">
                <a16:creationId xmlns:a16="http://schemas.microsoft.com/office/drawing/2014/main" id="{47383430-70C0-4F61-AF9C-E2B9C65EB205}"/>
              </a:ext>
            </a:extLst>
          </p:cNvPr>
          <p:cNvPicPr>
            <a:picLocks noChangeAspect="1"/>
          </p:cNvPicPr>
          <p:nvPr/>
        </p:nvPicPr>
        <p:blipFill>
          <a:blip r:embed="rId3"/>
          <a:stretch>
            <a:fillRect/>
          </a:stretch>
        </p:blipFill>
        <p:spPr>
          <a:xfrm>
            <a:off x="5278187" y="2640834"/>
            <a:ext cx="1678668" cy="1678668"/>
          </a:xfrm>
          <a:prstGeom prst="rect">
            <a:avLst/>
          </a:prstGeom>
        </p:spPr>
      </p:pic>
      <p:sp>
        <p:nvSpPr>
          <p:cNvPr id="5" name="ZoneTexte 4">
            <a:extLst>
              <a:ext uri="{FF2B5EF4-FFF2-40B4-BE49-F238E27FC236}">
                <a16:creationId xmlns:a16="http://schemas.microsoft.com/office/drawing/2014/main" id="{1E41A57C-F602-45D0-9C29-E485FB7FF61A}"/>
              </a:ext>
            </a:extLst>
          </p:cNvPr>
          <p:cNvSpPr txBox="1"/>
          <p:nvPr/>
        </p:nvSpPr>
        <p:spPr>
          <a:xfrm>
            <a:off x="4742623" y="4485941"/>
            <a:ext cx="2750457"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a:ea typeface="+mn-lt"/>
                <a:cs typeface="+mn-lt"/>
              </a:rPr>
              <a:t> Communication REST </a:t>
            </a:r>
            <a:endParaRPr lang="fr-FR" sz="2000">
              <a:cs typeface="Calibri"/>
            </a:endParaRPr>
          </a:p>
          <a:p>
            <a:pPr algn="l"/>
            <a:endParaRPr lang="fr-FR">
              <a:cs typeface="Calibri"/>
            </a:endParaRPr>
          </a:p>
        </p:txBody>
      </p:sp>
      <p:pic>
        <p:nvPicPr>
          <p:cNvPr id="6" name="Image 6">
            <a:extLst>
              <a:ext uri="{FF2B5EF4-FFF2-40B4-BE49-F238E27FC236}">
                <a16:creationId xmlns:a16="http://schemas.microsoft.com/office/drawing/2014/main" id="{B54BC06D-AA50-47D1-A897-D6D8827E708C}"/>
              </a:ext>
            </a:extLst>
          </p:cNvPr>
          <p:cNvPicPr>
            <a:picLocks noChangeAspect="1"/>
          </p:cNvPicPr>
          <p:nvPr/>
        </p:nvPicPr>
        <p:blipFill>
          <a:blip r:embed="rId4"/>
          <a:stretch>
            <a:fillRect/>
          </a:stretch>
        </p:blipFill>
        <p:spPr>
          <a:xfrm>
            <a:off x="1563903" y="2669851"/>
            <a:ext cx="1499054" cy="1462768"/>
          </a:xfrm>
          <a:prstGeom prst="rect">
            <a:avLst/>
          </a:prstGeom>
        </p:spPr>
      </p:pic>
      <p:sp>
        <p:nvSpPr>
          <p:cNvPr id="7" name="ZoneTexte 6">
            <a:extLst>
              <a:ext uri="{FF2B5EF4-FFF2-40B4-BE49-F238E27FC236}">
                <a16:creationId xmlns:a16="http://schemas.microsoft.com/office/drawing/2014/main" id="{B75AE29A-8483-4AE8-B9E5-76D7175C0950}"/>
              </a:ext>
            </a:extLst>
          </p:cNvPr>
          <p:cNvSpPr txBox="1"/>
          <p:nvPr/>
        </p:nvSpPr>
        <p:spPr>
          <a:xfrm>
            <a:off x="1102850" y="4451254"/>
            <a:ext cx="24463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a:ea typeface="+mn-lt"/>
                <a:cs typeface="+mn-lt"/>
              </a:rPr>
              <a:t>Tests d’intégration avec </a:t>
            </a:r>
            <a:r>
              <a:rPr lang="fr-FR" sz="2000" err="1">
                <a:ea typeface="+mn-lt"/>
                <a:cs typeface="+mn-lt"/>
              </a:rPr>
              <a:t>Cucumber</a:t>
            </a:r>
            <a:endParaRPr lang="fr-FR" sz="2000" err="1">
              <a:cs typeface="Calibri"/>
            </a:endParaRPr>
          </a:p>
        </p:txBody>
      </p:sp>
      <p:pic>
        <p:nvPicPr>
          <p:cNvPr id="8" name="Image 8">
            <a:extLst>
              <a:ext uri="{FF2B5EF4-FFF2-40B4-BE49-F238E27FC236}">
                <a16:creationId xmlns:a16="http://schemas.microsoft.com/office/drawing/2014/main" id="{35BB14F3-269E-4730-A67A-DC19E67B7010}"/>
              </a:ext>
            </a:extLst>
          </p:cNvPr>
          <p:cNvPicPr>
            <a:picLocks noChangeAspect="1"/>
          </p:cNvPicPr>
          <p:nvPr/>
        </p:nvPicPr>
        <p:blipFill>
          <a:blip r:embed="rId5"/>
          <a:stretch>
            <a:fillRect/>
          </a:stretch>
        </p:blipFill>
        <p:spPr>
          <a:xfrm>
            <a:off x="8661378" y="2546007"/>
            <a:ext cx="2276168" cy="1937570"/>
          </a:xfrm>
          <a:prstGeom prst="rect">
            <a:avLst/>
          </a:prstGeom>
        </p:spPr>
      </p:pic>
      <p:sp>
        <p:nvSpPr>
          <p:cNvPr id="9" name="ZoneTexte 8">
            <a:extLst>
              <a:ext uri="{FF2B5EF4-FFF2-40B4-BE49-F238E27FC236}">
                <a16:creationId xmlns:a16="http://schemas.microsoft.com/office/drawing/2014/main" id="{A693B281-264E-40D7-ADA1-A7DB50C46E9C}"/>
              </a:ext>
            </a:extLst>
          </p:cNvPr>
          <p:cNvSpPr txBox="1"/>
          <p:nvPr/>
        </p:nvSpPr>
        <p:spPr>
          <a:xfrm>
            <a:off x="8343687" y="4485940"/>
            <a:ext cx="2750457"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a:cs typeface="Calibri"/>
              </a:rPr>
              <a:t>Environnement de Production</a:t>
            </a:r>
          </a:p>
          <a:p>
            <a:pPr algn="l"/>
            <a:endParaRPr lang="fr-FR">
              <a:cs typeface="Calibri"/>
            </a:endParaRPr>
          </a:p>
        </p:txBody>
      </p:sp>
    </p:spTree>
    <p:extLst>
      <p:ext uri="{BB962C8B-B14F-4D97-AF65-F5344CB8AC3E}">
        <p14:creationId xmlns:p14="http://schemas.microsoft.com/office/powerpoint/2010/main" val="83702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279524-35BB-4EF5-8825-830418ED9DB0}"/>
              </a:ext>
            </a:extLst>
          </p:cNvPr>
          <p:cNvSpPr>
            <a:spLocks noGrp="1"/>
          </p:cNvSpPr>
          <p:nvPr>
            <p:ph type="ctrTitle"/>
          </p:nvPr>
        </p:nvSpPr>
        <p:spPr>
          <a:xfrm>
            <a:off x="1097280" y="758952"/>
            <a:ext cx="10058400" cy="3449366"/>
          </a:xfrm>
        </p:spPr>
        <p:txBody>
          <a:bodyPr>
            <a:normAutofit/>
          </a:bodyPr>
          <a:lstStyle/>
          <a:p>
            <a:pPr algn="ctr"/>
            <a:r>
              <a:rPr lang="fr-FR" sz="6600"/>
              <a:t>Démonstration du scénario</a:t>
            </a:r>
          </a:p>
        </p:txBody>
      </p:sp>
    </p:spTree>
    <p:extLst>
      <p:ext uri="{BB962C8B-B14F-4D97-AF65-F5344CB8AC3E}">
        <p14:creationId xmlns:p14="http://schemas.microsoft.com/office/powerpoint/2010/main" val="180471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147F4-4300-442F-BB9C-455C85B04EF1}"/>
              </a:ext>
            </a:extLst>
          </p:cNvPr>
          <p:cNvSpPr>
            <a:spLocks noGrp="1"/>
          </p:cNvSpPr>
          <p:nvPr>
            <p:ph type="title"/>
          </p:nvPr>
        </p:nvSpPr>
        <p:spPr/>
        <p:txBody>
          <a:bodyPr/>
          <a:lstStyle/>
          <a:p>
            <a:r>
              <a:rPr lang="fr-FR">
                <a:ea typeface="+mj-lt"/>
                <a:cs typeface="+mj-lt"/>
              </a:rPr>
              <a:t>Organisation des sprints</a:t>
            </a:r>
          </a:p>
        </p:txBody>
      </p:sp>
      <p:sp>
        <p:nvSpPr>
          <p:cNvPr id="4" name="Espace réservé du numéro de diapositive 3">
            <a:extLst>
              <a:ext uri="{FF2B5EF4-FFF2-40B4-BE49-F238E27FC236}">
                <a16:creationId xmlns:a16="http://schemas.microsoft.com/office/drawing/2014/main" id="{B6B53C85-50B0-4160-9D9C-89C4DDA67528}"/>
              </a:ext>
            </a:extLst>
          </p:cNvPr>
          <p:cNvSpPr>
            <a:spLocks noGrp="1"/>
          </p:cNvSpPr>
          <p:nvPr>
            <p:ph type="sldNum" sz="quarter" idx="12"/>
          </p:nvPr>
        </p:nvSpPr>
        <p:spPr/>
        <p:txBody>
          <a:bodyPr/>
          <a:lstStyle/>
          <a:p>
            <a:fld id="{27C6CCC6-2BE5-4E42-96A4-D1E8E81A3D8E}" type="slidenum">
              <a:rPr lang="de-DE" smtClean="0"/>
              <a:t>11</a:t>
            </a:fld>
            <a:endParaRPr lang="de-DE"/>
          </a:p>
        </p:txBody>
      </p:sp>
      <p:sp>
        <p:nvSpPr>
          <p:cNvPr id="5" name="Flèche : droite 4">
            <a:extLst>
              <a:ext uri="{FF2B5EF4-FFF2-40B4-BE49-F238E27FC236}">
                <a16:creationId xmlns:a16="http://schemas.microsoft.com/office/drawing/2014/main" id="{641BF66E-D087-4824-AEF4-0DBC50B59B98}"/>
              </a:ext>
            </a:extLst>
          </p:cNvPr>
          <p:cNvSpPr/>
          <p:nvPr/>
        </p:nvSpPr>
        <p:spPr>
          <a:xfrm>
            <a:off x="1066800" y="4002203"/>
            <a:ext cx="10058400"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avec flèche 6">
            <a:extLst>
              <a:ext uri="{FF2B5EF4-FFF2-40B4-BE49-F238E27FC236}">
                <a16:creationId xmlns:a16="http://schemas.microsoft.com/office/drawing/2014/main" id="{4444A3C7-8AF9-4EAE-8F58-FB255AB99256}"/>
              </a:ext>
            </a:extLst>
          </p:cNvPr>
          <p:cNvCxnSpPr>
            <a:cxnSpLocks/>
          </p:cNvCxnSpPr>
          <p:nvPr/>
        </p:nvCxnSpPr>
        <p:spPr>
          <a:xfrm>
            <a:off x="1097280" y="4569928"/>
            <a:ext cx="4555375" cy="0"/>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B716973-F523-4FEC-A8A7-C15C895FB3AB}"/>
              </a:ext>
            </a:extLst>
          </p:cNvPr>
          <p:cNvCxnSpPr>
            <a:cxnSpLocks/>
          </p:cNvCxnSpPr>
          <p:nvPr/>
        </p:nvCxnSpPr>
        <p:spPr>
          <a:xfrm>
            <a:off x="6096000" y="4569928"/>
            <a:ext cx="4555375" cy="0"/>
          </a:xfrm>
          <a:prstGeom prst="straightConnector1">
            <a:avLst/>
          </a:prstGeom>
          <a:ln w="38100">
            <a:solidFill>
              <a:srgbClr val="0070C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D0119D75-BBD6-45B7-8D20-7EAA76665E08}"/>
              </a:ext>
            </a:extLst>
          </p:cNvPr>
          <p:cNvCxnSpPr>
            <a:cxnSpLocks/>
          </p:cNvCxnSpPr>
          <p:nvPr/>
        </p:nvCxnSpPr>
        <p:spPr>
          <a:xfrm>
            <a:off x="5839692" y="3480959"/>
            <a:ext cx="0" cy="170410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ZoneTexte 22">
            <a:extLst>
              <a:ext uri="{FF2B5EF4-FFF2-40B4-BE49-F238E27FC236}">
                <a16:creationId xmlns:a16="http://schemas.microsoft.com/office/drawing/2014/main" id="{B51726A7-42FA-4771-99A4-1B2A172207AB}"/>
              </a:ext>
            </a:extLst>
          </p:cNvPr>
          <p:cNvSpPr txBox="1"/>
          <p:nvPr/>
        </p:nvSpPr>
        <p:spPr>
          <a:xfrm>
            <a:off x="4749360" y="5563979"/>
            <a:ext cx="2180662" cy="338554"/>
          </a:xfrm>
          <a:prstGeom prst="rect">
            <a:avLst/>
          </a:prstGeom>
          <a:noFill/>
        </p:spPr>
        <p:txBody>
          <a:bodyPr wrap="none" rtlCol="0">
            <a:spAutoFit/>
          </a:bodyPr>
          <a:lstStyle/>
          <a:p>
            <a:r>
              <a:rPr lang="fr-FR" sz="1600" b="1"/>
              <a:t>Snapshot intermédiaire</a:t>
            </a:r>
          </a:p>
        </p:txBody>
      </p:sp>
      <p:sp>
        <p:nvSpPr>
          <p:cNvPr id="24" name="ZoneTexte 23">
            <a:extLst>
              <a:ext uri="{FF2B5EF4-FFF2-40B4-BE49-F238E27FC236}">
                <a16:creationId xmlns:a16="http://schemas.microsoft.com/office/drawing/2014/main" id="{6B2FF651-C332-4A96-B1B4-CB13CC1082E7}"/>
              </a:ext>
            </a:extLst>
          </p:cNvPr>
          <p:cNvSpPr txBox="1"/>
          <p:nvPr/>
        </p:nvSpPr>
        <p:spPr>
          <a:xfrm>
            <a:off x="1328060" y="2586688"/>
            <a:ext cx="2147451" cy="861774"/>
          </a:xfrm>
          <a:prstGeom prst="rect">
            <a:avLst/>
          </a:prstGeom>
          <a:noFill/>
        </p:spPr>
        <p:txBody>
          <a:bodyPr wrap="square" lIns="0" tIns="0" rIns="0" bIns="0" rtlCol="0">
            <a:spAutoFit/>
          </a:bodyPr>
          <a:lstStyle/>
          <a:p>
            <a:r>
              <a:rPr lang="fr-FR" sz="1400"/>
              <a:t>Définition des US et TS</a:t>
            </a:r>
          </a:p>
          <a:p>
            <a:endParaRPr lang="fr-FR" sz="1400"/>
          </a:p>
          <a:p>
            <a:r>
              <a:rPr lang="fr-FR" sz="1400"/>
              <a:t>Définition des tâches</a:t>
            </a:r>
          </a:p>
          <a:p>
            <a:pPr marL="171450" indent="-171450">
              <a:buFont typeface="Arial" panose="020B0604020202020204" pitchFamily="34" charset="0"/>
              <a:buChar char="•"/>
            </a:pPr>
            <a:endParaRPr lang="fr-FR" sz="1400"/>
          </a:p>
        </p:txBody>
      </p:sp>
      <p:sp>
        <p:nvSpPr>
          <p:cNvPr id="25" name="ZoneTexte 24">
            <a:extLst>
              <a:ext uri="{FF2B5EF4-FFF2-40B4-BE49-F238E27FC236}">
                <a16:creationId xmlns:a16="http://schemas.microsoft.com/office/drawing/2014/main" id="{E893218C-986A-4BBE-ABE2-093E1811CE32}"/>
              </a:ext>
            </a:extLst>
          </p:cNvPr>
          <p:cNvSpPr txBox="1"/>
          <p:nvPr/>
        </p:nvSpPr>
        <p:spPr>
          <a:xfrm>
            <a:off x="6040117" y="2531456"/>
            <a:ext cx="2676374" cy="646331"/>
          </a:xfrm>
          <a:prstGeom prst="rect">
            <a:avLst/>
          </a:prstGeom>
          <a:noFill/>
        </p:spPr>
        <p:txBody>
          <a:bodyPr wrap="none" lIns="0" tIns="0" rIns="0" bIns="0" rtlCol="0">
            <a:spAutoFit/>
          </a:bodyPr>
          <a:lstStyle/>
          <a:p>
            <a:r>
              <a:rPr lang="fr-FR" sz="1400"/>
              <a:t>Redéfinition des US si besoin</a:t>
            </a:r>
          </a:p>
          <a:p>
            <a:endParaRPr lang="fr-FR" sz="1400"/>
          </a:p>
          <a:p>
            <a:r>
              <a:rPr lang="fr-FR" sz="1400"/>
              <a:t>Définition des tâches de fin de sprint</a:t>
            </a:r>
          </a:p>
        </p:txBody>
      </p:sp>
      <p:sp>
        <p:nvSpPr>
          <p:cNvPr id="32" name="ZoneTexte 31">
            <a:extLst>
              <a:ext uri="{FF2B5EF4-FFF2-40B4-BE49-F238E27FC236}">
                <a16:creationId xmlns:a16="http://schemas.microsoft.com/office/drawing/2014/main" id="{40CD2E1C-3D59-48EC-A745-AEB2948E66B5}"/>
              </a:ext>
            </a:extLst>
          </p:cNvPr>
          <p:cNvSpPr txBox="1"/>
          <p:nvPr/>
        </p:nvSpPr>
        <p:spPr>
          <a:xfrm>
            <a:off x="2705681" y="4677996"/>
            <a:ext cx="1338572" cy="276999"/>
          </a:xfrm>
          <a:prstGeom prst="rect">
            <a:avLst/>
          </a:prstGeom>
          <a:noFill/>
        </p:spPr>
        <p:txBody>
          <a:bodyPr wrap="none" rtlCol="0">
            <a:spAutoFit/>
          </a:bodyPr>
          <a:lstStyle/>
          <a:p>
            <a:r>
              <a:rPr lang="fr-FR" sz="1200" b="1"/>
              <a:t>Première semaine</a:t>
            </a:r>
          </a:p>
        </p:txBody>
      </p:sp>
      <p:sp>
        <p:nvSpPr>
          <p:cNvPr id="33" name="ZoneTexte 32">
            <a:extLst>
              <a:ext uri="{FF2B5EF4-FFF2-40B4-BE49-F238E27FC236}">
                <a16:creationId xmlns:a16="http://schemas.microsoft.com/office/drawing/2014/main" id="{4B7A7001-AFB8-420C-80FB-656A970669F5}"/>
              </a:ext>
            </a:extLst>
          </p:cNvPr>
          <p:cNvSpPr txBox="1"/>
          <p:nvPr/>
        </p:nvSpPr>
        <p:spPr>
          <a:xfrm>
            <a:off x="7704401" y="4677996"/>
            <a:ext cx="1402948" cy="276999"/>
          </a:xfrm>
          <a:prstGeom prst="rect">
            <a:avLst/>
          </a:prstGeom>
          <a:noFill/>
        </p:spPr>
        <p:txBody>
          <a:bodyPr wrap="none" rtlCol="0">
            <a:spAutoFit/>
          </a:bodyPr>
          <a:lstStyle/>
          <a:p>
            <a:r>
              <a:rPr lang="fr-FR" sz="1200" b="1"/>
              <a:t>Deuxième semaine</a:t>
            </a:r>
          </a:p>
        </p:txBody>
      </p:sp>
      <p:cxnSp>
        <p:nvCxnSpPr>
          <p:cNvPr id="34" name="Connecteur droit 33">
            <a:extLst>
              <a:ext uri="{FF2B5EF4-FFF2-40B4-BE49-F238E27FC236}">
                <a16:creationId xmlns:a16="http://schemas.microsoft.com/office/drawing/2014/main" id="{1D226DB4-4A41-4C0C-B607-8A6D42C4EF61}"/>
              </a:ext>
            </a:extLst>
          </p:cNvPr>
          <p:cNvCxnSpPr>
            <a:cxnSpLocks/>
          </p:cNvCxnSpPr>
          <p:nvPr/>
        </p:nvCxnSpPr>
        <p:spPr>
          <a:xfrm>
            <a:off x="1052947" y="3562763"/>
            <a:ext cx="0" cy="170410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ZoneTexte 34">
            <a:extLst>
              <a:ext uri="{FF2B5EF4-FFF2-40B4-BE49-F238E27FC236}">
                <a16:creationId xmlns:a16="http://schemas.microsoft.com/office/drawing/2014/main" id="{DFF4BA39-F529-442F-9736-9AFDD00C5FE2}"/>
              </a:ext>
            </a:extLst>
          </p:cNvPr>
          <p:cNvSpPr txBox="1"/>
          <p:nvPr/>
        </p:nvSpPr>
        <p:spPr>
          <a:xfrm>
            <a:off x="10047452" y="5601718"/>
            <a:ext cx="1750800" cy="338554"/>
          </a:xfrm>
          <a:prstGeom prst="rect">
            <a:avLst/>
          </a:prstGeom>
          <a:noFill/>
        </p:spPr>
        <p:txBody>
          <a:bodyPr wrap="none" rtlCol="0">
            <a:spAutoFit/>
          </a:bodyPr>
          <a:lstStyle/>
          <a:p>
            <a:r>
              <a:rPr lang="fr-FR" sz="1600" b="1"/>
              <a:t>Livraison du sprint</a:t>
            </a:r>
          </a:p>
        </p:txBody>
      </p:sp>
      <p:cxnSp>
        <p:nvCxnSpPr>
          <p:cNvPr id="36" name="Connecteur droit 35">
            <a:extLst>
              <a:ext uri="{FF2B5EF4-FFF2-40B4-BE49-F238E27FC236}">
                <a16:creationId xmlns:a16="http://schemas.microsoft.com/office/drawing/2014/main" id="{F84CEE4B-EE8F-47C7-A7BA-E6F504EF2EDB}"/>
              </a:ext>
            </a:extLst>
          </p:cNvPr>
          <p:cNvCxnSpPr>
            <a:cxnSpLocks/>
          </p:cNvCxnSpPr>
          <p:nvPr/>
        </p:nvCxnSpPr>
        <p:spPr>
          <a:xfrm>
            <a:off x="10935208" y="3480959"/>
            <a:ext cx="0" cy="180540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50" name="Picture 2" descr="User Story Icons - Download Free Vector Icons | Noun Project">
            <a:extLst>
              <a:ext uri="{FF2B5EF4-FFF2-40B4-BE49-F238E27FC236}">
                <a16:creationId xmlns:a16="http://schemas.microsoft.com/office/drawing/2014/main" id="{3CED7E66-BD38-48A5-AAF8-F332F73ED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89" y="2327039"/>
            <a:ext cx="514553" cy="514553"/>
          </a:xfrm>
          <a:prstGeom prst="rect">
            <a:avLst/>
          </a:prstGeom>
          <a:noFill/>
          <a:extLst>
            <a:ext uri="{909E8E84-426E-40DD-AFC4-6F175D3DCCD1}">
              <a14:hiddenFill xmlns:a14="http://schemas.microsoft.com/office/drawing/2010/main">
                <a:solidFill>
                  <a:srgbClr val="FFFFFF"/>
                </a:solidFill>
              </a14:hiddenFill>
            </a:ext>
          </a:extLst>
        </p:spPr>
      </p:pic>
      <p:pic>
        <p:nvPicPr>
          <p:cNvPr id="42" name="Image 41">
            <a:extLst>
              <a:ext uri="{FF2B5EF4-FFF2-40B4-BE49-F238E27FC236}">
                <a16:creationId xmlns:a16="http://schemas.microsoft.com/office/drawing/2014/main" id="{60662885-0B63-48EA-BAB1-CF9984106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045" y="2937136"/>
            <a:ext cx="317803" cy="317803"/>
          </a:xfrm>
          <a:prstGeom prst="rect">
            <a:avLst/>
          </a:prstGeom>
        </p:spPr>
      </p:pic>
      <p:pic>
        <p:nvPicPr>
          <p:cNvPr id="44" name="Picture 2" descr="User Story Icons - Download Free Vector Icons | Noun Project">
            <a:extLst>
              <a:ext uri="{FF2B5EF4-FFF2-40B4-BE49-F238E27FC236}">
                <a16:creationId xmlns:a16="http://schemas.microsoft.com/office/drawing/2014/main" id="{1D1296D3-8A21-48DE-A5C3-C649ACE5A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518" y="2254365"/>
            <a:ext cx="514553" cy="514553"/>
          </a:xfrm>
          <a:prstGeom prst="rect">
            <a:avLst/>
          </a:prstGeom>
          <a:noFill/>
          <a:extLst>
            <a:ext uri="{909E8E84-426E-40DD-AFC4-6F175D3DCCD1}">
              <a14:hiddenFill xmlns:a14="http://schemas.microsoft.com/office/drawing/2010/main">
                <a:solidFill>
                  <a:srgbClr val="FFFFFF"/>
                </a:solidFill>
              </a14:hiddenFill>
            </a:ext>
          </a:extLst>
        </p:spPr>
      </p:pic>
      <p:pic>
        <p:nvPicPr>
          <p:cNvPr id="45" name="Image 44">
            <a:extLst>
              <a:ext uri="{FF2B5EF4-FFF2-40B4-BE49-F238E27FC236}">
                <a16:creationId xmlns:a16="http://schemas.microsoft.com/office/drawing/2014/main" id="{E011623F-D574-4FC5-8A6F-34805ACC1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674" y="2864462"/>
            <a:ext cx="317803" cy="317803"/>
          </a:xfrm>
          <a:prstGeom prst="rect">
            <a:avLst/>
          </a:prstGeom>
        </p:spPr>
      </p:pic>
      <p:pic>
        <p:nvPicPr>
          <p:cNvPr id="46" name="Image 45">
            <a:extLst>
              <a:ext uri="{FF2B5EF4-FFF2-40B4-BE49-F238E27FC236}">
                <a16:creationId xmlns:a16="http://schemas.microsoft.com/office/drawing/2014/main" id="{664693EC-0EFC-4EF9-B085-F00EBB1FE0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2683" y="5300124"/>
            <a:ext cx="279784" cy="279784"/>
          </a:xfrm>
          <a:prstGeom prst="rect">
            <a:avLst/>
          </a:prstGeom>
        </p:spPr>
      </p:pic>
      <p:pic>
        <p:nvPicPr>
          <p:cNvPr id="48" name="Image 47">
            <a:extLst>
              <a:ext uri="{FF2B5EF4-FFF2-40B4-BE49-F238E27FC236}">
                <a16:creationId xmlns:a16="http://schemas.microsoft.com/office/drawing/2014/main" id="{7C16900A-D898-4F10-91B2-BDE0C37A68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3591" y="5286368"/>
            <a:ext cx="378523" cy="378523"/>
          </a:xfrm>
          <a:prstGeom prst="rect">
            <a:avLst/>
          </a:prstGeom>
        </p:spPr>
      </p:pic>
      <p:sp>
        <p:nvSpPr>
          <p:cNvPr id="50" name="ZoneTexte 49">
            <a:extLst>
              <a:ext uri="{FF2B5EF4-FFF2-40B4-BE49-F238E27FC236}">
                <a16:creationId xmlns:a16="http://schemas.microsoft.com/office/drawing/2014/main" id="{7DCBB24C-2437-4753-8830-2ECFEFEECDF3}"/>
              </a:ext>
            </a:extLst>
          </p:cNvPr>
          <p:cNvSpPr txBox="1"/>
          <p:nvPr/>
        </p:nvSpPr>
        <p:spPr>
          <a:xfrm>
            <a:off x="10328088" y="2801679"/>
            <a:ext cx="1071704" cy="430887"/>
          </a:xfrm>
          <a:prstGeom prst="rect">
            <a:avLst/>
          </a:prstGeom>
          <a:noFill/>
        </p:spPr>
        <p:txBody>
          <a:bodyPr wrap="none" lIns="0" tIns="0" rIns="0" bIns="0" rtlCol="0">
            <a:spAutoFit/>
          </a:bodyPr>
          <a:lstStyle/>
          <a:p>
            <a:r>
              <a:rPr lang="fr-FR" sz="1400"/>
              <a:t>Rétrospectives</a:t>
            </a:r>
          </a:p>
          <a:p>
            <a:r>
              <a:rPr lang="fr-FR" sz="1400"/>
              <a:t>Prise de recul</a:t>
            </a:r>
          </a:p>
        </p:txBody>
      </p:sp>
      <p:sp>
        <p:nvSpPr>
          <p:cNvPr id="51" name="ZoneTexte 50">
            <a:extLst>
              <a:ext uri="{FF2B5EF4-FFF2-40B4-BE49-F238E27FC236}">
                <a16:creationId xmlns:a16="http://schemas.microsoft.com/office/drawing/2014/main" id="{08037CE1-63AD-4553-8B45-8405E2BCF2B5}"/>
              </a:ext>
            </a:extLst>
          </p:cNvPr>
          <p:cNvSpPr txBox="1"/>
          <p:nvPr/>
        </p:nvSpPr>
        <p:spPr>
          <a:xfrm>
            <a:off x="293924" y="5286368"/>
            <a:ext cx="1518044" cy="338554"/>
          </a:xfrm>
          <a:prstGeom prst="rect">
            <a:avLst/>
          </a:prstGeom>
          <a:noFill/>
        </p:spPr>
        <p:txBody>
          <a:bodyPr wrap="none" rtlCol="0">
            <a:spAutoFit/>
          </a:bodyPr>
          <a:lstStyle/>
          <a:p>
            <a:r>
              <a:rPr lang="fr-FR" sz="1600" b="1"/>
              <a:t>Début du sprint</a:t>
            </a:r>
          </a:p>
        </p:txBody>
      </p:sp>
      <p:pic>
        <p:nvPicPr>
          <p:cNvPr id="52" name="Image 51">
            <a:extLst>
              <a:ext uri="{FF2B5EF4-FFF2-40B4-BE49-F238E27FC236}">
                <a16:creationId xmlns:a16="http://schemas.microsoft.com/office/drawing/2014/main" id="{F4A971FB-3BA3-477E-81E9-6849EA74F1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0694" y="2801679"/>
            <a:ext cx="373516" cy="373516"/>
          </a:xfrm>
          <a:prstGeom prst="rect">
            <a:avLst/>
          </a:prstGeom>
        </p:spPr>
      </p:pic>
    </p:spTree>
    <p:extLst>
      <p:ext uri="{BB962C8B-B14F-4D97-AF65-F5344CB8AC3E}">
        <p14:creationId xmlns:p14="http://schemas.microsoft.com/office/powerpoint/2010/main" val="47138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D4D3DC-ED12-4439-ABA2-CB7821F3B238}"/>
              </a:ext>
            </a:extLst>
          </p:cNvPr>
          <p:cNvSpPr>
            <a:spLocks noGrp="1"/>
          </p:cNvSpPr>
          <p:nvPr>
            <p:ph type="title"/>
          </p:nvPr>
        </p:nvSpPr>
        <p:spPr/>
        <p:txBody>
          <a:bodyPr/>
          <a:lstStyle/>
          <a:p>
            <a:r>
              <a:rPr lang="fr-FR"/>
              <a:t>Organisation de l’équipe</a:t>
            </a:r>
          </a:p>
        </p:txBody>
      </p:sp>
      <p:sp>
        <p:nvSpPr>
          <p:cNvPr id="3" name="Espace réservé du contenu 2">
            <a:extLst>
              <a:ext uri="{FF2B5EF4-FFF2-40B4-BE49-F238E27FC236}">
                <a16:creationId xmlns:a16="http://schemas.microsoft.com/office/drawing/2014/main" id="{F6466D5A-5194-4E8A-8430-FF5923C130EB}"/>
              </a:ext>
            </a:extLst>
          </p:cNvPr>
          <p:cNvSpPr>
            <a:spLocks noGrp="1"/>
          </p:cNvSpPr>
          <p:nvPr>
            <p:ph idx="1"/>
          </p:nvPr>
        </p:nvSpPr>
        <p:spPr>
          <a:xfrm>
            <a:off x="1874519" y="2407936"/>
            <a:ext cx="8450581" cy="2922255"/>
          </a:xfrm>
        </p:spPr>
        <p:txBody>
          <a:bodyPr>
            <a:normAutofit/>
          </a:bodyPr>
          <a:lstStyle/>
          <a:p>
            <a:pPr marL="0" indent="0">
              <a:buNone/>
            </a:pPr>
            <a:r>
              <a:rPr lang="fr-FR" sz="2400"/>
              <a:t>Une stratégie de </a:t>
            </a:r>
            <a:r>
              <a:rPr lang="fr-FR" sz="2400" err="1"/>
              <a:t>branching</a:t>
            </a:r>
            <a:r>
              <a:rPr lang="fr-FR" sz="2400"/>
              <a:t> définie</a:t>
            </a:r>
          </a:p>
          <a:p>
            <a:pPr marL="0" indent="0">
              <a:buNone/>
            </a:pPr>
            <a:endParaRPr lang="fr-FR" sz="2400"/>
          </a:p>
          <a:p>
            <a:pPr marL="0" indent="0">
              <a:buNone/>
            </a:pPr>
            <a:r>
              <a:rPr lang="fr-FR" sz="2400"/>
              <a:t>Pull </a:t>
            </a:r>
            <a:r>
              <a:rPr lang="fr-FR" sz="2400" err="1"/>
              <a:t>Requests</a:t>
            </a:r>
            <a:r>
              <a:rPr lang="fr-FR" sz="2400"/>
              <a:t> pour maintenir du code de qualité </a:t>
            </a:r>
          </a:p>
          <a:p>
            <a:pPr marL="0" indent="0">
              <a:buNone/>
            </a:pPr>
            <a:endParaRPr lang="fr-FR" sz="2400"/>
          </a:p>
          <a:p>
            <a:pPr marL="0" indent="0">
              <a:buNone/>
            </a:pPr>
            <a:r>
              <a:rPr lang="fr-FR" sz="2400"/>
              <a:t>Intégration continue </a:t>
            </a:r>
          </a:p>
          <a:p>
            <a:pPr marL="0" indent="0">
              <a:buNone/>
            </a:pPr>
            <a:endParaRPr lang="fr-FR" sz="2400"/>
          </a:p>
          <a:p>
            <a:pPr marL="0" indent="0">
              <a:buNone/>
            </a:pPr>
            <a:endParaRPr lang="fr-FR" sz="2400"/>
          </a:p>
        </p:txBody>
      </p:sp>
      <p:sp>
        <p:nvSpPr>
          <p:cNvPr id="4" name="Espace réservé du numéro de diapositive 3">
            <a:extLst>
              <a:ext uri="{FF2B5EF4-FFF2-40B4-BE49-F238E27FC236}">
                <a16:creationId xmlns:a16="http://schemas.microsoft.com/office/drawing/2014/main" id="{88A61BE3-2F4C-447A-8B5C-80EBDBFDD56F}"/>
              </a:ext>
            </a:extLst>
          </p:cNvPr>
          <p:cNvSpPr>
            <a:spLocks noGrp="1"/>
          </p:cNvSpPr>
          <p:nvPr>
            <p:ph type="sldNum" sz="quarter" idx="12"/>
          </p:nvPr>
        </p:nvSpPr>
        <p:spPr/>
        <p:txBody>
          <a:bodyPr/>
          <a:lstStyle/>
          <a:p>
            <a:fld id="{27C6CCC6-2BE5-4E42-96A4-D1E8E81A3D8E}" type="slidenum">
              <a:rPr lang="de-DE" smtClean="0"/>
              <a:t>12</a:t>
            </a:fld>
            <a:endParaRPr lang="de-DE"/>
          </a:p>
        </p:txBody>
      </p:sp>
      <p:pic>
        <p:nvPicPr>
          <p:cNvPr id="1026" name="Picture 2" descr="Git, branch icon - Free download on Iconfinder">
            <a:extLst>
              <a:ext uri="{FF2B5EF4-FFF2-40B4-BE49-F238E27FC236}">
                <a16:creationId xmlns:a16="http://schemas.microsoft.com/office/drawing/2014/main" id="{8269E02F-F3DF-4089-BB56-DD2CB223D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042" y="2407936"/>
            <a:ext cx="401721" cy="6427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2C7177-4BDE-4812-B0DE-AD2F71138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042" y="3394141"/>
            <a:ext cx="401722" cy="5356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ravis CI Status (@traviscistatus) | Twitter">
            <a:extLst>
              <a:ext uri="{FF2B5EF4-FFF2-40B4-BE49-F238E27FC236}">
                <a16:creationId xmlns:a16="http://schemas.microsoft.com/office/drawing/2014/main" id="{CC07AE00-D8D9-4909-B46B-27BC3F2DCA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163" y="4370557"/>
            <a:ext cx="659477" cy="65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05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70B25D-1903-4134-8C65-ED2D3C1A1456}"/>
              </a:ext>
            </a:extLst>
          </p:cNvPr>
          <p:cNvSpPr>
            <a:spLocks noGrp="1"/>
          </p:cNvSpPr>
          <p:nvPr>
            <p:ph type="title"/>
          </p:nvPr>
        </p:nvSpPr>
        <p:spPr/>
        <p:txBody>
          <a:bodyPr/>
          <a:lstStyle/>
          <a:p>
            <a:r>
              <a:rPr lang="fr-FR"/>
              <a:t>Perspectives futures</a:t>
            </a:r>
          </a:p>
        </p:txBody>
      </p:sp>
      <p:sp>
        <p:nvSpPr>
          <p:cNvPr id="4" name="Espace réservé du numéro de diapositive 3">
            <a:extLst>
              <a:ext uri="{FF2B5EF4-FFF2-40B4-BE49-F238E27FC236}">
                <a16:creationId xmlns:a16="http://schemas.microsoft.com/office/drawing/2014/main" id="{25B9B1CA-BEEE-489A-BF17-AE3AA92E7634}"/>
              </a:ext>
            </a:extLst>
          </p:cNvPr>
          <p:cNvSpPr>
            <a:spLocks noGrp="1"/>
          </p:cNvSpPr>
          <p:nvPr>
            <p:ph type="sldNum" sz="quarter" idx="12"/>
          </p:nvPr>
        </p:nvSpPr>
        <p:spPr>
          <a:xfrm>
            <a:off x="4140137" y="9047686"/>
            <a:ext cx="1312025" cy="365125"/>
          </a:xfrm>
        </p:spPr>
        <p:txBody>
          <a:bodyPr/>
          <a:lstStyle/>
          <a:p>
            <a:fld id="{27C6CCC6-2BE5-4E42-96A4-D1E8E81A3D8E}" type="slidenum">
              <a:rPr lang="de-DE" smtClean="0"/>
              <a:t>13</a:t>
            </a:fld>
            <a:endParaRPr lang="de-DE"/>
          </a:p>
        </p:txBody>
      </p:sp>
      <p:sp>
        <p:nvSpPr>
          <p:cNvPr id="19" name="ZoneTexte 18">
            <a:extLst>
              <a:ext uri="{FF2B5EF4-FFF2-40B4-BE49-F238E27FC236}">
                <a16:creationId xmlns:a16="http://schemas.microsoft.com/office/drawing/2014/main" id="{EC20704E-E693-4F03-A531-7E0758691699}"/>
              </a:ext>
            </a:extLst>
          </p:cNvPr>
          <p:cNvSpPr txBox="1"/>
          <p:nvPr/>
        </p:nvSpPr>
        <p:spPr>
          <a:xfrm>
            <a:off x="574398" y="387152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ea typeface="+mn-lt"/>
                <a:cs typeface="+mn-lt"/>
              </a:rPr>
              <a:t>Système de notifications</a:t>
            </a:r>
            <a:endParaRPr lang="fr-FR" sz="1400">
              <a:cs typeface="Calibri" panose="020F0502020204030204"/>
            </a:endParaRPr>
          </a:p>
        </p:txBody>
      </p:sp>
      <p:sp>
        <p:nvSpPr>
          <p:cNvPr id="22" name="ZoneTexte 21">
            <a:extLst>
              <a:ext uri="{FF2B5EF4-FFF2-40B4-BE49-F238E27FC236}">
                <a16:creationId xmlns:a16="http://schemas.microsoft.com/office/drawing/2014/main" id="{F166136C-B519-44BD-A471-475B4336FAAE}"/>
              </a:ext>
            </a:extLst>
          </p:cNvPr>
          <p:cNvSpPr txBox="1"/>
          <p:nvPr/>
        </p:nvSpPr>
        <p:spPr>
          <a:xfrm>
            <a:off x="7819978" y="3978151"/>
            <a:ext cx="3854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cs typeface="Calibri"/>
            </a:endParaRPr>
          </a:p>
        </p:txBody>
      </p:sp>
      <p:sp>
        <p:nvSpPr>
          <p:cNvPr id="24" name="ZoneTexte 23">
            <a:extLst>
              <a:ext uri="{FF2B5EF4-FFF2-40B4-BE49-F238E27FC236}">
                <a16:creationId xmlns:a16="http://schemas.microsoft.com/office/drawing/2014/main" id="{ED604336-3383-4D3F-8739-C148957C565E}"/>
              </a:ext>
            </a:extLst>
          </p:cNvPr>
          <p:cNvSpPr txBox="1"/>
          <p:nvPr/>
        </p:nvSpPr>
        <p:spPr>
          <a:xfrm>
            <a:off x="3877846" y="3874094"/>
            <a:ext cx="348863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fr-FR" sz="1400">
                <a:ea typeface="+mn-lt"/>
                <a:cs typeface="+mn-lt"/>
              </a:rPr>
              <a:t>Statut de l'équipement</a:t>
            </a:r>
          </a:p>
          <a:p>
            <a:pPr marL="285750" indent="-285750">
              <a:buFont typeface="Arial" panose="020B0604020202020204" pitchFamily="34" charset="0"/>
              <a:buChar char="•"/>
            </a:pPr>
            <a:endParaRPr lang="fr-FR" sz="1400">
              <a:ea typeface="+mn-lt"/>
              <a:cs typeface="+mn-lt"/>
            </a:endParaRPr>
          </a:p>
          <a:p>
            <a:pPr marL="285750" indent="-285750">
              <a:buFont typeface="Arial" panose="020B0604020202020204" pitchFamily="34" charset="0"/>
              <a:buChar char="•"/>
            </a:pPr>
            <a:r>
              <a:rPr lang="fr-FR" sz="1400">
                <a:ea typeface="+mn-lt"/>
                <a:cs typeface="+mn-lt"/>
              </a:rPr>
              <a:t>Planification des maintenances</a:t>
            </a:r>
          </a:p>
          <a:p>
            <a:pPr marL="285750" indent="-285750" algn="l">
              <a:buFont typeface="Arial" panose="020B0604020202020204" pitchFamily="34" charset="0"/>
              <a:buChar char="•"/>
            </a:pPr>
            <a:endParaRPr lang="fr-FR" sz="1400">
              <a:cs typeface="Calibri"/>
            </a:endParaRPr>
          </a:p>
          <a:p>
            <a:pPr marL="285750" indent="-285750">
              <a:buFont typeface="Arial" panose="020B0604020202020204" pitchFamily="34" charset="0"/>
              <a:buChar char="•"/>
            </a:pPr>
            <a:r>
              <a:rPr lang="fr-FR" sz="1400">
                <a:ea typeface="+mn-lt"/>
                <a:cs typeface="+mn-lt"/>
              </a:rPr>
              <a:t>API externe pour récupérer le statut des équipements</a:t>
            </a:r>
            <a:endParaRPr lang="fr-FR" sz="1400">
              <a:cs typeface="Calibri"/>
            </a:endParaRPr>
          </a:p>
          <a:p>
            <a:endParaRPr lang="fr-FR" sz="1600">
              <a:cs typeface="Calibri"/>
            </a:endParaRPr>
          </a:p>
        </p:txBody>
      </p:sp>
      <p:sp>
        <p:nvSpPr>
          <p:cNvPr id="25" name="ZoneTexte 24">
            <a:extLst>
              <a:ext uri="{FF2B5EF4-FFF2-40B4-BE49-F238E27FC236}">
                <a16:creationId xmlns:a16="http://schemas.microsoft.com/office/drawing/2014/main" id="{9434E21C-D813-435D-BEDD-0F4621C3F758}"/>
              </a:ext>
            </a:extLst>
          </p:cNvPr>
          <p:cNvSpPr txBox="1"/>
          <p:nvPr/>
        </p:nvSpPr>
        <p:spPr>
          <a:xfrm>
            <a:off x="7822552" y="3873133"/>
            <a:ext cx="403561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1400">
                <a:cs typeface="Calibri"/>
              </a:rPr>
              <a:t>Plusieurs départements</a:t>
            </a:r>
            <a:endParaRPr lang="fr-FR" sz="1400">
              <a:ea typeface="+mn-lt"/>
              <a:cs typeface="+mn-lt"/>
            </a:endParaRPr>
          </a:p>
          <a:p>
            <a:pPr marL="285750" indent="-285750">
              <a:buFont typeface="Arial"/>
              <a:buChar char="•"/>
            </a:pPr>
            <a:endParaRPr lang="fr-FR" sz="1400"/>
          </a:p>
          <a:p>
            <a:pPr marL="285750" indent="-285750">
              <a:buFont typeface="Arial"/>
              <a:buChar char="•"/>
            </a:pPr>
            <a:r>
              <a:rPr lang="fr-FR" sz="1400">
                <a:ea typeface="+mn-lt"/>
                <a:cs typeface="+mn-lt"/>
              </a:rPr>
              <a:t>Mécanique d’assignation aux départements en fonction du type de tâche</a:t>
            </a:r>
            <a:endParaRPr lang="fr-FR" sz="1400"/>
          </a:p>
          <a:p>
            <a:pPr marL="285750" indent="-285750">
              <a:buFont typeface="Arial"/>
              <a:buChar char="•"/>
            </a:pPr>
            <a:endParaRPr lang="fr-FR" sz="1400"/>
          </a:p>
          <a:p>
            <a:pPr marL="285750" indent="-285750">
              <a:buFont typeface="Arial"/>
              <a:buChar char="•"/>
            </a:pPr>
            <a:r>
              <a:rPr lang="fr-FR" sz="1400"/>
              <a:t>Emploi du temps</a:t>
            </a:r>
            <a:r>
              <a:rPr lang="fr-FR" sz="1400">
                <a:cs typeface="Calibri"/>
              </a:rPr>
              <a:t>​ qui gère les priorités en fonction de la tâche</a:t>
            </a:r>
            <a:endParaRPr lang="fr-FR"/>
          </a:p>
          <a:p>
            <a:pPr marL="285750" indent="-285750">
              <a:buFont typeface="Arial"/>
              <a:buChar char="•"/>
            </a:pPr>
            <a:endParaRPr lang="fr-FR" sz="1400">
              <a:ea typeface="+mn-lt"/>
              <a:cs typeface="+mn-lt"/>
            </a:endParaRPr>
          </a:p>
        </p:txBody>
      </p:sp>
      <p:pic>
        <p:nvPicPr>
          <p:cNvPr id="28" name="Image 5">
            <a:extLst>
              <a:ext uri="{FF2B5EF4-FFF2-40B4-BE49-F238E27FC236}">
                <a16:creationId xmlns:a16="http://schemas.microsoft.com/office/drawing/2014/main" id="{EC8DB1BB-D9B0-4B79-8BE5-C545DFD2C788}"/>
              </a:ext>
            </a:extLst>
          </p:cNvPr>
          <p:cNvPicPr>
            <a:picLocks noChangeAspect="1"/>
          </p:cNvPicPr>
          <p:nvPr/>
        </p:nvPicPr>
        <p:blipFill>
          <a:blip r:embed="rId3"/>
          <a:stretch>
            <a:fillRect/>
          </a:stretch>
        </p:blipFill>
        <p:spPr>
          <a:xfrm>
            <a:off x="1456248" y="2124524"/>
            <a:ext cx="980775" cy="985932"/>
          </a:xfrm>
          <a:prstGeom prst="rect">
            <a:avLst/>
          </a:prstGeom>
        </p:spPr>
      </p:pic>
      <p:pic>
        <p:nvPicPr>
          <p:cNvPr id="29" name="Image 6">
            <a:extLst>
              <a:ext uri="{FF2B5EF4-FFF2-40B4-BE49-F238E27FC236}">
                <a16:creationId xmlns:a16="http://schemas.microsoft.com/office/drawing/2014/main" id="{026FD5AF-611E-49A8-87CE-A8895538EB7D}"/>
              </a:ext>
            </a:extLst>
          </p:cNvPr>
          <p:cNvPicPr>
            <a:picLocks noChangeAspect="1"/>
          </p:cNvPicPr>
          <p:nvPr/>
        </p:nvPicPr>
        <p:blipFill>
          <a:blip r:embed="rId4"/>
          <a:stretch>
            <a:fillRect/>
          </a:stretch>
        </p:blipFill>
        <p:spPr>
          <a:xfrm>
            <a:off x="4997945" y="1909934"/>
            <a:ext cx="1243759" cy="1259229"/>
          </a:xfrm>
          <a:prstGeom prst="rect">
            <a:avLst/>
          </a:prstGeom>
        </p:spPr>
      </p:pic>
      <p:pic>
        <p:nvPicPr>
          <p:cNvPr id="30" name="Image 6">
            <a:extLst>
              <a:ext uri="{FF2B5EF4-FFF2-40B4-BE49-F238E27FC236}">
                <a16:creationId xmlns:a16="http://schemas.microsoft.com/office/drawing/2014/main" id="{3D414B88-8293-4F78-9BB6-761D304C5BD6}"/>
              </a:ext>
            </a:extLst>
          </p:cNvPr>
          <p:cNvPicPr>
            <a:picLocks noChangeAspect="1"/>
          </p:cNvPicPr>
          <p:nvPr/>
        </p:nvPicPr>
        <p:blipFill>
          <a:blip r:embed="rId5"/>
          <a:stretch>
            <a:fillRect/>
          </a:stretch>
        </p:blipFill>
        <p:spPr>
          <a:xfrm>
            <a:off x="8650513" y="1810189"/>
            <a:ext cx="1345613" cy="1345613"/>
          </a:xfrm>
          <a:prstGeom prst="rect">
            <a:avLst/>
          </a:prstGeom>
        </p:spPr>
      </p:pic>
      <p:sp>
        <p:nvSpPr>
          <p:cNvPr id="31" name="ZoneTexte 30">
            <a:extLst>
              <a:ext uri="{FF2B5EF4-FFF2-40B4-BE49-F238E27FC236}">
                <a16:creationId xmlns:a16="http://schemas.microsoft.com/office/drawing/2014/main" id="{11AC90BA-F597-42E6-9A12-0E342F67E0EC}"/>
              </a:ext>
            </a:extLst>
          </p:cNvPr>
          <p:cNvSpPr txBox="1"/>
          <p:nvPr/>
        </p:nvSpPr>
        <p:spPr>
          <a:xfrm>
            <a:off x="1199837" y="3155147"/>
            <a:ext cx="14935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a:t>Gestion des incidents</a:t>
            </a:r>
          </a:p>
        </p:txBody>
      </p:sp>
      <p:sp>
        <p:nvSpPr>
          <p:cNvPr id="32" name="ZoneTexte 31">
            <a:extLst>
              <a:ext uri="{FF2B5EF4-FFF2-40B4-BE49-F238E27FC236}">
                <a16:creationId xmlns:a16="http://schemas.microsoft.com/office/drawing/2014/main" id="{1EFAA3B2-A427-4463-A9FD-3620164DABD8}"/>
              </a:ext>
            </a:extLst>
          </p:cNvPr>
          <p:cNvSpPr txBox="1"/>
          <p:nvPr/>
        </p:nvSpPr>
        <p:spPr>
          <a:xfrm>
            <a:off x="4213658" y="3191573"/>
            <a:ext cx="281233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a:t>Gestion des maintenances</a:t>
            </a:r>
            <a:endParaRPr lang="fr-FR" sz="1600">
              <a:cs typeface="Calibri"/>
            </a:endParaRPr>
          </a:p>
        </p:txBody>
      </p:sp>
      <p:sp>
        <p:nvSpPr>
          <p:cNvPr id="33" name="ZoneTexte 32">
            <a:extLst>
              <a:ext uri="{FF2B5EF4-FFF2-40B4-BE49-F238E27FC236}">
                <a16:creationId xmlns:a16="http://schemas.microsoft.com/office/drawing/2014/main" id="{7D70F630-72E9-4398-BDAE-FB9C3B61DD4C}"/>
              </a:ext>
            </a:extLst>
          </p:cNvPr>
          <p:cNvSpPr txBox="1"/>
          <p:nvPr/>
        </p:nvSpPr>
        <p:spPr>
          <a:xfrm>
            <a:off x="8003998" y="3191573"/>
            <a:ext cx="26386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a:t>Planning des départements chargés des tâches </a:t>
            </a:r>
          </a:p>
        </p:txBody>
      </p:sp>
      <p:cxnSp>
        <p:nvCxnSpPr>
          <p:cNvPr id="5" name="Connecteur droit 4">
            <a:extLst>
              <a:ext uri="{FF2B5EF4-FFF2-40B4-BE49-F238E27FC236}">
                <a16:creationId xmlns:a16="http://schemas.microsoft.com/office/drawing/2014/main" id="{B456D78D-20E4-43F2-800C-F1B7E6FC767E}"/>
              </a:ext>
            </a:extLst>
          </p:cNvPr>
          <p:cNvCxnSpPr/>
          <p:nvPr/>
        </p:nvCxnSpPr>
        <p:spPr>
          <a:xfrm>
            <a:off x="3676650" y="1992413"/>
            <a:ext cx="0" cy="39714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2AA2658D-4945-49E0-9031-C8050F260BD2}"/>
              </a:ext>
            </a:extLst>
          </p:cNvPr>
          <p:cNvCxnSpPr/>
          <p:nvPr/>
        </p:nvCxnSpPr>
        <p:spPr>
          <a:xfrm>
            <a:off x="7686675" y="1992413"/>
            <a:ext cx="0" cy="39714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1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F7857A7C-05D1-416D-A366-1F5FB00F7DAF}"/>
              </a:ext>
            </a:extLst>
          </p:cNvPr>
          <p:cNvSpPr txBox="1">
            <a:spLocks/>
          </p:cNvSpPr>
          <p:nvPr/>
        </p:nvSpPr>
        <p:spPr>
          <a:xfrm>
            <a:off x="4443672" y="836169"/>
            <a:ext cx="3304656" cy="106421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fr-FR" sz="6600"/>
              <a:t>Merci</a:t>
            </a:r>
          </a:p>
        </p:txBody>
      </p:sp>
      <p:sp>
        <p:nvSpPr>
          <p:cNvPr id="6" name="Espace réservé du numéro de diapositive 5">
            <a:extLst>
              <a:ext uri="{FF2B5EF4-FFF2-40B4-BE49-F238E27FC236}">
                <a16:creationId xmlns:a16="http://schemas.microsoft.com/office/drawing/2014/main" id="{2E722D52-982C-489E-B0F7-E1C2479BE6D9}"/>
              </a:ext>
            </a:extLst>
          </p:cNvPr>
          <p:cNvSpPr>
            <a:spLocks noGrp="1"/>
          </p:cNvSpPr>
          <p:nvPr>
            <p:ph type="sldNum" sz="quarter" idx="12"/>
          </p:nvPr>
        </p:nvSpPr>
        <p:spPr/>
        <p:txBody>
          <a:bodyPr/>
          <a:lstStyle/>
          <a:p>
            <a:fld id="{27C6CCC6-2BE5-4E42-96A4-D1E8E81A3D8E}" type="slidenum">
              <a:rPr lang="de-DE" smtClean="0"/>
              <a:t>14</a:t>
            </a:fld>
            <a:endParaRPr lang="de-DE"/>
          </a:p>
        </p:txBody>
      </p:sp>
      <p:pic>
        <p:nvPicPr>
          <p:cNvPr id="2" name="Picture 4" descr="It Was Time for Thomas to Leave | Know Your Meme">
            <a:extLst>
              <a:ext uri="{FF2B5EF4-FFF2-40B4-BE49-F238E27FC236}">
                <a16:creationId xmlns:a16="http://schemas.microsoft.com/office/drawing/2014/main" id="{08042E8F-5647-4D9A-9642-BA9FF777A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380" y="1897508"/>
            <a:ext cx="5405429" cy="432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73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3673DE3-42A9-4AC6-B20B-399E44FA185E}"/>
              </a:ext>
            </a:extLst>
          </p:cNvPr>
          <p:cNvSpPr>
            <a:spLocks noGrp="1"/>
          </p:cNvSpPr>
          <p:nvPr>
            <p:ph type="sldNum" sz="quarter" idx="12"/>
          </p:nvPr>
        </p:nvSpPr>
        <p:spPr/>
        <p:txBody>
          <a:bodyPr/>
          <a:lstStyle/>
          <a:p>
            <a:fld id="{27C6CCC6-2BE5-4E42-96A4-D1E8E81A3D8E}" type="slidenum">
              <a:rPr lang="de-DE" smtClean="0"/>
              <a:t>15</a:t>
            </a:fld>
            <a:endParaRPr lang="de-DE"/>
          </a:p>
        </p:txBody>
      </p:sp>
      <p:pic>
        <p:nvPicPr>
          <p:cNvPr id="2050" name="Picture 2">
            <a:extLst>
              <a:ext uri="{FF2B5EF4-FFF2-40B4-BE49-F238E27FC236}">
                <a16:creationId xmlns:a16="http://schemas.microsoft.com/office/drawing/2014/main" id="{02B57AE7-2129-4463-9556-C7FC38357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851" y="423362"/>
            <a:ext cx="10978297" cy="56285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86CE81D-DF55-472D-8A1C-D1057A9E47EB}"/>
              </a:ext>
            </a:extLst>
          </p:cNvPr>
          <p:cNvSpPr/>
          <p:nvPr/>
        </p:nvSpPr>
        <p:spPr>
          <a:xfrm>
            <a:off x="606851" y="3657600"/>
            <a:ext cx="6981399" cy="16383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5" name="Rectangle 4">
            <a:extLst>
              <a:ext uri="{FF2B5EF4-FFF2-40B4-BE49-F238E27FC236}">
                <a16:creationId xmlns:a16="http://schemas.microsoft.com/office/drawing/2014/main" id="{9AA0CC7E-BB89-4A5D-879E-B53AC22C4677}"/>
              </a:ext>
            </a:extLst>
          </p:cNvPr>
          <p:cNvSpPr/>
          <p:nvPr/>
        </p:nvSpPr>
        <p:spPr>
          <a:xfrm>
            <a:off x="422367" y="2324100"/>
            <a:ext cx="6292758" cy="65722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4" name="Signe de multiplication 3">
            <a:extLst>
              <a:ext uri="{FF2B5EF4-FFF2-40B4-BE49-F238E27FC236}">
                <a16:creationId xmlns:a16="http://schemas.microsoft.com/office/drawing/2014/main" id="{41BFF0DC-BE3D-47D2-A6EE-6D8B3DE5FF7D}"/>
              </a:ext>
            </a:extLst>
          </p:cNvPr>
          <p:cNvSpPr/>
          <p:nvPr/>
        </p:nvSpPr>
        <p:spPr>
          <a:xfrm>
            <a:off x="5153025" y="4603250"/>
            <a:ext cx="371475" cy="38885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7184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0C7309F-E351-474D-964F-E695D146B5BC}"/>
              </a:ext>
            </a:extLst>
          </p:cNvPr>
          <p:cNvSpPr>
            <a:spLocks noGrp="1"/>
          </p:cNvSpPr>
          <p:nvPr>
            <p:ph type="sldNum" sz="quarter" idx="12"/>
          </p:nvPr>
        </p:nvSpPr>
        <p:spPr/>
        <p:txBody>
          <a:bodyPr/>
          <a:lstStyle/>
          <a:p>
            <a:fld id="{27C6CCC6-2BE5-4E42-96A4-D1E8E81A3D8E}" type="slidenum">
              <a:rPr lang="de-DE" smtClean="0"/>
              <a:t>16</a:t>
            </a:fld>
            <a:endParaRPr lang="de-DE"/>
          </a:p>
        </p:txBody>
      </p:sp>
      <p:pic>
        <p:nvPicPr>
          <p:cNvPr id="4098" name="Picture 2">
            <a:extLst>
              <a:ext uri="{FF2B5EF4-FFF2-40B4-BE49-F238E27FC236}">
                <a16:creationId xmlns:a16="http://schemas.microsoft.com/office/drawing/2014/main" id="{18D29356-FC6D-489E-9A47-756264715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335" y="255170"/>
            <a:ext cx="5049617" cy="561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123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24FA2C0-A2BC-40D9-BAC4-2C589F266D08}"/>
              </a:ext>
            </a:extLst>
          </p:cNvPr>
          <p:cNvSpPr>
            <a:spLocks noGrp="1"/>
          </p:cNvSpPr>
          <p:nvPr>
            <p:ph type="sldNum" sz="quarter" idx="12"/>
          </p:nvPr>
        </p:nvSpPr>
        <p:spPr/>
        <p:txBody>
          <a:bodyPr/>
          <a:lstStyle/>
          <a:p>
            <a:fld id="{27C6CCC6-2BE5-4E42-96A4-D1E8E81A3D8E}" type="slidenum">
              <a:rPr lang="de-DE" smtClean="0"/>
              <a:t>17</a:t>
            </a:fld>
            <a:endParaRPr lang="de-DE"/>
          </a:p>
        </p:txBody>
      </p:sp>
      <p:pic>
        <p:nvPicPr>
          <p:cNvPr id="3074" name="Picture 2">
            <a:extLst>
              <a:ext uri="{FF2B5EF4-FFF2-40B4-BE49-F238E27FC236}">
                <a16:creationId xmlns:a16="http://schemas.microsoft.com/office/drawing/2014/main" id="{F264826A-8149-4957-9EB1-921F73B38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537" y="341898"/>
            <a:ext cx="4352925" cy="554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24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6C09E-E87C-4AA7-B9C9-6E1FF18853A0}"/>
              </a:ext>
            </a:extLst>
          </p:cNvPr>
          <p:cNvSpPr>
            <a:spLocks noGrp="1"/>
          </p:cNvSpPr>
          <p:nvPr>
            <p:ph type="title"/>
          </p:nvPr>
        </p:nvSpPr>
        <p:spPr/>
        <p:txBody>
          <a:bodyPr/>
          <a:lstStyle/>
          <a:p>
            <a:r>
              <a:rPr lang="fr-FR"/>
              <a:t>Présentation du sujet et du besoin</a:t>
            </a:r>
          </a:p>
        </p:txBody>
      </p:sp>
      <p:sp>
        <p:nvSpPr>
          <p:cNvPr id="4" name="Espace réservé du numéro de diapositive 3">
            <a:extLst>
              <a:ext uri="{FF2B5EF4-FFF2-40B4-BE49-F238E27FC236}">
                <a16:creationId xmlns:a16="http://schemas.microsoft.com/office/drawing/2014/main" id="{BF9DBDEC-853C-4CA2-B549-70EB3D99DA3D}"/>
              </a:ext>
            </a:extLst>
          </p:cNvPr>
          <p:cNvSpPr>
            <a:spLocks noGrp="1"/>
          </p:cNvSpPr>
          <p:nvPr>
            <p:ph type="sldNum" sz="quarter" idx="12"/>
          </p:nvPr>
        </p:nvSpPr>
        <p:spPr/>
        <p:txBody>
          <a:bodyPr/>
          <a:lstStyle/>
          <a:p>
            <a:fld id="{27C6CCC6-2BE5-4E42-96A4-D1E8E81A3D8E}" type="slidenum">
              <a:rPr lang="de-DE" smtClean="0"/>
              <a:t>1</a:t>
            </a:fld>
            <a:endParaRPr lang="de-DE"/>
          </a:p>
        </p:txBody>
      </p:sp>
      <p:pic>
        <p:nvPicPr>
          <p:cNvPr id="5" name="Image 5">
            <a:extLst>
              <a:ext uri="{FF2B5EF4-FFF2-40B4-BE49-F238E27FC236}">
                <a16:creationId xmlns:a16="http://schemas.microsoft.com/office/drawing/2014/main" id="{4B8BD0E2-722C-4534-B8E7-7B171FC159F9}"/>
              </a:ext>
            </a:extLst>
          </p:cNvPr>
          <p:cNvPicPr>
            <a:picLocks noChangeAspect="1"/>
          </p:cNvPicPr>
          <p:nvPr/>
        </p:nvPicPr>
        <p:blipFill>
          <a:blip r:embed="rId3"/>
          <a:stretch>
            <a:fillRect/>
          </a:stretch>
        </p:blipFill>
        <p:spPr>
          <a:xfrm>
            <a:off x="1913449" y="2836191"/>
            <a:ext cx="1057901" cy="1063463"/>
          </a:xfrm>
          <a:prstGeom prst="rect">
            <a:avLst/>
          </a:prstGeom>
        </p:spPr>
      </p:pic>
      <p:pic>
        <p:nvPicPr>
          <p:cNvPr id="6" name="Image 6">
            <a:extLst>
              <a:ext uri="{FF2B5EF4-FFF2-40B4-BE49-F238E27FC236}">
                <a16:creationId xmlns:a16="http://schemas.microsoft.com/office/drawing/2014/main" id="{BDFEDA1B-461F-4DCB-8D68-D361CC88D900}"/>
              </a:ext>
            </a:extLst>
          </p:cNvPr>
          <p:cNvPicPr>
            <a:picLocks noChangeAspect="1"/>
          </p:cNvPicPr>
          <p:nvPr/>
        </p:nvPicPr>
        <p:blipFill>
          <a:blip r:embed="rId4"/>
          <a:stretch>
            <a:fillRect/>
          </a:stretch>
        </p:blipFill>
        <p:spPr>
          <a:xfrm>
            <a:off x="5455146" y="2621602"/>
            <a:ext cx="1341565" cy="1358252"/>
          </a:xfrm>
          <a:prstGeom prst="rect">
            <a:avLst/>
          </a:prstGeom>
        </p:spPr>
      </p:pic>
      <p:pic>
        <p:nvPicPr>
          <p:cNvPr id="3" name="Image 6">
            <a:extLst>
              <a:ext uri="{FF2B5EF4-FFF2-40B4-BE49-F238E27FC236}">
                <a16:creationId xmlns:a16="http://schemas.microsoft.com/office/drawing/2014/main" id="{64E19054-194D-42EB-B4A2-6C5138C87667}"/>
              </a:ext>
            </a:extLst>
          </p:cNvPr>
          <p:cNvPicPr>
            <a:picLocks noChangeAspect="1"/>
          </p:cNvPicPr>
          <p:nvPr/>
        </p:nvPicPr>
        <p:blipFill>
          <a:blip r:embed="rId5"/>
          <a:stretch>
            <a:fillRect/>
          </a:stretch>
        </p:blipFill>
        <p:spPr>
          <a:xfrm>
            <a:off x="9107714" y="2521857"/>
            <a:ext cx="1451429" cy="1451429"/>
          </a:xfrm>
          <a:prstGeom prst="rect">
            <a:avLst/>
          </a:prstGeom>
        </p:spPr>
      </p:pic>
      <p:sp>
        <p:nvSpPr>
          <p:cNvPr id="7" name="ZoneTexte 6">
            <a:extLst>
              <a:ext uri="{FF2B5EF4-FFF2-40B4-BE49-F238E27FC236}">
                <a16:creationId xmlns:a16="http://schemas.microsoft.com/office/drawing/2014/main" id="{E55A3139-05FF-48D4-A33C-B114ACF9AFC1}"/>
              </a:ext>
            </a:extLst>
          </p:cNvPr>
          <p:cNvSpPr txBox="1"/>
          <p:nvPr/>
        </p:nvSpPr>
        <p:spPr>
          <a:xfrm>
            <a:off x="1400629" y="4114800"/>
            <a:ext cx="2220686" cy="383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Gestion des incidents</a:t>
            </a:r>
          </a:p>
        </p:txBody>
      </p:sp>
      <p:sp>
        <p:nvSpPr>
          <p:cNvPr id="8" name="ZoneTexte 7">
            <a:extLst>
              <a:ext uri="{FF2B5EF4-FFF2-40B4-BE49-F238E27FC236}">
                <a16:creationId xmlns:a16="http://schemas.microsoft.com/office/drawing/2014/main" id="{B020047D-C490-4BD4-86DC-E19C61F9BFF5}"/>
              </a:ext>
            </a:extLst>
          </p:cNvPr>
          <p:cNvSpPr txBox="1"/>
          <p:nvPr/>
        </p:nvSpPr>
        <p:spPr>
          <a:xfrm>
            <a:off x="4579256" y="4122056"/>
            <a:ext cx="3033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a:t>Gestion des maintenances</a:t>
            </a:r>
            <a:endParaRPr lang="fr-FR">
              <a:cs typeface="Calibri"/>
            </a:endParaRPr>
          </a:p>
        </p:txBody>
      </p:sp>
      <p:sp>
        <p:nvSpPr>
          <p:cNvPr id="9" name="ZoneTexte 8">
            <a:extLst>
              <a:ext uri="{FF2B5EF4-FFF2-40B4-BE49-F238E27FC236}">
                <a16:creationId xmlns:a16="http://schemas.microsoft.com/office/drawing/2014/main" id="{51B9ACD3-8981-474A-9607-471C0750AE31}"/>
              </a:ext>
            </a:extLst>
          </p:cNvPr>
          <p:cNvSpPr txBox="1"/>
          <p:nvPr/>
        </p:nvSpPr>
        <p:spPr>
          <a:xfrm>
            <a:off x="8410359" y="4122056"/>
            <a:ext cx="28461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a:t>Planning des départements chargés des tâches </a:t>
            </a:r>
          </a:p>
        </p:txBody>
      </p:sp>
    </p:spTree>
    <p:extLst>
      <p:ext uri="{BB962C8B-B14F-4D97-AF65-F5344CB8AC3E}">
        <p14:creationId xmlns:p14="http://schemas.microsoft.com/office/powerpoint/2010/main" val="328454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A1790F-45A8-48ED-BD7E-D1EEAC23B145}"/>
              </a:ext>
            </a:extLst>
          </p:cNvPr>
          <p:cNvSpPr>
            <a:spLocks noGrp="1"/>
          </p:cNvSpPr>
          <p:nvPr>
            <p:ph type="title"/>
          </p:nvPr>
        </p:nvSpPr>
        <p:spPr/>
        <p:txBody>
          <a:bodyPr/>
          <a:lstStyle/>
          <a:p>
            <a:r>
              <a:rPr lang="fr-FR"/>
              <a:t>Choix du type d’architecture </a:t>
            </a:r>
          </a:p>
        </p:txBody>
      </p:sp>
      <p:sp>
        <p:nvSpPr>
          <p:cNvPr id="3" name="Espace réservé du contenu 2">
            <a:extLst>
              <a:ext uri="{FF2B5EF4-FFF2-40B4-BE49-F238E27FC236}">
                <a16:creationId xmlns:a16="http://schemas.microsoft.com/office/drawing/2014/main" id="{C2C66019-ACE6-44C3-AD3E-DD5FBB25FC53}"/>
              </a:ext>
            </a:extLst>
          </p:cNvPr>
          <p:cNvSpPr>
            <a:spLocks noGrp="1"/>
          </p:cNvSpPr>
          <p:nvPr>
            <p:ph idx="1"/>
          </p:nvPr>
        </p:nvSpPr>
        <p:spPr>
          <a:xfrm>
            <a:off x="1187727" y="2560193"/>
            <a:ext cx="9368743" cy="3076758"/>
          </a:xfrm>
        </p:spPr>
        <p:txBody>
          <a:bodyPr vert="horz" lIns="0" tIns="45720" rIns="0" bIns="45720" rtlCol="0" anchor="t">
            <a:noAutofit/>
          </a:bodyPr>
          <a:lstStyle/>
          <a:p>
            <a:pPr marL="566420" lvl="2" indent="0">
              <a:buFont typeface="Arial,Sans-Serif" panose="020F0502020204030204" pitchFamily="34" charset="0"/>
              <a:buChar char="•"/>
            </a:pPr>
            <a:r>
              <a:rPr lang="fr-FR" sz="2000">
                <a:cs typeface="Calibri"/>
              </a:rPr>
              <a:t> Les composants de l’architecture n’ont pas besoin d’évoluer de manière séparée et d’être faiblement couplés</a:t>
            </a:r>
          </a:p>
          <a:p>
            <a:pPr marL="566420" lvl="2" indent="0">
              <a:buNone/>
            </a:pPr>
            <a:r>
              <a:rPr lang="fr-FR" sz="2000">
                <a:ea typeface="+mn-lt"/>
                <a:cs typeface="+mn-lt"/>
              </a:rPr>
              <a:t> </a:t>
            </a:r>
          </a:p>
          <a:p>
            <a:pPr marL="566420" lvl="2" indent="0">
              <a:buNone/>
            </a:pPr>
            <a:endParaRPr lang="fr-FR" sz="2000">
              <a:ea typeface="+mn-lt"/>
              <a:cs typeface="+mn-lt"/>
            </a:endParaRPr>
          </a:p>
          <a:p>
            <a:pPr marL="566420" lvl="2" indent="0">
              <a:buFont typeface="Arial,Sans-Serif" panose="020F0502020204030204" pitchFamily="34" charset="0"/>
              <a:buChar char="•"/>
            </a:pPr>
            <a:r>
              <a:rPr lang="fr-FR" sz="2000">
                <a:ea typeface="+mn-lt"/>
                <a:cs typeface="+mn-lt"/>
              </a:rPr>
              <a:t> Éviter les erreurs après que le système ait démarré</a:t>
            </a:r>
            <a:endParaRPr lang="fr-FR"/>
          </a:p>
          <a:p>
            <a:pPr marL="566420" lvl="2" indent="0">
              <a:buFont typeface="Arial,Sans-Serif" panose="020F0502020204030204" pitchFamily="34" charset="0"/>
              <a:buChar char="•"/>
            </a:pPr>
            <a:endParaRPr lang="fr-FR" sz="2000">
              <a:cs typeface="Calibri"/>
            </a:endParaRPr>
          </a:p>
          <a:p>
            <a:pPr marL="566420" lvl="2" indent="0">
              <a:buNone/>
            </a:pPr>
            <a:endParaRPr lang="fr-FR" sz="2000">
              <a:ea typeface="+mn-lt"/>
              <a:cs typeface="Calibri"/>
            </a:endParaRPr>
          </a:p>
          <a:p>
            <a:pPr marL="909320" lvl="2" indent="-342900">
              <a:buFont typeface="Wingdings" panose="05000000000000000000" pitchFamily="2" charset="2"/>
              <a:buChar char="Ø"/>
            </a:pPr>
            <a:r>
              <a:rPr lang="fr-FR" sz="2000">
                <a:ea typeface="+mn-lt"/>
                <a:cs typeface="+mn-lt"/>
              </a:rPr>
              <a:t> Architecture n-tiers</a:t>
            </a:r>
          </a:p>
          <a:p>
            <a:pPr marL="566420" lvl="2" indent="0">
              <a:buFont typeface="Arial" panose="020F0502020204030204" pitchFamily="34" charset="0"/>
              <a:buChar char="•"/>
            </a:pPr>
            <a:endParaRPr lang="fr-FR" sz="2000">
              <a:cs typeface="Calibri"/>
            </a:endParaRPr>
          </a:p>
        </p:txBody>
      </p:sp>
      <p:sp>
        <p:nvSpPr>
          <p:cNvPr id="4" name="Espace réservé du numéro de diapositive 3">
            <a:extLst>
              <a:ext uri="{FF2B5EF4-FFF2-40B4-BE49-F238E27FC236}">
                <a16:creationId xmlns:a16="http://schemas.microsoft.com/office/drawing/2014/main" id="{EAA76CE4-3EF3-4F0F-92A1-9709A10D1892}"/>
              </a:ext>
            </a:extLst>
          </p:cNvPr>
          <p:cNvSpPr>
            <a:spLocks noGrp="1"/>
          </p:cNvSpPr>
          <p:nvPr>
            <p:ph type="sldNum" sz="quarter" idx="12"/>
          </p:nvPr>
        </p:nvSpPr>
        <p:spPr/>
        <p:txBody>
          <a:bodyPr/>
          <a:lstStyle/>
          <a:p>
            <a:fld id="{27C6CCC6-2BE5-4E42-96A4-D1E8E81A3D8E}" type="slidenum">
              <a:rPr lang="de-DE" smtClean="0"/>
              <a:t>2</a:t>
            </a:fld>
            <a:endParaRPr lang="de-DE"/>
          </a:p>
        </p:txBody>
      </p:sp>
      <p:sp>
        <p:nvSpPr>
          <p:cNvPr id="15" name="Espace réservé du contenu 2">
            <a:extLst>
              <a:ext uri="{FF2B5EF4-FFF2-40B4-BE49-F238E27FC236}">
                <a16:creationId xmlns:a16="http://schemas.microsoft.com/office/drawing/2014/main" id="{F0BDD20E-C661-48A4-B707-DB3F9B0942DD}"/>
              </a:ext>
            </a:extLst>
          </p:cNvPr>
          <p:cNvSpPr txBox="1">
            <a:spLocks/>
          </p:cNvSpPr>
          <p:nvPr/>
        </p:nvSpPr>
        <p:spPr>
          <a:xfrm>
            <a:off x="803119" y="1916897"/>
            <a:ext cx="9000100" cy="416545"/>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66420" lvl="2" indent="0">
              <a:buNone/>
            </a:pPr>
            <a:r>
              <a:rPr lang="fr-FR" sz="2000" b="1">
                <a:cs typeface="Calibri"/>
              </a:rPr>
              <a:t>À quelles caractéristiques doit répondre notre architecture ?</a:t>
            </a:r>
            <a:endParaRPr lang="fr-FR" sz="1800" b="1">
              <a:cs typeface="Calibri"/>
            </a:endParaRPr>
          </a:p>
        </p:txBody>
      </p:sp>
    </p:spTree>
    <p:extLst>
      <p:ext uri="{BB962C8B-B14F-4D97-AF65-F5344CB8AC3E}">
        <p14:creationId xmlns:p14="http://schemas.microsoft.com/office/powerpoint/2010/main" val="27120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71FF8-52AE-407C-A3D7-F3642D8D2D04}"/>
              </a:ext>
            </a:extLst>
          </p:cNvPr>
          <p:cNvSpPr>
            <a:spLocks noGrp="1"/>
          </p:cNvSpPr>
          <p:nvPr>
            <p:ph type="title"/>
          </p:nvPr>
        </p:nvSpPr>
        <p:spPr/>
        <p:txBody>
          <a:bodyPr/>
          <a:lstStyle/>
          <a:p>
            <a:r>
              <a:rPr lang="fr-FR"/>
              <a:t>Architecture du MVP</a:t>
            </a:r>
          </a:p>
        </p:txBody>
      </p:sp>
      <p:sp>
        <p:nvSpPr>
          <p:cNvPr id="4" name="Espace réservé du numéro de diapositive 3">
            <a:extLst>
              <a:ext uri="{FF2B5EF4-FFF2-40B4-BE49-F238E27FC236}">
                <a16:creationId xmlns:a16="http://schemas.microsoft.com/office/drawing/2014/main" id="{1C7E22B3-1A29-4483-A24D-D3441679D470}"/>
              </a:ext>
            </a:extLst>
          </p:cNvPr>
          <p:cNvSpPr>
            <a:spLocks noGrp="1"/>
          </p:cNvSpPr>
          <p:nvPr>
            <p:ph type="sldNum" sz="quarter" idx="12"/>
          </p:nvPr>
        </p:nvSpPr>
        <p:spPr/>
        <p:txBody>
          <a:bodyPr/>
          <a:lstStyle/>
          <a:p>
            <a:fld id="{27C6CCC6-2BE5-4E42-96A4-D1E8E81A3D8E}" type="slidenum">
              <a:rPr lang="de-DE" smtClean="0"/>
              <a:t>3</a:t>
            </a:fld>
            <a:endParaRPr lang="de-DE"/>
          </a:p>
        </p:txBody>
      </p:sp>
      <p:pic>
        <p:nvPicPr>
          <p:cNvPr id="6" name="Image 5">
            <a:extLst>
              <a:ext uri="{FF2B5EF4-FFF2-40B4-BE49-F238E27FC236}">
                <a16:creationId xmlns:a16="http://schemas.microsoft.com/office/drawing/2014/main" id="{93724BC5-B07A-4D47-AFE0-8FC8AC0A4DF5}"/>
              </a:ext>
            </a:extLst>
          </p:cNvPr>
          <p:cNvPicPr>
            <a:picLocks noChangeAspect="1"/>
          </p:cNvPicPr>
          <p:nvPr/>
        </p:nvPicPr>
        <p:blipFill>
          <a:blip r:embed="rId3"/>
          <a:stretch>
            <a:fillRect/>
          </a:stretch>
        </p:blipFill>
        <p:spPr>
          <a:xfrm>
            <a:off x="1371600" y="1906051"/>
            <a:ext cx="9271593" cy="4383079"/>
          </a:xfrm>
          <a:prstGeom prst="rect">
            <a:avLst/>
          </a:prstGeom>
        </p:spPr>
      </p:pic>
      <p:sp>
        <p:nvSpPr>
          <p:cNvPr id="8" name="Croix 7">
            <a:extLst>
              <a:ext uri="{FF2B5EF4-FFF2-40B4-BE49-F238E27FC236}">
                <a16:creationId xmlns:a16="http://schemas.microsoft.com/office/drawing/2014/main" id="{D14C04D4-143D-441C-AE6A-B2410199830B}"/>
              </a:ext>
            </a:extLst>
          </p:cNvPr>
          <p:cNvSpPr/>
          <p:nvPr/>
        </p:nvSpPr>
        <p:spPr>
          <a:xfrm rot="2767095">
            <a:off x="9248692" y="2976144"/>
            <a:ext cx="540000" cy="540000"/>
          </a:xfrm>
          <a:prstGeom prst="plus">
            <a:avLst>
              <a:gd name="adj" fmla="val 41536"/>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741AF1FA-CD16-4B29-B1A5-B4AAB044D921}"/>
              </a:ext>
            </a:extLst>
          </p:cNvPr>
          <p:cNvSpPr txBox="1"/>
          <p:nvPr/>
        </p:nvSpPr>
        <p:spPr>
          <a:xfrm>
            <a:off x="1757738" y="1821034"/>
            <a:ext cx="735586" cy="369332"/>
          </a:xfrm>
          <a:prstGeom prst="rect">
            <a:avLst/>
          </a:prstGeom>
          <a:noFill/>
        </p:spPr>
        <p:txBody>
          <a:bodyPr wrap="none" rtlCol="0">
            <a:spAutoFit/>
          </a:bodyPr>
          <a:lstStyle/>
          <a:p>
            <a:r>
              <a:rPr lang="fr-FR" b="1">
                <a:solidFill>
                  <a:srgbClr val="00B050"/>
                </a:solidFill>
              </a:rPr>
              <a:t>Client</a:t>
            </a:r>
          </a:p>
        </p:txBody>
      </p:sp>
      <p:sp>
        <p:nvSpPr>
          <p:cNvPr id="9" name="ZoneTexte 8">
            <a:extLst>
              <a:ext uri="{FF2B5EF4-FFF2-40B4-BE49-F238E27FC236}">
                <a16:creationId xmlns:a16="http://schemas.microsoft.com/office/drawing/2014/main" id="{CF04E088-9A30-478D-886B-580DAC6CA244}"/>
              </a:ext>
            </a:extLst>
          </p:cNvPr>
          <p:cNvSpPr txBox="1"/>
          <p:nvPr/>
        </p:nvSpPr>
        <p:spPr>
          <a:xfrm>
            <a:off x="3895386" y="1863320"/>
            <a:ext cx="1401602" cy="369332"/>
          </a:xfrm>
          <a:prstGeom prst="rect">
            <a:avLst/>
          </a:prstGeom>
          <a:noFill/>
        </p:spPr>
        <p:txBody>
          <a:bodyPr wrap="none" rtlCol="0">
            <a:spAutoFit/>
          </a:bodyPr>
          <a:lstStyle/>
          <a:p>
            <a:r>
              <a:rPr lang="fr-FR" i="1" err="1">
                <a:solidFill>
                  <a:schemeClr val="bg1">
                    <a:lumMod val="65000"/>
                  </a:schemeClr>
                </a:solidFill>
              </a:rPr>
              <a:t>WebServices</a:t>
            </a:r>
            <a:endParaRPr lang="fr-FR" i="1">
              <a:solidFill>
                <a:schemeClr val="bg1">
                  <a:lumMod val="65000"/>
                </a:schemeClr>
              </a:solidFill>
            </a:endParaRPr>
          </a:p>
        </p:txBody>
      </p:sp>
      <p:sp>
        <p:nvSpPr>
          <p:cNvPr id="10" name="ZoneTexte 9">
            <a:extLst>
              <a:ext uri="{FF2B5EF4-FFF2-40B4-BE49-F238E27FC236}">
                <a16:creationId xmlns:a16="http://schemas.microsoft.com/office/drawing/2014/main" id="{80D6B676-9234-4077-8971-5EBA8F5B6221}"/>
              </a:ext>
            </a:extLst>
          </p:cNvPr>
          <p:cNvSpPr txBox="1"/>
          <p:nvPr/>
        </p:nvSpPr>
        <p:spPr>
          <a:xfrm>
            <a:off x="7286851" y="1827332"/>
            <a:ext cx="1620957" cy="369332"/>
          </a:xfrm>
          <a:prstGeom prst="rect">
            <a:avLst/>
          </a:prstGeom>
          <a:noFill/>
        </p:spPr>
        <p:txBody>
          <a:bodyPr wrap="none" rtlCol="0">
            <a:spAutoFit/>
          </a:bodyPr>
          <a:lstStyle/>
          <a:p>
            <a:r>
              <a:rPr lang="fr-FR" b="1">
                <a:solidFill>
                  <a:srgbClr val="00B0F0"/>
                </a:solidFill>
              </a:rPr>
              <a:t>Logique métier</a:t>
            </a:r>
          </a:p>
        </p:txBody>
      </p:sp>
      <p:cxnSp>
        <p:nvCxnSpPr>
          <p:cNvPr id="11" name="Connecteur droit 10">
            <a:extLst>
              <a:ext uri="{FF2B5EF4-FFF2-40B4-BE49-F238E27FC236}">
                <a16:creationId xmlns:a16="http://schemas.microsoft.com/office/drawing/2014/main" id="{41D796EF-7BDD-48FA-B281-1BF231E6CC57}"/>
              </a:ext>
            </a:extLst>
          </p:cNvPr>
          <p:cNvCxnSpPr/>
          <p:nvPr/>
        </p:nvCxnSpPr>
        <p:spPr>
          <a:xfrm>
            <a:off x="3090963" y="1906051"/>
            <a:ext cx="0" cy="4283741"/>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1BFA208B-BE37-40E5-A0F7-798C17F487E1}"/>
              </a:ext>
            </a:extLst>
          </p:cNvPr>
          <p:cNvCxnSpPr>
            <a:cxnSpLocks/>
          </p:cNvCxnSpPr>
          <p:nvPr/>
        </p:nvCxnSpPr>
        <p:spPr>
          <a:xfrm>
            <a:off x="6126480" y="1906051"/>
            <a:ext cx="0" cy="4333409"/>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20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71FF8-52AE-407C-A3D7-F3642D8D2D04}"/>
              </a:ext>
            </a:extLst>
          </p:cNvPr>
          <p:cNvSpPr>
            <a:spLocks noGrp="1"/>
          </p:cNvSpPr>
          <p:nvPr>
            <p:ph type="title"/>
          </p:nvPr>
        </p:nvSpPr>
        <p:spPr/>
        <p:txBody>
          <a:bodyPr/>
          <a:lstStyle/>
          <a:p>
            <a:r>
              <a:rPr lang="fr-FR"/>
              <a:t>Architecture du MVP</a:t>
            </a:r>
          </a:p>
        </p:txBody>
      </p:sp>
      <p:sp>
        <p:nvSpPr>
          <p:cNvPr id="4" name="Espace réservé du numéro de diapositive 3">
            <a:extLst>
              <a:ext uri="{FF2B5EF4-FFF2-40B4-BE49-F238E27FC236}">
                <a16:creationId xmlns:a16="http://schemas.microsoft.com/office/drawing/2014/main" id="{1C7E22B3-1A29-4483-A24D-D3441679D470}"/>
              </a:ext>
            </a:extLst>
          </p:cNvPr>
          <p:cNvSpPr>
            <a:spLocks noGrp="1"/>
          </p:cNvSpPr>
          <p:nvPr>
            <p:ph type="sldNum" sz="quarter" idx="12"/>
          </p:nvPr>
        </p:nvSpPr>
        <p:spPr/>
        <p:txBody>
          <a:bodyPr/>
          <a:lstStyle/>
          <a:p>
            <a:fld id="{27C6CCC6-2BE5-4E42-96A4-D1E8E81A3D8E}" type="slidenum">
              <a:rPr lang="de-DE" smtClean="0"/>
              <a:t>4</a:t>
            </a:fld>
            <a:endParaRPr lang="de-DE"/>
          </a:p>
        </p:txBody>
      </p:sp>
      <p:grpSp>
        <p:nvGrpSpPr>
          <p:cNvPr id="18" name="Groupe 17">
            <a:extLst>
              <a:ext uri="{FF2B5EF4-FFF2-40B4-BE49-F238E27FC236}">
                <a16:creationId xmlns:a16="http://schemas.microsoft.com/office/drawing/2014/main" id="{AD058325-A018-4D56-856F-BD7DACA1F86F}"/>
              </a:ext>
            </a:extLst>
          </p:cNvPr>
          <p:cNvGrpSpPr/>
          <p:nvPr/>
        </p:nvGrpSpPr>
        <p:grpSpPr>
          <a:xfrm>
            <a:off x="1552112" y="2071636"/>
            <a:ext cx="10049308" cy="4133734"/>
            <a:chOff x="1561840" y="1945179"/>
            <a:chExt cx="10049308" cy="4133734"/>
          </a:xfrm>
        </p:grpSpPr>
        <p:pic>
          <p:nvPicPr>
            <p:cNvPr id="3" name="Image 2">
              <a:extLst>
                <a:ext uri="{FF2B5EF4-FFF2-40B4-BE49-F238E27FC236}">
                  <a16:creationId xmlns:a16="http://schemas.microsoft.com/office/drawing/2014/main" id="{C0C00D1C-13DA-4A37-9270-5A3AC0900656}"/>
                </a:ext>
              </a:extLst>
            </p:cNvPr>
            <p:cNvPicPr>
              <a:picLocks noChangeAspect="1"/>
            </p:cNvPicPr>
            <p:nvPr/>
          </p:nvPicPr>
          <p:blipFill>
            <a:blip r:embed="rId3"/>
            <a:stretch>
              <a:fillRect/>
            </a:stretch>
          </p:blipFill>
          <p:spPr>
            <a:xfrm>
              <a:off x="1561840" y="1945179"/>
              <a:ext cx="9108497" cy="4133734"/>
            </a:xfrm>
            <a:prstGeom prst="rect">
              <a:avLst/>
            </a:prstGeom>
          </p:spPr>
        </p:pic>
        <p:sp>
          <p:nvSpPr>
            <p:cNvPr id="5" name="Organigramme : Disque magnétique 4">
              <a:extLst>
                <a:ext uri="{FF2B5EF4-FFF2-40B4-BE49-F238E27FC236}">
                  <a16:creationId xmlns:a16="http://schemas.microsoft.com/office/drawing/2014/main" id="{BF6CDBEA-261F-41A2-B8E3-2D60CE1EE49B}"/>
                </a:ext>
              </a:extLst>
            </p:cNvPr>
            <p:cNvSpPr/>
            <p:nvPr/>
          </p:nvSpPr>
          <p:spPr>
            <a:xfrm>
              <a:off x="10813818" y="2948068"/>
              <a:ext cx="797330" cy="1150504"/>
            </a:xfrm>
            <a:prstGeom prst="flowChartMagneticDisk">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 en angle 7">
              <a:extLst>
                <a:ext uri="{FF2B5EF4-FFF2-40B4-BE49-F238E27FC236}">
                  <a16:creationId xmlns:a16="http://schemas.microsoft.com/office/drawing/2014/main" id="{CA27C1AC-074A-4981-9263-ABF640AD7B2E}"/>
                </a:ext>
              </a:extLst>
            </p:cNvPr>
            <p:cNvCxnSpPr>
              <a:cxnSpLocks/>
              <a:endCxn id="5" idx="1"/>
            </p:cNvCxnSpPr>
            <p:nvPr/>
          </p:nvCxnSpPr>
          <p:spPr>
            <a:xfrm>
              <a:off x="9900458" y="2343150"/>
              <a:ext cx="1312025" cy="60491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necteur : en angle 9">
              <a:extLst>
                <a:ext uri="{FF2B5EF4-FFF2-40B4-BE49-F238E27FC236}">
                  <a16:creationId xmlns:a16="http://schemas.microsoft.com/office/drawing/2014/main" id="{6B1FA268-30ED-4DEF-924C-8EDEBD2CC043}"/>
                </a:ext>
              </a:extLst>
            </p:cNvPr>
            <p:cNvCxnSpPr>
              <a:cxnSpLocks/>
              <a:endCxn id="5" idx="2"/>
            </p:cNvCxnSpPr>
            <p:nvPr/>
          </p:nvCxnSpPr>
          <p:spPr>
            <a:xfrm>
              <a:off x="8543925" y="3190760"/>
              <a:ext cx="2269893" cy="332560"/>
            </a:xfrm>
            <a:prstGeom prst="bentConnector3">
              <a:avLst>
                <a:gd name="adj1" fmla="val 4916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cteur : en angle 12">
              <a:extLst>
                <a:ext uri="{FF2B5EF4-FFF2-40B4-BE49-F238E27FC236}">
                  <a16:creationId xmlns:a16="http://schemas.microsoft.com/office/drawing/2014/main" id="{59FDBA3D-85EA-4C87-ACA8-98F5A3DA3CCC}"/>
                </a:ext>
              </a:extLst>
            </p:cNvPr>
            <p:cNvCxnSpPr>
              <a:cxnSpLocks/>
              <a:endCxn id="5" idx="3"/>
            </p:cNvCxnSpPr>
            <p:nvPr/>
          </p:nvCxnSpPr>
          <p:spPr>
            <a:xfrm rot="5400000" flipH="1" flipV="1">
              <a:off x="10403489" y="4115434"/>
              <a:ext cx="825855" cy="792133"/>
            </a:xfrm>
            <a:prstGeom prst="bentConnector3">
              <a:avLst>
                <a:gd name="adj1" fmla="val -747"/>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6" name="ZoneTexte 5">
            <a:extLst>
              <a:ext uri="{FF2B5EF4-FFF2-40B4-BE49-F238E27FC236}">
                <a16:creationId xmlns:a16="http://schemas.microsoft.com/office/drawing/2014/main" id="{BE0A58FA-5521-45B7-B44A-1C45E4CCE623}"/>
              </a:ext>
            </a:extLst>
          </p:cNvPr>
          <p:cNvSpPr txBox="1"/>
          <p:nvPr/>
        </p:nvSpPr>
        <p:spPr>
          <a:xfrm>
            <a:off x="1809345" y="1808770"/>
            <a:ext cx="735586" cy="369332"/>
          </a:xfrm>
          <a:prstGeom prst="rect">
            <a:avLst/>
          </a:prstGeom>
          <a:noFill/>
        </p:spPr>
        <p:txBody>
          <a:bodyPr wrap="none" rtlCol="0">
            <a:spAutoFit/>
          </a:bodyPr>
          <a:lstStyle/>
          <a:p>
            <a:r>
              <a:rPr lang="fr-FR" b="1">
                <a:solidFill>
                  <a:srgbClr val="00B050"/>
                </a:solidFill>
              </a:rPr>
              <a:t>Client</a:t>
            </a:r>
          </a:p>
        </p:txBody>
      </p:sp>
      <p:sp>
        <p:nvSpPr>
          <p:cNvPr id="7" name="ZoneTexte 6">
            <a:extLst>
              <a:ext uri="{FF2B5EF4-FFF2-40B4-BE49-F238E27FC236}">
                <a16:creationId xmlns:a16="http://schemas.microsoft.com/office/drawing/2014/main" id="{B1B95432-4AE0-4426-A4F3-F2CD787BFB3E}"/>
              </a:ext>
            </a:extLst>
          </p:cNvPr>
          <p:cNvSpPr txBox="1"/>
          <p:nvPr/>
        </p:nvSpPr>
        <p:spPr>
          <a:xfrm>
            <a:off x="4131013" y="1808770"/>
            <a:ext cx="1401602" cy="369332"/>
          </a:xfrm>
          <a:prstGeom prst="rect">
            <a:avLst/>
          </a:prstGeom>
          <a:noFill/>
        </p:spPr>
        <p:txBody>
          <a:bodyPr wrap="none" rtlCol="0">
            <a:spAutoFit/>
          </a:bodyPr>
          <a:lstStyle/>
          <a:p>
            <a:r>
              <a:rPr lang="fr-FR" b="1" err="1">
                <a:solidFill>
                  <a:schemeClr val="bg1">
                    <a:lumMod val="65000"/>
                  </a:schemeClr>
                </a:solidFill>
              </a:rPr>
              <a:t>WebServices</a:t>
            </a:r>
            <a:endParaRPr lang="fr-FR" b="1">
              <a:solidFill>
                <a:schemeClr val="bg1">
                  <a:lumMod val="65000"/>
                </a:schemeClr>
              </a:solidFill>
            </a:endParaRPr>
          </a:p>
        </p:txBody>
      </p:sp>
      <p:sp>
        <p:nvSpPr>
          <p:cNvPr id="9" name="ZoneTexte 8">
            <a:extLst>
              <a:ext uri="{FF2B5EF4-FFF2-40B4-BE49-F238E27FC236}">
                <a16:creationId xmlns:a16="http://schemas.microsoft.com/office/drawing/2014/main" id="{24762356-7882-4B5F-A471-DD53022B13C7}"/>
              </a:ext>
            </a:extLst>
          </p:cNvPr>
          <p:cNvSpPr txBox="1"/>
          <p:nvPr/>
        </p:nvSpPr>
        <p:spPr>
          <a:xfrm>
            <a:off x="7286851" y="1827332"/>
            <a:ext cx="1620957" cy="369332"/>
          </a:xfrm>
          <a:prstGeom prst="rect">
            <a:avLst/>
          </a:prstGeom>
          <a:noFill/>
        </p:spPr>
        <p:txBody>
          <a:bodyPr wrap="none" rtlCol="0">
            <a:spAutoFit/>
          </a:bodyPr>
          <a:lstStyle/>
          <a:p>
            <a:r>
              <a:rPr lang="fr-FR" b="1">
                <a:solidFill>
                  <a:srgbClr val="00B0F0"/>
                </a:solidFill>
              </a:rPr>
              <a:t>Logique métier</a:t>
            </a:r>
          </a:p>
        </p:txBody>
      </p:sp>
      <p:cxnSp>
        <p:nvCxnSpPr>
          <p:cNvPr id="15" name="Connecteur droit 14">
            <a:extLst>
              <a:ext uri="{FF2B5EF4-FFF2-40B4-BE49-F238E27FC236}">
                <a16:creationId xmlns:a16="http://schemas.microsoft.com/office/drawing/2014/main" id="{7DE02F10-EE82-4824-87AB-E00070B99A65}"/>
              </a:ext>
            </a:extLst>
          </p:cNvPr>
          <p:cNvCxnSpPr/>
          <p:nvPr/>
        </p:nvCxnSpPr>
        <p:spPr>
          <a:xfrm>
            <a:off x="3060750" y="1906051"/>
            <a:ext cx="0" cy="4283741"/>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F56B60E-BBDE-40E6-A292-F6C86AC1DCC9}"/>
              </a:ext>
            </a:extLst>
          </p:cNvPr>
          <p:cNvCxnSpPr>
            <a:cxnSpLocks/>
          </p:cNvCxnSpPr>
          <p:nvPr/>
        </p:nvCxnSpPr>
        <p:spPr>
          <a:xfrm>
            <a:off x="6126480" y="1906051"/>
            <a:ext cx="0" cy="4333409"/>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5B651A5B-518E-47B8-B5C4-5489C68704A1}"/>
              </a:ext>
            </a:extLst>
          </p:cNvPr>
          <p:cNvSpPr txBox="1"/>
          <p:nvPr/>
        </p:nvSpPr>
        <p:spPr>
          <a:xfrm>
            <a:off x="10702079" y="1827331"/>
            <a:ext cx="1023037" cy="369332"/>
          </a:xfrm>
          <a:prstGeom prst="rect">
            <a:avLst/>
          </a:prstGeom>
          <a:noFill/>
        </p:spPr>
        <p:txBody>
          <a:bodyPr wrap="none" lIns="91440" tIns="45720" rIns="91440" bIns="45720" rtlCol="0" anchor="t">
            <a:spAutoFit/>
          </a:bodyPr>
          <a:lstStyle/>
          <a:p>
            <a:r>
              <a:rPr lang="fr-FR" b="1">
                <a:solidFill>
                  <a:schemeClr val="accent1">
                    <a:lumMod val="75000"/>
                  </a:schemeClr>
                </a:solidFill>
              </a:rPr>
              <a:t>Données</a:t>
            </a:r>
            <a:endParaRPr lang="fr-FR">
              <a:solidFill>
                <a:schemeClr val="accent1">
                  <a:lumMod val="75000"/>
                </a:schemeClr>
              </a:solidFill>
              <a:cs typeface="Calibri"/>
            </a:endParaRPr>
          </a:p>
        </p:txBody>
      </p:sp>
      <p:cxnSp>
        <p:nvCxnSpPr>
          <p:cNvPr id="16" name="Connecteur droit 15">
            <a:extLst>
              <a:ext uri="{FF2B5EF4-FFF2-40B4-BE49-F238E27FC236}">
                <a16:creationId xmlns:a16="http://schemas.microsoft.com/office/drawing/2014/main" id="{B41B23BA-582A-4940-B8D4-0BD94E375CDF}"/>
              </a:ext>
            </a:extLst>
          </p:cNvPr>
          <p:cNvCxnSpPr>
            <a:cxnSpLocks/>
          </p:cNvCxnSpPr>
          <p:nvPr/>
        </p:nvCxnSpPr>
        <p:spPr>
          <a:xfrm>
            <a:off x="10517505" y="1982251"/>
            <a:ext cx="0" cy="4333409"/>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3296A-24CD-4EF8-851C-ABE86F06AB06}"/>
              </a:ext>
            </a:extLst>
          </p:cNvPr>
          <p:cNvSpPr>
            <a:spLocks noGrp="1"/>
          </p:cNvSpPr>
          <p:nvPr>
            <p:ph type="title"/>
          </p:nvPr>
        </p:nvSpPr>
        <p:spPr/>
        <p:txBody>
          <a:bodyPr>
            <a:normAutofit/>
          </a:bodyPr>
          <a:lstStyle/>
          <a:p>
            <a:r>
              <a:rPr lang="fr-FR" sz="4400"/>
              <a:t>Choix technologiques – couche client</a:t>
            </a:r>
          </a:p>
        </p:txBody>
      </p:sp>
      <p:sp>
        <p:nvSpPr>
          <p:cNvPr id="4" name="Espace réservé du numéro de diapositive 3">
            <a:extLst>
              <a:ext uri="{FF2B5EF4-FFF2-40B4-BE49-F238E27FC236}">
                <a16:creationId xmlns:a16="http://schemas.microsoft.com/office/drawing/2014/main" id="{E470E987-5432-47A2-9A1A-23418E5B5635}"/>
              </a:ext>
            </a:extLst>
          </p:cNvPr>
          <p:cNvSpPr>
            <a:spLocks noGrp="1"/>
          </p:cNvSpPr>
          <p:nvPr>
            <p:ph type="sldNum" sz="quarter" idx="12"/>
          </p:nvPr>
        </p:nvSpPr>
        <p:spPr/>
        <p:txBody>
          <a:bodyPr/>
          <a:lstStyle/>
          <a:p>
            <a:fld id="{27C6CCC6-2BE5-4E42-96A4-D1E8E81A3D8E}" type="slidenum">
              <a:rPr lang="de-DE" smtClean="0"/>
              <a:t>5</a:t>
            </a:fld>
            <a:endParaRPr lang="de-DE"/>
          </a:p>
        </p:txBody>
      </p:sp>
      <p:pic>
        <p:nvPicPr>
          <p:cNvPr id="5" name="Image 4">
            <a:extLst>
              <a:ext uri="{FF2B5EF4-FFF2-40B4-BE49-F238E27FC236}">
                <a16:creationId xmlns:a16="http://schemas.microsoft.com/office/drawing/2014/main" id="{DD2479DB-3393-094F-BCA6-83B5C7CA1403}"/>
              </a:ext>
            </a:extLst>
          </p:cNvPr>
          <p:cNvPicPr>
            <a:picLocks noChangeAspect="1"/>
          </p:cNvPicPr>
          <p:nvPr/>
        </p:nvPicPr>
        <p:blipFill>
          <a:blip r:embed="rId3"/>
          <a:stretch>
            <a:fillRect/>
          </a:stretch>
        </p:blipFill>
        <p:spPr>
          <a:xfrm>
            <a:off x="8653234" y="2141516"/>
            <a:ext cx="1381772" cy="1486907"/>
          </a:xfrm>
          <a:prstGeom prst="rect">
            <a:avLst/>
          </a:prstGeom>
        </p:spPr>
      </p:pic>
      <p:pic>
        <p:nvPicPr>
          <p:cNvPr id="1026" name="Picture 2" descr="Outil de gestion, CRM, applications-web et emailing par Oxygène Conseil">
            <a:extLst>
              <a:ext uri="{FF2B5EF4-FFF2-40B4-BE49-F238E27FC236}">
                <a16:creationId xmlns:a16="http://schemas.microsoft.com/office/drawing/2014/main" id="{E0B060CF-B9AD-D649-9DC6-2ABA42E5B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0290" y="4081206"/>
            <a:ext cx="2630264" cy="1377758"/>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510F4925-DBBD-460B-B51D-7098E453F4DF}"/>
              </a:ext>
            </a:extLst>
          </p:cNvPr>
          <p:cNvSpPr txBox="1"/>
          <p:nvPr/>
        </p:nvSpPr>
        <p:spPr>
          <a:xfrm>
            <a:off x="2306192" y="4621222"/>
            <a:ext cx="3236685" cy="5435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cs typeface="Calibri"/>
            </a:endParaRPr>
          </a:p>
        </p:txBody>
      </p:sp>
      <p:sp>
        <p:nvSpPr>
          <p:cNvPr id="17" name="Espace réservé du contenu 16">
            <a:extLst>
              <a:ext uri="{FF2B5EF4-FFF2-40B4-BE49-F238E27FC236}">
                <a16:creationId xmlns:a16="http://schemas.microsoft.com/office/drawing/2014/main" id="{71D23E00-161E-48D8-9C70-0E16D047D422}"/>
              </a:ext>
            </a:extLst>
          </p:cNvPr>
          <p:cNvSpPr>
            <a:spLocks noGrp="1"/>
          </p:cNvSpPr>
          <p:nvPr>
            <p:ph idx="1"/>
          </p:nvPr>
        </p:nvSpPr>
        <p:spPr>
          <a:xfrm>
            <a:off x="1154083" y="1936015"/>
            <a:ext cx="10058400" cy="4023360"/>
          </a:xfrm>
        </p:spPr>
        <p:txBody>
          <a:bodyPr/>
          <a:lstStyle/>
          <a:p>
            <a:pPr marL="0" indent="0">
              <a:buNone/>
            </a:pPr>
            <a:r>
              <a:rPr lang="fr-FR" sz="2400" err="1"/>
              <a:t>VueJS</a:t>
            </a:r>
            <a:r>
              <a:rPr lang="fr-FR" sz="2400"/>
              <a:t> :</a:t>
            </a:r>
          </a:p>
          <a:p>
            <a:pPr>
              <a:buFont typeface="Wingdings" pitchFamily="2" charset="2"/>
              <a:buChar char="Ø"/>
            </a:pPr>
            <a:r>
              <a:rPr lang="fr-FR"/>
              <a:t> Simple à mettre en place</a:t>
            </a:r>
          </a:p>
          <a:p>
            <a:pPr>
              <a:buFont typeface="Wingdings" pitchFamily="2" charset="2"/>
              <a:buChar char="Ø"/>
            </a:pPr>
            <a:r>
              <a:rPr lang="fr-FR"/>
              <a:t> Facile à utiliser grâce au moteur de </a:t>
            </a:r>
            <a:r>
              <a:rPr lang="fr-FR" err="1"/>
              <a:t>template</a:t>
            </a:r>
            <a:endParaRPr lang="fr-FR"/>
          </a:p>
          <a:p>
            <a:pPr>
              <a:buFont typeface="Wingdings" pitchFamily="2" charset="2"/>
              <a:buChar char="Ø"/>
            </a:pPr>
            <a:r>
              <a:rPr lang="fr-FR"/>
              <a:t> Syntaxe améliorée par rapport à la v2</a:t>
            </a:r>
          </a:p>
          <a:p>
            <a:pPr marL="0" indent="0">
              <a:buNone/>
            </a:pPr>
            <a:endParaRPr lang="fr-FR"/>
          </a:p>
          <a:p>
            <a:pPr marL="0" indent="0">
              <a:buNone/>
            </a:pPr>
            <a:r>
              <a:rPr lang="fr-FR" sz="2400"/>
              <a:t>Bootstrap</a:t>
            </a:r>
          </a:p>
          <a:p>
            <a:pPr>
              <a:buFont typeface="Wingdings" pitchFamily="2" charset="2"/>
              <a:buChar char="Ø"/>
            </a:pPr>
            <a:r>
              <a:rPr lang="fr-FR"/>
              <a:t> Permet un style rapide</a:t>
            </a:r>
          </a:p>
        </p:txBody>
      </p:sp>
    </p:spTree>
    <p:extLst>
      <p:ext uri="{BB962C8B-B14F-4D97-AF65-F5344CB8AC3E}">
        <p14:creationId xmlns:p14="http://schemas.microsoft.com/office/powerpoint/2010/main" val="249563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3296A-24CD-4EF8-851C-ABE86F06AB06}"/>
              </a:ext>
            </a:extLst>
          </p:cNvPr>
          <p:cNvSpPr>
            <a:spLocks noGrp="1"/>
          </p:cNvSpPr>
          <p:nvPr>
            <p:ph type="title"/>
          </p:nvPr>
        </p:nvSpPr>
        <p:spPr>
          <a:xfrm>
            <a:off x="1097280" y="286603"/>
            <a:ext cx="10353502" cy="1450757"/>
          </a:xfrm>
        </p:spPr>
        <p:txBody>
          <a:bodyPr>
            <a:normAutofit/>
          </a:bodyPr>
          <a:lstStyle/>
          <a:p>
            <a:r>
              <a:rPr lang="fr-FR" sz="4400"/>
              <a:t>Choix technologiques – logique métier</a:t>
            </a:r>
          </a:p>
        </p:txBody>
      </p:sp>
      <p:sp>
        <p:nvSpPr>
          <p:cNvPr id="4" name="Espace réservé du numéro de diapositive 3">
            <a:extLst>
              <a:ext uri="{FF2B5EF4-FFF2-40B4-BE49-F238E27FC236}">
                <a16:creationId xmlns:a16="http://schemas.microsoft.com/office/drawing/2014/main" id="{E470E987-5432-47A2-9A1A-23418E5B5635}"/>
              </a:ext>
            </a:extLst>
          </p:cNvPr>
          <p:cNvSpPr>
            <a:spLocks noGrp="1"/>
          </p:cNvSpPr>
          <p:nvPr>
            <p:ph type="sldNum" sz="quarter" idx="12"/>
          </p:nvPr>
        </p:nvSpPr>
        <p:spPr/>
        <p:txBody>
          <a:bodyPr/>
          <a:lstStyle/>
          <a:p>
            <a:fld id="{27C6CCC6-2BE5-4E42-96A4-D1E8E81A3D8E}" type="slidenum">
              <a:rPr lang="de-DE" smtClean="0"/>
              <a:t>6</a:t>
            </a:fld>
            <a:endParaRPr lang="de-DE"/>
          </a:p>
        </p:txBody>
      </p:sp>
      <p:pic>
        <p:nvPicPr>
          <p:cNvPr id="2050" name="Picture 2" descr="spring-boot-logo - Atomrace">
            <a:extLst>
              <a:ext uri="{FF2B5EF4-FFF2-40B4-BE49-F238E27FC236}">
                <a16:creationId xmlns:a16="http://schemas.microsoft.com/office/drawing/2014/main" id="{F4D7458F-98E2-5043-9B75-5E0E9CFC4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2984" y="1933905"/>
            <a:ext cx="2847798" cy="14950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ation JPA avec Hibernate ⋆ Ambient Formations">
            <a:extLst>
              <a:ext uri="{FF2B5EF4-FFF2-40B4-BE49-F238E27FC236}">
                <a16:creationId xmlns:a16="http://schemas.microsoft.com/office/drawing/2014/main" id="{046F9922-CA11-254A-93C4-65A4BA1C7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900" y="3934757"/>
            <a:ext cx="2083116" cy="1822726"/>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16">
            <a:extLst>
              <a:ext uri="{FF2B5EF4-FFF2-40B4-BE49-F238E27FC236}">
                <a16:creationId xmlns:a16="http://schemas.microsoft.com/office/drawing/2014/main" id="{E0FA60B9-5D7F-A948-81EA-C7FE08B0A8B8}"/>
              </a:ext>
            </a:extLst>
          </p:cNvPr>
          <p:cNvSpPr>
            <a:spLocks noGrp="1"/>
          </p:cNvSpPr>
          <p:nvPr>
            <p:ph idx="1"/>
          </p:nvPr>
        </p:nvSpPr>
        <p:spPr>
          <a:xfrm>
            <a:off x="1154083" y="1936015"/>
            <a:ext cx="10058400" cy="4023360"/>
          </a:xfrm>
        </p:spPr>
        <p:txBody>
          <a:bodyPr/>
          <a:lstStyle/>
          <a:p>
            <a:pPr marL="0" indent="0">
              <a:buNone/>
            </a:pPr>
            <a:r>
              <a:rPr lang="fr-FR"/>
              <a:t>Spring :</a:t>
            </a:r>
          </a:p>
          <a:p>
            <a:pPr>
              <a:buFont typeface="Wingdings" pitchFamily="2" charset="2"/>
              <a:buChar char="Ø"/>
            </a:pPr>
            <a:r>
              <a:rPr lang="fr-FR"/>
              <a:t> Langage à typage fort</a:t>
            </a:r>
          </a:p>
          <a:p>
            <a:pPr>
              <a:buFont typeface="Wingdings" pitchFamily="2" charset="2"/>
              <a:buChar char="Ø"/>
            </a:pPr>
            <a:r>
              <a:rPr lang="fr-FR"/>
              <a:t> Abstraction de Java EE =&gt; +simple</a:t>
            </a:r>
          </a:p>
          <a:p>
            <a:pPr>
              <a:buFont typeface="Wingdings" pitchFamily="2" charset="2"/>
              <a:buChar char="Ø"/>
            </a:pPr>
            <a:r>
              <a:rPr lang="fr-FR"/>
              <a:t> Contrat fort nativement de l’API REST</a:t>
            </a:r>
          </a:p>
          <a:p>
            <a:pPr marL="0" indent="0">
              <a:buNone/>
            </a:pPr>
            <a:endParaRPr lang="fr-FR"/>
          </a:p>
          <a:p>
            <a:pPr marL="0" indent="0">
              <a:buNone/>
            </a:pPr>
            <a:r>
              <a:rPr lang="fr-FR"/>
              <a:t>JPA/Hibernate</a:t>
            </a:r>
          </a:p>
          <a:p>
            <a:pPr>
              <a:buFont typeface="Wingdings" pitchFamily="2" charset="2"/>
              <a:buChar char="Ø"/>
            </a:pPr>
            <a:r>
              <a:rPr lang="fr-FR"/>
              <a:t> Prévu par le framework</a:t>
            </a:r>
          </a:p>
          <a:p>
            <a:pPr>
              <a:buFont typeface="Wingdings" pitchFamily="2" charset="2"/>
              <a:buChar char="Ø"/>
            </a:pPr>
            <a:r>
              <a:rPr lang="fr-FR"/>
              <a:t> Sécurité des accès à la base de donnée (injections)</a:t>
            </a:r>
          </a:p>
          <a:p>
            <a:pPr>
              <a:buFont typeface="Wingdings" pitchFamily="2" charset="2"/>
              <a:buChar char="Ø"/>
            </a:pPr>
            <a:endParaRPr lang="fr-FR"/>
          </a:p>
        </p:txBody>
      </p:sp>
    </p:spTree>
    <p:extLst>
      <p:ext uri="{BB962C8B-B14F-4D97-AF65-F5344CB8AC3E}">
        <p14:creationId xmlns:p14="http://schemas.microsoft.com/office/powerpoint/2010/main" val="348463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3296A-24CD-4EF8-851C-ABE86F06AB06}"/>
              </a:ext>
            </a:extLst>
          </p:cNvPr>
          <p:cNvSpPr>
            <a:spLocks noGrp="1"/>
          </p:cNvSpPr>
          <p:nvPr>
            <p:ph type="title"/>
          </p:nvPr>
        </p:nvSpPr>
        <p:spPr>
          <a:xfrm>
            <a:off x="1097279" y="286603"/>
            <a:ext cx="10322329" cy="1450757"/>
          </a:xfrm>
        </p:spPr>
        <p:txBody>
          <a:bodyPr>
            <a:normAutofit/>
          </a:bodyPr>
          <a:lstStyle/>
          <a:p>
            <a:r>
              <a:rPr lang="fr-FR" sz="4400"/>
              <a:t>Choix technologiques – persistance</a:t>
            </a:r>
          </a:p>
        </p:txBody>
      </p:sp>
      <p:sp>
        <p:nvSpPr>
          <p:cNvPr id="4" name="Espace réservé du numéro de diapositive 3">
            <a:extLst>
              <a:ext uri="{FF2B5EF4-FFF2-40B4-BE49-F238E27FC236}">
                <a16:creationId xmlns:a16="http://schemas.microsoft.com/office/drawing/2014/main" id="{E470E987-5432-47A2-9A1A-23418E5B5635}"/>
              </a:ext>
            </a:extLst>
          </p:cNvPr>
          <p:cNvSpPr>
            <a:spLocks noGrp="1"/>
          </p:cNvSpPr>
          <p:nvPr>
            <p:ph type="sldNum" sz="quarter" idx="12"/>
          </p:nvPr>
        </p:nvSpPr>
        <p:spPr/>
        <p:txBody>
          <a:bodyPr/>
          <a:lstStyle/>
          <a:p>
            <a:fld id="{27C6CCC6-2BE5-4E42-96A4-D1E8E81A3D8E}" type="slidenum">
              <a:rPr lang="de-DE" smtClean="0"/>
              <a:t>7</a:t>
            </a:fld>
            <a:endParaRPr lang="de-DE"/>
          </a:p>
        </p:txBody>
      </p:sp>
      <p:pic>
        <p:nvPicPr>
          <p:cNvPr id="7" name="Image 6">
            <a:extLst>
              <a:ext uri="{FF2B5EF4-FFF2-40B4-BE49-F238E27FC236}">
                <a16:creationId xmlns:a16="http://schemas.microsoft.com/office/drawing/2014/main" id="{675AF41D-EA73-8846-91FD-D137FAFC053A}"/>
              </a:ext>
            </a:extLst>
          </p:cNvPr>
          <p:cNvPicPr>
            <a:picLocks noChangeAspect="1"/>
          </p:cNvPicPr>
          <p:nvPr/>
        </p:nvPicPr>
        <p:blipFill>
          <a:blip r:embed="rId3"/>
          <a:stretch>
            <a:fillRect/>
          </a:stretch>
        </p:blipFill>
        <p:spPr>
          <a:xfrm>
            <a:off x="8873808" y="4294934"/>
            <a:ext cx="2774501" cy="1448851"/>
          </a:xfrm>
          <a:prstGeom prst="rect">
            <a:avLst/>
          </a:prstGeom>
        </p:spPr>
      </p:pic>
      <p:pic>
        <p:nvPicPr>
          <p:cNvPr id="1026" name="Picture 2" descr="SQL (Structured Query Language) rapide avec Futurelinx 1639">
            <a:extLst>
              <a:ext uri="{FF2B5EF4-FFF2-40B4-BE49-F238E27FC236}">
                <a16:creationId xmlns:a16="http://schemas.microsoft.com/office/drawing/2014/main" id="{05E9C3FB-DB3C-4AB3-9397-46C3F382C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7022" y="1737360"/>
            <a:ext cx="3168074" cy="2164851"/>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16">
            <a:extLst>
              <a:ext uri="{FF2B5EF4-FFF2-40B4-BE49-F238E27FC236}">
                <a16:creationId xmlns:a16="http://schemas.microsoft.com/office/drawing/2014/main" id="{99F72DE3-9F71-3C4E-BC7B-AA26A8DB9F3D}"/>
              </a:ext>
            </a:extLst>
          </p:cNvPr>
          <p:cNvSpPr>
            <a:spLocks noGrp="1"/>
          </p:cNvSpPr>
          <p:nvPr>
            <p:ph idx="1"/>
          </p:nvPr>
        </p:nvSpPr>
        <p:spPr>
          <a:xfrm>
            <a:off x="1154083" y="1936016"/>
            <a:ext cx="11542742" cy="3674210"/>
          </a:xfrm>
        </p:spPr>
        <p:txBody>
          <a:bodyPr>
            <a:normAutofit fontScale="92500" lnSpcReduction="20000"/>
          </a:bodyPr>
          <a:lstStyle/>
          <a:p>
            <a:pPr marL="0" indent="0">
              <a:buNone/>
            </a:pPr>
            <a:r>
              <a:rPr lang="fr-FR" sz="2400"/>
              <a:t>SQL :</a:t>
            </a:r>
          </a:p>
          <a:p>
            <a:pPr>
              <a:buFont typeface="Wingdings" pitchFamily="2" charset="2"/>
              <a:buChar char="Ø"/>
            </a:pPr>
            <a:r>
              <a:rPr lang="fr-FR"/>
              <a:t> Cohérence des données</a:t>
            </a:r>
          </a:p>
          <a:p>
            <a:pPr>
              <a:buFont typeface="Wingdings" pitchFamily="2" charset="2"/>
              <a:buChar char="Ø"/>
            </a:pPr>
            <a:r>
              <a:rPr lang="fr-FR"/>
              <a:t> Durabilité</a:t>
            </a:r>
          </a:p>
          <a:p>
            <a:pPr>
              <a:buFont typeface="Wingdings" pitchFamily="2" charset="2"/>
              <a:buChar char="Ø"/>
            </a:pPr>
            <a:r>
              <a:rPr lang="fr-FR"/>
              <a:t> Logique du traitement données présente dans le SGBD </a:t>
            </a:r>
          </a:p>
          <a:p>
            <a:pPr marL="0" indent="0">
              <a:buNone/>
            </a:pPr>
            <a:endParaRPr lang="fr-FR"/>
          </a:p>
          <a:p>
            <a:pPr marL="0" indent="0">
              <a:buNone/>
            </a:pPr>
            <a:r>
              <a:rPr lang="fr-FR" sz="2400"/>
              <a:t>MySQL :</a:t>
            </a:r>
          </a:p>
          <a:p>
            <a:pPr>
              <a:buFont typeface="Wingdings" pitchFamily="2" charset="2"/>
              <a:buChar char="Ø"/>
            </a:pPr>
            <a:r>
              <a:rPr lang="fr-FR"/>
              <a:t> Gratuit</a:t>
            </a:r>
          </a:p>
          <a:p>
            <a:pPr>
              <a:buFont typeface="Wingdings" pitchFamily="2" charset="2"/>
              <a:buChar char="Ø"/>
            </a:pPr>
            <a:r>
              <a:rPr lang="fr-FR"/>
              <a:t> Déjà mis en place sur nos machines</a:t>
            </a:r>
          </a:p>
          <a:p>
            <a:pPr>
              <a:buFont typeface="Wingdings" pitchFamily="2" charset="2"/>
              <a:buChar char="Ø"/>
            </a:pPr>
            <a:r>
              <a:rPr lang="fr-FR"/>
              <a:t> Disponible sur toutes les plateformes</a:t>
            </a:r>
          </a:p>
        </p:txBody>
      </p:sp>
    </p:spTree>
    <p:extLst>
      <p:ext uri="{BB962C8B-B14F-4D97-AF65-F5344CB8AC3E}">
        <p14:creationId xmlns:p14="http://schemas.microsoft.com/office/powerpoint/2010/main" val="83204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3296A-24CD-4EF8-851C-ABE86F06AB06}"/>
              </a:ext>
            </a:extLst>
          </p:cNvPr>
          <p:cNvSpPr>
            <a:spLocks noGrp="1"/>
          </p:cNvSpPr>
          <p:nvPr>
            <p:ph type="title"/>
          </p:nvPr>
        </p:nvSpPr>
        <p:spPr>
          <a:xfrm>
            <a:off x="1097279" y="286603"/>
            <a:ext cx="10322329" cy="1450757"/>
          </a:xfrm>
        </p:spPr>
        <p:txBody>
          <a:bodyPr>
            <a:normAutofit/>
          </a:bodyPr>
          <a:lstStyle/>
          <a:p>
            <a:r>
              <a:rPr lang="fr-FR" sz="4400"/>
              <a:t>Choix techniques </a:t>
            </a:r>
          </a:p>
        </p:txBody>
      </p:sp>
      <p:sp>
        <p:nvSpPr>
          <p:cNvPr id="4" name="Espace réservé du numéro de diapositive 3">
            <a:extLst>
              <a:ext uri="{FF2B5EF4-FFF2-40B4-BE49-F238E27FC236}">
                <a16:creationId xmlns:a16="http://schemas.microsoft.com/office/drawing/2014/main" id="{E470E987-5432-47A2-9A1A-23418E5B5635}"/>
              </a:ext>
            </a:extLst>
          </p:cNvPr>
          <p:cNvSpPr>
            <a:spLocks noGrp="1"/>
          </p:cNvSpPr>
          <p:nvPr>
            <p:ph type="sldNum" sz="quarter" idx="12"/>
          </p:nvPr>
        </p:nvSpPr>
        <p:spPr/>
        <p:txBody>
          <a:bodyPr/>
          <a:lstStyle/>
          <a:p>
            <a:fld id="{27C6CCC6-2BE5-4E42-96A4-D1E8E81A3D8E}" type="slidenum">
              <a:rPr lang="de-DE" smtClean="0"/>
              <a:t>8</a:t>
            </a:fld>
            <a:endParaRPr lang="de-DE"/>
          </a:p>
        </p:txBody>
      </p:sp>
      <p:sp>
        <p:nvSpPr>
          <p:cNvPr id="20" name="Espace réservé du contenu 19">
            <a:extLst>
              <a:ext uri="{FF2B5EF4-FFF2-40B4-BE49-F238E27FC236}">
                <a16:creationId xmlns:a16="http://schemas.microsoft.com/office/drawing/2014/main" id="{AFAF76C7-58E8-4184-AEFC-D0BE7334C7AF}"/>
              </a:ext>
            </a:extLst>
          </p:cNvPr>
          <p:cNvSpPr>
            <a:spLocks noGrp="1"/>
          </p:cNvSpPr>
          <p:nvPr>
            <p:ph idx="1"/>
          </p:nvPr>
        </p:nvSpPr>
        <p:spPr>
          <a:xfrm>
            <a:off x="1097280" y="1892808"/>
            <a:ext cx="9318172" cy="3831336"/>
          </a:xfrm>
        </p:spPr>
        <p:txBody>
          <a:bodyPr vert="horz" lIns="0" tIns="45720" rIns="0" bIns="45720" rtlCol="0" anchor="t">
            <a:normAutofit/>
          </a:bodyPr>
          <a:lstStyle/>
          <a:p>
            <a:pPr marL="0" indent="0">
              <a:spcAft>
                <a:spcPts val="1200"/>
              </a:spcAft>
              <a:buNone/>
            </a:pPr>
            <a:endParaRPr lang="fr-FR">
              <a:ea typeface="+mn-lt"/>
              <a:cs typeface="+mn-lt"/>
            </a:endParaRPr>
          </a:p>
          <a:p>
            <a:pPr marL="171450" indent="-171450">
              <a:spcAft>
                <a:spcPts val="1200"/>
              </a:spcAft>
              <a:buFont typeface="Arial,Sans-Serif"/>
              <a:buChar char="•"/>
            </a:pPr>
            <a:r>
              <a:rPr lang="fr-FR">
                <a:ea typeface="+mn-lt"/>
                <a:cs typeface="+mn-lt"/>
              </a:rPr>
              <a:t> Une table pour chaque objet en tant que représentation de l’héritage dans la BD</a:t>
            </a:r>
          </a:p>
          <a:p>
            <a:pPr marL="171450" indent="-171450">
              <a:spcAft>
                <a:spcPts val="1200"/>
              </a:spcAft>
              <a:buFont typeface="Arial,Sans-Serif"/>
              <a:buChar char="•"/>
            </a:pPr>
            <a:endParaRPr lang="en-US">
              <a:ea typeface="+mn-lt"/>
              <a:cs typeface="+mn-lt"/>
            </a:endParaRPr>
          </a:p>
          <a:p>
            <a:pPr marL="171450" indent="-171450">
              <a:spcAft>
                <a:spcPts val="1200"/>
              </a:spcAft>
              <a:buFont typeface="Arial,Sans-Serif"/>
              <a:buChar char="•"/>
            </a:pPr>
            <a:r>
              <a:rPr lang="fr-FR">
                <a:ea typeface="+mn-lt"/>
                <a:cs typeface="+mn-lt"/>
              </a:rPr>
              <a:t> Entités placées dans leurs composants respectifs</a:t>
            </a:r>
          </a:p>
          <a:p>
            <a:pPr marL="171450" indent="-171450">
              <a:spcAft>
                <a:spcPts val="1200"/>
              </a:spcAft>
              <a:buFont typeface="Arial,Sans-Serif"/>
              <a:buChar char="•"/>
            </a:pPr>
            <a:endParaRPr lang="en-US">
              <a:ea typeface="+mn-lt"/>
              <a:cs typeface="+mn-lt"/>
            </a:endParaRPr>
          </a:p>
          <a:p>
            <a:pPr marL="171450" indent="-171450">
              <a:spcAft>
                <a:spcPts val="1200"/>
              </a:spcAft>
              <a:buFont typeface="Arial,Sans-Serif"/>
              <a:buChar char="•"/>
            </a:pPr>
            <a:r>
              <a:rPr lang="fr-FR">
                <a:ea typeface="+mn-lt"/>
                <a:cs typeface="+mn-lt"/>
              </a:rPr>
              <a:t> Composants </a:t>
            </a:r>
            <a:r>
              <a:rPr lang="fr-FR" err="1">
                <a:ea typeface="+mn-lt"/>
                <a:cs typeface="+mn-lt"/>
              </a:rPr>
              <a:t>stateless</a:t>
            </a:r>
            <a:endParaRPr lang="fr-FR">
              <a:cs typeface="Calibri" panose="020F0502020204030204"/>
            </a:endParaRPr>
          </a:p>
        </p:txBody>
      </p:sp>
    </p:spTree>
    <p:extLst>
      <p:ext uri="{BB962C8B-B14F-4D97-AF65-F5344CB8AC3E}">
        <p14:creationId xmlns:p14="http://schemas.microsoft.com/office/powerpoint/2010/main" val="3621793421"/>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13</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Rétrospective</vt:lpstr>
      <vt:lpstr>Train management</vt:lpstr>
      <vt:lpstr>Présentation du sujet et du besoin</vt:lpstr>
      <vt:lpstr>Choix du type d’architecture </vt:lpstr>
      <vt:lpstr>Architecture du MVP</vt:lpstr>
      <vt:lpstr>Architecture du MVP</vt:lpstr>
      <vt:lpstr>Choix technologiques – couche client</vt:lpstr>
      <vt:lpstr>Choix technologiques – logique métier</vt:lpstr>
      <vt:lpstr>Choix technologiques – persistance</vt:lpstr>
      <vt:lpstr>Choix techniques </vt:lpstr>
      <vt:lpstr>Choix techniques </vt:lpstr>
      <vt:lpstr>Démonstration du scénario</vt:lpstr>
      <vt:lpstr>Organisation des sprints</vt:lpstr>
      <vt:lpstr>Organisation de l’équipe</vt:lpstr>
      <vt:lpstr>Perspectives futures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management</dc:title>
  <dc:creator>Younès Abdennadher</dc:creator>
  <cp:revision>2</cp:revision>
  <dcterms:created xsi:type="dcterms:W3CDTF">2020-11-05T11:18:18Z</dcterms:created>
  <dcterms:modified xsi:type="dcterms:W3CDTF">2020-11-10T18:53:40Z</dcterms:modified>
</cp:coreProperties>
</file>