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9" r:id="rId2"/>
    <p:sldId id="314" r:id="rId3"/>
    <p:sldId id="315" r:id="rId4"/>
    <p:sldId id="316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19" r:id="rId20"/>
    <p:sldId id="359" r:id="rId21"/>
    <p:sldId id="360" r:id="rId22"/>
    <p:sldId id="362" r:id="rId23"/>
    <p:sldId id="366" r:id="rId24"/>
    <p:sldId id="367" r:id="rId25"/>
    <p:sldId id="363" r:id="rId26"/>
    <p:sldId id="364" r:id="rId27"/>
    <p:sldId id="365" r:id="rId28"/>
    <p:sldId id="344" r:id="rId29"/>
    <p:sldId id="260" r:id="rId3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78" d="100"/>
          <a:sy n="78" d="100"/>
        </p:scale>
        <p:origin x="166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04/05/2023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04/05/2023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9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66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60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6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1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37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68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76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12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0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01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28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79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33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80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9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30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8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8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1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5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0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1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0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5143500" cy="896289"/>
          </a:xfrm>
        </p:spPr>
        <p:txBody>
          <a:bodyPr>
            <a:normAutofit fontScale="62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Trabalho Prático 1 – Pesquisa de soluções em jogos – Texas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HoldEm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Limit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luisteofilo@estg.ipvc.pt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157354" y="5688829"/>
            <a:ext cx="3826328" cy="486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24585 – Alexandre Santos – alsantos@ipvc.pt</a:t>
            </a:r>
          </a:p>
          <a:p>
            <a:pPr algn="l"/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24589 – Domingos Silva – silvadomingos@ipvc.pt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77" y="1071937"/>
            <a:ext cx="5390323" cy="14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seguida temos mais métodos para verificação do estado do jogo, destacando o display, que é chamado nas classes de jogadores para apresentar informação como a mão atual e os valores de aposta.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Outro método que se destaca é o clone que tem a função de criar uma cópia do jogo quando é iniciado novamente.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, monitor, telefone, telemóvel&#10;&#10;Descrição gerada automaticamente">
            <a:extLst>
              <a:ext uri="{FF2B5EF4-FFF2-40B4-BE49-F238E27FC236}">
                <a16:creationId xmlns:a16="http://schemas.microsoft.com/office/drawing/2014/main" id="{4EE579B6-3FCC-00B8-CA91-DE847D1E3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38" y="1177597"/>
            <a:ext cx="2873474" cy="5135740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2C11753A-4D3A-E538-11DA-4D432FDC7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83" y="2966416"/>
            <a:ext cx="1793404" cy="26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0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494" y="2744749"/>
            <a:ext cx="3561524" cy="11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</a:t>
            </a:r>
            <a:r>
              <a:rPr lang="pt-PT" altLang="pt-PT" sz="1200" dirty="0" err="1">
                <a:cs typeface="Arial" panose="020B0604020202020204" pitchFamily="34" charset="0"/>
              </a:rPr>
              <a:t>get_result</a:t>
            </a:r>
            <a:r>
              <a:rPr lang="pt-PT" altLang="pt-PT" sz="1200" dirty="0">
                <a:cs typeface="Arial" panose="020B0604020202020204" pitchFamily="34" charset="0"/>
              </a:rPr>
              <a:t>, é utilizado para declarar o vencedor dependendo do valor da mão, e atribuir o </a:t>
            </a:r>
            <a:r>
              <a:rPr lang="pt-PT" altLang="pt-PT" sz="1200" dirty="0" err="1">
                <a:cs typeface="Arial" panose="020B0604020202020204" pitchFamily="34" charset="0"/>
              </a:rPr>
              <a:t>pot</a:t>
            </a:r>
            <a:r>
              <a:rPr lang="pt-PT" altLang="pt-PT" sz="1200" dirty="0">
                <a:cs typeface="Arial" panose="020B0604020202020204" pitchFamily="34" charset="0"/>
              </a:rPr>
              <a:t> que é a soma das </a:t>
            </a:r>
            <a:r>
              <a:rPr lang="pt-PT" altLang="pt-PT" sz="1200" dirty="0" err="1">
                <a:cs typeface="Arial" panose="020B0604020202020204" pitchFamily="34" charset="0"/>
              </a:rPr>
              <a:t>bets</a:t>
            </a:r>
            <a:r>
              <a:rPr lang="pt-PT" altLang="pt-PT" sz="1200" dirty="0">
                <a:cs typeface="Arial" panose="020B0604020202020204" pitchFamily="34" charset="0"/>
              </a:rPr>
              <a:t> até ao final do jogo, ao jogador com o valor mais alto.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F038E6D4-D6F1-26B6-7DD8-3EB318BF8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43" y="1368656"/>
            <a:ext cx="479548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4046147"/>
            <a:ext cx="5618924" cy="175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Antes de podermos realizar o cálculo do valor de cada mão, é necessário combinar as </a:t>
            </a:r>
            <a:r>
              <a:rPr lang="pt-PT" altLang="pt-PT" sz="1200" dirty="0" err="1">
                <a:cs typeface="Arial" panose="020B0604020202020204" pitchFamily="34" charset="0"/>
              </a:rPr>
              <a:t>community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cards</a:t>
            </a:r>
            <a:r>
              <a:rPr lang="pt-PT" altLang="pt-PT" sz="1200" dirty="0">
                <a:cs typeface="Arial" panose="020B0604020202020204" pitchFamily="34" charset="0"/>
              </a:rPr>
              <a:t> da mesa, com as mãos dos jogadores.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Com este método, em cada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 limpamos o atributo self.__</a:t>
            </a:r>
            <a:r>
              <a:rPr lang="pt-PT" altLang="pt-PT" sz="1200" dirty="0" err="1">
                <a:cs typeface="Arial" panose="020B0604020202020204" pitchFamily="34" charset="0"/>
              </a:rPr>
              <a:t>combine_hc_cc</a:t>
            </a:r>
            <a:r>
              <a:rPr lang="pt-PT" altLang="pt-PT" sz="1200" dirty="0">
                <a:cs typeface="Arial" panose="020B0604020202020204" pitchFamily="34" charset="0"/>
              </a:rPr>
              <a:t>[] e fazemos </a:t>
            </a:r>
            <a:r>
              <a:rPr lang="pt-PT" altLang="pt-PT" sz="1200" dirty="0" err="1">
                <a:cs typeface="Arial" panose="020B0604020202020204" pitchFamily="34" charset="0"/>
              </a:rPr>
              <a:t>append</a:t>
            </a:r>
            <a:r>
              <a:rPr lang="pt-PT" altLang="pt-PT" sz="1200" dirty="0">
                <a:cs typeface="Arial" panose="020B0604020202020204" pitchFamily="34" charset="0"/>
              </a:rPr>
              <a:t> das mãos dos jogadores e das </a:t>
            </a:r>
            <a:r>
              <a:rPr lang="pt-PT" altLang="pt-PT" sz="1200" dirty="0" err="1">
                <a:cs typeface="Arial" panose="020B0604020202020204" pitchFamily="34" charset="0"/>
              </a:rPr>
              <a:t>community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cards</a:t>
            </a:r>
            <a:r>
              <a:rPr lang="pt-PT" altLang="pt-PT" sz="1200" dirty="0">
                <a:cs typeface="Arial" panose="020B0604020202020204" pitchFamily="34" charset="0"/>
              </a:rPr>
              <a:t> a cada mão, excluindo os valores “</a:t>
            </a:r>
            <a:r>
              <a:rPr lang="pt-PT" altLang="pt-PT" sz="1200" dirty="0" err="1">
                <a:cs typeface="Arial" panose="020B0604020202020204" pitchFamily="34" charset="0"/>
              </a:rPr>
              <a:t>None</a:t>
            </a:r>
            <a:r>
              <a:rPr lang="pt-PT" altLang="pt-PT" sz="1200" dirty="0">
                <a:cs typeface="Arial" panose="020B0604020202020204" pitchFamily="34" charset="0"/>
              </a:rPr>
              <a:t>” do atributo __</a:t>
            </a:r>
            <a:r>
              <a:rPr lang="pt-PT" altLang="pt-PT" sz="1200" dirty="0" err="1">
                <a:cs typeface="Arial" panose="020B0604020202020204" pitchFamily="34" charset="0"/>
              </a:rPr>
              <a:t>community_cards</a:t>
            </a:r>
            <a:r>
              <a:rPr lang="pt-PT" altLang="pt-PT" sz="12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7F8018-577C-7DCA-6104-B1CDD56DF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300" y="1388420"/>
            <a:ext cx="5052498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76" y="1071937"/>
            <a:ext cx="8209723" cy="120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 na classe </a:t>
            </a:r>
            <a:r>
              <a:rPr lang="pt-PT" altLang="pt-PT" sz="1200" dirty="0" err="1">
                <a:cs typeface="Arial" panose="020B0604020202020204" pitchFamily="34" charset="0"/>
              </a:rPr>
              <a:t>TexasState</a:t>
            </a:r>
            <a:r>
              <a:rPr lang="pt-PT" altLang="pt-PT" sz="1200" dirty="0">
                <a:cs typeface="Arial" panose="020B0604020202020204" pitchFamily="34" charset="0"/>
              </a:rPr>
              <a:t>, temos o método </a:t>
            </a:r>
            <a:r>
              <a:rPr lang="pt-PT" altLang="pt-PT" sz="1200" dirty="0" err="1">
                <a:cs typeface="Arial" panose="020B0604020202020204" pitchFamily="34" charset="0"/>
              </a:rPr>
              <a:t>calculate_hand_value</a:t>
            </a:r>
            <a:r>
              <a:rPr lang="pt-PT" altLang="pt-PT" sz="1200" dirty="0">
                <a:cs typeface="Arial" panose="020B0604020202020204" pitchFamily="34" charset="0"/>
              </a:rPr>
              <a:t>, que utiliza os métodos importados da classe </a:t>
            </a:r>
            <a:r>
              <a:rPr lang="pt-PT" altLang="pt-PT" sz="1200" dirty="0" err="1">
                <a:cs typeface="Arial" panose="020B0604020202020204" pitchFamily="34" charset="0"/>
              </a:rPr>
              <a:t>TexasEvaluate</a:t>
            </a:r>
            <a:r>
              <a:rPr lang="pt-PT" altLang="pt-PT" sz="1200" dirty="0">
                <a:cs typeface="Arial" panose="020B0604020202020204" pitchFamily="34" charset="0"/>
              </a:rPr>
              <a:t> que será explicada nos próximos slides.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método, contém condições que chamam os métodos de </a:t>
            </a:r>
            <a:r>
              <a:rPr lang="pt-PT" altLang="pt-PT" sz="1200" dirty="0" err="1">
                <a:cs typeface="Arial" panose="020B0604020202020204" pitchFamily="34" charset="0"/>
              </a:rPr>
              <a:t>TexasEvaluate</a:t>
            </a:r>
            <a:r>
              <a:rPr lang="pt-PT" altLang="pt-PT" sz="1200" dirty="0">
                <a:cs typeface="Arial" panose="020B0604020202020204" pitchFamily="34" charset="0"/>
              </a:rPr>
              <a:t>, para atribuir um valor numérico a cada mão, que depois são usados no método </a:t>
            </a:r>
            <a:r>
              <a:rPr lang="pt-PT" altLang="pt-PT" sz="1200" dirty="0" err="1">
                <a:cs typeface="Arial" panose="020B0604020202020204" pitchFamily="34" charset="0"/>
              </a:rPr>
              <a:t>get_result</a:t>
            </a:r>
            <a:r>
              <a:rPr lang="pt-PT" altLang="pt-PT" sz="1200" dirty="0">
                <a:cs typeface="Arial" panose="020B0604020202020204" pitchFamily="34" charset="0"/>
              </a:rPr>
              <a:t> para selecionar o vencedor.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0E1E1FEB-C51C-969E-550C-B1C3E55D6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23" y="2338921"/>
            <a:ext cx="5115447" cy="3996036"/>
          </a:xfrm>
          <a:prstGeom prst="rect">
            <a:avLst/>
          </a:prstGeom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C20B0FCC-4CFE-0DA9-8F38-B0423EEA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73" y="2216842"/>
            <a:ext cx="3403028" cy="144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Atualmente, para desempatar caso duas mãos tenham o mesmo valor, a última condição vai procurar a carta mais alta de cada mão e declarar vencedor quem tiver essa carta mais alta.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41394D-A313-1744-6C09-F89020E8200F}"/>
              </a:ext>
            </a:extLst>
          </p:cNvPr>
          <p:cNvSpPr/>
          <p:nvPr/>
        </p:nvSpPr>
        <p:spPr>
          <a:xfrm>
            <a:off x="3962400" y="4953000"/>
            <a:ext cx="4999370" cy="1303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7A84A3F0-A510-FB28-BFDB-A9BFFF2E407B}"/>
              </a:ext>
            </a:extLst>
          </p:cNvPr>
          <p:cNvCxnSpPr/>
          <p:nvPr/>
        </p:nvCxnSpPr>
        <p:spPr>
          <a:xfrm>
            <a:off x="2057400" y="3505200"/>
            <a:ext cx="1905000" cy="144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3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" y="1991185"/>
            <a:ext cx="4653753" cy="258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 verifica para cada mão (representada como uma lista de objetos </a:t>
            </a:r>
            <a:r>
              <a:rPr lang="pt-PT" altLang="pt-PT" sz="1200" dirty="0" err="1">
                <a:cs typeface="Arial" panose="020B0604020202020204" pitchFamily="34" charset="0"/>
              </a:rPr>
              <a:t>TexasCard</a:t>
            </a:r>
            <a:r>
              <a:rPr lang="pt-PT" altLang="pt-PT" sz="1200" dirty="0">
                <a:cs typeface="Arial" panose="020B0604020202020204" pitchFamily="34" charset="0"/>
              </a:rPr>
              <a:t>), se existe uma sequência de cinco cartas do mesmo naipe, com as seguintes classificações (de menor para maior): dez, valete, dama, rei e ás.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começa por verificar se todas as cartas têm o mesmo naipe. Se sim, ele verifica se as classificações das cartas são uma sequência exata do 10 ao ás. Se a mão atender a essas condições, o método retornará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. Caso contrário, retorna False.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797E3F2-AE68-B307-E393-6AD6626A4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67" y="1908086"/>
            <a:ext cx="4218042" cy="30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2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AB7A39ED-FA65-3CE5-4944-D1D61ECE1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13" y="1901227"/>
            <a:ext cx="3475922" cy="3160628"/>
          </a:xfrm>
          <a:prstGeom prst="rect">
            <a:avLst/>
          </a:prstGeom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1E243E07-482D-DD81-8E25-029440EAB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25714"/>
            <a:ext cx="4728202" cy="376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 verifica se uma lista de cartas representa uma sequência de cartas do mesmo naipe.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 err="1">
                <a:cs typeface="Arial" panose="020B0604020202020204" pitchFamily="34" charset="0"/>
              </a:rPr>
              <a:t>Começça</a:t>
            </a:r>
            <a:r>
              <a:rPr lang="pt-PT" altLang="pt-PT" sz="1200" dirty="0">
                <a:cs typeface="Arial" panose="020B0604020202020204" pitchFamily="34" charset="0"/>
              </a:rPr>
              <a:t> por verificar se existe um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 na mão, ou seja, se todas as cartas têm o mesmo naipe. Se não houver, a função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Em seguida, as cartas são ordenadas por ordem decrescente de valor e verifica se há uma sequência de cinco cartas consecutivas, começando pela carta mais alta. Se não houver, a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Finalmente, se uma sequência de cartas consecutivas do mesmo naipe é encontrada,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o que indica que temos uma sequência de cartas consecutivas do mesmo naipe (straight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2054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7" y="1102291"/>
            <a:ext cx="4870323" cy="51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 verifica se as cartas dadas formam um "</a:t>
            </a:r>
            <a:r>
              <a:rPr lang="pt-PT" altLang="pt-PT" sz="1200" dirty="0" err="1">
                <a:cs typeface="Arial" panose="020B0604020202020204" pitchFamily="34" charset="0"/>
              </a:rPr>
              <a:t>Four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", ou seja, se há quatro cartas com o mesmo valor. </a:t>
            </a:r>
            <a:r>
              <a:rPr lang="pt-PT" altLang="pt-PT" sz="1200" dirty="0" err="1">
                <a:cs typeface="Arial" panose="020B0604020202020204" pitchFamily="34" charset="0"/>
              </a:rPr>
              <a:t>Começça</a:t>
            </a:r>
            <a:r>
              <a:rPr lang="pt-PT" altLang="pt-PT" sz="1200" dirty="0">
                <a:cs typeface="Arial" panose="020B0604020202020204" pitchFamily="34" charset="0"/>
              </a:rPr>
              <a:t> por criar uma lista de objetos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para cada carta na lista de cartas dadas. De seguida, percorre a lista de valores dos 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 para verificar se há algum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que apareça exatamente 4 vezes, o que significa que há quatro cartas com o mesmo valor. Se encontrar,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segundo método verifica se a mão contém um </a:t>
            </a:r>
            <a:r>
              <a:rPr lang="pt-PT" altLang="pt-PT" sz="1200" dirty="0" err="1">
                <a:cs typeface="Arial" panose="020B0604020202020204" pitchFamily="34" charset="0"/>
              </a:rPr>
              <a:t>Full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House</a:t>
            </a:r>
            <a:r>
              <a:rPr lang="pt-PT" altLang="pt-PT" sz="1200" dirty="0">
                <a:cs typeface="Arial" panose="020B0604020202020204" pitchFamily="34" charset="0"/>
              </a:rPr>
              <a:t>, ou seja, três cartas do mesmo valor e duas cartas de outro valor.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começa por verificar se há um </a:t>
            </a:r>
            <a:r>
              <a:rPr lang="pt-PT" altLang="pt-PT" sz="1200" dirty="0" err="1">
                <a:cs typeface="Arial" panose="020B0604020202020204" pitchFamily="34" charset="0"/>
              </a:rPr>
              <a:t>um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three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 através do método </a:t>
            </a:r>
            <a:r>
              <a:rPr lang="pt-PT" altLang="pt-PT" sz="1200" dirty="0" err="1">
                <a:cs typeface="Arial" panose="020B0604020202020204" pitchFamily="34" charset="0"/>
              </a:rPr>
              <a:t>is_three_of_a_kind</a:t>
            </a:r>
            <a:r>
              <a:rPr lang="pt-PT" altLang="pt-PT" sz="1200" dirty="0">
                <a:cs typeface="Arial" panose="020B0604020202020204" pitchFamily="34" charset="0"/>
              </a:rPr>
              <a:t> da mesma classe. Se não houver, a função retorna False. Se houver um </a:t>
            </a:r>
            <a:r>
              <a:rPr lang="pt-PT" altLang="pt-PT" sz="1200" dirty="0" err="1">
                <a:cs typeface="Arial" panose="020B0604020202020204" pitchFamily="34" charset="0"/>
              </a:rPr>
              <a:t>three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, o método verifica se há um par entre as duas cartas restantes na mão. Para isso, o método verifica o valor da carta e verifica se o valor aparece exatamente duas vezes entre as cinco cartas. Se houver um par, a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indicando que há uma </a:t>
            </a:r>
            <a:r>
              <a:rPr lang="pt-PT" altLang="pt-PT" sz="1200" dirty="0" err="1">
                <a:cs typeface="Arial" panose="020B0604020202020204" pitchFamily="34" charset="0"/>
              </a:rPr>
              <a:t>Full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House</a:t>
            </a:r>
            <a:r>
              <a:rPr lang="pt-PT" altLang="pt-PT" sz="1200" dirty="0">
                <a:cs typeface="Arial" panose="020B0604020202020204" pitchFamily="34" charset="0"/>
              </a:rPr>
              <a:t>. Se não houver, a retorna False.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ADD4822-3A4A-8FAF-B46B-8C6F8D157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36" y="1581375"/>
            <a:ext cx="3455106" cy="40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2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7" y="1161567"/>
            <a:ext cx="5529428" cy="484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método, verifica se as cartas dadas formam um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, que é quando todas as cartas pertencem ao mesmo naipe. Para fazer isso, o método cria um conjunto com os naipes das cartas, verificando se esse conjunto tem apenas um elemento, o que significa que todas as cartas têm o mesmo naipe. Se isso acontecer, o método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segundo, verifica se as cartas formam uma sequência (straight). Para isso, começa por criar uma lista com os valores das cartas ordenados por ordem crescente. Em seguida, verifica se há 5 valores diferentes nessa lista e se a diferença entre o valor da carta mais alta e o valor da carta mais baixa é exatamente 4. Se estas duas condições se verificarem, então as cartas formam uma sequência e o método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fim, o último método verifica se a mão contém três cartas com o mesmo valor. Primeiro, cria-se uma lista com os valores das cartas (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). Depois, para cada valor, verifica-se se ele ocorre três vezes na lista de 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. Se ocorrer, a função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continua a procurar por outras combinações. Se nenhum valor aparecer três vezes, a função retorna False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83160E6A-C572-15E3-6DD5-EB0BF0B585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2"/>
          <a:stretch/>
        </p:blipFill>
        <p:spPr>
          <a:xfrm>
            <a:off x="5622150" y="1397762"/>
            <a:ext cx="3418663" cy="43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8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23" y="2038249"/>
            <a:ext cx="5526724" cy="26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método, verifica se uma mão de cartas tem dois pares. Ele começa ordenando as cartas por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e, em seguida, percorre a lista a verificar se há pares adjacentes de cartas com a mesma classificação. Se houver exatamente dois desses pares, então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fim, o último método da classe avalia se as cartas dadas formam um par. Ele percorre a lista de cartas e verifica se há duas com o mesmo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. Se encontrar um par,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 retorna False.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BEED10B-3146-279E-C282-D325D15A1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88" y="1809588"/>
            <a:ext cx="3175489" cy="36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3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78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tipos de jogadores possíveis, atualmente temos 5 tipos, humano, 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, </a:t>
            </a:r>
            <a:r>
              <a:rPr lang="pt-PT" altLang="pt-PT" sz="1400" dirty="0" err="1">
                <a:cs typeface="Arial" panose="020B0604020202020204" pitchFamily="34" charset="0"/>
              </a:rPr>
              <a:t>always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pass</a:t>
            </a:r>
            <a:r>
              <a:rPr lang="pt-PT" altLang="pt-PT" sz="1400" dirty="0">
                <a:cs typeface="Arial" panose="020B0604020202020204" pitchFamily="34" charset="0"/>
              </a:rPr>
              <a:t>, </a:t>
            </a:r>
            <a:r>
              <a:rPr lang="pt-PT" altLang="pt-PT" sz="1400" dirty="0" err="1">
                <a:cs typeface="Arial" panose="020B0604020202020204" pitchFamily="34" charset="0"/>
              </a:rPr>
              <a:t>always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call</a:t>
            </a:r>
            <a:r>
              <a:rPr lang="pt-PT" altLang="pt-PT" sz="1400" dirty="0">
                <a:cs typeface="Arial" panose="020B0604020202020204" pitchFamily="34" charset="0"/>
              </a:rPr>
              <a:t> e </a:t>
            </a:r>
            <a:r>
              <a:rPr lang="pt-PT" altLang="pt-PT" sz="1400" dirty="0" err="1">
                <a:cs typeface="Arial" panose="020B0604020202020204" pitchFamily="34" charset="0"/>
              </a:rPr>
              <a:t>always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raise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Estes são os tipos básicos de jogador com programação simplificada.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Entretanto, vamos desenvolver o algoritmo CFR com dois níveis de dificuldade, fácil e difícil.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957D08-97EC-573A-DA2C-D2FCC186ED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3076575"/>
            <a:ext cx="173379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6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35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Com o primeiro trabalho prático foi-nos proposto implementar um jogo na linguagem </a:t>
            </a:r>
            <a:r>
              <a:rPr lang="pt-PT" altLang="pt-PT" sz="1600" dirty="0" err="1">
                <a:cs typeface="Arial" panose="020B0604020202020204" pitchFamily="34" charset="0"/>
              </a:rPr>
              <a:t>python</a:t>
            </a:r>
            <a:r>
              <a:rPr lang="pt-PT" altLang="pt-PT" sz="1600" dirty="0">
                <a:cs typeface="Arial" panose="020B0604020202020204" pitchFamily="34" charset="0"/>
              </a:rPr>
              <a:t>, sendo este o primeiro objetivo, conseguir implementar as regras e funcionamento do jogo, no nosso caso Texas </a:t>
            </a:r>
            <a:r>
              <a:rPr lang="pt-PT" altLang="pt-PT" sz="1600" dirty="0" err="1">
                <a:cs typeface="Arial" panose="020B0604020202020204" pitchFamily="34" charset="0"/>
              </a:rPr>
              <a:t>Holdem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Limit</a:t>
            </a:r>
            <a:r>
              <a:rPr lang="pt-PT" altLang="pt-PT" sz="16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Após estar desenvolvido o jogo, é necessário </a:t>
            </a:r>
            <a:r>
              <a:rPr lang="pt-PT" altLang="pt-PT" sz="1600" dirty="0" err="1">
                <a:cs typeface="Arial" panose="020B0604020202020204" pitchFamily="34" charset="0"/>
              </a:rPr>
              <a:t>imlpementar</a:t>
            </a:r>
            <a:r>
              <a:rPr lang="pt-PT" altLang="pt-PT" sz="1600" dirty="0">
                <a:cs typeface="Arial" panose="020B0604020202020204" pitchFamily="34" charset="0"/>
              </a:rPr>
              <a:t> os jogadores controlados por algoritmos de </a:t>
            </a:r>
            <a:r>
              <a:rPr lang="pt-PT" altLang="pt-PT" sz="1600" dirty="0" err="1">
                <a:cs typeface="Arial" panose="020B0604020202020204" pitchFamily="34" charset="0"/>
              </a:rPr>
              <a:t>pathfinding</a:t>
            </a:r>
            <a:r>
              <a:rPr lang="pt-PT" altLang="pt-PT" sz="1600" dirty="0">
                <a:cs typeface="Arial" panose="020B0604020202020204" pitchFamily="34" charset="0"/>
              </a:rPr>
              <a:t>, capazes de executar durante o jogo contra eles mesmos ou contra o </a:t>
            </a:r>
            <a:r>
              <a:rPr lang="pt-PT" altLang="pt-PT" sz="1600" dirty="0" err="1">
                <a:cs typeface="Arial" panose="020B0604020202020204" pitchFamily="34" charset="0"/>
              </a:rPr>
              <a:t>player</a:t>
            </a:r>
            <a:r>
              <a:rPr lang="pt-PT" altLang="pt-PT" sz="1600" dirty="0">
                <a:cs typeface="Arial" panose="020B0604020202020204" pitchFamily="34" charset="0"/>
              </a:rPr>
              <a:t> “</a:t>
            </a:r>
            <a:r>
              <a:rPr lang="pt-PT" altLang="pt-PT" sz="1600" dirty="0" err="1">
                <a:cs typeface="Arial" panose="020B0604020202020204" pitchFamily="34" charset="0"/>
              </a:rPr>
              <a:t>human</a:t>
            </a:r>
            <a:r>
              <a:rPr lang="pt-PT" altLang="pt-PT" sz="1600" dirty="0">
                <a:cs typeface="Arial" panose="020B0604020202020204" pitchFamily="34" charset="0"/>
              </a:rPr>
              <a:t>”, sendo este o jogador que dá possibilidade de nós jogarmos através do teclado. 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2756476"/>
            <a:ext cx="3571875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A classe </a:t>
            </a:r>
            <a:r>
              <a:rPr lang="pt-PT" altLang="pt-PT" sz="1400" dirty="0" err="1">
                <a:cs typeface="Arial" panose="020B0604020202020204" pitchFamily="34" charset="0"/>
              </a:rPr>
              <a:t>HumanTexasPlayer</a:t>
            </a:r>
            <a:r>
              <a:rPr lang="pt-PT" altLang="pt-PT" sz="1400" dirty="0">
                <a:cs typeface="Arial" panose="020B0604020202020204" pitchFamily="34" charset="0"/>
              </a:rPr>
              <a:t>, é a classe usada para nós podermos jogar com o teclado, apenas recebe um input de qual a ação que pretendemos realizar.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1044C08-D9A6-2E59-14D0-57B3C71620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86" y="1399413"/>
            <a:ext cx="4847896" cy="47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0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0" y="2885871"/>
            <a:ext cx="3571875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jogador 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, utiliza a função </a:t>
            </a:r>
            <a:r>
              <a:rPr lang="pt-PT" altLang="pt-PT" sz="1400" dirty="0" err="1">
                <a:cs typeface="Arial" panose="020B0604020202020204" pitchFamily="34" charset="0"/>
              </a:rPr>
              <a:t>choice</a:t>
            </a:r>
            <a:r>
              <a:rPr lang="pt-PT" altLang="pt-PT" sz="1400" dirty="0">
                <a:cs typeface="Arial" panose="020B0604020202020204" pitchFamily="34" charset="0"/>
              </a:rPr>
              <a:t> da biblioteca 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 para escolher aleatoriamente uma das ações do jogo.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0B1A92C-1720-CEE0-6663-942C9A1AB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88" y="1234616"/>
            <a:ext cx="4042812" cy="50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53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50" y="1383316"/>
            <a:ext cx="8372475" cy="74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Os </a:t>
            </a:r>
            <a:r>
              <a:rPr lang="pt-PT" altLang="pt-PT" sz="1400" dirty="0" err="1">
                <a:cs typeface="Arial" panose="020B0604020202020204" pitchFamily="34" charset="0"/>
              </a:rPr>
              <a:t>always</a:t>
            </a:r>
            <a:r>
              <a:rPr lang="pt-PT" altLang="pt-PT" sz="1400" dirty="0">
                <a:cs typeface="Arial" panose="020B0604020202020204" pitchFamily="34" charset="0"/>
              </a:rPr>
              <a:t> ‘</a:t>
            </a:r>
            <a:r>
              <a:rPr lang="pt-PT" altLang="pt-PT" sz="1400" dirty="0" err="1">
                <a:cs typeface="Arial" panose="020B0604020202020204" pitchFamily="34" charset="0"/>
              </a:rPr>
              <a:t>action</a:t>
            </a:r>
            <a:r>
              <a:rPr lang="pt-PT" altLang="pt-PT" sz="1400" dirty="0">
                <a:cs typeface="Arial" panose="020B0604020202020204" pitchFamily="34" charset="0"/>
              </a:rPr>
              <a:t>’ são </a:t>
            </a:r>
            <a:r>
              <a:rPr lang="pt-PT" altLang="pt-PT" sz="1400" dirty="0" err="1">
                <a:cs typeface="Arial" panose="020B0604020202020204" pitchFamily="34" charset="0"/>
              </a:rPr>
              <a:t>players</a:t>
            </a:r>
            <a:r>
              <a:rPr lang="pt-PT" altLang="pt-PT" sz="1400" dirty="0">
                <a:cs typeface="Arial" panose="020B0604020202020204" pitchFamily="34" charset="0"/>
              </a:rPr>
              <a:t>, que apenas realizam um ação do jogo.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Foram maioritariamente utilizados para teste de funcionalidades do jogo.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31B04151-5D04-5E6D-069C-B0107E598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550602"/>
            <a:ext cx="3113506" cy="3424209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CE48740-8F55-957D-D67B-F402CC0FA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70" y="2550602"/>
            <a:ext cx="3027953" cy="3424209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BD4CAFC2-1168-8D68-7AA5-34432F784E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46" y="2554148"/>
            <a:ext cx="3137189" cy="34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50" y="1383316"/>
            <a:ext cx="8372475" cy="37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CFR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class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easy</a:t>
            </a:r>
            <a:r>
              <a:rPr lang="pt-PT" altLang="pt-PT" sz="1400" dirty="0">
                <a:cs typeface="Arial" panose="020B0604020202020204" pitchFamily="34" charset="0"/>
              </a:rPr>
              <a:t> e hard.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180943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50" y="1371600"/>
            <a:ext cx="8372475" cy="37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CFR </a:t>
            </a:r>
            <a:r>
              <a:rPr lang="pt-PT" altLang="pt-PT" sz="1400" dirty="0" err="1">
                <a:cs typeface="Arial" panose="020B0604020202020204" pitchFamily="34" charset="0"/>
              </a:rPr>
              <a:t>trainer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class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39407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50" y="1383316"/>
            <a:ext cx="8372475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Se corrermos o jogo, temos 3 inputs iniciais que são obrigatórios, o número de iterações, o tipo de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1 e o tipo de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2, que são escolhidos tendo em conta a lista apresentada.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02A697-D3F5-D5E7-9625-B54168FE42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021" y="2361861"/>
            <a:ext cx="8610600" cy="28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4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212" y="1375027"/>
            <a:ext cx="5639985" cy="171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Ao correr o jogo com os jogadores “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”, as iterações serão executadas, são apresentados par cada jogo as cartas todas, com o </a:t>
            </a:r>
            <a:r>
              <a:rPr lang="pt-PT" altLang="pt-PT" sz="1400" dirty="0" err="1">
                <a:cs typeface="Arial" panose="020B0604020202020204" pitchFamily="34" charset="0"/>
              </a:rPr>
              <a:t>pot</a:t>
            </a:r>
            <a:r>
              <a:rPr lang="pt-PT" altLang="pt-PT" sz="1400" dirty="0">
                <a:cs typeface="Arial" panose="020B0604020202020204" pitchFamily="34" charset="0"/>
              </a:rPr>
              <a:t> e as </a:t>
            </a:r>
            <a:r>
              <a:rPr lang="pt-PT" altLang="pt-PT" sz="1400" dirty="0" err="1">
                <a:cs typeface="Arial" panose="020B0604020202020204" pitchFamily="34" charset="0"/>
              </a:rPr>
              <a:t>bets</a:t>
            </a:r>
            <a:r>
              <a:rPr lang="pt-PT" altLang="pt-PT" sz="1400" dirty="0">
                <a:cs typeface="Arial" panose="020B0604020202020204" pitchFamily="34" charset="0"/>
              </a:rPr>
              <a:t> por ronda.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No fim, os resultados do jogo apresentam o </a:t>
            </a:r>
            <a:r>
              <a:rPr lang="pt-PT" altLang="pt-PT" sz="1400" dirty="0" err="1">
                <a:cs typeface="Arial" panose="020B0604020202020204" pitchFamily="34" charset="0"/>
              </a:rPr>
              <a:t>profit</a:t>
            </a:r>
            <a:r>
              <a:rPr lang="pt-PT" altLang="pt-PT" sz="1400" dirty="0">
                <a:cs typeface="Arial" panose="020B0604020202020204" pitchFamily="34" charset="0"/>
              </a:rPr>
              <a:t> total de cada jogador e o </a:t>
            </a:r>
            <a:r>
              <a:rPr lang="pt-PT" altLang="pt-PT" sz="1400" dirty="0" err="1">
                <a:cs typeface="Arial" panose="020B0604020202020204" pitchFamily="34" charset="0"/>
              </a:rPr>
              <a:t>profit</a:t>
            </a:r>
            <a:r>
              <a:rPr lang="pt-PT" altLang="pt-PT" sz="1400" dirty="0">
                <a:cs typeface="Arial" panose="020B0604020202020204" pitchFamily="34" charset="0"/>
              </a:rPr>
              <a:t> médio.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2AE9AF-4456-9AD7-912B-3ACA3418C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88" y="1134340"/>
            <a:ext cx="2512237" cy="52470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9F4587-C202-3687-1D0F-70CF20623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3788" y="4140836"/>
            <a:ext cx="3758137" cy="22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33600"/>
            <a:ext cx="5045797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Se selecionamos o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Human</a:t>
            </a:r>
            <a:r>
              <a:rPr lang="pt-PT" altLang="pt-PT" sz="1400" dirty="0">
                <a:cs typeface="Arial" panose="020B0604020202020204" pitchFamily="34" charset="0"/>
              </a:rPr>
              <a:t>, temos de ser nós a introduzir as ações como input e no final é apresentado o resultado para cada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CA763E-1491-500B-4F95-5C2408CA8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918347"/>
            <a:ext cx="2912197" cy="19738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0BDB7B-FB22-4FAE-60CA-2D0AACF36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388" y="1411374"/>
            <a:ext cx="3046412" cy="44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42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21965" y="295051"/>
            <a:ext cx="6018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Ferramentas usadas</a:t>
            </a:r>
            <a:endParaRPr lang="pt-P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1026" name="Picture 2" descr="Press and Media Resources - Docker">
            <a:extLst>
              <a:ext uri="{FF2B5EF4-FFF2-40B4-BE49-F238E27FC236}">
                <a16:creationId xmlns:a16="http://schemas.microsoft.com/office/drawing/2014/main" id="{A6F0833E-0C02-F5E5-CEE7-FC9D8BEB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23" y="3570958"/>
            <a:ext cx="2457268" cy="21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E5F9801-8247-EA64-887F-F08040D6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89" y="1471331"/>
            <a:ext cx="1778882" cy="177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EFD1B97-3779-DDCC-502C-C273EC191C9F}"/>
              </a:ext>
            </a:extLst>
          </p:cNvPr>
          <p:cNvSpPr txBox="1">
            <a:spLocks/>
          </p:cNvSpPr>
          <p:nvPr/>
        </p:nvSpPr>
        <p:spPr>
          <a:xfrm>
            <a:off x="1003499" y="6573464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471A09-C673-0BC4-D3D0-67FB19793AA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2263"/>
            <a:ext cx="1942641" cy="21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9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">
            <a:extLst>
              <a:ext uri="{FF2B5EF4-FFF2-40B4-BE49-F238E27FC236}">
                <a16:creationId xmlns:a16="http://schemas.microsoft.com/office/drawing/2014/main" id="{5ADD7050-CBE8-A149-C971-6B3C8BF55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" y="2670059"/>
            <a:ext cx="5460017" cy="1759591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3B7D0772-D97B-0D6E-5AF1-3AC13226C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88" y="4466676"/>
            <a:ext cx="3935148" cy="1894773"/>
          </a:xfrm>
          <a:prstGeom prst="rect">
            <a:avLst/>
          </a:prstGeom>
        </p:spPr>
      </p:pic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0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desenvolver o jogo, precisamos primeiro de investigar acerca do mesmo, entender as regras ao máximo para a nossa implementação ser o mais próxima possível do jogo real.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Com isto, vimos vídeos e consultamos websites que descreviam o funcionamento da nossa variante do Texas </a:t>
            </a:r>
            <a:r>
              <a:rPr lang="pt-PT" altLang="pt-PT" sz="1400" dirty="0" err="1">
                <a:cs typeface="Arial" panose="020B0604020202020204" pitchFamily="34" charset="0"/>
              </a:rPr>
              <a:t>HoldEm</a:t>
            </a:r>
            <a:r>
              <a:rPr lang="pt-PT" altLang="pt-PT" sz="1400" dirty="0">
                <a:cs typeface="Arial" panose="020B0604020202020204" pitchFamily="34" charset="0"/>
              </a:rPr>
              <a:t>, e fomos criando notas com as regras.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1B413E21-8B1C-E6FE-ABAA-A4B7BE1749A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D96EB6-BD77-1C1E-9B02-CDF6C534658B}"/>
              </a:ext>
            </a:extLst>
          </p:cNvPr>
          <p:cNvSpPr txBox="1"/>
          <p:nvPr/>
        </p:nvSpPr>
        <p:spPr>
          <a:xfrm>
            <a:off x="2661713" y="635040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878522BD-F019-15E4-E128-AC652FF45B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7" y="4466676"/>
            <a:ext cx="4899471" cy="9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3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2073152"/>
            <a:ext cx="3648075" cy="283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o código, começamos por desenvolver as classes mais simples.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Primeiro o ficheiro action.py, que contem as ações possíveis dos jogadores: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PASS;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CALL;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RAISE.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E600434-6717-E982-D0F5-1E1C95F41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97" y="1505095"/>
            <a:ext cx="4867699" cy="39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9E44F17-0BE4-CE98-E485-A6B845B47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50" y="4053049"/>
            <a:ext cx="3263214" cy="2210007"/>
          </a:xfrm>
          <a:prstGeom prst="rect">
            <a:avLst/>
          </a:prstGeom>
        </p:spPr>
      </p:pic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A528A413-7070-E657-5296-8E627D7619C5}"/>
              </a:ext>
            </a:extLst>
          </p:cNvPr>
          <p:cNvCxnSpPr>
            <a:cxnSpLocks/>
          </p:cNvCxnSpPr>
          <p:nvPr/>
        </p:nvCxnSpPr>
        <p:spPr>
          <a:xfrm>
            <a:off x="4191000" y="2341499"/>
            <a:ext cx="2499735" cy="2745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6284789" cy="130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segundo ficheiro que desenvolvemos foi card.py, onde fizemos duas classes </a:t>
            </a:r>
            <a:r>
              <a:rPr lang="pt-PT" altLang="pt-PT" sz="1400" dirty="0" err="1">
                <a:cs typeface="Arial" panose="020B0604020202020204" pitchFamily="34" charset="0"/>
              </a:rPr>
              <a:t>Enum</a:t>
            </a:r>
            <a:r>
              <a:rPr lang="pt-PT" altLang="pt-PT" sz="1400" dirty="0">
                <a:cs typeface="Arial" panose="020B0604020202020204" pitchFamily="34" charset="0"/>
              </a:rPr>
              <a:t> para representar o valor e o naipe das cartas.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Para o valor associamos os valores de 2 a 14 a cada tipo de </a:t>
            </a:r>
            <a:r>
              <a:rPr lang="pt-PT" altLang="pt-PT" sz="1100" dirty="0" err="1">
                <a:cs typeface="Arial" panose="020B0604020202020204" pitchFamily="34" charset="0"/>
              </a:rPr>
              <a:t>rank</a:t>
            </a:r>
            <a:r>
              <a:rPr lang="pt-PT" altLang="pt-PT" sz="1100" dirty="0">
                <a:cs typeface="Arial" panose="020B0604020202020204" pitchFamily="34" charset="0"/>
              </a:rPr>
              <a:t>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Para o naipe associámos símbolos Unicode;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, cobertura, preto&#10;&#10;Descrição gerada automaticamente">
            <a:extLst>
              <a:ext uri="{FF2B5EF4-FFF2-40B4-BE49-F238E27FC236}">
                <a16:creationId xmlns:a16="http://schemas.microsoft.com/office/drawing/2014/main" id="{5201C884-BD1F-8C9D-9B20-B6257D4B7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5" y="1098100"/>
            <a:ext cx="2224665" cy="5164956"/>
          </a:xfrm>
          <a:prstGeom prst="rect">
            <a:avLst/>
          </a:prstGeom>
        </p:spPr>
      </p:pic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B2C6926A-20EC-ECFC-81C9-B12583DD7DF3}"/>
              </a:ext>
            </a:extLst>
          </p:cNvPr>
          <p:cNvCxnSpPr/>
          <p:nvPr/>
        </p:nvCxnSpPr>
        <p:spPr>
          <a:xfrm flipV="1">
            <a:off x="5535613" y="1981200"/>
            <a:ext cx="1155122" cy="7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19">
            <a:extLst>
              <a:ext uri="{FF2B5EF4-FFF2-40B4-BE49-F238E27FC236}">
                <a16:creationId xmlns:a16="http://schemas.microsoft.com/office/drawing/2014/main" id="{CFC54228-DF74-2BB2-9832-13D4A88E9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78" y="2532707"/>
            <a:ext cx="4263522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Depois de definirmos o que carateriza uma carta, precisamos de definir cada carta, para isto temos a </a:t>
            </a:r>
            <a:r>
              <a:rPr lang="pt-PT" altLang="pt-PT" sz="1400" dirty="0" err="1">
                <a:cs typeface="Arial" panose="020B0604020202020204" pitchFamily="34" charset="0"/>
              </a:rPr>
              <a:t>class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TexasCard</a:t>
            </a:r>
            <a:r>
              <a:rPr lang="pt-PT" altLang="pt-PT" sz="1400" dirty="0">
                <a:cs typeface="Arial" panose="020B0604020202020204" pitchFamily="34" charset="0"/>
              </a:rPr>
              <a:t>, com um construtor que recebe o valor e o naipe de cada carta.</a:t>
            </a:r>
            <a:endParaRPr lang="pt-PT" altLang="pt-PT" sz="1200" b="1" dirty="0"/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B56D2495-4784-0A03-3015-69F0F3FEF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78" y="3958466"/>
            <a:ext cx="2894072" cy="169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Por fim, temos o método __</a:t>
            </a:r>
            <a:r>
              <a:rPr lang="pt-PT" altLang="pt-PT" sz="1400" dirty="0" err="1">
                <a:cs typeface="Arial" panose="020B0604020202020204" pitchFamily="34" charset="0"/>
              </a:rPr>
              <a:t>repr</a:t>
            </a:r>
            <a:r>
              <a:rPr lang="pt-PT" altLang="pt-PT" sz="1400" dirty="0">
                <a:cs typeface="Arial" panose="020B0604020202020204" pitchFamily="34" charset="0"/>
              </a:rPr>
              <a:t>__ para mostrar ao jogador uma representação legível de cada carta.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84842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76" y="1071937"/>
            <a:ext cx="5944231" cy="151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seguida, passámos ao ficheiro player.py.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No ficheiro criámos a classe </a:t>
            </a:r>
            <a:r>
              <a:rPr lang="pt-PT" altLang="pt-PT" sz="1200" dirty="0" err="1">
                <a:cs typeface="Arial" panose="020B0604020202020204" pitchFamily="34" charset="0"/>
              </a:rPr>
              <a:t>TexasPlayer</a:t>
            </a:r>
            <a:r>
              <a:rPr lang="pt-PT" altLang="pt-PT" sz="1200" dirty="0">
                <a:cs typeface="Arial" panose="020B0604020202020204" pitchFamily="34" charset="0"/>
              </a:rPr>
              <a:t>, que é responsável por definir um jogador, isto é, atribuir e armazenar a mão, controlar o score e o número de jogos.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Para isto existem métodos que controlam a classe, </a:t>
            </a:r>
            <a:r>
              <a:rPr lang="pt-PT" altLang="pt-PT" sz="1200" dirty="0" err="1">
                <a:cs typeface="Arial" panose="020B0604020202020204" pitchFamily="34" charset="0"/>
              </a:rPr>
              <a:t>getters</a:t>
            </a:r>
            <a:r>
              <a:rPr lang="pt-PT" altLang="pt-PT" sz="1200" dirty="0">
                <a:cs typeface="Arial" panose="020B0604020202020204" pitchFamily="34" charset="0"/>
              </a:rPr>
              <a:t>, setters e métodos para incrementar o número de jogos e controlar os resultados do jogador.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, monitor, captura de ecrã, cobertura&#10;&#10;Descrição gerada automaticamente">
            <a:extLst>
              <a:ext uri="{FF2B5EF4-FFF2-40B4-BE49-F238E27FC236}">
                <a16:creationId xmlns:a16="http://schemas.microsoft.com/office/drawing/2014/main" id="{702B3F4E-40BE-ACD6-CE2D-BC8756C64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903743"/>
            <a:ext cx="2977867" cy="3515077"/>
          </a:xfrm>
          <a:prstGeom prst="rect">
            <a:avLst/>
          </a:prstGeom>
        </p:spPr>
      </p:pic>
      <p:pic>
        <p:nvPicPr>
          <p:cNvPr id="19" name="Imagem 18" descr="Uma imagem com texto&#10;&#10;Descrição gerada automaticamente">
            <a:extLst>
              <a:ext uri="{FF2B5EF4-FFF2-40B4-BE49-F238E27FC236}">
                <a16:creationId xmlns:a16="http://schemas.microsoft.com/office/drawing/2014/main" id="{2F169750-6E80-6DF6-5B9C-4FCFFBAE89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32" y="4388432"/>
            <a:ext cx="5373204" cy="2021410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4D75E489-4113-034D-BF08-BCE415A37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07" y="1324055"/>
            <a:ext cx="2808078" cy="471532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BE094EF-33C9-F7B7-E4AB-B3EC8AD05695}"/>
              </a:ext>
            </a:extLst>
          </p:cNvPr>
          <p:cNvSpPr/>
          <p:nvPr/>
        </p:nvSpPr>
        <p:spPr>
          <a:xfrm>
            <a:off x="511104" y="2286000"/>
            <a:ext cx="4746696" cy="2660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8585FCBF-B811-5095-F100-7245DD422F00}"/>
              </a:ext>
            </a:extLst>
          </p:cNvPr>
          <p:cNvCxnSpPr>
            <a:cxnSpLocks/>
          </p:cNvCxnSpPr>
          <p:nvPr/>
        </p:nvCxnSpPr>
        <p:spPr>
          <a:xfrm>
            <a:off x="3794760" y="2552022"/>
            <a:ext cx="15240" cy="18605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3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92" y="1080618"/>
            <a:ext cx="7445516" cy="175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No ficheiro simulator.py o jogo é simulado, definindo um construtor com o baralho e recebe como parâmetro os </a:t>
            </a:r>
            <a:r>
              <a:rPr lang="pt-PT" altLang="pt-PT" sz="1400" dirty="0" err="1">
                <a:cs typeface="Arial" panose="020B0604020202020204" pitchFamily="34" charset="0"/>
              </a:rPr>
              <a:t>players</a:t>
            </a:r>
            <a:r>
              <a:rPr lang="pt-PT" altLang="pt-PT" sz="14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Um método para deixar o baralho no estado inicial sempre que um novo jogo é iniciado.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método </a:t>
            </a:r>
            <a:r>
              <a:rPr lang="pt-PT" altLang="pt-PT" sz="1400" dirty="0" err="1">
                <a:cs typeface="Arial" panose="020B0604020202020204" pitchFamily="34" charset="0"/>
              </a:rPr>
              <a:t>init_game</a:t>
            </a:r>
            <a:r>
              <a:rPr lang="pt-PT" altLang="pt-PT" sz="1400" dirty="0">
                <a:cs typeface="Arial" panose="020B0604020202020204" pitchFamily="34" charset="0"/>
              </a:rPr>
              <a:t> inicia cada iteração do jogo dando a cada jogador duas cartas que serão as mãos de jogo.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F87A166-FC42-AEEC-5957-09BA73EFE6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" y="3079457"/>
            <a:ext cx="4566993" cy="3259042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5D740E7-EACA-EC30-8E1D-0E77E9D527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50" y="3079458"/>
            <a:ext cx="3983127" cy="3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5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77" y="1146430"/>
            <a:ext cx="5138417" cy="159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 classe </a:t>
            </a:r>
            <a:r>
              <a:rPr lang="pt-PT" altLang="pt-PT" sz="1200" dirty="0" err="1">
                <a:cs typeface="Arial" panose="020B0604020202020204" pitchFamily="34" charset="0"/>
              </a:rPr>
              <a:t>TexasState</a:t>
            </a:r>
            <a:r>
              <a:rPr lang="pt-PT" altLang="pt-PT" sz="1200" dirty="0">
                <a:cs typeface="Arial" panose="020B0604020202020204" pitchFamily="34" charset="0"/>
              </a:rPr>
              <a:t>, é responsável por controlar o estado do jogo.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Aqui é onde as principais regras e jogabilidade são implementados.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Temos o construtor onde são definidos os principais atributos do jogo.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Métodos </a:t>
            </a:r>
            <a:r>
              <a:rPr lang="pt-PT" altLang="pt-PT" sz="1200" dirty="0" err="1">
                <a:cs typeface="Arial" panose="020B0604020202020204" pitchFamily="34" charset="0"/>
              </a:rPr>
              <a:t>getter</a:t>
            </a:r>
            <a:r>
              <a:rPr lang="pt-PT" altLang="pt-PT" sz="1200" dirty="0">
                <a:cs typeface="Arial" panose="020B0604020202020204" pitchFamily="34" charset="0"/>
              </a:rPr>
              <a:t> e setter para manipular os atributos.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Um método </a:t>
            </a:r>
            <a:r>
              <a:rPr lang="pt-PT" altLang="pt-PT" sz="1200" dirty="0" err="1">
                <a:cs typeface="Arial" panose="020B0604020202020204" pitchFamily="34" charset="0"/>
              </a:rPr>
              <a:t>validate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action</a:t>
            </a:r>
            <a:r>
              <a:rPr lang="pt-PT" altLang="pt-PT" sz="1200" dirty="0">
                <a:cs typeface="Arial" panose="020B0604020202020204" pitchFamily="34" charset="0"/>
              </a:rPr>
              <a:t>, para verificar se uma ação é válida.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075E72E-1D49-DDC5-C649-267F875B9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84" y="3016079"/>
            <a:ext cx="3306156" cy="3276898"/>
          </a:xfrm>
          <a:prstGeom prst="rect">
            <a:avLst/>
          </a:prstGeom>
        </p:spPr>
      </p:pic>
      <p:pic>
        <p:nvPicPr>
          <p:cNvPr id="10" name="Imagem 9" descr="Uma imagem com texto, monitor, cobertura, captura de ecrã&#10;&#10;Descrição gerada automaticamente">
            <a:extLst>
              <a:ext uri="{FF2B5EF4-FFF2-40B4-BE49-F238E27FC236}">
                <a16:creationId xmlns:a16="http://schemas.microsoft.com/office/drawing/2014/main" id="{63864722-4EF6-DD28-ADBF-0196D036D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72" y="1130277"/>
            <a:ext cx="2879731" cy="51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1" y="1189254"/>
            <a:ext cx="4540428" cy="498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Outro método principal da classe </a:t>
            </a:r>
            <a:r>
              <a:rPr lang="pt-PT" altLang="pt-PT" sz="1200" dirty="0" err="1">
                <a:cs typeface="Arial" panose="020B0604020202020204" pitchFamily="34" charset="0"/>
              </a:rPr>
              <a:t>TexasState</a:t>
            </a:r>
            <a:r>
              <a:rPr lang="pt-PT" altLang="pt-PT" sz="1200" dirty="0">
                <a:cs typeface="Arial" panose="020B0604020202020204" pitchFamily="34" charset="0"/>
              </a:rPr>
              <a:t>, é o método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Com este método começamos por controlar a sequência de ações realizadas pelos jogadores.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Em função das ações podemos controlar a forma como o jogo corre, isto é, podemos controlar as rondas do jogo.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2 em 2 sequencias a ronda altera-se, sendo uma sequência uma ação de cada jogador.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Dentro destas rondas executamos a distribuição das cartas comunitárias, retirando do baralho através da função .pop() para evitar retirar a mesma carta duas vezes.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Para além de distribuir as cartas, é chamado o método </a:t>
            </a:r>
            <a:r>
              <a:rPr lang="pt-PT" altLang="pt-PT" sz="1200" dirty="0" err="1">
                <a:cs typeface="Arial" panose="020B0604020202020204" pitchFamily="34" charset="0"/>
              </a:rPr>
              <a:t>calculate_hand_value</a:t>
            </a:r>
            <a:r>
              <a:rPr lang="pt-PT" altLang="pt-PT" sz="1200" dirty="0">
                <a:cs typeface="Arial" panose="020B0604020202020204" pitchFamily="34" charset="0"/>
              </a:rPr>
              <a:t> que calcula o valor de cada mão em função das cartas comunitárias atuais, mantendo o valor das mãos sempre atualizado.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 este método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, define a posição de cada jogador na mesa e atualiza as apostas dos jogadores.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5F6612B-2AB1-ED72-DBCA-C2D4837492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66" y="1124460"/>
            <a:ext cx="4273804" cy="5277928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662EACCB-AA9F-7BA1-904B-1FC021908148}"/>
              </a:ext>
            </a:extLst>
          </p:cNvPr>
          <p:cNvSpPr/>
          <p:nvPr/>
        </p:nvSpPr>
        <p:spPr>
          <a:xfrm>
            <a:off x="260350" y="2438401"/>
            <a:ext cx="4263361" cy="11473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B8F991A-73A5-6BE3-154F-84B9404FFF0F}"/>
              </a:ext>
            </a:extLst>
          </p:cNvPr>
          <p:cNvSpPr/>
          <p:nvPr/>
        </p:nvSpPr>
        <p:spPr>
          <a:xfrm>
            <a:off x="5029200" y="1855962"/>
            <a:ext cx="1374847" cy="152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EC78171-4604-80A4-7237-CC5367F0E820}"/>
              </a:ext>
            </a:extLst>
          </p:cNvPr>
          <p:cNvSpPr/>
          <p:nvPr/>
        </p:nvSpPr>
        <p:spPr>
          <a:xfrm>
            <a:off x="5032248" y="2285766"/>
            <a:ext cx="1374847" cy="152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F33A072-7173-D233-CC24-F7808177808D}"/>
              </a:ext>
            </a:extLst>
          </p:cNvPr>
          <p:cNvSpPr/>
          <p:nvPr/>
        </p:nvSpPr>
        <p:spPr>
          <a:xfrm>
            <a:off x="5029199" y="3044795"/>
            <a:ext cx="1374847" cy="1571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B2FADB2-3240-92E4-8CF6-5C1C4603D5C8}"/>
              </a:ext>
            </a:extLst>
          </p:cNvPr>
          <p:cNvSpPr/>
          <p:nvPr/>
        </p:nvSpPr>
        <p:spPr>
          <a:xfrm>
            <a:off x="5029198" y="3804170"/>
            <a:ext cx="1374847" cy="1571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F402F04-5B40-308F-D54C-8BDBEDC41C81}"/>
              </a:ext>
            </a:extLst>
          </p:cNvPr>
          <p:cNvSpPr/>
          <p:nvPr/>
        </p:nvSpPr>
        <p:spPr>
          <a:xfrm>
            <a:off x="250825" y="3644882"/>
            <a:ext cx="4272886" cy="7359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35A2695-63E3-B1C8-EC9C-75BB96999281}"/>
              </a:ext>
            </a:extLst>
          </p:cNvPr>
          <p:cNvSpPr/>
          <p:nvPr/>
        </p:nvSpPr>
        <p:spPr>
          <a:xfrm>
            <a:off x="5181600" y="2593181"/>
            <a:ext cx="2060575" cy="157148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C4F4BCB-89E8-02E7-9E56-87EF76F5B720}"/>
              </a:ext>
            </a:extLst>
          </p:cNvPr>
          <p:cNvSpPr/>
          <p:nvPr/>
        </p:nvSpPr>
        <p:spPr>
          <a:xfrm>
            <a:off x="5194300" y="3348093"/>
            <a:ext cx="2060575" cy="157148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9CC11A2-4A5E-4A09-7837-8D568B0B2CA0}"/>
              </a:ext>
            </a:extLst>
          </p:cNvPr>
          <p:cNvSpPr/>
          <p:nvPr/>
        </p:nvSpPr>
        <p:spPr>
          <a:xfrm>
            <a:off x="5207000" y="4103005"/>
            <a:ext cx="2413000" cy="442897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CD32273-813E-54BA-FFFE-DB47E648DE76}"/>
              </a:ext>
            </a:extLst>
          </p:cNvPr>
          <p:cNvSpPr/>
          <p:nvPr/>
        </p:nvSpPr>
        <p:spPr>
          <a:xfrm>
            <a:off x="250825" y="4470240"/>
            <a:ext cx="4272886" cy="10923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061BF71-E1AB-E5C9-E5AF-50650C7A36EE}"/>
              </a:ext>
            </a:extLst>
          </p:cNvPr>
          <p:cNvSpPr/>
          <p:nvPr/>
        </p:nvSpPr>
        <p:spPr>
          <a:xfrm>
            <a:off x="5207000" y="4567711"/>
            <a:ext cx="2413000" cy="13842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DEBF7C2-845E-B4A4-956F-5718AD04FF4E}"/>
              </a:ext>
            </a:extLst>
          </p:cNvPr>
          <p:cNvSpPr/>
          <p:nvPr/>
        </p:nvSpPr>
        <p:spPr>
          <a:xfrm>
            <a:off x="5194300" y="3524059"/>
            <a:ext cx="2197100" cy="1208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CB49569-7759-8F5A-97B8-DCEEE401D612}"/>
              </a:ext>
            </a:extLst>
          </p:cNvPr>
          <p:cNvSpPr/>
          <p:nvPr/>
        </p:nvSpPr>
        <p:spPr>
          <a:xfrm>
            <a:off x="5181600" y="2761395"/>
            <a:ext cx="2197100" cy="1208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7343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3150</Words>
  <Application>Microsoft Office PowerPoint</Application>
  <PresentationFormat>Apresentação no Ecrã (4:3)</PresentationFormat>
  <Paragraphs>248</Paragraphs>
  <Slides>29</Slides>
  <Notes>27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2" baseType="lpstr">
      <vt:lpstr>Arial</vt:lpstr>
      <vt:lpstr>Calibri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Alexandre Santos</cp:lastModifiedBy>
  <cp:revision>269</cp:revision>
  <cp:lastPrinted>2021-02-22T18:49:33Z</cp:lastPrinted>
  <dcterms:created xsi:type="dcterms:W3CDTF">2011-05-31T09:21:51Z</dcterms:created>
  <dcterms:modified xsi:type="dcterms:W3CDTF">2023-05-04T09:49:40Z</dcterms:modified>
</cp:coreProperties>
</file>