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09" r:id="rId2"/>
    <p:sldId id="314" r:id="rId3"/>
    <p:sldId id="315" r:id="rId4"/>
    <p:sldId id="316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19" r:id="rId20"/>
    <p:sldId id="359" r:id="rId21"/>
    <p:sldId id="360" r:id="rId22"/>
    <p:sldId id="362" r:id="rId23"/>
    <p:sldId id="363" r:id="rId24"/>
    <p:sldId id="364" r:id="rId25"/>
    <p:sldId id="365" r:id="rId26"/>
    <p:sldId id="344" r:id="rId27"/>
    <p:sldId id="260" r:id="rId2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7"/>
    <p:restoredTop sz="94655"/>
  </p:normalViewPr>
  <p:slideViewPr>
    <p:cSldViewPr>
      <p:cViewPr varScale="1">
        <p:scale>
          <a:sx n="105" d="100"/>
          <a:sy n="105" d="100"/>
        </p:scale>
        <p:origin x="187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30/04/2023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30/04/2023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051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696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666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60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36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217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237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868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976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712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08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7894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001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528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980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69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030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89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02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688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10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459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80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814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60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2" y="0"/>
            <a:ext cx="99822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0" y="3115184"/>
            <a:ext cx="5486400" cy="552329"/>
          </a:xfrm>
        </p:spPr>
        <p:txBody>
          <a:bodyPr>
            <a:normAutofit fontScale="90000"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3904310"/>
            <a:ext cx="5143500" cy="896289"/>
          </a:xfrm>
        </p:spPr>
        <p:txBody>
          <a:bodyPr>
            <a:normAutofit fontScale="62500" lnSpcReduction="20000"/>
          </a:bodyPr>
          <a:lstStyle/>
          <a:p>
            <a:r>
              <a:rPr lang="pt-PT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INTELIGÊNCIA ARTIFICIAL</a:t>
            </a:r>
          </a:p>
          <a:p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~ Trabalho Prático 1 – Pesquisa de soluções em jogos – Texas </a:t>
            </a:r>
            <a:r>
              <a:rPr lang="pt-PT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HoldEm</a:t>
            </a:r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Limit</a:t>
            </a:r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~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62000" y="6394330"/>
            <a:ext cx="8191499" cy="276444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Inteligência  Artificial| Ano Letivo 2022/2023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953495" y="5615784"/>
            <a:ext cx="3580906" cy="632616"/>
          </a:xfrm>
          <a:prstGeom prst="rect">
            <a:avLst/>
          </a:prstGeom>
        </p:spPr>
        <p:txBody>
          <a:bodyPr vert="horz" lIns="68580" tIns="34290" rIns="68580" bIns="3429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Jorge Ribeiro e Luis Teófilo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jribeiro@estg.ipvc.pt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luisteofilo@estg.ipvc.pt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91EC4ED-17BC-435A-9221-66A1A252A082}"/>
              </a:ext>
            </a:extLst>
          </p:cNvPr>
          <p:cNvSpPr txBox="1">
            <a:spLocks/>
          </p:cNvSpPr>
          <p:nvPr/>
        </p:nvSpPr>
        <p:spPr>
          <a:xfrm>
            <a:off x="1157354" y="5688829"/>
            <a:ext cx="3826328" cy="486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24585 – Alexandre Santos – alsantos@ipvc.pt</a:t>
            </a:r>
          </a:p>
          <a:p>
            <a:pPr algn="l"/>
            <a:r>
              <a:rPr lang="pt-PT" sz="9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24589 – Domingos Silva – silvadomingos@ipvc.pt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77" y="1071937"/>
            <a:ext cx="5390323" cy="14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De seguida temos mais métodos para verificação do estado do jogo, destacando o display, que é chamado nas classes de jogadores para apresentar informação como a mão atual e os valores de aposta.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Outro método que se destaca é o clone que tem a função de criar uma cópia do jogo quando é iniciado novamente.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10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6" name="Imagem 5" descr="Uma imagem com texto, monitor, telefone, telemóvel&#10;&#10;Descrição gerada automaticamente">
            <a:extLst>
              <a:ext uri="{FF2B5EF4-FFF2-40B4-BE49-F238E27FC236}">
                <a16:creationId xmlns:a16="http://schemas.microsoft.com/office/drawing/2014/main" id="{4EE579B6-3FCC-00B8-CA91-DE847D1E3A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438" y="1177597"/>
            <a:ext cx="2873474" cy="5135740"/>
          </a:xfrm>
          <a:prstGeom prst="rect">
            <a:avLst/>
          </a:prstGeom>
        </p:spPr>
      </p:pic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2C11753A-4D3A-E538-11DA-4D432FDC74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283" y="2966416"/>
            <a:ext cx="1793404" cy="267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04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494" y="2744749"/>
            <a:ext cx="3561524" cy="116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método </a:t>
            </a:r>
            <a:r>
              <a:rPr lang="pt-PT" altLang="pt-PT" sz="1200" dirty="0" err="1">
                <a:cs typeface="Arial" panose="020B0604020202020204" pitchFamily="34" charset="0"/>
              </a:rPr>
              <a:t>get_result</a:t>
            </a:r>
            <a:r>
              <a:rPr lang="pt-PT" altLang="pt-PT" sz="1200" dirty="0">
                <a:cs typeface="Arial" panose="020B0604020202020204" pitchFamily="34" charset="0"/>
              </a:rPr>
              <a:t>, é utilizado para declarar o vencedor dependendo do valor da mão, e atribuir o </a:t>
            </a:r>
            <a:r>
              <a:rPr lang="pt-PT" altLang="pt-PT" sz="1200" dirty="0" err="1">
                <a:cs typeface="Arial" panose="020B0604020202020204" pitchFamily="34" charset="0"/>
              </a:rPr>
              <a:t>pot</a:t>
            </a:r>
            <a:r>
              <a:rPr lang="pt-PT" altLang="pt-PT" sz="1200" dirty="0">
                <a:cs typeface="Arial" panose="020B0604020202020204" pitchFamily="34" charset="0"/>
              </a:rPr>
              <a:t> que é a soma das </a:t>
            </a:r>
            <a:r>
              <a:rPr lang="pt-PT" altLang="pt-PT" sz="1200" dirty="0" err="1">
                <a:cs typeface="Arial" panose="020B0604020202020204" pitchFamily="34" charset="0"/>
              </a:rPr>
              <a:t>bets</a:t>
            </a:r>
            <a:r>
              <a:rPr lang="pt-PT" altLang="pt-PT" sz="1200" dirty="0">
                <a:cs typeface="Arial" panose="020B0604020202020204" pitchFamily="34" charset="0"/>
              </a:rPr>
              <a:t> até ao final do jogo, ao jogador com o valor mais alto.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11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F038E6D4-D6F1-26B6-7DD8-3EB318BF89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843" y="1368656"/>
            <a:ext cx="479548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3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73" y="2845923"/>
            <a:ext cx="5618924" cy="14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método </a:t>
            </a:r>
            <a:r>
              <a:rPr lang="pt-PT" altLang="pt-PT" sz="1200" dirty="0" err="1">
                <a:cs typeface="Arial" panose="020B0604020202020204" pitchFamily="34" charset="0"/>
              </a:rPr>
              <a:t>parse_hands</a:t>
            </a:r>
            <a:r>
              <a:rPr lang="pt-PT" altLang="pt-PT" sz="1200" dirty="0">
                <a:cs typeface="Arial" panose="020B0604020202020204" pitchFamily="34" charset="0"/>
              </a:rPr>
              <a:t>, foi resultado de usarmos as cartas como </a:t>
            </a:r>
            <a:r>
              <a:rPr lang="pt-PT" altLang="pt-PT" sz="1200" dirty="0" err="1">
                <a:cs typeface="Arial" panose="020B0604020202020204" pitchFamily="34" charset="0"/>
              </a:rPr>
              <a:t>strings</a:t>
            </a:r>
            <a:r>
              <a:rPr lang="pt-PT" altLang="pt-PT" sz="1200" dirty="0">
                <a:cs typeface="Arial" panose="020B0604020202020204" pitchFamily="34" charset="0"/>
              </a:rPr>
              <a:t> e não objetos do tipo </a:t>
            </a:r>
            <a:r>
              <a:rPr lang="pt-PT" altLang="pt-PT" sz="1200" dirty="0" err="1">
                <a:cs typeface="Arial" panose="020B0604020202020204" pitchFamily="34" charset="0"/>
              </a:rPr>
              <a:t>TexasCard</a:t>
            </a:r>
            <a:r>
              <a:rPr lang="pt-PT" altLang="pt-PT" sz="1200" dirty="0">
                <a:cs typeface="Arial" panose="020B0604020202020204" pitchFamily="34" charset="0"/>
              </a:rPr>
              <a:t>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Tivemos de criar este método para voltar a converter as cartas e depois para juntar a cada mão as cartas comunitárias para realizar a avaliação de cada mão.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840655B1-AB1B-D72C-EDFA-3815A6CC62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02" y="1160919"/>
            <a:ext cx="2452222" cy="521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76" y="1071937"/>
            <a:ext cx="8209723" cy="1203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Por fim na classe </a:t>
            </a:r>
            <a:r>
              <a:rPr lang="pt-PT" altLang="pt-PT" sz="1200" dirty="0" err="1">
                <a:cs typeface="Arial" panose="020B0604020202020204" pitchFamily="34" charset="0"/>
              </a:rPr>
              <a:t>TexasState</a:t>
            </a:r>
            <a:r>
              <a:rPr lang="pt-PT" altLang="pt-PT" sz="1200" dirty="0">
                <a:cs typeface="Arial" panose="020B0604020202020204" pitchFamily="34" charset="0"/>
              </a:rPr>
              <a:t>, temos o método </a:t>
            </a:r>
            <a:r>
              <a:rPr lang="pt-PT" altLang="pt-PT" sz="1200" dirty="0" err="1">
                <a:cs typeface="Arial" panose="020B0604020202020204" pitchFamily="34" charset="0"/>
              </a:rPr>
              <a:t>calculate_hand_value</a:t>
            </a:r>
            <a:r>
              <a:rPr lang="pt-PT" altLang="pt-PT" sz="1200" dirty="0">
                <a:cs typeface="Arial" panose="020B0604020202020204" pitchFamily="34" charset="0"/>
              </a:rPr>
              <a:t>, que utiliza os métodos importados da classe </a:t>
            </a:r>
            <a:r>
              <a:rPr lang="pt-PT" altLang="pt-PT" sz="1200" dirty="0" err="1">
                <a:cs typeface="Arial" panose="020B0604020202020204" pitchFamily="34" charset="0"/>
              </a:rPr>
              <a:t>TexasEvaluate</a:t>
            </a:r>
            <a:r>
              <a:rPr lang="pt-PT" altLang="pt-PT" sz="1200" dirty="0">
                <a:cs typeface="Arial" panose="020B0604020202020204" pitchFamily="34" charset="0"/>
              </a:rPr>
              <a:t> que será explicada nos próximos slides.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Este método, contém condições que chamam os métodos de </a:t>
            </a:r>
            <a:r>
              <a:rPr lang="pt-PT" altLang="pt-PT" sz="1200" dirty="0" err="1">
                <a:cs typeface="Arial" panose="020B0604020202020204" pitchFamily="34" charset="0"/>
              </a:rPr>
              <a:t>TexasEvaluate</a:t>
            </a:r>
            <a:r>
              <a:rPr lang="pt-PT" altLang="pt-PT" sz="1200" dirty="0">
                <a:cs typeface="Arial" panose="020B0604020202020204" pitchFamily="34" charset="0"/>
              </a:rPr>
              <a:t>, para atribuir um valor numérico a cada mão, que depois são usados no método </a:t>
            </a:r>
            <a:r>
              <a:rPr lang="pt-PT" altLang="pt-PT" sz="1200" dirty="0" err="1">
                <a:cs typeface="Arial" panose="020B0604020202020204" pitchFamily="34" charset="0"/>
              </a:rPr>
              <a:t>get_result</a:t>
            </a:r>
            <a:r>
              <a:rPr lang="pt-PT" altLang="pt-PT" sz="1200" dirty="0">
                <a:cs typeface="Arial" panose="020B0604020202020204" pitchFamily="34" charset="0"/>
              </a:rPr>
              <a:t> para selecionar o vencedor.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0E1E1FEB-C51C-969E-550C-B1C3E55D64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323" y="2338921"/>
            <a:ext cx="5115447" cy="3996036"/>
          </a:xfrm>
          <a:prstGeom prst="rect">
            <a:avLst/>
          </a:prstGeom>
        </p:spPr>
      </p:pic>
      <p:sp>
        <p:nvSpPr>
          <p:cNvPr id="5" name="Text Box 19">
            <a:extLst>
              <a:ext uri="{FF2B5EF4-FFF2-40B4-BE49-F238E27FC236}">
                <a16:creationId xmlns:a16="http://schemas.microsoft.com/office/drawing/2014/main" id="{C20B0FCC-4CFE-0DA9-8F38-B0423EEAD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73" y="2216842"/>
            <a:ext cx="3403028" cy="1443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Atualmente, para desempatar caso duas mãos tenham o mesmo valor, a última condição vai procurar a carta mais alta de cada mão e declarar vencedor quem tiver essa carta mais alta.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41394D-A313-1744-6C09-F89020E8200F}"/>
              </a:ext>
            </a:extLst>
          </p:cNvPr>
          <p:cNvSpPr/>
          <p:nvPr/>
        </p:nvSpPr>
        <p:spPr>
          <a:xfrm>
            <a:off x="3962400" y="4953000"/>
            <a:ext cx="4999370" cy="1303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7A84A3F0-A510-FB28-BFDB-A9BFFF2E407B}"/>
              </a:ext>
            </a:extLst>
          </p:cNvPr>
          <p:cNvCxnSpPr/>
          <p:nvPr/>
        </p:nvCxnSpPr>
        <p:spPr>
          <a:xfrm>
            <a:off x="2057400" y="3505200"/>
            <a:ext cx="1905000" cy="1447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533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5" y="1991185"/>
            <a:ext cx="4653753" cy="2588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Este método verifica para cada mão (representada como uma lista de objetos </a:t>
            </a:r>
            <a:r>
              <a:rPr lang="pt-PT" altLang="pt-PT" sz="1200" dirty="0" err="1">
                <a:cs typeface="Arial" panose="020B0604020202020204" pitchFamily="34" charset="0"/>
              </a:rPr>
              <a:t>TexasCard</a:t>
            </a:r>
            <a:r>
              <a:rPr lang="pt-PT" altLang="pt-PT" sz="1200" dirty="0">
                <a:cs typeface="Arial" panose="020B0604020202020204" pitchFamily="34" charset="0"/>
              </a:rPr>
              <a:t>), se existe uma sequência de cinco cartas do mesmo naipe, com as seguintes classificações (de menor para maior): dez, valete, dama, rei e ás.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método começa por verificar se todas as cartas têm o mesmo naipe. Se sim, ele verifica se as classificações das cartas são uma sequência exata do 10 ao ás. Se a mão atender a essas condições, o método retornará </a:t>
            </a:r>
            <a:r>
              <a:rPr lang="pt-PT" altLang="pt-PT" sz="1200" dirty="0" err="1">
                <a:cs typeface="Arial" panose="020B0604020202020204" pitchFamily="34" charset="0"/>
              </a:rPr>
              <a:t>True</a:t>
            </a:r>
            <a:r>
              <a:rPr lang="pt-PT" altLang="pt-PT" sz="1200" dirty="0">
                <a:cs typeface="Arial" panose="020B0604020202020204" pitchFamily="34" charset="0"/>
              </a:rPr>
              <a:t>. Caso contrário, retorna False.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14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2797E3F2-AE68-B307-E393-6AD6626A47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167" y="1908086"/>
            <a:ext cx="4218042" cy="309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21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15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AB7A39ED-FA65-3CE5-4944-D1D61ECE1A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13" y="1901227"/>
            <a:ext cx="3475922" cy="3160628"/>
          </a:xfrm>
          <a:prstGeom prst="rect">
            <a:avLst/>
          </a:prstGeom>
        </p:spPr>
      </p:pic>
      <p:sp>
        <p:nvSpPr>
          <p:cNvPr id="5" name="Text Box 19">
            <a:extLst>
              <a:ext uri="{FF2B5EF4-FFF2-40B4-BE49-F238E27FC236}">
                <a16:creationId xmlns:a16="http://schemas.microsoft.com/office/drawing/2014/main" id="{1E243E07-482D-DD81-8E25-029440EAB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725714"/>
            <a:ext cx="4728202" cy="376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Este método verifica se uma lista de cartas representa uma sequência de cartas do mesmo naipe.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 err="1">
                <a:cs typeface="Arial" panose="020B0604020202020204" pitchFamily="34" charset="0"/>
              </a:rPr>
              <a:t>Começça</a:t>
            </a:r>
            <a:r>
              <a:rPr lang="pt-PT" altLang="pt-PT" sz="1200" dirty="0">
                <a:cs typeface="Arial" panose="020B0604020202020204" pitchFamily="34" charset="0"/>
              </a:rPr>
              <a:t> por verificar se existe um </a:t>
            </a:r>
            <a:r>
              <a:rPr lang="pt-PT" altLang="pt-PT" sz="1200" dirty="0" err="1">
                <a:cs typeface="Arial" panose="020B0604020202020204" pitchFamily="34" charset="0"/>
              </a:rPr>
              <a:t>flush</a:t>
            </a:r>
            <a:r>
              <a:rPr lang="pt-PT" altLang="pt-PT" sz="1200" dirty="0">
                <a:cs typeface="Arial" panose="020B0604020202020204" pitchFamily="34" charset="0"/>
              </a:rPr>
              <a:t> na mão, ou seja, se todas as cartas têm o mesmo naipe. Se não houver, a função retorna False.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Em seguida, as cartas são ordenadas por ordem decrescente de valor e verifica se há uma sequência de cinco cartas consecutivas, começando pela carta mais alta. Se não houver, a retorna False.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Finalmente, se uma sequência de cartas consecutivas do mesmo naipe é encontrada, retorna </a:t>
            </a:r>
            <a:r>
              <a:rPr lang="pt-PT" altLang="pt-PT" sz="1200" dirty="0" err="1">
                <a:cs typeface="Arial" panose="020B0604020202020204" pitchFamily="34" charset="0"/>
              </a:rPr>
              <a:t>True</a:t>
            </a:r>
            <a:r>
              <a:rPr lang="pt-PT" altLang="pt-PT" sz="1200" dirty="0">
                <a:cs typeface="Arial" panose="020B0604020202020204" pitchFamily="34" charset="0"/>
              </a:rPr>
              <a:t>, o que indica que temos uma sequência de cartas consecutivas do mesmo naipe (straight </a:t>
            </a:r>
            <a:r>
              <a:rPr lang="pt-PT" altLang="pt-PT" sz="1200" dirty="0" err="1">
                <a:cs typeface="Arial" panose="020B0604020202020204" pitchFamily="34" charset="0"/>
              </a:rPr>
              <a:t>flush</a:t>
            </a:r>
            <a:r>
              <a:rPr lang="pt-PT" altLang="pt-PT" sz="1200" dirty="0"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20545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077" y="1102291"/>
            <a:ext cx="4870323" cy="515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primeiro método verifica se as cartas dadas formam um "</a:t>
            </a:r>
            <a:r>
              <a:rPr lang="pt-PT" altLang="pt-PT" sz="1200" dirty="0" err="1">
                <a:cs typeface="Arial" panose="020B0604020202020204" pitchFamily="34" charset="0"/>
              </a:rPr>
              <a:t>Four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of</a:t>
            </a:r>
            <a:r>
              <a:rPr lang="pt-PT" altLang="pt-PT" sz="1200" dirty="0">
                <a:cs typeface="Arial" panose="020B0604020202020204" pitchFamily="34" charset="0"/>
              </a:rPr>
              <a:t> a </a:t>
            </a:r>
            <a:r>
              <a:rPr lang="pt-PT" altLang="pt-PT" sz="1200" dirty="0" err="1">
                <a:cs typeface="Arial" panose="020B0604020202020204" pitchFamily="34" charset="0"/>
              </a:rPr>
              <a:t>Kind</a:t>
            </a:r>
            <a:r>
              <a:rPr lang="pt-PT" altLang="pt-PT" sz="1200" dirty="0">
                <a:cs typeface="Arial" panose="020B0604020202020204" pitchFamily="34" charset="0"/>
              </a:rPr>
              <a:t>", ou seja, se há quatro cartas com o mesmo valor. </a:t>
            </a:r>
            <a:r>
              <a:rPr lang="pt-PT" altLang="pt-PT" sz="1200" dirty="0" err="1">
                <a:cs typeface="Arial" panose="020B0604020202020204" pitchFamily="34" charset="0"/>
              </a:rPr>
              <a:t>Começça</a:t>
            </a:r>
            <a:r>
              <a:rPr lang="pt-PT" altLang="pt-PT" sz="1200" dirty="0">
                <a:cs typeface="Arial" panose="020B0604020202020204" pitchFamily="34" charset="0"/>
              </a:rPr>
              <a:t> por criar uma lista de objetos </a:t>
            </a:r>
            <a:r>
              <a:rPr lang="pt-PT" altLang="pt-PT" sz="1200" dirty="0" err="1">
                <a:cs typeface="Arial" panose="020B0604020202020204" pitchFamily="34" charset="0"/>
              </a:rPr>
              <a:t>Rank</a:t>
            </a:r>
            <a:r>
              <a:rPr lang="pt-PT" altLang="pt-PT" sz="1200" dirty="0">
                <a:cs typeface="Arial" panose="020B0604020202020204" pitchFamily="34" charset="0"/>
              </a:rPr>
              <a:t> para cada carta na lista de cartas dadas. De seguida, percorre a lista de valores dos </a:t>
            </a:r>
            <a:r>
              <a:rPr lang="pt-PT" altLang="pt-PT" sz="1200" dirty="0" err="1">
                <a:cs typeface="Arial" panose="020B0604020202020204" pitchFamily="34" charset="0"/>
              </a:rPr>
              <a:t>ranks</a:t>
            </a:r>
            <a:r>
              <a:rPr lang="pt-PT" altLang="pt-PT" sz="1200" dirty="0">
                <a:cs typeface="Arial" panose="020B0604020202020204" pitchFamily="34" charset="0"/>
              </a:rPr>
              <a:t> para verificar se há algum </a:t>
            </a:r>
            <a:r>
              <a:rPr lang="pt-PT" altLang="pt-PT" sz="1200" dirty="0" err="1">
                <a:cs typeface="Arial" panose="020B0604020202020204" pitchFamily="34" charset="0"/>
              </a:rPr>
              <a:t>rank</a:t>
            </a:r>
            <a:r>
              <a:rPr lang="pt-PT" altLang="pt-PT" sz="1200" dirty="0">
                <a:cs typeface="Arial" panose="020B0604020202020204" pitchFamily="34" charset="0"/>
              </a:rPr>
              <a:t> que apareça exatamente 4 vezes, o que significa que há quatro cartas com o mesmo valor. Se encontrar, retorna </a:t>
            </a:r>
            <a:r>
              <a:rPr lang="pt-PT" altLang="pt-PT" sz="1200" dirty="0" err="1">
                <a:cs typeface="Arial" panose="020B0604020202020204" pitchFamily="34" charset="0"/>
              </a:rPr>
              <a:t>True</a:t>
            </a:r>
            <a:r>
              <a:rPr lang="pt-PT" altLang="pt-PT" sz="1200" dirty="0">
                <a:cs typeface="Arial" panose="020B0604020202020204" pitchFamily="34" charset="0"/>
              </a:rPr>
              <a:t>, caso contrário, retorna False.</a:t>
            </a:r>
          </a:p>
          <a:p>
            <a:pPr marL="171450" indent="-171450" algn="just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segundo método verifica se a mão contém um </a:t>
            </a:r>
            <a:r>
              <a:rPr lang="pt-PT" altLang="pt-PT" sz="1200" dirty="0" err="1">
                <a:cs typeface="Arial" panose="020B0604020202020204" pitchFamily="34" charset="0"/>
              </a:rPr>
              <a:t>Full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House</a:t>
            </a:r>
            <a:r>
              <a:rPr lang="pt-PT" altLang="pt-PT" sz="1200" dirty="0">
                <a:cs typeface="Arial" panose="020B0604020202020204" pitchFamily="34" charset="0"/>
              </a:rPr>
              <a:t>, ou seja, três cartas do mesmo valor e duas cartas de outro valor.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método começa por verificar se há um </a:t>
            </a:r>
            <a:r>
              <a:rPr lang="pt-PT" altLang="pt-PT" sz="1200" dirty="0" err="1">
                <a:cs typeface="Arial" panose="020B0604020202020204" pitchFamily="34" charset="0"/>
              </a:rPr>
              <a:t>um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three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of</a:t>
            </a:r>
            <a:r>
              <a:rPr lang="pt-PT" altLang="pt-PT" sz="1200" dirty="0">
                <a:cs typeface="Arial" panose="020B0604020202020204" pitchFamily="34" charset="0"/>
              </a:rPr>
              <a:t> a </a:t>
            </a:r>
            <a:r>
              <a:rPr lang="pt-PT" altLang="pt-PT" sz="1200" dirty="0" err="1">
                <a:cs typeface="Arial" panose="020B0604020202020204" pitchFamily="34" charset="0"/>
              </a:rPr>
              <a:t>kind</a:t>
            </a:r>
            <a:r>
              <a:rPr lang="pt-PT" altLang="pt-PT" sz="1200" dirty="0">
                <a:cs typeface="Arial" panose="020B0604020202020204" pitchFamily="34" charset="0"/>
              </a:rPr>
              <a:t> através do método </a:t>
            </a:r>
            <a:r>
              <a:rPr lang="pt-PT" altLang="pt-PT" sz="1200" dirty="0" err="1">
                <a:cs typeface="Arial" panose="020B0604020202020204" pitchFamily="34" charset="0"/>
              </a:rPr>
              <a:t>is_three_of_a_kind</a:t>
            </a:r>
            <a:r>
              <a:rPr lang="pt-PT" altLang="pt-PT" sz="1200" dirty="0">
                <a:cs typeface="Arial" panose="020B0604020202020204" pitchFamily="34" charset="0"/>
              </a:rPr>
              <a:t> da mesma classe. Se não houver, a função retorna False. Se houver um </a:t>
            </a:r>
            <a:r>
              <a:rPr lang="pt-PT" altLang="pt-PT" sz="1200" dirty="0" err="1">
                <a:cs typeface="Arial" panose="020B0604020202020204" pitchFamily="34" charset="0"/>
              </a:rPr>
              <a:t>three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of</a:t>
            </a:r>
            <a:r>
              <a:rPr lang="pt-PT" altLang="pt-PT" sz="1200" dirty="0">
                <a:cs typeface="Arial" panose="020B0604020202020204" pitchFamily="34" charset="0"/>
              </a:rPr>
              <a:t> a </a:t>
            </a:r>
            <a:r>
              <a:rPr lang="pt-PT" altLang="pt-PT" sz="1200" dirty="0" err="1">
                <a:cs typeface="Arial" panose="020B0604020202020204" pitchFamily="34" charset="0"/>
              </a:rPr>
              <a:t>kind</a:t>
            </a:r>
            <a:r>
              <a:rPr lang="pt-PT" altLang="pt-PT" sz="1200" dirty="0">
                <a:cs typeface="Arial" panose="020B0604020202020204" pitchFamily="34" charset="0"/>
              </a:rPr>
              <a:t>, o método verifica se há um par entre as duas cartas restantes na mão. Para isso, o método verifica o valor da carta e verifica se o valor aparece exatamente duas vezes entre as cinco cartas. Se houver um par, a retorna </a:t>
            </a:r>
            <a:r>
              <a:rPr lang="pt-PT" altLang="pt-PT" sz="1200" dirty="0" err="1">
                <a:cs typeface="Arial" panose="020B0604020202020204" pitchFamily="34" charset="0"/>
              </a:rPr>
              <a:t>True</a:t>
            </a:r>
            <a:r>
              <a:rPr lang="pt-PT" altLang="pt-PT" sz="1200" dirty="0">
                <a:cs typeface="Arial" panose="020B0604020202020204" pitchFamily="34" charset="0"/>
              </a:rPr>
              <a:t>, indicando que há uma </a:t>
            </a:r>
            <a:r>
              <a:rPr lang="pt-PT" altLang="pt-PT" sz="1200" dirty="0" err="1">
                <a:cs typeface="Arial" panose="020B0604020202020204" pitchFamily="34" charset="0"/>
              </a:rPr>
              <a:t>Full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House</a:t>
            </a:r>
            <a:r>
              <a:rPr lang="pt-PT" altLang="pt-PT" sz="1200" dirty="0">
                <a:cs typeface="Arial" panose="020B0604020202020204" pitchFamily="34" charset="0"/>
              </a:rPr>
              <a:t>. Se não houver, a retorna False.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16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2ADD4822-3A4A-8FAF-B46B-8C6F8D157E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936" y="1581375"/>
            <a:ext cx="3455106" cy="40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20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07" y="1161567"/>
            <a:ext cx="5529428" cy="4841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primeiro método, verifica se as cartas dadas formam um </a:t>
            </a:r>
            <a:r>
              <a:rPr lang="pt-PT" altLang="pt-PT" sz="1200" dirty="0" err="1">
                <a:cs typeface="Arial" panose="020B0604020202020204" pitchFamily="34" charset="0"/>
              </a:rPr>
              <a:t>flush</a:t>
            </a:r>
            <a:r>
              <a:rPr lang="pt-PT" altLang="pt-PT" sz="1200" dirty="0">
                <a:cs typeface="Arial" panose="020B0604020202020204" pitchFamily="34" charset="0"/>
              </a:rPr>
              <a:t>, que é quando todas as cartas pertencem ao mesmo naipe. Para fazer isso, o método cria um conjunto com os naipes das cartas, verificando se esse conjunto tem apenas um elemento, o que significa que todas as cartas têm o mesmo naipe. Se isso acontecer, o método retorna </a:t>
            </a:r>
            <a:r>
              <a:rPr lang="pt-PT" altLang="pt-PT" sz="1200" dirty="0" err="1">
                <a:cs typeface="Arial" panose="020B0604020202020204" pitchFamily="34" charset="0"/>
              </a:rPr>
              <a:t>True</a:t>
            </a:r>
            <a:r>
              <a:rPr lang="pt-PT" altLang="pt-PT" sz="1200" dirty="0">
                <a:cs typeface="Arial" panose="020B0604020202020204" pitchFamily="34" charset="0"/>
              </a:rPr>
              <a:t>, caso contrário, retorna False.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segundo, verifica se as cartas formam uma sequência (straight). Para isso, começa por criar uma lista com os valores das cartas ordenados por ordem crescente. Em seguida, verifica se há 5 valores diferentes nessa lista e se a diferença entre o valor da carta mais alta e o valor da carta mais baixa é exatamente 4. Se estas duas condições se verificarem, então as cartas formam uma sequência e o método retorna </a:t>
            </a:r>
            <a:r>
              <a:rPr lang="pt-PT" altLang="pt-PT" sz="1200" dirty="0" err="1">
                <a:cs typeface="Arial" panose="020B0604020202020204" pitchFamily="34" charset="0"/>
              </a:rPr>
              <a:t>True</a:t>
            </a:r>
            <a:r>
              <a:rPr lang="pt-PT" altLang="pt-PT" sz="1200" dirty="0">
                <a:cs typeface="Arial" panose="020B0604020202020204" pitchFamily="34" charset="0"/>
              </a:rPr>
              <a:t>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Por fim, o último método verifica se a mão contém três cartas com o mesmo valor. Primeiro, cria-se uma lista com os valores das cartas (</a:t>
            </a:r>
            <a:r>
              <a:rPr lang="pt-PT" altLang="pt-PT" sz="1200" dirty="0" err="1">
                <a:cs typeface="Arial" panose="020B0604020202020204" pitchFamily="34" charset="0"/>
              </a:rPr>
              <a:t>ranks</a:t>
            </a:r>
            <a:r>
              <a:rPr lang="pt-PT" altLang="pt-PT" sz="1200" dirty="0">
                <a:cs typeface="Arial" panose="020B0604020202020204" pitchFamily="34" charset="0"/>
              </a:rPr>
              <a:t>). Depois, para cada valor, verifica-se se ele ocorre três vezes na lista de </a:t>
            </a:r>
            <a:r>
              <a:rPr lang="pt-PT" altLang="pt-PT" sz="1200" dirty="0" err="1">
                <a:cs typeface="Arial" panose="020B0604020202020204" pitchFamily="34" charset="0"/>
              </a:rPr>
              <a:t>ranks</a:t>
            </a:r>
            <a:r>
              <a:rPr lang="pt-PT" altLang="pt-PT" sz="1200" dirty="0">
                <a:cs typeface="Arial" panose="020B0604020202020204" pitchFamily="34" charset="0"/>
              </a:rPr>
              <a:t>. Se ocorrer, a função retorna </a:t>
            </a:r>
            <a:r>
              <a:rPr lang="pt-PT" altLang="pt-PT" sz="1200" dirty="0" err="1">
                <a:cs typeface="Arial" panose="020B0604020202020204" pitchFamily="34" charset="0"/>
              </a:rPr>
              <a:t>True</a:t>
            </a:r>
            <a:r>
              <a:rPr lang="pt-PT" altLang="pt-PT" sz="1200" dirty="0">
                <a:cs typeface="Arial" panose="020B0604020202020204" pitchFamily="34" charset="0"/>
              </a:rPr>
              <a:t>, caso contrário, continua a procurar por outras combinações. Se nenhum valor aparecer três vezes, a função retorna False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17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83160E6A-C572-15E3-6DD5-EB0BF0B5859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32"/>
          <a:stretch/>
        </p:blipFill>
        <p:spPr>
          <a:xfrm>
            <a:off x="5622150" y="1397762"/>
            <a:ext cx="3418663" cy="434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88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523" y="2038249"/>
            <a:ext cx="5526724" cy="262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primeiro método, verifica se uma mão de cartas tem dois pares. Ele começa ordenando as cartas por </a:t>
            </a:r>
            <a:r>
              <a:rPr lang="pt-PT" altLang="pt-PT" sz="1200" dirty="0" err="1">
                <a:cs typeface="Arial" panose="020B0604020202020204" pitchFamily="34" charset="0"/>
              </a:rPr>
              <a:t>rank</a:t>
            </a:r>
            <a:r>
              <a:rPr lang="pt-PT" altLang="pt-PT" sz="1200" dirty="0">
                <a:cs typeface="Arial" panose="020B0604020202020204" pitchFamily="34" charset="0"/>
              </a:rPr>
              <a:t> e, em seguida, percorre a lista a verificar se há pares adjacentes de cartas com a mesma classificação. Se houver exatamente dois desses pares, então retorna </a:t>
            </a:r>
            <a:r>
              <a:rPr lang="pt-PT" altLang="pt-PT" sz="1200" dirty="0" err="1">
                <a:cs typeface="Arial" panose="020B0604020202020204" pitchFamily="34" charset="0"/>
              </a:rPr>
              <a:t>True</a:t>
            </a:r>
            <a:r>
              <a:rPr lang="pt-PT" altLang="pt-PT" sz="1200" dirty="0">
                <a:cs typeface="Arial" panose="020B0604020202020204" pitchFamily="34" charset="0"/>
              </a:rPr>
              <a:t>, caso contrário, retorna False.</a:t>
            </a:r>
          </a:p>
          <a:p>
            <a:pPr marL="171450" indent="-171450" algn="just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Por fim, o último método da classe avalia se as cartas dadas formam um par. Ele percorre a lista de cartas e verifica se há duas com o mesmo </a:t>
            </a:r>
            <a:r>
              <a:rPr lang="pt-PT" altLang="pt-PT" sz="1200" dirty="0" err="1">
                <a:cs typeface="Arial" panose="020B0604020202020204" pitchFamily="34" charset="0"/>
              </a:rPr>
              <a:t>rank</a:t>
            </a:r>
            <a:r>
              <a:rPr lang="pt-PT" altLang="pt-PT" sz="1200" dirty="0">
                <a:cs typeface="Arial" panose="020B0604020202020204" pitchFamily="34" charset="0"/>
              </a:rPr>
              <a:t>. Se encontrar um par, retorna </a:t>
            </a:r>
            <a:r>
              <a:rPr lang="pt-PT" altLang="pt-PT" sz="1200" dirty="0" err="1">
                <a:cs typeface="Arial" panose="020B0604020202020204" pitchFamily="34" charset="0"/>
              </a:rPr>
              <a:t>True</a:t>
            </a:r>
            <a:r>
              <a:rPr lang="pt-PT" altLang="pt-PT" sz="1200" dirty="0">
                <a:cs typeface="Arial" panose="020B0604020202020204" pitchFamily="34" charset="0"/>
              </a:rPr>
              <a:t>, caso contrário retorna False.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18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EBEED10B-3146-279E-C282-D325D15A1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988" y="1809588"/>
            <a:ext cx="3175489" cy="369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3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IA’s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/Jogadores)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178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Para tipos de jogadores possíveis, atualmente temos 5 tipos, humano, </a:t>
            </a:r>
            <a:r>
              <a:rPr lang="pt-PT" altLang="pt-PT" sz="1400" dirty="0" err="1">
                <a:cs typeface="Arial" panose="020B0604020202020204" pitchFamily="34" charset="0"/>
              </a:rPr>
              <a:t>random</a:t>
            </a:r>
            <a:r>
              <a:rPr lang="pt-PT" altLang="pt-PT" sz="1400" dirty="0">
                <a:cs typeface="Arial" panose="020B0604020202020204" pitchFamily="34" charset="0"/>
              </a:rPr>
              <a:t>, </a:t>
            </a:r>
            <a:r>
              <a:rPr lang="pt-PT" altLang="pt-PT" sz="1400" dirty="0" err="1">
                <a:cs typeface="Arial" panose="020B0604020202020204" pitchFamily="34" charset="0"/>
              </a:rPr>
              <a:t>always</a:t>
            </a:r>
            <a:r>
              <a:rPr lang="pt-PT" altLang="pt-PT" sz="1400" dirty="0">
                <a:cs typeface="Arial" panose="020B0604020202020204" pitchFamily="34" charset="0"/>
              </a:rPr>
              <a:t> </a:t>
            </a:r>
            <a:r>
              <a:rPr lang="pt-PT" altLang="pt-PT" sz="1400" dirty="0" err="1">
                <a:cs typeface="Arial" panose="020B0604020202020204" pitchFamily="34" charset="0"/>
              </a:rPr>
              <a:t>pass</a:t>
            </a:r>
            <a:r>
              <a:rPr lang="pt-PT" altLang="pt-PT" sz="1400" dirty="0">
                <a:cs typeface="Arial" panose="020B0604020202020204" pitchFamily="34" charset="0"/>
              </a:rPr>
              <a:t>, </a:t>
            </a:r>
            <a:r>
              <a:rPr lang="pt-PT" altLang="pt-PT" sz="1400" dirty="0" err="1">
                <a:cs typeface="Arial" panose="020B0604020202020204" pitchFamily="34" charset="0"/>
              </a:rPr>
              <a:t>always</a:t>
            </a:r>
            <a:r>
              <a:rPr lang="pt-PT" altLang="pt-PT" sz="1400" dirty="0">
                <a:cs typeface="Arial" panose="020B0604020202020204" pitchFamily="34" charset="0"/>
              </a:rPr>
              <a:t> </a:t>
            </a:r>
            <a:r>
              <a:rPr lang="pt-PT" altLang="pt-PT" sz="1400" dirty="0" err="1">
                <a:cs typeface="Arial" panose="020B0604020202020204" pitchFamily="34" charset="0"/>
              </a:rPr>
              <a:t>call</a:t>
            </a:r>
            <a:r>
              <a:rPr lang="pt-PT" altLang="pt-PT" sz="1400" dirty="0">
                <a:cs typeface="Arial" panose="020B0604020202020204" pitchFamily="34" charset="0"/>
              </a:rPr>
              <a:t> e </a:t>
            </a:r>
            <a:r>
              <a:rPr lang="pt-PT" altLang="pt-PT" sz="1400" dirty="0" err="1">
                <a:cs typeface="Arial" panose="020B0604020202020204" pitchFamily="34" charset="0"/>
              </a:rPr>
              <a:t>always</a:t>
            </a:r>
            <a:r>
              <a:rPr lang="pt-PT" altLang="pt-PT" sz="1400" dirty="0">
                <a:cs typeface="Arial" panose="020B0604020202020204" pitchFamily="34" charset="0"/>
              </a:rPr>
              <a:t> </a:t>
            </a:r>
            <a:r>
              <a:rPr lang="pt-PT" altLang="pt-PT" sz="1400" dirty="0" err="1">
                <a:cs typeface="Arial" panose="020B0604020202020204" pitchFamily="34" charset="0"/>
              </a:rPr>
              <a:t>raise</a:t>
            </a:r>
            <a:r>
              <a:rPr lang="pt-PT" altLang="pt-PT" sz="1400" dirty="0">
                <a:cs typeface="Arial" panose="020B0604020202020204" pitchFamily="34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Estes são os tipos básicos de jogador com programação simplificada.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Entretanto, vamos desenvolver o algoritmo CFR com dois níveis de dificuldade, fácil e difícil.</a:t>
            </a: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19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306388" y="663590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957D08-97EC-573A-DA2C-D2FCC186ED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00" y="3076575"/>
            <a:ext cx="1733792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6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Objetivos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335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Com o primeiro trabalho prático foi-nos proposto implementar um jogo na linguagem </a:t>
            </a:r>
            <a:r>
              <a:rPr lang="pt-PT" altLang="pt-PT" sz="1600" dirty="0" err="1">
                <a:cs typeface="Arial" panose="020B0604020202020204" pitchFamily="34" charset="0"/>
              </a:rPr>
              <a:t>python</a:t>
            </a:r>
            <a:r>
              <a:rPr lang="pt-PT" altLang="pt-PT" sz="1600" dirty="0">
                <a:cs typeface="Arial" panose="020B0604020202020204" pitchFamily="34" charset="0"/>
              </a:rPr>
              <a:t>, sendo este o primeiro objetivo, conseguir implementar as regras e funcionamento do jogo, no nosso caso Texas </a:t>
            </a:r>
            <a:r>
              <a:rPr lang="pt-PT" altLang="pt-PT" sz="1600" dirty="0" err="1">
                <a:cs typeface="Arial" panose="020B0604020202020204" pitchFamily="34" charset="0"/>
              </a:rPr>
              <a:t>Holdem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  <a:r>
              <a:rPr lang="pt-PT" altLang="pt-PT" sz="1600" dirty="0" err="1">
                <a:cs typeface="Arial" panose="020B0604020202020204" pitchFamily="34" charset="0"/>
              </a:rPr>
              <a:t>Limit</a:t>
            </a:r>
            <a:r>
              <a:rPr lang="pt-PT" altLang="pt-PT" sz="1600" dirty="0">
                <a:cs typeface="Arial" panose="020B0604020202020204" pitchFamily="34" charset="0"/>
              </a:rPr>
              <a:t>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Após estar desenvolvido o jogo, é necessário </a:t>
            </a:r>
            <a:r>
              <a:rPr lang="pt-PT" altLang="pt-PT" sz="1600" dirty="0" err="1">
                <a:cs typeface="Arial" panose="020B0604020202020204" pitchFamily="34" charset="0"/>
              </a:rPr>
              <a:t>imlpementar</a:t>
            </a:r>
            <a:r>
              <a:rPr lang="pt-PT" altLang="pt-PT" sz="1600" dirty="0">
                <a:cs typeface="Arial" panose="020B0604020202020204" pitchFamily="34" charset="0"/>
              </a:rPr>
              <a:t> os jogadores controlados por algoritmos de </a:t>
            </a:r>
            <a:r>
              <a:rPr lang="pt-PT" altLang="pt-PT" sz="1600" dirty="0" err="1">
                <a:cs typeface="Arial" panose="020B0604020202020204" pitchFamily="34" charset="0"/>
              </a:rPr>
              <a:t>pathfinding</a:t>
            </a:r>
            <a:r>
              <a:rPr lang="pt-PT" altLang="pt-PT" sz="1600" dirty="0">
                <a:cs typeface="Arial" panose="020B0604020202020204" pitchFamily="34" charset="0"/>
              </a:rPr>
              <a:t>, capazes de executar durante o jogo contra eles mesmos ou contra o </a:t>
            </a:r>
            <a:r>
              <a:rPr lang="pt-PT" altLang="pt-PT" sz="1600" dirty="0" err="1">
                <a:cs typeface="Arial" panose="020B0604020202020204" pitchFamily="34" charset="0"/>
              </a:rPr>
              <a:t>player</a:t>
            </a:r>
            <a:r>
              <a:rPr lang="pt-PT" altLang="pt-PT" sz="1600" dirty="0">
                <a:cs typeface="Arial" panose="020B0604020202020204" pitchFamily="34" charset="0"/>
              </a:rPr>
              <a:t> “</a:t>
            </a:r>
            <a:r>
              <a:rPr lang="pt-PT" altLang="pt-PT" sz="1600" dirty="0" err="1">
                <a:cs typeface="Arial" panose="020B0604020202020204" pitchFamily="34" charset="0"/>
              </a:rPr>
              <a:t>human</a:t>
            </a:r>
            <a:r>
              <a:rPr lang="pt-PT" altLang="pt-PT" sz="1600" dirty="0">
                <a:cs typeface="Arial" panose="020B0604020202020204" pitchFamily="34" charset="0"/>
              </a:rPr>
              <a:t>”, sendo este o jogador que dá possibilidade de nós jogarmos através do teclado. </a:t>
            </a:r>
          </a:p>
          <a:p>
            <a:pPr marL="171450" indent="-171450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3765736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IA’s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/Jogadores)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" y="2756476"/>
            <a:ext cx="3571875" cy="134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A classe </a:t>
            </a:r>
            <a:r>
              <a:rPr lang="pt-PT" altLang="pt-PT" sz="1400" dirty="0" err="1">
                <a:cs typeface="Arial" panose="020B0604020202020204" pitchFamily="34" charset="0"/>
              </a:rPr>
              <a:t>HumanTexasPlayer</a:t>
            </a:r>
            <a:r>
              <a:rPr lang="pt-PT" altLang="pt-PT" sz="1400" dirty="0">
                <a:cs typeface="Arial" panose="020B0604020202020204" pitchFamily="34" charset="0"/>
              </a:rPr>
              <a:t>, é a classe usada para nós podermos jogar com o teclado, apenas recebe um input de qual a ação que pretendemos realizar.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20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306388" y="663590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21044C08-D9A6-2E59-14D0-57B3C71620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686" y="1399413"/>
            <a:ext cx="4847896" cy="478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06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IA’s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/Jogadores)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960" y="2885871"/>
            <a:ext cx="3571875" cy="134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O jogador </a:t>
            </a:r>
            <a:r>
              <a:rPr lang="pt-PT" altLang="pt-PT" sz="1400" dirty="0" err="1">
                <a:cs typeface="Arial" panose="020B0604020202020204" pitchFamily="34" charset="0"/>
              </a:rPr>
              <a:t>Random</a:t>
            </a:r>
            <a:r>
              <a:rPr lang="pt-PT" altLang="pt-PT" sz="1400" dirty="0">
                <a:cs typeface="Arial" panose="020B0604020202020204" pitchFamily="34" charset="0"/>
              </a:rPr>
              <a:t>, utiliza a função </a:t>
            </a:r>
            <a:r>
              <a:rPr lang="pt-PT" altLang="pt-PT" sz="1400" dirty="0" err="1">
                <a:cs typeface="Arial" panose="020B0604020202020204" pitchFamily="34" charset="0"/>
              </a:rPr>
              <a:t>choice</a:t>
            </a:r>
            <a:r>
              <a:rPr lang="pt-PT" altLang="pt-PT" sz="1400" dirty="0">
                <a:cs typeface="Arial" panose="020B0604020202020204" pitchFamily="34" charset="0"/>
              </a:rPr>
              <a:t> da biblioteca </a:t>
            </a:r>
            <a:r>
              <a:rPr lang="pt-PT" altLang="pt-PT" sz="1400" dirty="0" err="1">
                <a:cs typeface="Arial" panose="020B0604020202020204" pitchFamily="34" charset="0"/>
              </a:rPr>
              <a:t>random</a:t>
            </a:r>
            <a:r>
              <a:rPr lang="pt-PT" altLang="pt-PT" sz="1400" dirty="0">
                <a:cs typeface="Arial" panose="020B0604020202020204" pitchFamily="34" charset="0"/>
              </a:rPr>
              <a:t> para escolher aleatoriamente uma das ações do jogo.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21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306388" y="663590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60B1A92C-1720-CEE0-6663-942C9A1ABD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688" y="1234616"/>
            <a:ext cx="4042812" cy="509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53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IA’s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/Jogadores)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350" y="1383316"/>
            <a:ext cx="8372475" cy="741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Os </a:t>
            </a:r>
            <a:r>
              <a:rPr lang="pt-PT" altLang="pt-PT" sz="1400" dirty="0" err="1">
                <a:cs typeface="Arial" panose="020B0604020202020204" pitchFamily="34" charset="0"/>
              </a:rPr>
              <a:t>always</a:t>
            </a:r>
            <a:r>
              <a:rPr lang="pt-PT" altLang="pt-PT" sz="1400" dirty="0">
                <a:cs typeface="Arial" panose="020B0604020202020204" pitchFamily="34" charset="0"/>
              </a:rPr>
              <a:t> ‘</a:t>
            </a:r>
            <a:r>
              <a:rPr lang="pt-PT" altLang="pt-PT" sz="1400" dirty="0" err="1">
                <a:cs typeface="Arial" panose="020B0604020202020204" pitchFamily="34" charset="0"/>
              </a:rPr>
              <a:t>action</a:t>
            </a:r>
            <a:r>
              <a:rPr lang="pt-PT" altLang="pt-PT" sz="1400" dirty="0">
                <a:cs typeface="Arial" panose="020B0604020202020204" pitchFamily="34" charset="0"/>
              </a:rPr>
              <a:t>’ são </a:t>
            </a:r>
            <a:r>
              <a:rPr lang="pt-PT" altLang="pt-PT" sz="1400" dirty="0" err="1">
                <a:cs typeface="Arial" panose="020B0604020202020204" pitchFamily="34" charset="0"/>
              </a:rPr>
              <a:t>players</a:t>
            </a:r>
            <a:r>
              <a:rPr lang="pt-PT" altLang="pt-PT" sz="1400" dirty="0">
                <a:cs typeface="Arial" panose="020B0604020202020204" pitchFamily="34" charset="0"/>
              </a:rPr>
              <a:t>, que apenas realizam um ação do jogo.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Foram maioritariamente utilizados para teste de funcionalidades do jogo.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306388" y="663590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31B04151-5D04-5E6D-069C-B0107E5982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2550602"/>
            <a:ext cx="3113506" cy="3424209"/>
          </a:xfrm>
          <a:prstGeom prst="rect">
            <a:avLst/>
          </a:prstGeom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4CE48740-8F55-957D-D67B-F402CC0FA2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70" y="2550602"/>
            <a:ext cx="3027953" cy="3424209"/>
          </a:xfrm>
          <a:prstGeom prst="rect">
            <a:avLst/>
          </a:prstGeom>
        </p:spPr>
      </p:pic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BD4CAFC2-1168-8D68-7AA5-34432F784E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746" y="2554148"/>
            <a:ext cx="3137189" cy="342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71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350" y="1383316"/>
            <a:ext cx="8372475" cy="69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Se corrermos o jogo, temos 3 inputs iniciais que são obrigatórios, o número de iterações, o tipo de </a:t>
            </a:r>
            <a:r>
              <a:rPr lang="pt-PT" altLang="pt-PT" sz="1400" dirty="0" err="1">
                <a:cs typeface="Arial" panose="020B0604020202020204" pitchFamily="34" charset="0"/>
              </a:rPr>
              <a:t>player</a:t>
            </a:r>
            <a:r>
              <a:rPr lang="pt-PT" altLang="pt-PT" sz="1400" dirty="0">
                <a:cs typeface="Arial" panose="020B0604020202020204" pitchFamily="34" charset="0"/>
              </a:rPr>
              <a:t> 1 e o tipo de </a:t>
            </a:r>
            <a:r>
              <a:rPr lang="pt-PT" altLang="pt-PT" sz="1400" dirty="0" err="1">
                <a:cs typeface="Arial" panose="020B0604020202020204" pitchFamily="34" charset="0"/>
              </a:rPr>
              <a:t>player</a:t>
            </a:r>
            <a:r>
              <a:rPr lang="pt-PT" altLang="pt-PT" sz="1400" dirty="0">
                <a:cs typeface="Arial" panose="020B0604020202020204" pitchFamily="34" charset="0"/>
              </a:rPr>
              <a:t> 2, que são escolhidos tendo em conta a lista apresentada.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306388" y="663590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02A697-D3F5-D5E7-9625-B54168FE42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021" y="2361861"/>
            <a:ext cx="8610600" cy="281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14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212" y="1375027"/>
            <a:ext cx="5639985" cy="171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Ao correr o jogo com os jogadores “</a:t>
            </a:r>
            <a:r>
              <a:rPr lang="pt-PT" altLang="pt-PT" sz="1400" dirty="0" err="1">
                <a:cs typeface="Arial" panose="020B0604020202020204" pitchFamily="34" charset="0"/>
              </a:rPr>
              <a:t>Random</a:t>
            </a:r>
            <a:r>
              <a:rPr lang="pt-PT" altLang="pt-PT" sz="1400" dirty="0">
                <a:cs typeface="Arial" panose="020B0604020202020204" pitchFamily="34" charset="0"/>
              </a:rPr>
              <a:t>”, as iterações serão executadas, são apresentados par cada jogo as cartas todas, com o </a:t>
            </a:r>
            <a:r>
              <a:rPr lang="pt-PT" altLang="pt-PT" sz="1400" dirty="0" err="1">
                <a:cs typeface="Arial" panose="020B0604020202020204" pitchFamily="34" charset="0"/>
              </a:rPr>
              <a:t>pot</a:t>
            </a:r>
            <a:r>
              <a:rPr lang="pt-PT" altLang="pt-PT" sz="1400" dirty="0">
                <a:cs typeface="Arial" panose="020B0604020202020204" pitchFamily="34" charset="0"/>
              </a:rPr>
              <a:t> e as </a:t>
            </a:r>
            <a:r>
              <a:rPr lang="pt-PT" altLang="pt-PT" sz="1400" dirty="0" err="1">
                <a:cs typeface="Arial" panose="020B0604020202020204" pitchFamily="34" charset="0"/>
              </a:rPr>
              <a:t>bets</a:t>
            </a:r>
            <a:r>
              <a:rPr lang="pt-PT" altLang="pt-PT" sz="1400" dirty="0">
                <a:cs typeface="Arial" panose="020B0604020202020204" pitchFamily="34" charset="0"/>
              </a:rPr>
              <a:t> por ronda.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No fim, os resultados do jogo apresentam o </a:t>
            </a:r>
            <a:r>
              <a:rPr lang="pt-PT" altLang="pt-PT" sz="1400" dirty="0" err="1">
                <a:cs typeface="Arial" panose="020B0604020202020204" pitchFamily="34" charset="0"/>
              </a:rPr>
              <a:t>profit</a:t>
            </a:r>
            <a:r>
              <a:rPr lang="pt-PT" altLang="pt-PT" sz="1400" dirty="0">
                <a:cs typeface="Arial" panose="020B0604020202020204" pitchFamily="34" charset="0"/>
              </a:rPr>
              <a:t> total de cada jogador e o </a:t>
            </a:r>
            <a:r>
              <a:rPr lang="pt-PT" altLang="pt-PT" sz="1400" dirty="0" err="1">
                <a:cs typeface="Arial" panose="020B0604020202020204" pitchFamily="34" charset="0"/>
              </a:rPr>
              <a:t>profit</a:t>
            </a:r>
            <a:r>
              <a:rPr lang="pt-PT" altLang="pt-PT" sz="1400" dirty="0">
                <a:cs typeface="Arial" panose="020B0604020202020204" pitchFamily="34" charset="0"/>
              </a:rPr>
              <a:t> médio.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24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306388" y="663590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92AE9AF-4456-9AD7-912B-3ACA3418CD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388" y="1134340"/>
            <a:ext cx="2512237" cy="524707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C9F4587-C202-3687-1D0F-70CF206230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3788" y="4140836"/>
            <a:ext cx="3758137" cy="22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97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33600"/>
            <a:ext cx="5045797" cy="1021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Se selecionamos o </a:t>
            </a:r>
            <a:r>
              <a:rPr lang="pt-PT" altLang="pt-PT" sz="1400" dirty="0" err="1">
                <a:cs typeface="Arial" panose="020B0604020202020204" pitchFamily="34" charset="0"/>
              </a:rPr>
              <a:t>player</a:t>
            </a:r>
            <a:r>
              <a:rPr lang="pt-PT" altLang="pt-PT" sz="1400" dirty="0">
                <a:cs typeface="Arial" panose="020B0604020202020204" pitchFamily="34" charset="0"/>
              </a:rPr>
              <a:t> </a:t>
            </a:r>
            <a:r>
              <a:rPr lang="pt-PT" altLang="pt-PT" sz="1400" dirty="0" err="1">
                <a:cs typeface="Arial" panose="020B0604020202020204" pitchFamily="34" charset="0"/>
              </a:rPr>
              <a:t>Human</a:t>
            </a:r>
            <a:r>
              <a:rPr lang="pt-PT" altLang="pt-PT" sz="1400" dirty="0">
                <a:cs typeface="Arial" panose="020B0604020202020204" pitchFamily="34" charset="0"/>
              </a:rPr>
              <a:t>, temos de ser nós a introduzir as ações como input e no final é apresentado o resultado para cada </a:t>
            </a:r>
            <a:r>
              <a:rPr lang="pt-PT" altLang="pt-PT" sz="1400" dirty="0" err="1">
                <a:cs typeface="Arial" panose="020B0604020202020204" pitchFamily="34" charset="0"/>
              </a:rPr>
              <a:t>player</a:t>
            </a:r>
            <a:r>
              <a:rPr lang="pt-PT" altLang="pt-PT" sz="140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25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306388" y="663590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CA763E-1491-500B-4F95-5C2408CA82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918347"/>
            <a:ext cx="2912197" cy="19738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80BDB7B-FB22-4FAE-60CA-2D0AACF36E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388" y="1411374"/>
            <a:ext cx="3046412" cy="443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42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26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21965" y="295051"/>
            <a:ext cx="60182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Ferramentas usadas</a:t>
            </a:r>
            <a:endParaRPr lang="pt-PT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1026" name="Picture 2" descr="Press and Media Resources - Docker">
            <a:extLst>
              <a:ext uri="{FF2B5EF4-FFF2-40B4-BE49-F238E27FC236}">
                <a16:creationId xmlns:a16="http://schemas.microsoft.com/office/drawing/2014/main" id="{A6F0833E-0C02-F5E5-CEE7-FC9D8BEBD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223" y="3570958"/>
            <a:ext cx="2457268" cy="21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E5F9801-8247-EA64-887F-F08040D69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689" y="1471331"/>
            <a:ext cx="1778882" cy="177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BEFD1B97-3779-DDCC-502C-C273EC191C9F}"/>
              </a:ext>
            </a:extLst>
          </p:cNvPr>
          <p:cNvSpPr txBox="1">
            <a:spLocks/>
          </p:cNvSpPr>
          <p:nvPr/>
        </p:nvSpPr>
        <p:spPr>
          <a:xfrm>
            <a:off x="1003499" y="6573464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471A09-C673-0BC4-D3D0-67FB19793AA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2263"/>
            <a:ext cx="1942641" cy="21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9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m texto">
            <a:extLst>
              <a:ext uri="{FF2B5EF4-FFF2-40B4-BE49-F238E27FC236}">
                <a16:creationId xmlns:a16="http://schemas.microsoft.com/office/drawing/2014/main" id="{5ADD7050-CBE8-A149-C971-6B3C8BF55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" y="2670059"/>
            <a:ext cx="5460017" cy="1759591"/>
          </a:xfrm>
          <a:prstGeom prst="rect">
            <a:avLst/>
          </a:prstGeom>
        </p:spPr>
      </p:pic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3B7D0772-D97B-0D6E-5AF1-3AC13226C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488" y="4466676"/>
            <a:ext cx="3935148" cy="1894773"/>
          </a:xfrm>
          <a:prstGeom prst="rect">
            <a:avLst/>
          </a:prstGeom>
        </p:spPr>
      </p:pic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Estratégia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20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Para desenvolver o jogo, precisamos primeiro de investigar acerca do mesmo, entender as regras ao máximo para a nossa implementação ser o mais próxima possível do jogo real.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Com isto, vimos vídeos e consultamos websites que descreviam o funcionamento da nossa variante do Texas </a:t>
            </a:r>
            <a:r>
              <a:rPr lang="pt-PT" altLang="pt-PT" sz="1400" dirty="0" err="1">
                <a:cs typeface="Arial" panose="020B0604020202020204" pitchFamily="34" charset="0"/>
              </a:rPr>
              <a:t>HoldEm</a:t>
            </a:r>
            <a:r>
              <a:rPr lang="pt-PT" altLang="pt-PT" sz="1400" dirty="0">
                <a:cs typeface="Arial" panose="020B0604020202020204" pitchFamily="34" charset="0"/>
              </a:rPr>
              <a:t>, e fomos criando notas com as regras.</a:t>
            </a:r>
          </a:p>
          <a:p>
            <a:pPr marL="171450" indent="-171450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1B413E21-8B1C-E6FE-ABAA-A4B7BE1749A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D96EB6-BD77-1C1E-9B02-CDF6C534658B}"/>
              </a:ext>
            </a:extLst>
          </p:cNvPr>
          <p:cNvSpPr txBox="1"/>
          <p:nvPr/>
        </p:nvSpPr>
        <p:spPr>
          <a:xfrm>
            <a:off x="2661713" y="635040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878522BD-F019-15E4-E128-AC652FF45B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77" y="4466676"/>
            <a:ext cx="4899471" cy="90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3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2073152"/>
            <a:ext cx="3648075" cy="2838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Para o código, começamos por desenvolver as classes mais simples.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Primeiro o ficheiro action.py, que contem as ações possíveis dos jogadores:</a:t>
            </a:r>
          </a:p>
          <a:p>
            <a:pPr marL="914400" lvl="1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PASS;</a:t>
            </a:r>
          </a:p>
          <a:p>
            <a:pPr marL="914400" lvl="1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CALL;</a:t>
            </a:r>
          </a:p>
          <a:p>
            <a:pPr marL="914400" lvl="1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RAISE.</a:t>
            </a: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EE600434-6717-E982-D0F5-1E1C95F415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197" y="1505095"/>
            <a:ext cx="4867699" cy="397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89E44F17-0BE4-CE98-E485-A6B845B47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750" y="4053049"/>
            <a:ext cx="3263214" cy="2210007"/>
          </a:xfrm>
          <a:prstGeom prst="rect">
            <a:avLst/>
          </a:prstGeom>
        </p:spPr>
      </p:pic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A528A413-7070-E657-5296-8E627D7619C5}"/>
              </a:ext>
            </a:extLst>
          </p:cNvPr>
          <p:cNvCxnSpPr>
            <a:cxnSpLocks/>
          </p:cNvCxnSpPr>
          <p:nvPr/>
        </p:nvCxnSpPr>
        <p:spPr>
          <a:xfrm>
            <a:off x="4191000" y="2341499"/>
            <a:ext cx="2499735" cy="27451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6284789" cy="130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O segundo ficheiro que desenvolvemos foi card.py, onde fizemos duas classes </a:t>
            </a:r>
            <a:r>
              <a:rPr lang="pt-PT" altLang="pt-PT" sz="1400" dirty="0" err="1">
                <a:cs typeface="Arial" panose="020B0604020202020204" pitchFamily="34" charset="0"/>
              </a:rPr>
              <a:t>Enum</a:t>
            </a:r>
            <a:r>
              <a:rPr lang="pt-PT" altLang="pt-PT" sz="1400" dirty="0">
                <a:cs typeface="Arial" panose="020B0604020202020204" pitchFamily="34" charset="0"/>
              </a:rPr>
              <a:t> para representar o valor e o naipe das cartas.</a:t>
            </a:r>
          </a:p>
          <a:p>
            <a:pPr marL="914400" lvl="1" indent="-171450" algn="just">
              <a:lnSpc>
                <a:spcPct val="150000"/>
              </a:lnSpc>
            </a:pPr>
            <a:r>
              <a:rPr lang="pt-PT" altLang="pt-PT" sz="1100" dirty="0">
                <a:cs typeface="Arial" panose="020B0604020202020204" pitchFamily="34" charset="0"/>
              </a:rPr>
              <a:t>Para o valor associamos os valores de 2 a 14 a cada tipo de </a:t>
            </a:r>
            <a:r>
              <a:rPr lang="pt-PT" altLang="pt-PT" sz="1100" dirty="0" err="1">
                <a:cs typeface="Arial" panose="020B0604020202020204" pitchFamily="34" charset="0"/>
              </a:rPr>
              <a:t>rank</a:t>
            </a:r>
            <a:r>
              <a:rPr lang="pt-PT" altLang="pt-PT" sz="1100" dirty="0">
                <a:cs typeface="Arial" panose="020B0604020202020204" pitchFamily="34" charset="0"/>
              </a:rPr>
              <a:t>;</a:t>
            </a:r>
          </a:p>
          <a:p>
            <a:pPr marL="914400" lvl="1" indent="-171450" algn="just">
              <a:lnSpc>
                <a:spcPct val="150000"/>
              </a:lnSpc>
            </a:pPr>
            <a:r>
              <a:rPr lang="pt-PT" altLang="pt-PT" sz="1100" dirty="0">
                <a:cs typeface="Arial" panose="020B0604020202020204" pitchFamily="34" charset="0"/>
              </a:rPr>
              <a:t>Para o naipe associámos símbolos Unicode;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6" name="Imagem 5" descr="Uma imagem com texto, cobertura, preto&#10;&#10;Descrição gerada automaticamente">
            <a:extLst>
              <a:ext uri="{FF2B5EF4-FFF2-40B4-BE49-F238E27FC236}">
                <a16:creationId xmlns:a16="http://schemas.microsoft.com/office/drawing/2014/main" id="{5201C884-BD1F-8C9D-9B20-B6257D4B73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735" y="1098100"/>
            <a:ext cx="2224665" cy="5164956"/>
          </a:xfrm>
          <a:prstGeom prst="rect">
            <a:avLst/>
          </a:prstGeom>
        </p:spPr>
      </p:pic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B2C6926A-20EC-ECFC-81C9-B12583DD7DF3}"/>
              </a:ext>
            </a:extLst>
          </p:cNvPr>
          <p:cNvCxnSpPr/>
          <p:nvPr/>
        </p:nvCxnSpPr>
        <p:spPr>
          <a:xfrm flipV="1">
            <a:off x="5535613" y="1981200"/>
            <a:ext cx="1155122" cy="76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 Box 19">
            <a:extLst>
              <a:ext uri="{FF2B5EF4-FFF2-40B4-BE49-F238E27FC236}">
                <a16:creationId xmlns:a16="http://schemas.microsoft.com/office/drawing/2014/main" id="{CFC54228-DF74-2BB2-9832-13D4A88E9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78" y="2532707"/>
            <a:ext cx="4263522" cy="134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Depois de definirmos o que carateriza uma carta, precisamos de definir cada carta, para isto temos a </a:t>
            </a:r>
            <a:r>
              <a:rPr lang="pt-PT" altLang="pt-PT" sz="1400" dirty="0" err="1">
                <a:cs typeface="Arial" panose="020B0604020202020204" pitchFamily="34" charset="0"/>
              </a:rPr>
              <a:t>class</a:t>
            </a:r>
            <a:r>
              <a:rPr lang="pt-PT" altLang="pt-PT" sz="1400" dirty="0">
                <a:cs typeface="Arial" panose="020B0604020202020204" pitchFamily="34" charset="0"/>
              </a:rPr>
              <a:t> </a:t>
            </a:r>
            <a:r>
              <a:rPr lang="pt-PT" altLang="pt-PT" sz="1400" dirty="0" err="1">
                <a:cs typeface="Arial" panose="020B0604020202020204" pitchFamily="34" charset="0"/>
              </a:rPr>
              <a:t>TexasCard</a:t>
            </a:r>
            <a:r>
              <a:rPr lang="pt-PT" altLang="pt-PT" sz="1400" dirty="0">
                <a:cs typeface="Arial" panose="020B0604020202020204" pitchFamily="34" charset="0"/>
              </a:rPr>
              <a:t>, com um construtor que recebe o valor e o naipe de cada carta.</a:t>
            </a:r>
            <a:endParaRPr lang="pt-PT" altLang="pt-PT" sz="1200" b="1" dirty="0"/>
          </a:p>
        </p:txBody>
      </p:sp>
      <p:sp>
        <p:nvSpPr>
          <p:cNvPr id="32" name="Text Box 19">
            <a:extLst>
              <a:ext uri="{FF2B5EF4-FFF2-40B4-BE49-F238E27FC236}">
                <a16:creationId xmlns:a16="http://schemas.microsoft.com/office/drawing/2014/main" id="{B56D2495-4784-0A03-3015-69F0F3FEF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78" y="3958466"/>
            <a:ext cx="2894072" cy="169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Por fim, temos o método __</a:t>
            </a:r>
            <a:r>
              <a:rPr lang="pt-PT" altLang="pt-PT" sz="1400" dirty="0" err="1">
                <a:cs typeface="Arial" panose="020B0604020202020204" pitchFamily="34" charset="0"/>
              </a:rPr>
              <a:t>repr</a:t>
            </a:r>
            <a:r>
              <a:rPr lang="pt-PT" altLang="pt-PT" sz="1400" dirty="0">
                <a:cs typeface="Arial" panose="020B0604020202020204" pitchFamily="34" charset="0"/>
              </a:rPr>
              <a:t>__ para mostrar ao jogador uma representação legível de cada carta.</a:t>
            </a: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84842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76" y="1071937"/>
            <a:ext cx="5944231" cy="151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De seguida, passámos ao ficheiro player.py.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No ficheiro criámos a classe </a:t>
            </a:r>
            <a:r>
              <a:rPr lang="pt-PT" altLang="pt-PT" sz="1200" dirty="0" err="1">
                <a:cs typeface="Arial" panose="020B0604020202020204" pitchFamily="34" charset="0"/>
              </a:rPr>
              <a:t>TexasPlayer</a:t>
            </a:r>
            <a:r>
              <a:rPr lang="pt-PT" altLang="pt-PT" sz="1200" dirty="0">
                <a:cs typeface="Arial" panose="020B0604020202020204" pitchFamily="34" charset="0"/>
              </a:rPr>
              <a:t>, que é responsável por definir um jogador, isto é, atribuir e armazenar a mão, controlar o score e o número de jogos.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Para isto existem métodos que controlam a classe, </a:t>
            </a:r>
            <a:r>
              <a:rPr lang="pt-PT" altLang="pt-PT" sz="1200" dirty="0" err="1">
                <a:cs typeface="Arial" panose="020B0604020202020204" pitchFamily="34" charset="0"/>
              </a:rPr>
              <a:t>getters</a:t>
            </a:r>
            <a:r>
              <a:rPr lang="pt-PT" altLang="pt-PT" sz="1200" dirty="0">
                <a:cs typeface="Arial" panose="020B0604020202020204" pitchFamily="34" charset="0"/>
              </a:rPr>
              <a:t>, setters e métodos para incrementar o número de jogos e controlar os resultados do jogador.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10" name="Imagem 9" descr="Uma imagem com texto, monitor, captura de ecrã, cobertura&#10;&#10;Descrição gerada automaticamente">
            <a:extLst>
              <a:ext uri="{FF2B5EF4-FFF2-40B4-BE49-F238E27FC236}">
                <a16:creationId xmlns:a16="http://schemas.microsoft.com/office/drawing/2014/main" id="{702B3F4E-40BE-ACD6-CE2D-BC8756C64B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2903743"/>
            <a:ext cx="2977867" cy="3515077"/>
          </a:xfrm>
          <a:prstGeom prst="rect">
            <a:avLst/>
          </a:prstGeom>
        </p:spPr>
      </p:pic>
      <p:pic>
        <p:nvPicPr>
          <p:cNvPr id="19" name="Imagem 18" descr="Uma imagem com texto&#10;&#10;Descrição gerada automaticamente">
            <a:extLst>
              <a:ext uri="{FF2B5EF4-FFF2-40B4-BE49-F238E27FC236}">
                <a16:creationId xmlns:a16="http://schemas.microsoft.com/office/drawing/2014/main" id="{2F169750-6E80-6DF6-5B9C-4FCFFBAE89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932" y="4388432"/>
            <a:ext cx="5373204" cy="2021410"/>
          </a:xfrm>
          <a:prstGeom prst="rect">
            <a:avLst/>
          </a:prstGeom>
        </p:spPr>
      </p:pic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4D75E489-4113-034D-BF08-BCE415A379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907" y="1324055"/>
            <a:ext cx="2808078" cy="4715320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BBE094EF-33C9-F7B7-E4AB-B3EC8AD05695}"/>
              </a:ext>
            </a:extLst>
          </p:cNvPr>
          <p:cNvSpPr/>
          <p:nvPr/>
        </p:nvSpPr>
        <p:spPr>
          <a:xfrm>
            <a:off x="511104" y="2286000"/>
            <a:ext cx="4746696" cy="2660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8585FCBF-B811-5095-F100-7245DD422F00}"/>
              </a:ext>
            </a:extLst>
          </p:cNvPr>
          <p:cNvCxnSpPr>
            <a:cxnSpLocks/>
          </p:cNvCxnSpPr>
          <p:nvPr/>
        </p:nvCxnSpPr>
        <p:spPr>
          <a:xfrm>
            <a:off x="3794760" y="2552022"/>
            <a:ext cx="15240" cy="186059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73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892" y="1080618"/>
            <a:ext cx="7445516" cy="1754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No ficheiro simulator.py o jogo é simulado, definindo um construtor com o baralho e recebe como parâmetro os </a:t>
            </a:r>
            <a:r>
              <a:rPr lang="pt-PT" altLang="pt-PT" sz="1400" dirty="0" err="1">
                <a:cs typeface="Arial" panose="020B0604020202020204" pitchFamily="34" charset="0"/>
              </a:rPr>
              <a:t>players</a:t>
            </a:r>
            <a:r>
              <a:rPr lang="pt-PT" altLang="pt-PT" sz="1400" dirty="0">
                <a:cs typeface="Arial" panose="020B0604020202020204" pitchFamily="34" charset="0"/>
              </a:rPr>
              <a:t>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Um método para deixar o baralho no estado inicial sempre que um novo jogo é iniciado.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O método </a:t>
            </a:r>
            <a:r>
              <a:rPr lang="pt-PT" altLang="pt-PT" sz="1400" dirty="0" err="1">
                <a:cs typeface="Arial" panose="020B0604020202020204" pitchFamily="34" charset="0"/>
              </a:rPr>
              <a:t>init_game</a:t>
            </a:r>
            <a:r>
              <a:rPr lang="pt-PT" altLang="pt-PT" sz="1400" dirty="0">
                <a:cs typeface="Arial" panose="020B0604020202020204" pitchFamily="34" charset="0"/>
              </a:rPr>
              <a:t> inicia cada iteração do jogo dando a cada jogador duas cartas que serão as mãos de jogo.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6F87A166-FC42-AEEC-5957-09BA73EFE6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57" y="3079457"/>
            <a:ext cx="4566993" cy="3259042"/>
          </a:xfrm>
          <a:prstGeom prst="rect">
            <a:avLst/>
          </a:prstGeom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75D740E7-EACA-EC30-8E1D-0E77E9D527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550" y="3079458"/>
            <a:ext cx="3983127" cy="325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5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77" y="1146430"/>
            <a:ext cx="5138417" cy="159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A classe </a:t>
            </a:r>
            <a:r>
              <a:rPr lang="pt-PT" altLang="pt-PT" sz="1200" dirty="0" err="1">
                <a:cs typeface="Arial" panose="020B0604020202020204" pitchFamily="34" charset="0"/>
              </a:rPr>
              <a:t>TexasState</a:t>
            </a:r>
            <a:r>
              <a:rPr lang="pt-PT" altLang="pt-PT" sz="1200" dirty="0">
                <a:cs typeface="Arial" panose="020B0604020202020204" pitchFamily="34" charset="0"/>
              </a:rPr>
              <a:t>, é responsável por controlar o estado do jogo.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Aqui é onde as principais regras e jogabilidade são implementados.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Temos o construtor onde são definidos os principais atributos do jogo.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Métodos </a:t>
            </a:r>
            <a:r>
              <a:rPr lang="pt-PT" altLang="pt-PT" sz="1200" dirty="0" err="1">
                <a:cs typeface="Arial" panose="020B0604020202020204" pitchFamily="34" charset="0"/>
              </a:rPr>
              <a:t>getter</a:t>
            </a:r>
            <a:r>
              <a:rPr lang="pt-PT" altLang="pt-PT" sz="1200" dirty="0">
                <a:cs typeface="Arial" panose="020B0604020202020204" pitchFamily="34" charset="0"/>
              </a:rPr>
              <a:t> e setter para manipular os atributos.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Um método </a:t>
            </a:r>
            <a:r>
              <a:rPr lang="pt-PT" altLang="pt-PT" sz="1200" dirty="0" err="1">
                <a:cs typeface="Arial" panose="020B0604020202020204" pitchFamily="34" charset="0"/>
              </a:rPr>
              <a:t>validate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action</a:t>
            </a:r>
            <a:r>
              <a:rPr lang="pt-PT" altLang="pt-PT" sz="1200" dirty="0">
                <a:cs typeface="Arial" panose="020B0604020202020204" pitchFamily="34" charset="0"/>
              </a:rPr>
              <a:t>, para verificar se uma ação é válida.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2075E72E-1D49-DDC5-C649-267F875B9C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84" y="3016079"/>
            <a:ext cx="3306156" cy="3276898"/>
          </a:xfrm>
          <a:prstGeom prst="rect">
            <a:avLst/>
          </a:prstGeom>
        </p:spPr>
      </p:pic>
      <p:pic>
        <p:nvPicPr>
          <p:cNvPr id="10" name="Imagem 9" descr="Uma imagem com texto, monitor, cobertura, captura de ecrã&#10;&#10;Descrição gerada automaticamente">
            <a:extLst>
              <a:ext uri="{FF2B5EF4-FFF2-40B4-BE49-F238E27FC236}">
                <a16:creationId xmlns:a16="http://schemas.microsoft.com/office/drawing/2014/main" id="{63864722-4EF6-DD28-ADBF-0196D036D6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172" y="1130277"/>
            <a:ext cx="2879731" cy="517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11" y="1189254"/>
            <a:ext cx="4540428" cy="498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Outro método principal da classe </a:t>
            </a:r>
            <a:r>
              <a:rPr lang="pt-PT" altLang="pt-PT" sz="1200" dirty="0" err="1">
                <a:cs typeface="Arial" panose="020B0604020202020204" pitchFamily="34" charset="0"/>
              </a:rPr>
              <a:t>TexasState</a:t>
            </a:r>
            <a:r>
              <a:rPr lang="pt-PT" altLang="pt-PT" sz="1200" dirty="0">
                <a:cs typeface="Arial" panose="020B0604020202020204" pitchFamily="34" charset="0"/>
              </a:rPr>
              <a:t>, é o método </a:t>
            </a:r>
            <a:r>
              <a:rPr lang="pt-PT" altLang="pt-PT" sz="1200" dirty="0" err="1">
                <a:cs typeface="Arial" panose="020B0604020202020204" pitchFamily="34" charset="0"/>
              </a:rPr>
              <a:t>update</a:t>
            </a:r>
            <a:r>
              <a:rPr lang="pt-PT" altLang="pt-PT" sz="1200" dirty="0">
                <a:cs typeface="Arial" panose="020B0604020202020204" pitchFamily="34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Com este método começamos por controlar a sequência de ações realizadas pelos jogadores.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Em função das ações podemos controlar a forma como o jogo corre, isto é, podemos controlar as rondas do jogo.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De 2 em 2 sequencias a ronda altera-se, sendo uma sequência uma ação de cada jogador.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Dentro destas rondas executamos a distribuição das cartas comunitárias, retirando do baralho através da função .pop() para evitar retirar a mesma carta duas vezes.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Para além de distribuir as cartas, é chamado o método </a:t>
            </a:r>
            <a:r>
              <a:rPr lang="pt-PT" altLang="pt-PT" sz="1200" dirty="0" err="1">
                <a:cs typeface="Arial" panose="020B0604020202020204" pitchFamily="34" charset="0"/>
              </a:rPr>
              <a:t>calculate_hand_value</a:t>
            </a:r>
            <a:r>
              <a:rPr lang="pt-PT" altLang="pt-PT" sz="1200" dirty="0">
                <a:cs typeface="Arial" panose="020B0604020202020204" pitchFamily="34" charset="0"/>
              </a:rPr>
              <a:t> que calcula o valor de cada mão em função das cartas comunitárias atuais, mantendo o valor das mãos sempre atualizado.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Por fim este método </a:t>
            </a:r>
            <a:r>
              <a:rPr lang="pt-PT" altLang="pt-PT" sz="1200" dirty="0" err="1">
                <a:cs typeface="Arial" panose="020B0604020202020204" pitchFamily="34" charset="0"/>
              </a:rPr>
              <a:t>Update</a:t>
            </a:r>
            <a:r>
              <a:rPr lang="pt-PT" altLang="pt-PT" sz="1200" dirty="0">
                <a:cs typeface="Arial" panose="020B0604020202020204" pitchFamily="34" charset="0"/>
              </a:rPr>
              <a:t>, define a posição de cada jogador na mesa e atualiza as apostas dos jogadores.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9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A5F6612B-2AB1-ED72-DBCA-C2D4837492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666" y="1124460"/>
            <a:ext cx="4273804" cy="5277928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662EACCB-AA9F-7BA1-904B-1FC021908148}"/>
              </a:ext>
            </a:extLst>
          </p:cNvPr>
          <p:cNvSpPr/>
          <p:nvPr/>
        </p:nvSpPr>
        <p:spPr>
          <a:xfrm>
            <a:off x="260350" y="2438401"/>
            <a:ext cx="4263361" cy="114739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B8F991A-73A5-6BE3-154F-84B9404FFF0F}"/>
              </a:ext>
            </a:extLst>
          </p:cNvPr>
          <p:cNvSpPr/>
          <p:nvPr/>
        </p:nvSpPr>
        <p:spPr>
          <a:xfrm>
            <a:off x="5029200" y="1855962"/>
            <a:ext cx="1374847" cy="1526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BEC78171-4604-80A4-7237-CC5367F0E820}"/>
              </a:ext>
            </a:extLst>
          </p:cNvPr>
          <p:cNvSpPr/>
          <p:nvPr/>
        </p:nvSpPr>
        <p:spPr>
          <a:xfrm>
            <a:off x="5032248" y="2285766"/>
            <a:ext cx="1374847" cy="1526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F33A072-7173-D233-CC24-F7808177808D}"/>
              </a:ext>
            </a:extLst>
          </p:cNvPr>
          <p:cNvSpPr/>
          <p:nvPr/>
        </p:nvSpPr>
        <p:spPr>
          <a:xfrm>
            <a:off x="5029199" y="3044795"/>
            <a:ext cx="1374847" cy="1571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6B2FADB2-3240-92E4-8CF6-5C1C4603D5C8}"/>
              </a:ext>
            </a:extLst>
          </p:cNvPr>
          <p:cNvSpPr/>
          <p:nvPr/>
        </p:nvSpPr>
        <p:spPr>
          <a:xfrm>
            <a:off x="5029198" y="3804170"/>
            <a:ext cx="1374847" cy="1571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5F402F04-5B40-308F-D54C-8BDBEDC41C81}"/>
              </a:ext>
            </a:extLst>
          </p:cNvPr>
          <p:cNvSpPr/>
          <p:nvPr/>
        </p:nvSpPr>
        <p:spPr>
          <a:xfrm>
            <a:off x="250825" y="3644882"/>
            <a:ext cx="4272886" cy="7359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35A2695-63E3-B1C8-EC9C-75BB96999281}"/>
              </a:ext>
            </a:extLst>
          </p:cNvPr>
          <p:cNvSpPr/>
          <p:nvPr/>
        </p:nvSpPr>
        <p:spPr>
          <a:xfrm>
            <a:off x="5181600" y="2593181"/>
            <a:ext cx="2060575" cy="157148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C4F4BCB-89E8-02E7-9E56-87EF76F5B720}"/>
              </a:ext>
            </a:extLst>
          </p:cNvPr>
          <p:cNvSpPr/>
          <p:nvPr/>
        </p:nvSpPr>
        <p:spPr>
          <a:xfrm>
            <a:off x="5194300" y="3348093"/>
            <a:ext cx="2060575" cy="157148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B9CC11A2-4A5E-4A09-7837-8D568B0B2CA0}"/>
              </a:ext>
            </a:extLst>
          </p:cNvPr>
          <p:cNvSpPr/>
          <p:nvPr/>
        </p:nvSpPr>
        <p:spPr>
          <a:xfrm>
            <a:off x="5207000" y="4103005"/>
            <a:ext cx="2413000" cy="442897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CD32273-813E-54BA-FFFE-DB47E648DE76}"/>
              </a:ext>
            </a:extLst>
          </p:cNvPr>
          <p:cNvSpPr/>
          <p:nvPr/>
        </p:nvSpPr>
        <p:spPr>
          <a:xfrm>
            <a:off x="250825" y="4470240"/>
            <a:ext cx="4272886" cy="10923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5061BF71-E1AB-E5C9-E5AF-50650C7A36EE}"/>
              </a:ext>
            </a:extLst>
          </p:cNvPr>
          <p:cNvSpPr/>
          <p:nvPr/>
        </p:nvSpPr>
        <p:spPr>
          <a:xfrm>
            <a:off x="5207000" y="4567711"/>
            <a:ext cx="2413000" cy="138425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3DEBF7C2-845E-B4A4-956F-5718AD04FF4E}"/>
              </a:ext>
            </a:extLst>
          </p:cNvPr>
          <p:cNvSpPr/>
          <p:nvPr/>
        </p:nvSpPr>
        <p:spPr>
          <a:xfrm>
            <a:off x="5194300" y="3524059"/>
            <a:ext cx="2197100" cy="1208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CCB49569-7759-8F5A-97B8-DCEEE401D612}"/>
              </a:ext>
            </a:extLst>
          </p:cNvPr>
          <p:cNvSpPr/>
          <p:nvPr/>
        </p:nvSpPr>
        <p:spPr>
          <a:xfrm>
            <a:off x="5181600" y="2761395"/>
            <a:ext cx="2197100" cy="1208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73436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4723</TotalTime>
  <Words>3028</Words>
  <Application>Microsoft Office PowerPoint</Application>
  <PresentationFormat>Apresentação no Ecrã (4:3)</PresentationFormat>
  <Paragraphs>234</Paragraphs>
  <Slides>27</Slides>
  <Notes>25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27</vt:i4>
      </vt:variant>
    </vt:vector>
  </HeadingPairs>
  <TitlesOfParts>
    <vt:vector size="30" baseType="lpstr">
      <vt:lpstr>Arial</vt:lpstr>
      <vt:lpstr>Calibri</vt:lpstr>
      <vt:lpstr>Tema do Office</vt:lpstr>
      <vt:lpstr>LICENCIATURA EM ENGENHARIA INFORMÁTICA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Alexandre Santos</cp:lastModifiedBy>
  <cp:revision>268</cp:revision>
  <cp:lastPrinted>2021-02-22T18:49:33Z</cp:lastPrinted>
  <dcterms:created xsi:type="dcterms:W3CDTF">2011-05-31T09:21:51Z</dcterms:created>
  <dcterms:modified xsi:type="dcterms:W3CDTF">2023-04-30T23:35:14Z</dcterms:modified>
</cp:coreProperties>
</file>