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9" r:id="rId2"/>
    <p:sldId id="314" r:id="rId3"/>
    <p:sldId id="370" r:id="rId4"/>
    <p:sldId id="372" r:id="rId5"/>
    <p:sldId id="315" r:id="rId6"/>
    <p:sldId id="316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5" r:id="rId17"/>
    <p:sldId id="356" r:id="rId18"/>
    <p:sldId id="357" r:id="rId19"/>
    <p:sldId id="358" r:id="rId20"/>
    <p:sldId id="368" r:id="rId21"/>
    <p:sldId id="353" r:id="rId22"/>
    <p:sldId id="319" r:id="rId23"/>
    <p:sldId id="359" r:id="rId24"/>
    <p:sldId id="360" r:id="rId25"/>
    <p:sldId id="362" r:id="rId26"/>
    <p:sldId id="366" r:id="rId27"/>
    <p:sldId id="369" r:id="rId28"/>
    <p:sldId id="376" r:id="rId29"/>
    <p:sldId id="373" r:id="rId30"/>
    <p:sldId id="374" r:id="rId31"/>
    <p:sldId id="363" r:id="rId32"/>
    <p:sldId id="365" r:id="rId33"/>
    <p:sldId id="375" r:id="rId34"/>
    <p:sldId id="377" r:id="rId35"/>
    <p:sldId id="371" r:id="rId36"/>
    <p:sldId id="344" r:id="rId37"/>
    <p:sldId id="260" r:id="rId3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105" d="100"/>
          <a:sy n="105" d="100"/>
        </p:scale>
        <p:origin x="18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07/05/2023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07/05/2023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0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9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6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6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37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6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76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4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08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60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12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08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01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28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79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2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71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7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0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64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80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30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74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03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92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8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1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59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namax.fr/en/poker-school_rules_limit-texas-hold--em#:~:text=Texas%20Hold%27em%20is%20played,receives%20two%20private%20hole%20card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pokerstars.pt/poker/games/texas-holdem/?no_redirect=1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exas_hold_%27em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pokernews.com/poker-rules/texas-holdem.htm" TargetMode="External"/><Relationship Id="rId10" Type="http://schemas.openxmlformats.org/officeDocument/2006/relationships/hyperlink" Target="https://chat.openai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pokerlistings.com/limit-texas-holdem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54.png"/><Relationship Id="rId4" Type="http://schemas.openxmlformats.org/officeDocument/2006/relationships/image" Target="../media/image4.png"/><Relationship Id="rId9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62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Trabalho Prático 1 – Pesquisa de soluções em jogos – Texas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HoldEm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Limit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157354" y="5688829"/>
            <a:ext cx="3826328" cy="486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24585 – Alexandre Santos – alsantos@ipvc.pt</a:t>
            </a:r>
          </a:p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24589 – Domingos Silva – silvadomingos@ipvc.pt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77" y="1146430"/>
            <a:ext cx="5138417" cy="159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é responsável por controlar o estado do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Aqui é onde as principais regras e jogabilidade são implementados.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Temos o construtor onde são definidos os principais atributos do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Métodos </a:t>
            </a:r>
            <a:r>
              <a:rPr lang="pt-PT" altLang="pt-PT" sz="1200" dirty="0" err="1">
                <a:cs typeface="Arial" panose="020B0604020202020204" pitchFamily="34" charset="0"/>
              </a:rPr>
              <a:t>getter</a:t>
            </a:r>
            <a:r>
              <a:rPr lang="pt-PT" altLang="pt-PT" sz="1200" dirty="0">
                <a:cs typeface="Arial" panose="020B0604020202020204" pitchFamily="34" charset="0"/>
              </a:rPr>
              <a:t> e setter para manipular os atributos.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Um método </a:t>
            </a:r>
            <a:r>
              <a:rPr lang="pt-PT" altLang="pt-PT" sz="1200" dirty="0" err="1">
                <a:cs typeface="Arial" panose="020B0604020202020204" pitchFamily="34" charset="0"/>
              </a:rPr>
              <a:t>validate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action</a:t>
            </a:r>
            <a:r>
              <a:rPr lang="pt-PT" altLang="pt-PT" sz="1200" dirty="0">
                <a:cs typeface="Arial" panose="020B0604020202020204" pitchFamily="34" charset="0"/>
              </a:rPr>
              <a:t>, para verificar se uma ação é válida.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075E72E-1D49-DDC5-C649-267F875B9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3" y="2908487"/>
            <a:ext cx="3306156" cy="32768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EF23DA-AEA3-F149-4C94-137B45B6E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570" y="1241630"/>
            <a:ext cx="1926877" cy="34170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F8881D-8A37-1B21-38E7-5522DA08C5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4214" y="3164185"/>
            <a:ext cx="1880253" cy="2581012"/>
          </a:xfrm>
          <a:prstGeom prst="rect">
            <a:avLst/>
          </a:prstGeom>
        </p:spPr>
      </p:pic>
      <p:sp>
        <p:nvSpPr>
          <p:cNvPr id="3" name="Text Box 13">
            <a:extLst>
              <a:ext uri="{FF2B5EF4-FFF2-40B4-BE49-F238E27FC236}">
                <a16:creationId xmlns:a16="http://schemas.microsoft.com/office/drawing/2014/main" id="{514BD97E-21BF-0934-F0CB-814955D0D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926A42-258C-D12B-101A-469836956B62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0392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18AE809-06DB-3DA1-E455-6B7A679F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539" y="1295407"/>
            <a:ext cx="4438276" cy="4796407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1" y="1189254"/>
            <a:ext cx="4540428" cy="471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Outro método principal da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é 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Com este método começamos por controlar a sequência de ações realizadas pelos jogadores.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Em função das ações podemos controlar a forma como o jogo corre, isto é, podemos controlar as rondas do jogo.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2 em 2 sequencias a ronda altera-se, sendo uma sequência uma ação de cada jogador.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Dentro destas rondas executamos a distribuição das cartas comunitárias, retirando do baralho através da função .pop() para evitar retirar a mesma carta duas vezes.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além de distribuir as cartas, é chamado o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</a:t>
            </a:r>
            <a:r>
              <a:rPr lang="pt-PT" altLang="pt-PT" sz="1200" dirty="0">
                <a:cs typeface="Arial" panose="020B0604020202020204" pitchFamily="34" charset="0"/>
              </a:rPr>
              <a:t> serve de ponte entre a combinação das cartas e a classe com os métodos de avaliação e será explicada num dos próximos slides.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 este método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, define a posição de cada jogador na mesa e atualiza as apostas dos jogadores.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62EACCB-AA9F-7BA1-904B-1FC021908148}"/>
              </a:ext>
            </a:extLst>
          </p:cNvPr>
          <p:cNvSpPr/>
          <p:nvPr/>
        </p:nvSpPr>
        <p:spPr>
          <a:xfrm>
            <a:off x="260350" y="2183661"/>
            <a:ext cx="4263361" cy="11473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B8F991A-73A5-6BE3-154F-84B9404FFF0F}"/>
              </a:ext>
            </a:extLst>
          </p:cNvPr>
          <p:cNvSpPr/>
          <p:nvPr/>
        </p:nvSpPr>
        <p:spPr>
          <a:xfrm>
            <a:off x="4953002" y="2073886"/>
            <a:ext cx="1374847" cy="152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EC78171-4604-80A4-7237-CC5367F0E820}"/>
              </a:ext>
            </a:extLst>
          </p:cNvPr>
          <p:cNvSpPr/>
          <p:nvPr/>
        </p:nvSpPr>
        <p:spPr>
          <a:xfrm>
            <a:off x="4953000" y="2374999"/>
            <a:ext cx="1451049" cy="1603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33A072-7173-D233-CC24-F7808177808D}"/>
              </a:ext>
            </a:extLst>
          </p:cNvPr>
          <p:cNvSpPr/>
          <p:nvPr/>
        </p:nvSpPr>
        <p:spPr>
          <a:xfrm>
            <a:off x="4956976" y="2988372"/>
            <a:ext cx="1447073" cy="1555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B2FADB2-3240-92E4-8CF6-5C1C4603D5C8}"/>
              </a:ext>
            </a:extLst>
          </p:cNvPr>
          <p:cNvSpPr/>
          <p:nvPr/>
        </p:nvSpPr>
        <p:spPr>
          <a:xfrm>
            <a:off x="4991100" y="3602004"/>
            <a:ext cx="1447073" cy="138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F402F04-5B40-308F-D54C-8BDBEDC41C81}"/>
              </a:ext>
            </a:extLst>
          </p:cNvPr>
          <p:cNvSpPr/>
          <p:nvPr/>
        </p:nvSpPr>
        <p:spPr>
          <a:xfrm>
            <a:off x="250825" y="3352062"/>
            <a:ext cx="4272886" cy="7359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35A2695-63E3-B1C8-EC9C-75BB96999281}"/>
              </a:ext>
            </a:extLst>
          </p:cNvPr>
          <p:cNvSpPr/>
          <p:nvPr/>
        </p:nvSpPr>
        <p:spPr>
          <a:xfrm>
            <a:off x="5181601" y="2678782"/>
            <a:ext cx="2060575" cy="15714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C4F4BCB-89E8-02E7-9E56-87EF76F5B720}"/>
              </a:ext>
            </a:extLst>
          </p:cNvPr>
          <p:cNvSpPr/>
          <p:nvPr/>
        </p:nvSpPr>
        <p:spPr>
          <a:xfrm>
            <a:off x="5181602" y="3287653"/>
            <a:ext cx="2060575" cy="18495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9CC11A2-4A5E-4A09-7837-8D568B0B2CA0}"/>
              </a:ext>
            </a:extLst>
          </p:cNvPr>
          <p:cNvSpPr/>
          <p:nvPr/>
        </p:nvSpPr>
        <p:spPr>
          <a:xfrm>
            <a:off x="5181602" y="3924101"/>
            <a:ext cx="2438400" cy="43562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CD32273-813E-54BA-FFFE-DB47E648DE76}"/>
              </a:ext>
            </a:extLst>
          </p:cNvPr>
          <p:cNvSpPr/>
          <p:nvPr/>
        </p:nvSpPr>
        <p:spPr>
          <a:xfrm>
            <a:off x="260350" y="4191000"/>
            <a:ext cx="4272886" cy="10923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061BF71-E1AB-E5C9-E5AF-50650C7A36EE}"/>
              </a:ext>
            </a:extLst>
          </p:cNvPr>
          <p:cNvSpPr/>
          <p:nvPr/>
        </p:nvSpPr>
        <p:spPr>
          <a:xfrm>
            <a:off x="5181602" y="4383914"/>
            <a:ext cx="736600" cy="13180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EBF7C2-845E-B4A4-956F-5718AD04FF4E}"/>
              </a:ext>
            </a:extLst>
          </p:cNvPr>
          <p:cNvSpPr/>
          <p:nvPr/>
        </p:nvSpPr>
        <p:spPr>
          <a:xfrm>
            <a:off x="5181602" y="3472613"/>
            <a:ext cx="762000" cy="105203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CB49569-7759-8F5A-97B8-DCEEE401D612}"/>
              </a:ext>
            </a:extLst>
          </p:cNvPr>
          <p:cNvSpPr/>
          <p:nvPr/>
        </p:nvSpPr>
        <p:spPr>
          <a:xfrm>
            <a:off x="5181602" y="2849592"/>
            <a:ext cx="762000" cy="125182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38140856-CED7-A2BE-C81E-EA01C90C0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90E0F4-D558-BC06-C940-3CE670B3269D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67734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" y="1464885"/>
            <a:ext cx="5390323" cy="14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seguida temos mais métodos para verificação do estado do jogo, destacando o display, que é chamado nas classes de jogadores para apresentar informação como a mão atual e os valores de aposta.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Outro método que se destaca é o clone que tem a função de criar uma cópia do jogo quando é iniciado novamente.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2C11753A-4D3A-E538-11DA-4D432FDC7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96" y="2947352"/>
            <a:ext cx="1793404" cy="26791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EAF5C1-C7F2-1B2F-5909-450DE023E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32" y="2958290"/>
            <a:ext cx="3116564" cy="9101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E61274-8888-7E54-EC8B-D7F824FD8D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4280" y="1533191"/>
            <a:ext cx="2944984" cy="3830694"/>
          </a:xfrm>
          <a:prstGeom prst="rect">
            <a:avLst/>
          </a:prstGeom>
        </p:spPr>
      </p:pic>
      <p:sp>
        <p:nvSpPr>
          <p:cNvPr id="3" name="Text Box 13">
            <a:extLst>
              <a:ext uri="{FF2B5EF4-FFF2-40B4-BE49-F238E27FC236}">
                <a16:creationId xmlns:a16="http://schemas.microsoft.com/office/drawing/2014/main" id="{931E90FC-E625-BD5A-36A6-0BA44F65C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F17A7B-7942-FC47-0BC0-BE0E16861EC8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428030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94" y="2744749"/>
            <a:ext cx="3561524" cy="11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</a:t>
            </a:r>
            <a:r>
              <a:rPr lang="pt-PT" altLang="pt-PT" sz="1200" dirty="0" err="1">
                <a:cs typeface="Arial" panose="020B0604020202020204" pitchFamily="34" charset="0"/>
              </a:rPr>
              <a:t>get_result</a:t>
            </a:r>
            <a:r>
              <a:rPr lang="pt-PT" altLang="pt-PT" sz="1200" dirty="0">
                <a:cs typeface="Arial" panose="020B0604020202020204" pitchFamily="34" charset="0"/>
              </a:rPr>
              <a:t>, é utilizado para declarar o vencedor dependendo do valor da mão, e atribuir o </a:t>
            </a:r>
            <a:r>
              <a:rPr lang="pt-PT" altLang="pt-PT" sz="1200" dirty="0" err="1">
                <a:cs typeface="Arial" panose="020B0604020202020204" pitchFamily="34" charset="0"/>
              </a:rPr>
              <a:t>pot</a:t>
            </a:r>
            <a:r>
              <a:rPr lang="pt-PT" altLang="pt-PT" sz="1200" dirty="0">
                <a:cs typeface="Arial" panose="020B0604020202020204" pitchFamily="34" charset="0"/>
              </a:rPr>
              <a:t> que é a soma das </a:t>
            </a:r>
            <a:r>
              <a:rPr lang="pt-PT" altLang="pt-PT" sz="1200" dirty="0" err="1">
                <a:cs typeface="Arial" panose="020B0604020202020204" pitchFamily="34" charset="0"/>
              </a:rPr>
              <a:t>bets</a:t>
            </a:r>
            <a:r>
              <a:rPr lang="pt-PT" altLang="pt-PT" sz="1200" dirty="0">
                <a:cs typeface="Arial" panose="020B0604020202020204" pitchFamily="34" charset="0"/>
              </a:rPr>
              <a:t> até ao final do jogo, ao jogador com o valor mais alto.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F038E6D4-D6F1-26B6-7DD8-3EB318BF8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43" y="1368656"/>
            <a:ext cx="4795481" cy="4648200"/>
          </a:xfrm>
          <a:prstGeom prst="rect">
            <a:avLst/>
          </a:prstGeom>
        </p:spPr>
      </p:pic>
      <p:sp>
        <p:nvSpPr>
          <p:cNvPr id="5" name="Text Box 13">
            <a:extLst>
              <a:ext uri="{FF2B5EF4-FFF2-40B4-BE49-F238E27FC236}">
                <a16:creationId xmlns:a16="http://schemas.microsoft.com/office/drawing/2014/main" id="{C6FCE5C8-E898-502F-E320-64362021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0B5385-E153-EF0B-DE8C-2BF4C60EF36F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73053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98" y="1177314"/>
            <a:ext cx="4080002" cy="23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Antes de podermos realizar o cálculo do valor de cada mão, é necessário combinar as </a:t>
            </a:r>
            <a:r>
              <a:rPr lang="pt-PT" altLang="pt-PT" sz="1200" dirty="0" err="1">
                <a:cs typeface="Arial" panose="020B0604020202020204" pitchFamily="34" charset="0"/>
              </a:rPr>
              <a:t>community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cards</a:t>
            </a:r>
            <a:r>
              <a:rPr lang="pt-PT" altLang="pt-PT" sz="1200" dirty="0">
                <a:cs typeface="Arial" panose="020B0604020202020204" pitchFamily="34" charset="0"/>
              </a:rPr>
              <a:t>, com as mãos dos jogadores.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Com este método, em cada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 limpamos o atributo self.__</a:t>
            </a:r>
            <a:r>
              <a:rPr lang="pt-PT" altLang="pt-PT" sz="1200" dirty="0" err="1">
                <a:cs typeface="Arial" panose="020B0604020202020204" pitchFamily="34" charset="0"/>
              </a:rPr>
              <a:t>combine_hc_cc</a:t>
            </a:r>
            <a:r>
              <a:rPr lang="pt-PT" altLang="pt-PT" sz="1200" dirty="0">
                <a:cs typeface="Arial" panose="020B0604020202020204" pitchFamily="34" charset="0"/>
              </a:rPr>
              <a:t>[] e fazemos </a:t>
            </a:r>
            <a:r>
              <a:rPr lang="pt-PT" altLang="pt-PT" sz="1200" dirty="0" err="1">
                <a:cs typeface="Arial" panose="020B0604020202020204" pitchFamily="34" charset="0"/>
              </a:rPr>
              <a:t>append</a:t>
            </a:r>
            <a:r>
              <a:rPr lang="pt-PT" altLang="pt-PT" sz="1200" dirty="0">
                <a:cs typeface="Arial" panose="020B0604020202020204" pitchFamily="34" charset="0"/>
              </a:rPr>
              <a:t> das mãos dos jogadores e das </a:t>
            </a:r>
            <a:r>
              <a:rPr lang="pt-PT" altLang="pt-PT" sz="1200" dirty="0" err="1">
                <a:cs typeface="Arial" panose="020B0604020202020204" pitchFamily="34" charset="0"/>
              </a:rPr>
              <a:t>community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cards</a:t>
            </a:r>
            <a:r>
              <a:rPr lang="pt-PT" altLang="pt-PT" sz="1200" dirty="0">
                <a:cs typeface="Arial" panose="020B0604020202020204" pitchFamily="34" charset="0"/>
              </a:rPr>
              <a:t> a cada mão, excluindo os valores “</a:t>
            </a:r>
            <a:r>
              <a:rPr lang="pt-PT" altLang="pt-PT" sz="1200" dirty="0" err="1">
                <a:cs typeface="Arial" panose="020B0604020202020204" pitchFamily="34" charset="0"/>
              </a:rPr>
              <a:t>None</a:t>
            </a:r>
            <a:r>
              <a:rPr lang="pt-PT" altLang="pt-PT" sz="1200" dirty="0">
                <a:cs typeface="Arial" panose="020B0604020202020204" pitchFamily="34" charset="0"/>
              </a:rPr>
              <a:t>” do atributo __</a:t>
            </a:r>
            <a:r>
              <a:rPr lang="pt-PT" altLang="pt-PT" sz="1200" dirty="0" err="1">
                <a:cs typeface="Arial" panose="020B0604020202020204" pitchFamily="34" charset="0"/>
              </a:rPr>
              <a:t>community_cards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F8018-577C-7DCA-6104-B1CDD56DF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8906" y="1260660"/>
            <a:ext cx="4431918" cy="21858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12A1B8-54D1-7346-C1D3-81613785B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6975" y="3559237"/>
            <a:ext cx="5372850" cy="1267002"/>
          </a:xfrm>
          <a:prstGeom prst="rect">
            <a:avLst/>
          </a:prstGeom>
        </p:spPr>
      </p:pic>
      <p:sp>
        <p:nvSpPr>
          <p:cNvPr id="8" name="Text Box 19">
            <a:extLst>
              <a:ext uri="{FF2B5EF4-FFF2-40B4-BE49-F238E27FC236}">
                <a16:creationId xmlns:a16="http://schemas.microsoft.com/office/drawing/2014/main" id="{9E2711EE-D3E0-9E6E-BFCD-6C13BBF8B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42" y="4781915"/>
            <a:ext cx="7162799" cy="120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Depois temos um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</a:t>
            </a:r>
            <a:r>
              <a:rPr lang="pt-PT" altLang="pt-PT" sz="1200" dirty="0">
                <a:cs typeface="Arial" panose="020B0604020202020204" pitchFamily="34" charset="0"/>
              </a:rPr>
              <a:t> que vai ser chamado no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 a cada ronda.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junta a combinação anterior das mãos com cartas comunitárias e chama o método de cálculo implementado na classe “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” que será para demonstrado nos próximos slides, e irá receber o valor numérico de cada mão.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5F922C82-A5C6-BEF8-2038-3FAF6998F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9C9F34-0429-8BCF-4590-3AA7AED49667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8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" y="1991185"/>
            <a:ext cx="4653753" cy="286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</a:t>
            </a:r>
            <a:r>
              <a:rPr lang="pt-PT" altLang="pt-PT" sz="1200" dirty="0" err="1">
                <a:cs typeface="Arial" panose="020B0604020202020204" pitchFamily="34" charset="0"/>
              </a:rPr>
              <a:t>is_royal_flush</a:t>
            </a:r>
            <a:r>
              <a:rPr lang="pt-PT" altLang="pt-PT" sz="1200" dirty="0">
                <a:cs typeface="Arial" panose="020B0604020202020204" pitchFamily="34" charset="0"/>
              </a:rPr>
              <a:t> verifica para cada mão (representada como uma lista de objetos </a:t>
            </a:r>
            <a:r>
              <a:rPr lang="pt-PT" altLang="pt-PT" sz="1200" dirty="0" err="1">
                <a:cs typeface="Arial" panose="020B0604020202020204" pitchFamily="34" charset="0"/>
              </a:rPr>
              <a:t>TexasCard</a:t>
            </a:r>
            <a:r>
              <a:rPr lang="pt-PT" altLang="pt-PT" sz="1200" dirty="0">
                <a:cs typeface="Arial" panose="020B0604020202020204" pitchFamily="34" charset="0"/>
              </a:rPr>
              <a:t>), se existe uma sequência de cinco cartas do mesmo naipe, com as seguintes classificações (de menor para maior): dez, valete, dama, rei e ás.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começa por verificar se todas as cartas têm o mesmo naipe. Se sim, ele verifica se as classificações das cartas são uma sequência exata do 10 ao ás. Se a mão atender a essas condições, o método retornará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. Caso contrário, retorna False.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797E3F2-AE68-B307-E393-6AD6626A4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67" y="1908086"/>
            <a:ext cx="4218042" cy="3098334"/>
          </a:xfrm>
          <a:prstGeom prst="rect">
            <a:avLst/>
          </a:prstGeom>
        </p:spPr>
      </p:pic>
      <p:sp>
        <p:nvSpPr>
          <p:cNvPr id="3" name="Text Box 13">
            <a:extLst>
              <a:ext uri="{FF2B5EF4-FFF2-40B4-BE49-F238E27FC236}">
                <a16:creationId xmlns:a16="http://schemas.microsoft.com/office/drawing/2014/main" id="{BB5A4059-96FE-1E13-CF1A-F9CDF29D1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9FE6F-0F8E-4F25-CA3B-A890695D32F3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429302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AB7A39ED-FA65-3CE5-4944-D1D61ECE1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13" y="1901227"/>
            <a:ext cx="3475922" cy="3160628"/>
          </a:xfrm>
          <a:prstGeom prst="rect">
            <a:avLst/>
          </a:prstGeom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1E243E07-482D-DD81-8E25-029440EA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25714"/>
            <a:ext cx="4728202" cy="376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verifica se uma lista de cartas representa uma sequência de cartas do mesmo naipe.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Começa por verificar se existe um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 na mão, ou seja, se todas as cartas têm o mesmo naipe. Se não houver, a função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Em seguida, as cartas são ordenadas por ordem decrescente de valor e verifica se há uma sequência de cinco cartas consecutivas, começando pela carta mais alta. Se não houver, a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Finalmente, se uma sequência de cartas consecutivas do mesmo naipe é encontrada,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o que indica que temos uma sequência de cartas consecutivas do mesmo naipe (straight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).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BEC14B32-EF3D-4D01-FB7D-A2DCE25C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451548-96D5-E24D-257C-7AA3256679D8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52054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7" y="1102291"/>
            <a:ext cx="4870323" cy="51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 verifica se as cartas dadas formam um "</a:t>
            </a:r>
            <a:r>
              <a:rPr lang="pt-PT" altLang="pt-PT" sz="1200" dirty="0" err="1">
                <a:cs typeface="Arial" panose="020B0604020202020204" pitchFamily="34" charset="0"/>
              </a:rPr>
              <a:t>Four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", ou seja, se há quatro cartas com o mesmo valor. Começa por criar uma lista de objetos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para cada carta na lista de cartas dadas. De seguida, percorre a lista de valores dos 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 para verificar se há algum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que apareça exatamente 4 vezes, o que significa que há quatro cartas com o mesmo valor. Se encontrar,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segundo método verifica se a mão contém um </a:t>
            </a:r>
            <a:r>
              <a:rPr lang="pt-PT" altLang="pt-PT" sz="1200" dirty="0" err="1">
                <a:cs typeface="Arial" panose="020B0604020202020204" pitchFamily="34" charset="0"/>
              </a:rPr>
              <a:t>Full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House</a:t>
            </a:r>
            <a:r>
              <a:rPr lang="pt-PT" altLang="pt-PT" sz="1200" dirty="0">
                <a:cs typeface="Arial" panose="020B0604020202020204" pitchFamily="34" charset="0"/>
              </a:rPr>
              <a:t>, ou seja, três cartas do mesmo valor e duas cartas de outro valor.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começa por verificar se há um </a:t>
            </a:r>
            <a:r>
              <a:rPr lang="pt-PT" altLang="pt-PT" sz="1200" dirty="0" err="1">
                <a:cs typeface="Arial" panose="020B0604020202020204" pitchFamily="34" charset="0"/>
              </a:rPr>
              <a:t>um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three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 através do método </a:t>
            </a:r>
            <a:r>
              <a:rPr lang="pt-PT" altLang="pt-PT" sz="1200" dirty="0" err="1">
                <a:cs typeface="Arial" panose="020B0604020202020204" pitchFamily="34" charset="0"/>
              </a:rPr>
              <a:t>is_three_of_a_kind</a:t>
            </a:r>
            <a:r>
              <a:rPr lang="pt-PT" altLang="pt-PT" sz="1200" dirty="0">
                <a:cs typeface="Arial" panose="020B0604020202020204" pitchFamily="34" charset="0"/>
              </a:rPr>
              <a:t> da mesma classe. Se não houver, a função retorna False. Se houver um </a:t>
            </a:r>
            <a:r>
              <a:rPr lang="pt-PT" altLang="pt-PT" sz="1200" dirty="0" err="1">
                <a:cs typeface="Arial" panose="020B0604020202020204" pitchFamily="34" charset="0"/>
              </a:rPr>
              <a:t>three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, o método verifica se há um par entre as duas cartas restantes na mão. Para isso, o método verifica o valor da carta e verifica se o valor aparece exatamente duas vezes entre as cinco cartas. Se houver um par, a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indicando que há uma </a:t>
            </a:r>
            <a:r>
              <a:rPr lang="pt-PT" altLang="pt-PT" sz="1200" dirty="0" err="1">
                <a:cs typeface="Arial" panose="020B0604020202020204" pitchFamily="34" charset="0"/>
              </a:rPr>
              <a:t>Full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House</a:t>
            </a:r>
            <a:r>
              <a:rPr lang="pt-PT" altLang="pt-PT" sz="1200" dirty="0">
                <a:cs typeface="Arial" panose="020B0604020202020204" pitchFamily="34" charset="0"/>
              </a:rPr>
              <a:t>. Se não houver, a retorna False.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ADD4822-3A4A-8FAF-B46B-8C6F8D157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36" y="1581375"/>
            <a:ext cx="3455106" cy="4096098"/>
          </a:xfrm>
          <a:prstGeom prst="rect">
            <a:avLst/>
          </a:prstGeom>
        </p:spPr>
      </p:pic>
      <p:sp>
        <p:nvSpPr>
          <p:cNvPr id="3" name="Text Box 13">
            <a:extLst>
              <a:ext uri="{FF2B5EF4-FFF2-40B4-BE49-F238E27FC236}">
                <a16:creationId xmlns:a16="http://schemas.microsoft.com/office/drawing/2014/main" id="{58EF6F56-8F82-19FD-1045-259B43386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B8EF52-3ED5-AD3D-26E0-CEBDF7D80F09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11762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7" y="1161567"/>
            <a:ext cx="5529428" cy="484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método, verifica se as cartas dadas formam um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, que é quando todas as cartas pertencem ao mesmo naipe. Para fazer isso, o método cria um conjunto com os naipes das cartas, verificando se esse conjunto tem apenas um elemento, o que significa que todas as cartas têm o mesmo naipe. Se isso acontecer, o método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segundo, verifica se as cartas formam uma sequência (straight). Para isso, começa por criar uma lista com os valores das cartas ordenados por ordem crescente. Em seguida, verifica se há 5 valores diferentes nessa lista e se a diferença entre o valor da carta mais alta e o valor da carta mais baixa é exatamente 4. Se estas duas condições se verificarem, então as cartas formam uma sequência e o método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fim, o último método verifica se a mão contém três cartas com o mesmo valor. Primeiro, cria-se uma lista com os valores das cartas (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). Depois, para cada valor, verifica-se se ele ocorre três vezes na lista de 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. Se ocorrer, a função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continua a procurar por outras combinações. Se nenhum valor aparecer três vezes, a função retorna False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83160E6A-C572-15E3-6DD5-EB0BF0B585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2"/>
          <a:stretch/>
        </p:blipFill>
        <p:spPr>
          <a:xfrm>
            <a:off x="5622150" y="1397762"/>
            <a:ext cx="3418663" cy="4341410"/>
          </a:xfrm>
          <a:prstGeom prst="rect">
            <a:avLst/>
          </a:prstGeom>
        </p:spPr>
      </p:pic>
      <p:sp>
        <p:nvSpPr>
          <p:cNvPr id="5" name="Text Box 13">
            <a:extLst>
              <a:ext uri="{FF2B5EF4-FFF2-40B4-BE49-F238E27FC236}">
                <a16:creationId xmlns:a16="http://schemas.microsoft.com/office/drawing/2014/main" id="{3A295EAE-2032-83E4-DBC3-6AEC2317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3F28B3-D188-FD86-436A-6B684F2445A3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78028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23" y="2038249"/>
            <a:ext cx="5526724" cy="26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método, verifica se uma mão de cartas tem dois pares. Ele começa ordenando as cartas por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e, em seguida, percorre a lista a verificar se há pares adjacentes de cartas com a mesma classificação. Se houver exatamente dois desses pares, então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fim, o último método da classe avalia se as cartas dadas formam um par. Ele percorre a lista de cartas e verifica se há duas com o mesmo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. Se encontrar um par,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BEED10B-3146-279E-C282-D325D15A1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88" y="1809588"/>
            <a:ext cx="3175489" cy="36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46315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94" y="1843461"/>
            <a:ext cx="8509454" cy="335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Com o primeiro trabalho prático foi-nos proposto implementar um jogo na linguagem </a:t>
            </a:r>
            <a:r>
              <a:rPr lang="pt-PT" altLang="pt-PT" sz="1600" dirty="0" err="1">
                <a:cs typeface="Arial" panose="020B0604020202020204" pitchFamily="34" charset="0"/>
              </a:rPr>
              <a:t>python</a:t>
            </a:r>
            <a:r>
              <a:rPr lang="pt-PT" altLang="pt-PT" sz="1600" dirty="0">
                <a:cs typeface="Arial" panose="020B0604020202020204" pitchFamily="34" charset="0"/>
              </a:rPr>
              <a:t>, sendo este o primeiro objetivo, conseguir implementar as regras e funcionamento do jogo, no nosso caso Texas </a:t>
            </a:r>
            <a:r>
              <a:rPr lang="pt-PT" altLang="pt-PT" sz="1600" dirty="0" err="1">
                <a:cs typeface="Arial" panose="020B0604020202020204" pitchFamily="34" charset="0"/>
              </a:rPr>
              <a:t>Holdem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Limit</a:t>
            </a:r>
            <a:r>
              <a:rPr lang="pt-PT" altLang="pt-PT" sz="16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Após estar desenvolvido o jogo, é necessário </a:t>
            </a:r>
            <a:r>
              <a:rPr lang="pt-PT" altLang="pt-PT" sz="1600" dirty="0" err="1">
                <a:cs typeface="Arial" panose="020B0604020202020204" pitchFamily="34" charset="0"/>
              </a:rPr>
              <a:t>imlpementar</a:t>
            </a:r>
            <a:r>
              <a:rPr lang="pt-PT" altLang="pt-PT" sz="1600" dirty="0">
                <a:cs typeface="Arial" panose="020B0604020202020204" pitchFamily="34" charset="0"/>
              </a:rPr>
              <a:t> os jogadores controlados por algoritmos de </a:t>
            </a:r>
            <a:r>
              <a:rPr lang="pt-PT" altLang="pt-PT" sz="1600" dirty="0" err="1">
                <a:cs typeface="Arial" panose="020B0604020202020204" pitchFamily="34" charset="0"/>
              </a:rPr>
              <a:t>pathfinding</a:t>
            </a:r>
            <a:r>
              <a:rPr lang="pt-PT" altLang="pt-PT" sz="1600" dirty="0">
                <a:cs typeface="Arial" panose="020B0604020202020204" pitchFamily="34" charset="0"/>
              </a:rPr>
              <a:t>, capazes de executar durante o jogo contra eles mesmos ou contra o </a:t>
            </a: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“</a:t>
            </a:r>
            <a:r>
              <a:rPr lang="pt-PT" altLang="pt-PT" sz="1600" dirty="0" err="1">
                <a:cs typeface="Arial" panose="020B0604020202020204" pitchFamily="34" charset="0"/>
              </a:rPr>
              <a:t>human</a:t>
            </a:r>
            <a:r>
              <a:rPr lang="pt-PT" altLang="pt-PT" sz="1600" dirty="0">
                <a:cs typeface="Arial" panose="020B0604020202020204" pitchFamily="34" charset="0"/>
              </a:rPr>
              <a:t>”, sendo este o jogador que dá possibilidade de nós jogarmos através do teclado. 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529392" y="626946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23A481F-4874-0C73-64FB-487F77E0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2515915"/>
            <a:ext cx="5211180" cy="366543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6" y="1071937"/>
            <a:ext cx="8209723" cy="8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Na classe 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, temos o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calculate_hand_value</a:t>
            </a:r>
            <a:r>
              <a:rPr lang="pt-PT" altLang="pt-PT" sz="1200" dirty="0">
                <a:cs typeface="Arial" panose="020B0604020202020204" pitchFamily="34" charset="0"/>
              </a:rPr>
              <a:t>, que recebe como parâmetro as </a:t>
            </a:r>
            <a:r>
              <a:rPr lang="pt-PT" altLang="pt-PT" sz="1200" dirty="0" err="1">
                <a:cs typeface="Arial" panose="020B0604020202020204" pitchFamily="34" charset="0"/>
              </a:rPr>
              <a:t>hands</a:t>
            </a:r>
            <a:r>
              <a:rPr lang="pt-PT" altLang="pt-PT" sz="1200" dirty="0">
                <a:cs typeface="Arial" panose="020B0604020202020204" pitchFamily="34" charset="0"/>
              </a:rPr>
              <a:t> e cartas comunitárias e utiliza os métodos anteriores para determinar o valor numérico a cada mão, que depois são comparados para selecionar o vencedor.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30772" y="16442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93715" y="617357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C20B0FCC-4CFE-0DA9-8F38-B0423EEA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1961091"/>
            <a:ext cx="3403028" cy="144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Atualmente, para desempatar caso duas mãos tenham o mesmo valor, a última condição vai procurar a carta mais alta de cada mão e declarar vencedor quem tiver essa carta mais alta.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41394D-A313-1744-6C09-F89020E8200F}"/>
              </a:ext>
            </a:extLst>
          </p:cNvPr>
          <p:cNvSpPr/>
          <p:nvPr/>
        </p:nvSpPr>
        <p:spPr>
          <a:xfrm>
            <a:off x="4025898" y="4953000"/>
            <a:ext cx="4935871" cy="115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A84A3F0-A510-FB28-BFDB-A9BFFF2E407B}"/>
              </a:ext>
            </a:extLst>
          </p:cNvPr>
          <p:cNvCxnSpPr>
            <a:cxnSpLocks/>
          </p:cNvCxnSpPr>
          <p:nvPr/>
        </p:nvCxnSpPr>
        <p:spPr>
          <a:xfrm>
            <a:off x="2007902" y="3265219"/>
            <a:ext cx="1954498" cy="1687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4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74" y="3150297"/>
            <a:ext cx="4933123" cy="11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 na classe 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, temos o método </a:t>
            </a:r>
            <a:r>
              <a:rPr lang="pt-PT" altLang="pt-PT" sz="1200" dirty="0" err="1">
                <a:cs typeface="Arial" panose="020B0604020202020204" pitchFamily="34" charset="0"/>
              </a:rPr>
              <a:t>single_hand_value</a:t>
            </a:r>
            <a:r>
              <a:rPr lang="pt-PT" altLang="pt-PT" sz="1200" dirty="0">
                <a:cs typeface="Arial" panose="020B0604020202020204" pitchFamily="34" charset="0"/>
              </a:rPr>
              <a:t>, que recebe como parâmetro uma </a:t>
            </a:r>
            <a:r>
              <a:rPr lang="pt-PT" altLang="pt-PT" sz="1200" dirty="0" err="1">
                <a:cs typeface="Arial" panose="020B0604020202020204" pitchFamily="34" charset="0"/>
              </a:rPr>
              <a:t>hand</a:t>
            </a:r>
            <a:r>
              <a:rPr lang="pt-PT" altLang="pt-PT" sz="1200" dirty="0">
                <a:cs typeface="Arial" panose="020B0604020202020204" pitchFamily="34" charset="0"/>
              </a:rPr>
              <a:t> e cartas comunitárias e utiliza os métodos anteriores para determinar o valor numérico da mão.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63338" y="21755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609600" y="663590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882B1B-2F69-8973-CCFF-432B23156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162" y="1185824"/>
            <a:ext cx="3191830" cy="50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917515"/>
            <a:ext cx="8509454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tipos de jogadores possíveis, existem as seguintes opções: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66442" y="671421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DCD120-4AF8-618C-7D59-C95BD9758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2615238"/>
            <a:ext cx="1577477" cy="1714649"/>
          </a:xfrm>
          <a:prstGeom prst="rect">
            <a:avLst/>
          </a:prstGeom>
        </p:spPr>
      </p:pic>
      <p:sp>
        <p:nvSpPr>
          <p:cNvPr id="8" name="Text Box 19">
            <a:extLst>
              <a:ext uri="{FF2B5EF4-FFF2-40B4-BE49-F238E27FC236}">
                <a16:creationId xmlns:a16="http://schemas.microsoft.com/office/drawing/2014/main" id="{A13BCC7B-6A51-C3A9-6383-D3CA87EC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4659361"/>
            <a:ext cx="8509454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Cada um dos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 será explicado ao pormenor nos slides seguintes</a:t>
            </a:r>
            <a:endParaRPr lang="pt-PT" alt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751361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2756476"/>
            <a:ext cx="3571875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A classe </a:t>
            </a:r>
            <a:r>
              <a:rPr lang="pt-PT" altLang="pt-PT" sz="1400" dirty="0" err="1">
                <a:cs typeface="Arial" panose="020B0604020202020204" pitchFamily="34" charset="0"/>
              </a:rPr>
              <a:t>HumanTexasPlayer</a:t>
            </a:r>
            <a:r>
              <a:rPr lang="pt-PT" altLang="pt-PT" sz="1400" dirty="0">
                <a:cs typeface="Arial" panose="020B0604020202020204" pitchFamily="34" charset="0"/>
              </a:rPr>
              <a:t>, é a classe usada para nós podermos jogar com o teclado, apenas recebe um input de qual a ação que pretendemos realizar.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74721" y="674821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1044C08-D9A6-2E59-14D0-57B3C71620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86" y="1399413"/>
            <a:ext cx="4847896" cy="47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6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0" y="2885871"/>
            <a:ext cx="3571875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jogador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, utiliza a função </a:t>
            </a:r>
            <a:r>
              <a:rPr lang="pt-PT" altLang="pt-PT" sz="1400" dirty="0" err="1">
                <a:cs typeface="Arial" panose="020B0604020202020204" pitchFamily="34" charset="0"/>
              </a:rPr>
              <a:t>choice</a:t>
            </a:r>
            <a:r>
              <a:rPr lang="pt-PT" altLang="pt-PT" sz="1400" dirty="0">
                <a:cs typeface="Arial" panose="020B0604020202020204" pitchFamily="34" charset="0"/>
              </a:rPr>
              <a:t> da biblioteca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 para escolher aleatoriamente uma das ações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48654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0B1A92C-1720-CEE0-6663-942C9A1AB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88" y="1234616"/>
            <a:ext cx="4042812" cy="5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5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83316"/>
            <a:ext cx="8372475" cy="74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Os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‘</a:t>
            </a:r>
            <a:r>
              <a:rPr lang="pt-PT" altLang="pt-PT" sz="1400" dirty="0" err="1">
                <a:cs typeface="Arial" panose="020B0604020202020204" pitchFamily="34" charset="0"/>
              </a:rPr>
              <a:t>action</a:t>
            </a:r>
            <a:r>
              <a:rPr lang="pt-PT" altLang="pt-PT" sz="1400" dirty="0">
                <a:cs typeface="Arial" panose="020B0604020202020204" pitchFamily="34" charset="0"/>
              </a:rPr>
              <a:t>’ são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, que apenas realizam um ação do jogo.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Foram maioritariamente utilizados para teste de funcionalidades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48654" y="660896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31B04151-5D04-5E6D-069C-B0107E598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550602"/>
            <a:ext cx="3113506" cy="3424209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CE48740-8F55-957D-D67B-F402CC0FA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70" y="2550602"/>
            <a:ext cx="3027953" cy="342420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BD4CAFC2-1168-8D68-7AA5-34432F784E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46" y="2554148"/>
            <a:ext cx="3137189" cy="34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2437218"/>
            <a:ext cx="4036176" cy="23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</a:t>
            </a:r>
            <a:r>
              <a:rPr lang="pt-PT" altLang="pt-PT" sz="1200" dirty="0" err="1">
                <a:cs typeface="Arial" panose="020B0604020202020204" pitchFamily="34" charset="0"/>
              </a:rPr>
              <a:t>player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Greedy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not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trained</a:t>
            </a:r>
            <a:r>
              <a:rPr lang="pt-PT" altLang="pt-PT" sz="1200" dirty="0">
                <a:cs typeface="Arial" panose="020B0604020202020204" pitchFamily="34" charset="0"/>
              </a:rPr>
              <a:t>, é uma implementação básica do algoritmo </a:t>
            </a:r>
            <a:r>
              <a:rPr lang="pt-PT" altLang="pt-PT" sz="1200" dirty="0" err="1">
                <a:cs typeface="Arial" panose="020B0604020202020204" pitchFamily="34" charset="0"/>
              </a:rPr>
              <a:t>greedy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algoritmo tem valores definidos para efetuar determinada ação e não usa qualquer tipo de treino.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Neste caso, avalia a mão e se: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000" dirty="0">
                <a:cs typeface="Arial" panose="020B0604020202020204" pitchFamily="34" charset="0"/>
              </a:rPr>
              <a:t>Valor da mão for 1, o </a:t>
            </a:r>
            <a:r>
              <a:rPr lang="pt-PT" altLang="pt-PT" sz="1000" dirty="0" err="1">
                <a:cs typeface="Arial" panose="020B0604020202020204" pitchFamily="34" charset="0"/>
              </a:rPr>
              <a:t>player</a:t>
            </a:r>
            <a:r>
              <a:rPr lang="pt-PT" altLang="pt-PT" sz="1000" dirty="0">
                <a:cs typeface="Arial" panose="020B0604020202020204" pitchFamily="34" charset="0"/>
              </a:rPr>
              <a:t> passa a vez;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000" dirty="0">
                <a:cs typeface="Arial" panose="020B0604020202020204" pitchFamily="34" charset="0"/>
              </a:rPr>
              <a:t>Valor da mão estiver entre 1 e 3, faz cal;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000" dirty="0">
                <a:cs typeface="Arial" panose="020B0604020202020204" pitchFamily="34" charset="0"/>
              </a:rPr>
              <a:t>Valor da mão for maior que 3 vai sempre dar </a:t>
            </a:r>
            <a:r>
              <a:rPr lang="pt-PT" altLang="pt-PT" sz="1000" dirty="0" err="1">
                <a:cs typeface="Arial" panose="020B0604020202020204" pitchFamily="34" charset="0"/>
              </a:rPr>
              <a:t>raise</a:t>
            </a:r>
            <a:r>
              <a:rPr lang="pt-PT" altLang="pt-PT" sz="10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71673" y="673093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98460D-5324-5A2B-A2D9-10A8D2547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856" y="1091379"/>
            <a:ext cx="4370377" cy="52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4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42" y="3382602"/>
            <a:ext cx="8342843" cy="247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</a:t>
            </a:r>
            <a:r>
              <a:rPr lang="pt-PT" altLang="pt-PT" sz="1200" dirty="0" err="1">
                <a:cs typeface="Arial" panose="020B0604020202020204" pitchFamily="34" charset="0"/>
              </a:rPr>
              <a:t>greedy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trained</a:t>
            </a:r>
            <a:r>
              <a:rPr lang="pt-PT" altLang="pt-PT" sz="1200" dirty="0">
                <a:cs typeface="Arial" panose="020B0604020202020204" pitchFamily="34" charset="0"/>
              </a:rPr>
              <a:t> foi desenvolvido para utilizar aprendizagem por reforço, com objetivo em maximizar o ganho final. Com este método o jogador irá procurar a melhor ação a tomar comparando com aquilo que fez até ao momento por tentativa erro usando o </a:t>
            </a:r>
            <a:r>
              <a:rPr lang="pt-PT" altLang="pt-PT" sz="1200" dirty="0" err="1">
                <a:cs typeface="Arial" panose="020B0604020202020204" pitchFamily="34" charset="0"/>
              </a:rPr>
              <a:t>outcome</a:t>
            </a:r>
            <a:r>
              <a:rPr lang="pt-PT" altLang="pt-PT" sz="1200" dirty="0">
                <a:cs typeface="Arial" panose="020B0604020202020204" pitchFamily="34" charset="0"/>
              </a:rPr>
              <a:t> das jogadas para aprender.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Esta é uma das muitas estratégias que podem ser implementadas.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armazenar valores, foram usados os seguintes atributos: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000" dirty="0" err="1">
                <a:cs typeface="Arial" panose="020B0604020202020204" pitchFamily="34" charset="0"/>
              </a:rPr>
              <a:t>Q_table</a:t>
            </a:r>
            <a:r>
              <a:rPr lang="pt-PT" altLang="pt-PT" sz="1000" dirty="0">
                <a:cs typeface="Arial" panose="020B0604020202020204" pitchFamily="34" charset="0"/>
              </a:rPr>
              <a:t> armazena os dados da tabela Q (estado-ação), </a:t>
            </a:r>
            <a:r>
              <a:rPr lang="pt-PT" altLang="pt-PT" sz="1000" dirty="0" err="1">
                <a:cs typeface="Arial" panose="020B0604020202020204" pitchFamily="34" charset="0"/>
              </a:rPr>
              <a:t>visited_states</a:t>
            </a:r>
            <a:r>
              <a:rPr lang="pt-PT" altLang="pt-PT" sz="1000" dirty="0">
                <a:cs typeface="Arial" panose="020B0604020202020204" pitchFamily="34" charset="0"/>
              </a:rPr>
              <a:t> é uma lista vazia que armazena os estados visitados durante o jogo, épsilon é o valor de exploração usado para equilibrar </a:t>
            </a:r>
            <a:r>
              <a:rPr lang="pt-PT" altLang="pt-PT" sz="1000" dirty="0" err="1">
                <a:cs typeface="Arial" panose="020B0604020202020204" pitchFamily="34" charset="0"/>
              </a:rPr>
              <a:t>exploration</a:t>
            </a:r>
            <a:r>
              <a:rPr lang="pt-PT" altLang="pt-PT" sz="1000" dirty="0">
                <a:cs typeface="Arial" panose="020B0604020202020204" pitchFamily="34" charset="0"/>
              </a:rPr>
              <a:t> e </a:t>
            </a:r>
            <a:r>
              <a:rPr lang="pt-PT" altLang="pt-PT" sz="1000" dirty="0" err="1">
                <a:cs typeface="Arial" panose="020B0604020202020204" pitchFamily="34" charset="0"/>
              </a:rPr>
              <a:t>exploitation</a:t>
            </a:r>
            <a:r>
              <a:rPr lang="pt-PT" altLang="pt-PT" sz="1000" dirty="0">
                <a:cs typeface="Arial" panose="020B0604020202020204" pitchFamily="34" charset="0"/>
              </a:rPr>
              <a:t>, alfa é a taxa de aprendizagem que controla o quão rápido o agente irá aprender, </a:t>
            </a:r>
            <a:r>
              <a:rPr lang="pt-PT" altLang="pt-PT" sz="1000" dirty="0" err="1">
                <a:cs typeface="Arial" panose="020B0604020202020204" pitchFamily="34" charset="0"/>
              </a:rPr>
              <a:t>gamma</a:t>
            </a:r>
            <a:r>
              <a:rPr lang="pt-PT" altLang="pt-PT" sz="1000" dirty="0">
                <a:cs typeface="Arial" panose="020B0604020202020204" pitchFamily="34" charset="0"/>
              </a:rPr>
              <a:t> é o fator de desconto usado para dar menos importância aos resultados mais distantes no futuro.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54750" y="68168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E5F663-C62C-A775-DA79-C22206080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3870"/>
          <a:stretch/>
        </p:blipFill>
        <p:spPr>
          <a:xfrm>
            <a:off x="2158296" y="1569629"/>
            <a:ext cx="4277714" cy="16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14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80817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E5F663-C62C-A775-DA79-C22206080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7961"/>
          <a:stretch/>
        </p:blipFill>
        <p:spPr>
          <a:xfrm>
            <a:off x="2433143" y="1607285"/>
            <a:ext cx="4277714" cy="1839253"/>
          </a:xfrm>
          <a:prstGeom prst="rect">
            <a:avLst/>
          </a:prstGeom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8F2F82F4-9CF9-A3C5-0DB1-E0082216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96" y="3666923"/>
            <a:ext cx="8426450" cy="20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</a:t>
            </a:r>
            <a:r>
              <a:rPr lang="pt-PT" altLang="pt-PT" sz="1200" dirty="0" err="1">
                <a:cs typeface="Arial" panose="020B0604020202020204" pitchFamily="34" charset="0"/>
              </a:rPr>
              <a:t>get_action</a:t>
            </a:r>
            <a:r>
              <a:rPr lang="pt-PT" altLang="pt-PT" sz="1200" dirty="0">
                <a:cs typeface="Arial" panose="020B0604020202020204" pitchFamily="34" charset="0"/>
              </a:rPr>
              <a:t> recebe um objeto </a:t>
            </a:r>
            <a:r>
              <a:rPr lang="pt-PT" altLang="pt-PT" sz="1200" dirty="0" err="1">
                <a:cs typeface="Arial" panose="020B0604020202020204" pitchFamily="34" charset="0"/>
              </a:rPr>
              <a:t>state</a:t>
            </a:r>
            <a:r>
              <a:rPr lang="pt-PT" altLang="pt-PT" sz="1200" dirty="0">
                <a:cs typeface="Arial" panose="020B0604020202020204" pitchFamily="34" charset="0"/>
              </a:rPr>
              <a:t> que representa o estado atual do jogo e retorna a ação a ser tomada pelo jogador de acordo com as regras de aprendizagem da </a:t>
            </a:r>
            <a:r>
              <a:rPr lang="pt-PT" altLang="pt-PT" sz="1200" dirty="0" err="1">
                <a:cs typeface="Arial" panose="020B0604020202020204" pitchFamily="34" charset="0"/>
              </a:rPr>
              <a:t>Q_table</a:t>
            </a:r>
            <a:r>
              <a:rPr lang="pt-PT" altLang="pt-PT" sz="12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Começa por obter a chave do estado atual usando o método </a:t>
            </a:r>
            <a:r>
              <a:rPr lang="pt-PT" altLang="pt-PT" sz="1200" dirty="0" err="1">
                <a:cs typeface="Arial" panose="020B0604020202020204" pitchFamily="34" charset="0"/>
              </a:rPr>
              <a:t>get_state_key</a:t>
            </a:r>
            <a:r>
              <a:rPr lang="pt-PT" altLang="pt-PT" sz="1200" dirty="0">
                <a:cs typeface="Arial" panose="020B0604020202020204" pitchFamily="34" charset="0"/>
              </a:rPr>
              <a:t>. Em seguida, verifica se a chave do estado atual está presente na </a:t>
            </a:r>
            <a:r>
              <a:rPr lang="pt-PT" altLang="pt-PT" sz="1200" dirty="0" err="1">
                <a:cs typeface="Arial" panose="020B0604020202020204" pitchFamily="34" charset="0"/>
              </a:rPr>
              <a:t>Q_table</a:t>
            </a:r>
            <a:r>
              <a:rPr lang="pt-PT" altLang="pt-PT" sz="1200" dirty="0">
                <a:cs typeface="Arial" panose="020B0604020202020204" pitchFamily="34" charset="0"/>
              </a:rPr>
              <a:t> e, se sim, escolhe a ação com maior </a:t>
            </a:r>
            <a:r>
              <a:rPr lang="pt-PT" altLang="pt-PT" sz="1200" dirty="0" err="1">
                <a:cs typeface="Arial" panose="020B0604020202020204" pitchFamily="34" charset="0"/>
              </a:rPr>
              <a:t>Q_value</a:t>
            </a:r>
            <a:r>
              <a:rPr lang="pt-PT" altLang="pt-PT" sz="12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Se a chave do estado atual não estiver presente na tabela ou se o número aleatório gerado for menor que </a:t>
            </a:r>
            <a:r>
              <a:rPr lang="pt-PT" altLang="pt-PT" sz="1200" dirty="0" err="1">
                <a:cs typeface="Arial" panose="020B0604020202020204" pitchFamily="34" charset="0"/>
              </a:rPr>
              <a:t>epsilon</a:t>
            </a:r>
            <a:r>
              <a:rPr lang="pt-PT" altLang="pt-PT" sz="1200" dirty="0">
                <a:cs typeface="Arial" panose="020B0604020202020204" pitchFamily="34" charset="0"/>
              </a:rPr>
              <a:t>, escolhe aleatoriamente uma das ações disponíveis (PASS, CALL ou RAISE) e adiciona o </a:t>
            </a:r>
            <a:r>
              <a:rPr lang="pt-PT" altLang="pt-PT" sz="1200" dirty="0" err="1">
                <a:cs typeface="Arial" panose="020B0604020202020204" pitchFamily="34" charset="0"/>
              </a:rPr>
              <a:t>tuplo</a:t>
            </a:r>
            <a:r>
              <a:rPr lang="pt-PT" altLang="pt-PT" sz="1200" dirty="0">
                <a:cs typeface="Arial" panose="020B0604020202020204" pitchFamily="34" charset="0"/>
              </a:rPr>
              <a:t> (</a:t>
            </a:r>
            <a:r>
              <a:rPr lang="pt-PT" altLang="pt-PT" sz="1200" dirty="0" err="1">
                <a:cs typeface="Arial" panose="020B0604020202020204" pitchFamily="34" charset="0"/>
              </a:rPr>
              <a:t>state_key</a:t>
            </a:r>
            <a:r>
              <a:rPr lang="pt-PT" altLang="pt-PT" sz="1200" dirty="0">
                <a:cs typeface="Arial" panose="020B0604020202020204" pitchFamily="34" charset="0"/>
              </a:rPr>
              <a:t>, </a:t>
            </a:r>
            <a:r>
              <a:rPr lang="pt-PT" altLang="pt-PT" sz="1200" dirty="0" err="1">
                <a:cs typeface="Arial" panose="020B0604020202020204" pitchFamily="34" charset="0"/>
              </a:rPr>
              <a:t>action</a:t>
            </a:r>
            <a:r>
              <a:rPr lang="pt-PT" altLang="pt-PT" sz="1200" dirty="0">
                <a:cs typeface="Arial" panose="020B0604020202020204" pitchFamily="34" charset="0"/>
              </a:rPr>
              <a:t>) na lista </a:t>
            </a:r>
            <a:r>
              <a:rPr lang="pt-PT" altLang="pt-PT" sz="1200" dirty="0" err="1">
                <a:cs typeface="Arial" panose="020B0604020202020204" pitchFamily="34" charset="0"/>
              </a:rPr>
              <a:t>visited_states</a:t>
            </a:r>
            <a:r>
              <a:rPr lang="pt-PT" altLang="pt-PT" sz="1200" dirty="0">
                <a:cs typeface="Arial" panose="020B0604020202020204" pitchFamily="34" charset="0"/>
              </a:rPr>
              <a:t>. Por fim, retorna a ação escolhida.</a:t>
            </a:r>
          </a:p>
        </p:txBody>
      </p:sp>
    </p:spTree>
    <p:extLst>
      <p:ext uri="{BB962C8B-B14F-4D97-AF65-F5344CB8AC3E}">
        <p14:creationId xmlns:p14="http://schemas.microsoft.com/office/powerpoint/2010/main" val="858438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3" y="1041305"/>
            <a:ext cx="3480175" cy="495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O método </a:t>
            </a:r>
            <a:r>
              <a:rPr lang="pt-PT" altLang="pt-PT" sz="1100" dirty="0" err="1">
                <a:cs typeface="Arial" panose="020B0604020202020204" pitchFamily="34" charset="0"/>
              </a:rPr>
              <a:t>event_end_game</a:t>
            </a:r>
            <a:r>
              <a:rPr lang="pt-PT" altLang="pt-PT" sz="1100" dirty="0">
                <a:cs typeface="Arial" panose="020B0604020202020204" pitchFamily="34" charset="0"/>
              </a:rPr>
              <a:t> é chamado quando um jogo termina e é usado para atualizar a </a:t>
            </a:r>
            <a:r>
              <a:rPr lang="pt-PT" altLang="pt-PT" sz="1100" dirty="0" err="1">
                <a:cs typeface="Arial" panose="020B0604020202020204" pitchFamily="34" charset="0"/>
              </a:rPr>
              <a:t>Q_table</a:t>
            </a:r>
            <a:r>
              <a:rPr lang="pt-PT" altLang="pt-PT" sz="1100" dirty="0">
                <a:cs typeface="Arial" panose="020B0604020202020204" pitchFamily="34" charset="0"/>
              </a:rPr>
              <a:t> do jogador com base nas ações tomadas e nos resultados do jogo. Ele começa por calcular a recompensa final, que é o valor do </a:t>
            </a:r>
            <a:r>
              <a:rPr lang="pt-PT" altLang="pt-PT" sz="1100" dirty="0" err="1">
                <a:cs typeface="Arial" panose="020B0604020202020204" pitchFamily="34" charset="0"/>
              </a:rPr>
              <a:t>pot</a:t>
            </a:r>
            <a:r>
              <a:rPr lang="pt-PT" altLang="pt-PT" sz="11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De seguida, o método itera sobre todos os pares estado-ação encontrados durante o jogo e para cada um deles, calcula o valor estimado do próximo estado, que é obtido a partir do método </a:t>
            </a:r>
            <a:r>
              <a:rPr lang="pt-PT" altLang="pt-PT" sz="1100" dirty="0" err="1">
                <a:cs typeface="Arial" panose="020B0604020202020204" pitchFamily="34" charset="0"/>
              </a:rPr>
              <a:t>get_state_key</a:t>
            </a:r>
            <a:r>
              <a:rPr lang="pt-PT" altLang="pt-PT" sz="1100" dirty="0">
                <a:cs typeface="Arial" panose="020B0604020202020204" pitchFamily="34" charset="0"/>
              </a:rPr>
              <a:t>. Se o próximo estado já estiver na tabela Q, então os valores das suas ações são utilizados para estimar o valor do próximo estado. Caso contrário, são atribuídos valores zero para as ações disponíveis.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O </a:t>
            </a:r>
            <a:r>
              <a:rPr lang="pt-PT" altLang="pt-PT" sz="1100" dirty="0" err="1">
                <a:cs typeface="Arial" panose="020B0604020202020204" pitchFamily="34" charset="0"/>
              </a:rPr>
              <a:t>Q_value</a:t>
            </a:r>
            <a:r>
              <a:rPr lang="pt-PT" altLang="pt-PT" sz="1100" dirty="0">
                <a:cs typeface="Arial" panose="020B0604020202020204" pitchFamily="34" charset="0"/>
              </a:rPr>
              <a:t> atual é obtido a partir da </a:t>
            </a:r>
            <a:r>
              <a:rPr lang="pt-PT" altLang="pt-PT" sz="1100" dirty="0" err="1">
                <a:cs typeface="Arial" panose="020B0604020202020204" pitchFamily="34" charset="0"/>
              </a:rPr>
              <a:t>Q_table</a:t>
            </a:r>
            <a:r>
              <a:rPr lang="pt-PT" altLang="pt-PT" sz="1100" dirty="0">
                <a:cs typeface="Arial" panose="020B0604020202020204" pitchFamily="34" charset="0"/>
              </a:rPr>
              <a:t> e o valor antigo é armazenado em </a:t>
            </a:r>
            <a:r>
              <a:rPr lang="pt-PT" altLang="pt-PT" sz="1100" dirty="0" err="1">
                <a:cs typeface="Arial" panose="020B0604020202020204" pitchFamily="34" charset="0"/>
              </a:rPr>
              <a:t>old_value</a:t>
            </a:r>
            <a:r>
              <a:rPr lang="pt-PT" altLang="pt-PT" sz="1100" dirty="0">
                <a:cs typeface="Arial" panose="020B0604020202020204" pitchFamily="34" charset="0"/>
              </a:rPr>
              <a:t>. O novo valor é calculado através da equação de </a:t>
            </a:r>
            <a:r>
              <a:rPr lang="pt-PT" altLang="pt-PT" sz="1100" dirty="0" err="1">
                <a:cs typeface="Arial" panose="020B0604020202020204" pitchFamily="34" charset="0"/>
              </a:rPr>
              <a:t>Bellman</a:t>
            </a:r>
            <a:r>
              <a:rPr lang="pt-PT" altLang="pt-PT" sz="1100" dirty="0">
                <a:cs typeface="Arial" panose="020B0604020202020204" pitchFamily="34" charset="0"/>
              </a:rPr>
              <a:t>, que leva em conta a recompensa final, o valor máximo do próximo estado e os valores antigos.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65669" y="674828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22CCB9B-1A67-B52D-4E90-51050B812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1408" y="1694672"/>
            <a:ext cx="5441359" cy="3848599"/>
          </a:xfrm>
          <a:prstGeom prst="rect">
            <a:avLst/>
          </a:prstGeom>
        </p:spPr>
      </p:pic>
      <p:sp>
        <p:nvSpPr>
          <p:cNvPr id="10" name="Text Box 19">
            <a:extLst>
              <a:ext uri="{FF2B5EF4-FFF2-40B4-BE49-F238E27FC236}">
                <a16:creationId xmlns:a16="http://schemas.microsoft.com/office/drawing/2014/main" id="{6339FDCC-E905-06C4-3E98-E85DE3BCE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3" y="5921256"/>
            <a:ext cx="5441359" cy="31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Por fim, o novo </a:t>
            </a:r>
            <a:r>
              <a:rPr lang="pt-PT" altLang="pt-PT" sz="1100" dirty="0" err="1">
                <a:cs typeface="Arial" panose="020B0604020202020204" pitchFamily="34" charset="0"/>
              </a:rPr>
              <a:t>Q_value</a:t>
            </a:r>
            <a:r>
              <a:rPr lang="pt-PT" altLang="pt-PT" sz="1100" dirty="0">
                <a:cs typeface="Arial" panose="020B0604020202020204" pitchFamily="34" charset="0"/>
              </a:rPr>
              <a:t> é armazenado na </a:t>
            </a:r>
            <a:r>
              <a:rPr lang="pt-PT" altLang="pt-PT" sz="1100" dirty="0" err="1">
                <a:cs typeface="Arial" panose="020B0604020202020204" pitchFamily="34" charset="0"/>
              </a:rPr>
              <a:t>Q_table</a:t>
            </a:r>
            <a:r>
              <a:rPr lang="pt-PT" altLang="pt-PT" sz="1100" dirty="0">
                <a:cs typeface="Arial" panose="020B0604020202020204" pitchFamily="34" charset="0"/>
              </a:rPr>
              <a:t>, substituindo o valor antigo.</a:t>
            </a:r>
          </a:p>
        </p:txBody>
      </p:sp>
    </p:spTree>
    <p:extLst>
      <p:ext uri="{BB962C8B-B14F-4D97-AF65-F5344CB8AC3E}">
        <p14:creationId xmlns:p14="http://schemas.microsoft.com/office/powerpoint/2010/main" val="270889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36868" y="237088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Texas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HoldEm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16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Texas </a:t>
            </a:r>
            <a:r>
              <a:rPr lang="pt-PT" altLang="pt-PT" sz="1400" dirty="0" err="1">
                <a:cs typeface="Arial" panose="020B0604020202020204" pitchFamily="34" charset="0"/>
              </a:rPr>
              <a:t>HoldEm</a:t>
            </a:r>
            <a:r>
              <a:rPr lang="pt-PT" altLang="pt-PT" sz="1400" dirty="0">
                <a:cs typeface="Arial" panose="020B0604020202020204" pitchFamily="34" charset="0"/>
              </a:rPr>
              <a:t> é uma variante do poker criada no Texas no século 20 e foi introduzido em Las Vegas em 1974.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Esta variante conta com um baralho de 52 cartas, duas na mão de cada jogador e 5 na mesa até ao final do jogo.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número máximo de jogadores pode variar, mas o normal em casino é 9 jogadores.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</a:t>
            </a:r>
            <a:r>
              <a:rPr lang="pt-PT" altLang="pt-PT" sz="1400" dirty="0" err="1">
                <a:cs typeface="Arial" panose="020B0604020202020204" pitchFamily="34" charset="0"/>
              </a:rPr>
              <a:t>texas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holdem</a:t>
            </a:r>
            <a:r>
              <a:rPr lang="pt-PT" altLang="pt-PT" sz="1400" dirty="0">
                <a:cs typeface="Arial" panose="020B0604020202020204" pitchFamily="34" charset="0"/>
              </a:rPr>
              <a:t> em si tem também variantes, a que nos foi atribuída é a “Texas </a:t>
            </a:r>
            <a:r>
              <a:rPr lang="pt-PT" altLang="pt-PT" sz="1400" dirty="0" err="1">
                <a:cs typeface="Arial" panose="020B0604020202020204" pitchFamily="34" charset="0"/>
              </a:rPr>
              <a:t>HoldEm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Limit</a:t>
            </a:r>
            <a:r>
              <a:rPr lang="pt-PT" altLang="pt-PT" sz="1400" dirty="0">
                <a:cs typeface="Arial" panose="020B0604020202020204" pitchFamily="34" charset="0"/>
              </a:rPr>
              <a:t>” que utiliza valores fixos para apostas e contém um número de ações mais reduzido.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Apenas será jogado por 2 jogadores, humano </a:t>
            </a:r>
            <a:r>
              <a:rPr lang="pt-PT" altLang="pt-PT" sz="1400" dirty="0" err="1">
                <a:cs typeface="Arial" panose="020B0604020202020204" pitchFamily="34" charset="0"/>
              </a:rPr>
              <a:t>vs</a:t>
            </a:r>
            <a:r>
              <a:rPr lang="pt-PT" altLang="pt-PT" sz="1400" dirty="0">
                <a:cs typeface="Arial" panose="020B0604020202020204" pitchFamily="34" charset="0"/>
              </a:rPr>
              <a:t> humano, humano </a:t>
            </a:r>
            <a:r>
              <a:rPr lang="pt-PT" altLang="pt-PT" sz="1400" dirty="0" err="1">
                <a:cs typeface="Arial" panose="020B0604020202020204" pitchFamily="34" charset="0"/>
              </a:rPr>
              <a:t>vs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cpu</a:t>
            </a:r>
            <a:r>
              <a:rPr lang="pt-PT" altLang="pt-PT" sz="1400" dirty="0">
                <a:cs typeface="Arial" panose="020B0604020202020204" pitchFamily="34" charset="0"/>
              </a:rPr>
              <a:t> ou </a:t>
            </a:r>
            <a:r>
              <a:rPr lang="pt-PT" altLang="pt-PT" sz="1400" dirty="0" err="1">
                <a:cs typeface="Arial" panose="020B0604020202020204" pitchFamily="34" charset="0"/>
              </a:rPr>
              <a:t>cpu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vs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cpu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609600" y="64706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26" name="Picture 2" descr="Texas Holdem logo - How To Play">
            <a:extLst>
              <a:ext uri="{FF2B5EF4-FFF2-40B4-BE49-F238E27FC236}">
                <a16:creationId xmlns:a16="http://schemas.microsoft.com/office/drawing/2014/main" id="{2DBEE12A-C25C-C2F6-0318-88FCA9E1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672" y="4015554"/>
            <a:ext cx="3279847" cy="23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3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4630204"/>
            <a:ext cx="9012238" cy="210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Apesar do </a:t>
            </a:r>
            <a:r>
              <a:rPr lang="pt-PT" altLang="pt-PT" sz="1200" dirty="0" err="1">
                <a:cs typeface="Arial" panose="020B0604020202020204" pitchFamily="34" charset="0"/>
              </a:rPr>
              <a:t>player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Greedy_trained</a:t>
            </a:r>
            <a:r>
              <a:rPr lang="pt-PT" altLang="pt-PT" sz="1200" dirty="0">
                <a:cs typeface="Arial" panose="020B0604020202020204" pitchFamily="34" charset="0"/>
              </a:rPr>
              <a:t> utilizar um algoritmo de aprendizagem, é preciso ter em conta que os resultados dependem muito da sorte de cada jogador em relação ás cartas que lhe podem sair.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Se apenas saírem cartas más ao jogador, a vitória não será assegurada mesmo que façam as ações mais corretas.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 desvantagem em usar este algoritmo, é que precisamos de popular o </a:t>
            </a:r>
            <a:r>
              <a:rPr lang="pt-PT" altLang="pt-PT" sz="1200" dirty="0" err="1">
                <a:cs typeface="Arial" panose="020B0604020202020204" pitchFamily="34" charset="0"/>
              </a:rPr>
              <a:t>Q_table</a:t>
            </a:r>
            <a:r>
              <a:rPr lang="pt-PT" altLang="pt-PT" sz="1200" dirty="0">
                <a:cs typeface="Arial" panose="020B0604020202020204" pitchFamily="34" charset="0"/>
              </a:rPr>
              <a:t> para o algoritmo realmente funcionar, inicialmente apenas irá realizar jogadas aleatórias até ter um dicionário grande o suficiente para aprender á medida que vai jogando .</a:t>
            </a:r>
          </a:p>
          <a:p>
            <a:pPr marL="171450" indent="-171450" algn="just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30</a:t>
            </a:fld>
            <a:r>
              <a:rPr lang="pt-PT" sz="1000" dirty="0"/>
              <a:t> -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48654" y="672601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41E8CC-BD6A-1FFB-E7CE-AF948B46B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924" y="1230503"/>
            <a:ext cx="4854361" cy="2758679"/>
          </a:xfrm>
          <a:prstGeom prst="rect">
            <a:avLst/>
          </a:prstGeom>
        </p:spPr>
      </p:pic>
      <p:sp>
        <p:nvSpPr>
          <p:cNvPr id="8" name="Text Box 19">
            <a:extLst>
              <a:ext uri="{FF2B5EF4-FFF2-40B4-BE49-F238E27FC236}">
                <a16:creationId xmlns:a16="http://schemas.microsoft.com/office/drawing/2014/main" id="{86BBC068-3FDA-A034-2A58-B1321F338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3" y="968774"/>
            <a:ext cx="4124341" cy="373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é usado para gerar uma chave única que representa um determinado estado do jogo, permitindo que o jogador identifique e acompanhe os estados que já encontrou durante 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 chave é criada combinando algumas informações importantes do estado atual do jogo, como a posição do jogador, as cartas comunitárias e a mão do próprio jogador.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isso, o método extrai informações do objeto </a:t>
            </a:r>
            <a:r>
              <a:rPr lang="pt-PT" altLang="pt-PT" sz="1200" dirty="0" err="1">
                <a:cs typeface="Arial" panose="020B0604020202020204" pitchFamily="34" charset="0"/>
              </a:rPr>
              <a:t>state</a:t>
            </a:r>
            <a:r>
              <a:rPr lang="pt-PT" altLang="pt-PT" sz="1200" dirty="0">
                <a:cs typeface="Arial" panose="020B0604020202020204" pitchFamily="34" charset="0"/>
              </a:rPr>
              <a:t> (que representa o estado atual do jogo), transforma as informações em </a:t>
            </a:r>
            <a:r>
              <a:rPr lang="pt-PT" altLang="pt-PT" sz="1200" dirty="0" err="1">
                <a:cs typeface="Arial" panose="020B0604020202020204" pitchFamily="34" charset="0"/>
              </a:rPr>
              <a:t>strings</a:t>
            </a:r>
            <a:r>
              <a:rPr lang="pt-PT" altLang="pt-PT" sz="1200" dirty="0">
                <a:cs typeface="Arial" panose="020B0604020202020204" pitchFamily="34" charset="0"/>
              </a:rPr>
              <a:t> e combina numa única </a:t>
            </a:r>
            <a:r>
              <a:rPr lang="pt-PT" altLang="pt-PT" sz="1200" dirty="0" err="1">
                <a:cs typeface="Arial" panose="020B0604020202020204" pitchFamily="34" charset="0"/>
              </a:rPr>
              <a:t>string</a:t>
            </a:r>
            <a:r>
              <a:rPr lang="pt-PT" altLang="pt-PT" sz="1200" dirty="0">
                <a:cs typeface="Arial" panose="020B0604020202020204" pitchFamily="34" charset="0"/>
              </a:rPr>
              <a:t>. Essa </a:t>
            </a:r>
            <a:r>
              <a:rPr lang="pt-PT" altLang="pt-PT" sz="1200" dirty="0" err="1">
                <a:cs typeface="Arial" panose="020B0604020202020204" pitchFamily="34" charset="0"/>
              </a:rPr>
              <a:t>string</a:t>
            </a:r>
            <a:r>
              <a:rPr lang="pt-PT" altLang="pt-PT" sz="1200" dirty="0">
                <a:cs typeface="Arial" panose="020B0604020202020204" pitchFamily="34" charset="0"/>
              </a:rPr>
              <a:t> final é usada como chave para representar o estado do jogo.</a:t>
            </a:r>
          </a:p>
        </p:txBody>
      </p:sp>
    </p:spTree>
    <p:extLst>
      <p:ext uri="{BB962C8B-B14F-4D97-AF65-F5344CB8AC3E}">
        <p14:creationId xmlns:p14="http://schemas.microsoft.com/office/powerpoint/2010/main" val="1833518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104891"/>
            <a:ext cx="5789612" cy="27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Se corrermos o jogo, temos 3 inputs iniciais que são obrigatórios, o número de iterações, o tipo de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1 e o tipo de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2, que são escolhidos tendo em conta a lista apresentada.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Dependendo do tipo de jogador escolhido poderá ser apresentada informação durante cada jogo, como cartas, </a:t>
            </a:r>
            <a:r>
              <a:rPr lang="pt-PT" altLang="pt-PT" sz="1400" dirty="0" err="1">
                <a:cs typeface="Arial" panose="020B0604020202020204" pitchFamily="34" charset="0"/>
              </a:rPr>
              <a:t>bets</a:t>
            </a:r>
            <a:r>
              <a:rPr lang="pt-PT" altLang="pt-PT" sz="1400" dirty="0">
                <a:cs typeface="Arial" panose="020B0604020202020204" pitchFamily="34" charset="0"/>
              </a:rPr>
              <a:t> e o </a:t>
            </a:r>
            <a:r>
              <a:rPr lang="pt-PT" altLang="pt-PT" sz="1400" dirty="0" err="1">
                <a:cs typeface="Arial" panose="020B0604020202020204" pitchFamily="34" charset="0"/>
              </a:rPr>
              <a:t>pot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os jogadores não humanos, esta informação não é representada pois, são jogadores utlizados quando fazemos um número elevado de simulações.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71673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566897-B030-0769-9152-4F17296B2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538" y="2154681"/>
            <a:ext cx="1768800" cy="29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4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7" y="1791273"/>
            <a:ext cx="5045797" cy="17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Se selecionamos o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Human</a:t>
            </a:r>
            <a:r>
              <a:rPr lang="pt-PT" altLang="pt-PT" sz="1400" dirty="0">
                <a:cs typeface="Arial" panose="020B0604020202020204" pitchFamily="34" charset="0"/>
              </a:rPr>
              <a:t>, temos de ser nós a introduzir as ações como input e no final é apresentado o resultado para cada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Durante a execução, são apresentadas as mãos de cada jogador, as cartas comunitárias, </a:t>
            </a:r>
            <a:r>
              <a:rPr lang="pt-PT" altLang="pt-PT" sz="1400" dirty="0" err="1">
                <a:cs typeface="Arial" panose="020B0604020202020204" pitchFamily="34" charset="0"/>
              </a:rPr>
              <a:t>bets</a:t>
            </a:r>
            <a:r>
              <a:rPr lang="pt-PT" altLang="pt-PT" sz="1400" dirty="0">
                <a:cs typeface="Arial" panose="020B0604020202020204" pitchFamily="34" charset="0"/>
              </a:rPr>
              <a:t> e </a:t>
            </a:r>
            <a:r>
              <a:rPr lang="pt-PT" altLang="pt-PT" sz="1400" dirty="0" err="1">
                <a:cs typeface="Arial" panose="020B0604020202020204" pitchFamily="34" charset="0"/>
              </a:rPr>
              <a:t>pot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35488" y="672951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CA763E-1491-500B-4F95-5C2408CA82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860"/>
          <a:stretch/>
        </p:blipFill>
        <p:spPr>
          <a:xfrm>
            <a:off x="3546265" y="4784217"/>
            <a:ext cx="2912197" cy="11870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0BDB7B-FB22-4FAE-60CA-2D0AACF36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392" y="1870399"/>
            <a:ext cx="2807638" cy="40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42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938" y="1916418"/>
            <a:ext cx="4354945" cy="300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Quando selecionamos os outros tipos de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, as iterações que apontarmos serão realizadas e apenas veremos no final o resultado dos jogos com o </a:t>
            </a:r>
            <a:r>
              <a:rPr lang="pt-PT" altLang="pt-PT" sz="1400" dirty="0" err="1">
                <a:cs typeface="Arial" panose="020B0604020202020204" pitchFamily="34" charset="0"/>
              </a:rPr>
              <a:t>profit</a:t>
            </a:r>
            <a:r>
              <a:rPr lang="pt-PT" altLang="pt-PT" sz="1400" dirty="0">
                <a:cs typeface="Arial" panose="020B0604020202020204" pitchFamily="34" charset="0"/>
              </a:rPr>
              <a:t> de cada jogador e o ganho médio por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Os resultados são definidos na classe </a:t>
            </a:r>
            <a:r>
              <a:rPr lang="pt-PT" altLang="pt-PT" sz="1400" dirty="0" err="1">
                <a:cs typeface="Arial" panose="020B0604020202020204" pitchFamily="34" charset="0"/>
              </a:rPr>
              <a:t>TexasState</a:t>
            </a:r>
            <a:r>
              <a:rPr lang="pt-PT" altLang="pt-PT" sz="1400" dirty="0">
                <a:cs typeface="Arial" panose="020B0604020202020204" pitchFamily="34" charset="0"/>
              </a:rPr>
              <a:t> através do método </a:t>
            </a:r>
            <a:r>
              <a:rPr lang="pt-PT" altLang="pt-PT" sz="1400" dirty="0" err="1">
                <a:cs typeface="Arial" panose="020B0604020202020204" pitchFamily="34" charset="0"/>
              </a:rPr>
              <a:t>get_result</a:t>
            </a:r>
            <a:r>
              <a:rPr lang="pt-PT" altLang="pt-PT" sz="1400" dirty="0">
                <a:cs typeface="Arial" panose="020B0604020202020204" pitchFamily="34" charset="0"/>
              </a:rPr>
              <a:t>, onde as </a:t>
            </a:r>
            <a:r>
              <a:rPr lang="pt-PT" altLang="pt-PT" sz="1400" dirty="0" err="1">
                <a:cs typeface="Arial" panose="020B0604020202020204" pitchFamily="34" charset="0"/>
              </a:rPr>
              <a:t>bets</a:t>
            </a:r>
            <a:r>
              <a:rPr lang="pt-PT" altLang="pt-PT" sz="1400" dirty="0">
                <a:cs typeface="Arial" panose="020B0604020202020204" pitchFamily="34" charset="0"/>
              </a:rPr>
              <a:t> são somadas e o vencedor fica com o </a:t>
            </a:r>
            <a:r>
              <a:rPr lang="pt-PT" altLang="pt-PT" sz="1400" dirty="0" err="1">
                <a:cs typeface="Arial" panose="020B0604020202020204" pitchFamily="34" charset="0"/>
              </a:rPr>
              <a:t>pot</a:t>
            </a:r>
            <a:r>
              <a:rPr lang="pt-PT" altLang="pt-PT" sz="1400" dirty="0">
                <a:cs typeface="Arial" panose="020B0604020202020204" pitchFamily="34" charset="0"/>
              </a:rPr>
              <a:t>, depois é feita uma média de ganhos por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44241" y="654231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D2DB9D-5178-9E52-08E4-2947BE28A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19" y="1734212"/>
            <a:ext cx="4059197" cy="34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29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Dificuldades e possíveis melhorias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84" y="1155631"/>
            <a:ext cx="8762429" cy="491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Após concluirmos o trabalho, sentimos que ainda havia muita coisa que podia ter sido mais explorada, no entanto para cumprir os prazos decidimos focar no principal.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Inicialmente, como os nossos conhecimentos de poker eram reduzidos tivemos alguma dificuldade em entender o jogo, pelo que tivemos de ver vários vídeos e consultar websites que explicassem o jogo, até chegar ao ponto em que começamos a jogar online para perceber cada vez melhor como funcionam as regras e o </a:t>
            </a:r>
            <a:r>
              <a:rPr lang="pt-PT" altLang="pt-PT" sz="1200" dirty="0" err="1">
                <a:cs typeface="Arial" panose="020B0604020202020204" pitchFamily="34" charset="0"/>
              </a:rPr>
              <a:t>flow</a:t>
            </a:r>
            <a:r>
              <a:rPr lang="pt-PT" altLang="pt-PT" sz="1200" dirty="0">
                <a:cs typeface="Arial" panose="020B0604020202020204" pitchFamily="34" charset="0"/>
              </a:rPr>
              <a:t> do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Durante o desenvolvimento, surgiram também algumas dúvidas em como seriam implementadas as regras, pois, tínhamos de usar um estrutura de código já definida.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seguida, no desenvolvimento da IA tínhamos pensado inicialmente em usar o CFR, como o exemplo do professor já estava implementado podíamos seguir por aí, mas como já tínhamos usado a base do jogo </a:t>
            </a:r>
            <a:r>
              <a:rPr lang="pt-PT" altLang="pt-PT" sz="1200" dirty="0" err="1">
                <a:cs typeface="Arial" panose="020B0604020202020204" pitchFamily="34" charset="0"/>
              </a:rPr>
              <a:t>kuhn</a:t>
            </a:r>
            <a:r>
              <a:rPr lang="pt-PT" altLang="pt-PT" sz="1200" dirty="0">
                <a:cs typeface="Arial" panose="020B0604020202020204" pitchFamily="34" charset="0"/>
              </a:rPr>
              <a:t> poker para desenvolver o nosso jogo, quisemos divergir um bocado e experimentar algo diferente, aí pesquisamos e </a:t>
            </a:r>
            <a:r>
              <a:rPr lang="pt-PT" altLang="pt-PT" sz="1200" dirty="0" err="1">
                <a:cs typeface="Arial" panose="020B0604020202020204" pitchFamily="34" charset="0"/>
              </a:rPr>
              <a:t>acabmos</a:t>
            </a:r>
            <a:r>
              <a:rPr lang="pt-PT" altLang="pt-PT" sz="1200" dirty="0">
                <a:cs typeface="Arial" panose="020B0604020202020204" pitchFamily="34" charset="0"/>
              </a:rPr>
              <a:t> por decidir num estratégia </a:t>
            </a:r>
            <a:r>
              <a:rPr lang="pt-PT" altLang="pt-PT" sz="1200" dirty="0" err="1">
                <a:cs typeface="Arial" panose="020B0604020202020204" pitchFamily="34" charset="0"/>
              </a:rPr>
              <a:t>Q-Learning</a:t>
            </a:r>
            <a:r>
              <a:rPr lang="pt-PT" altLang="pt-PT" sz="1200" dirty="0">
                <a:cs typeface="Arial" panose="020B0604020202020204" pitchFamily="34" charset="0"/>
              </a:rPr>
              <a:t> com aprendizagem por reforço. Surgiram dificuldades pois era algo que nunca tínhamos explorado, mas, através de várias pesquisas e também com consulta na ferramenta </a:t>
            </a:r>
            <a:r>
              <a:rPr lang="pt-PT" altLang="pt-PT" sz="1200" dirty="0" err="1">
                <a:cs typeface="Arial" panose="020B0604020202020204" pitchFamily="34" charset="0"/>
              </a:rPr>
              <a:t>chatgpt</a:t>
            </a:r>
            <a:r>
              <a:rPr lang="pt-PT" altLang="pt-PT" sz="1200" dirty="0">
                <a:cs typeface="Arial" panose="020B0604020202020204" pitchFamily="34" charset="0"/>
              </a:rPr>
              <a:t> da </a:t>
            </a:r>
            <a:r>
              <a:rPr lang="pt-PT" altLang="pt-PT" sz="1200" dirty="0" err="1">
                <a:cs typeface="Arial" panose="020B0604020202020204" pitchFamily="34" charset="0"/>
              </a:rPr>
              <a:t>openAI</a:t>
            </a:r>
            <a:r>
              <a:rPr lang="pt-PT" altLang="pt-PT" sz="1200" dirty="0">
                <a:cs typeface="Arial" panose="020B0604020202020204" pitchFamily="34" charset="0"/>
              </a:rPr>
              <a:t> conseguimos implementar uma versão simplificada do algoritmo.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fim, tentamos desenvolver totalmente a nossa classe para avaliação de mãos, de forma a não usar bibliotecas externas como “poker” ou “</a:t>
            </a:r>
            <a:r>
              <a:rPr lang="pt-PT" altLang="pt-PT" sz="1200" dirty="0" err="1">
                <a:cs typeface="Arial" panose="020B0604020202020204" pitchFamily="34" charset="0"/>
              </a:rPr>
              <a:t>deuces</a:t>
            </a:r>
            <a:r>
              <a:rPr lang="pt-PT" altLang="pt-PT" sz="1200" dirty="0">
                <a:cs typeface="Arial" panose="020B0604020202020204" pitchFamily="34" charset="0"/>
              </a:rPr>
              <a:t>”, mas no final quando era necessário desenvolver métodos para resolver empates não conseguimos concluir, e seria então uma das futuras melhorias, implementar esses métodos capazes de utilizar o valor dos elementos de uma mão e não  a carta mais alta de cada jogador.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71673" y="67300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918364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Referências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1276265"/>
            <a:ext cx="8228011" cy="505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5"/>
              </a:rPr>
              <a:t>https://www.pokernews.com/poker-rules/texas-holdem.htm</a:t>
            </a:r>
            <a:endParaRPr lang="pt-PT" altLang="pt-PT" sz="14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6"/>
              </a:rPr>
              <a:t>https://en.wikipedia.org/wiki/Texas_hold_%27em</a:t>
            </a:r>
            <a:endParaRPr lang="pt-PT" altLang="pt-PT" sz="14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7"/>
              </a:rPr>
              <a:t>https://www.pokerstars.pt/poker/games/texas-holdem/?no_redirect=1</a:t>
            </a:r>
            <a:endParaRPr lang="pt-PT" altLang="pt-PT" sz="14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8"/>
              </a:rPr>
              <a:t>https://www.winamax.fr/en/poker-school_rules_limit-texas-hold--em#:~:text=Texas%20Hold%27em%20is%20played,receives%20two%20private%20hole%20cards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9"/>
              </a:rPr>
              <a:t>https://www.pokerlistings.com/limit-texas-holdem</a:t>
            </a:r>
            <a:endParaRPr lang="pt-PT" altLang="pt-PT" sz="14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10"/>
              </a:rPr>
              <a:t>https://www.simplilearn.com/tutorials/machine-learning-tutorial/what-is-q-learning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10"/>
              </a:rPr>
              <a:t>https://www.adaltas.com/en/2019/01/09/applying-deep-reinforcement-learning-poker/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10"/>
              </a:rPr>
              <a:t>https://www.freecodecamp.org/news/an-introduction-to-q-learning-reinforcement-learning-14ac0b4493cc/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10"/>
              </a:rPr>
              <a:t>https://www.deeplearningbook.com.br/o-que-e-aprendizagem-por-reforco/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  <a:hlinkClick r:id="rId10"/>
              </a:rPr>
              <a:t>https://chat.openai.com</a:t>
            </a:r>
            <a:endParaRPr lang="pt-PT" altLang="pt-PT" sz="14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endParaRPr lang="pt-PT" altLang="pt-PT" sz="14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endParaRPr lang="pt-PT" altLang="pt-PT" sz="14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544241" y="673077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126630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21965" y="295051"/>
            <a:ext cx="6018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Ferramentas usadas</a:t>
            </a: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1026" name="Picture 2" descr="Press and Media Resources - Docker">
            <a:extLst>
              <a:ext uri="{FF2B5EF4-FFF2-40B4-BE49-F238E27FC236}">
                <a16:creationId xmlns:a16="http://schemas.microsoft.com/office/drawing/2014/main" id="{A6F0833E-0C02-F5E5-CEE7-FC9D8BEB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15" y="3786297"/>
            <a:ext cx="2457268" cy="21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5F9801-8247-EA64-887F-F08040D6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20" y="1522017"/>
            <a:ext cx="1778882" cy="177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EFD1B97-3779-DDCC-502C-C273EC191C9F}"/>
              </a:ext>
            </a:extLst>
          </p:cNvPr>
          <p:cNvSpPr txBox="1">
            <a:spLocks/>
          </p:cNvSpPr>
          <p:nvPr/>
        </p:nvSpPr>
        <p:spPr>
          <a:xfrm>
            <a:off x="1003499" y="6573464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471A09-C673-0BC4-D3D0-67FB19793A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74626"/>
            <a:ext cx="1942641" cy="2128694"/>
          </a:xfrm>
          <a:prstGeom prst="rect">
            <a:avLst/>
          </a:prstGeom>
        </p:spPr>
      </p:pic>
      <p:pic>
        <p:nvPicPr>
          <p:cNvPr id="3074" name="Picture 2" descr="GitHub Logos and Usage · GitHub">
            <a:extLst>
              <a:ext uri="{FF2B5EF4-FFF2-40B4-BE49-F238E27FC236}">
                <a16:creationId xmlns:a16="http://schemas.microsoft.com/office/drawing/2014/main" id="{F9B76C03-7ADA-FACA-21F1-32251BF3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08" y="3894422"/>
            <a:ext cx="2102477" cy="21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9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301881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Estrutura do projeto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04" y="2510660"/>
            <a:ext cx="4775654" cy="256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 estrutura fundamental do projeto manteve-se, á exceção do ficheiro evaluate.py que será explicado nos slides do código do jogo, do ficheiro _Regras.txt que serviu de guia, com o </a:t>
            </a:r>
            <a:r>
              <a:rPr lang="pt-PT" altLang="pt-PT" sz="1600" dirty="0" err="1">
                <a:cs typeface="Arial" panose="020B0604020202020204" pitchFamily="34" charset="0"/>
              </a:rPr>
              <a:t>flow</a:t>
            </a:r>
            <a:r>
              <a:rPr lang="pt-PT" altLang="pt-PT" sz="1600" dirty="0">
                <a:cs typeface="Arial" panose="020B0604020202020204" pitchFamily="34" charset="0"/>
              </a:rPr>
              <a:t> do jogo e as regras a cumprir.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511104" y="66419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FD2EC4-3483-6A24-12FC-13F5215A6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432" y="1215153"/>
            <a:ext cx="2570474" cy="49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7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">
            <a:extLst>
              <a:ext uri="{FF2B5EF4-FFF2-40B4-BE49-F238E27FC236}">
                <a16:creationId xmlns:a16="http://schemas.microsoft.com/office/drawing/2014/main" id="{5ADD7050-CBE8-A149-C971-6B3C8BF5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2670059"/>
            <a:ext cx="5460017" cy="1759591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3B7D0772-D97B-0D6E-5AF1-3AC13226C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88" y="4466676"/>
            <a:ext cx="3935148" cy="1894773"/>
          </a:xfrm>
          <a:prstGeom prst="rect">
            <a:avLst/>
          </a:prstGeom>
        </p:spPr>
      </p:pic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6726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0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desenvolver o jogo, precisamos primeiro de investigar acerca do mesmo, entender as regras ao máximo para a nossa implementação ser o mais próxima possível do jogo real.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Com isto, vimos vídeos e consultamos websites que descreviam o funcionamento da nossa variante do Texas </a:t>
            </a:r>
            <a:r>
              <a:rPr lang="pt-PT" altLang="pt-PT" sz="1400" dirty="0" err="1">
                <a:cs typeface="Arial" panose="020B0604020202020204" pitchFamily="34" charset="0"/>
              </a:rPr>
              <a:t>HoldEm</a:t>
            </a:r>
            <a:r>
              <a:rPr lang="pt-PT" altLang="pt-PT" sz="1400" dirty="0">
                <a:cs typeface="Arial" panose="020B0604020202020204" pitchFamily="34" charset="0"/>
              </a:rPr>
              <a:t>, e fomos criando notas com as regras.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1B413E21-8B1C-E6FE-ABAA-A4B7BE1749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D96EB6-BD77-1C1E-9B02-CDF6C534658B}"/>
              </a:ext>
            </a:extLst>
          </p:cNvPr>
          <p:cNvSpPr txBox="1"/>
          <p:nvPr/>
        </p:nvSpPr>
        <p:spPr>
          <a:xfrm>
            <a:off x="511104" y="681680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878522BD-F019-15E4-E128-AC652FF45B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7" y="4466676"/>
            <a:ext cx="4899471" cy="9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073152"/>
            <a:ext cx="3648075" cy="283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o código, começamos por desenvolver as classes mais simples.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Primeiro o ficheiro action.py, que contem as ações possíveis dos jogadores: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PASS;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CALL;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RAISE.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E600434-6717-E982-D0F5-1E1C95F41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97" y="1505095"/>
            <a:ext cx="4867699" cy="3975034"/>
          </a:xfrm>
          <a:prstGeom prst="rect">
            <a:avLst/>
          </a:prstGeom>
        </p:spPr>
      </p:pic>
      <p:sp>
        <p:nvSpPr>
          <p:cNvPr id="3" name="Text Box 13">
            <a:extLst>
              <a:ext uri="{FF2B5EF4-FFF2-40B4-BE49-F238E27FC236}">
                <a16:creationId xmlns:a16="http://schemas.microsoft.com/office/drawing/2014/main" id="{C1EB3D6A-6034-7DE2-A0A2-6E86D1271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964E60-817D-5181-AB86-4A6E90669F60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9E44F17-0BE4-CE98-E485-A6B845B47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50" y="4053049"/>
            <a:ext cx="3263214" cy="2210007"/>
          </a:xfrm>
          <a:prstGeom prst="rect">
            <a:avLst/>
          </a:prstGeom>
        </p:spPr>
      </p:pic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A528A413-7070-E657-5296-8E627D7619C5}"/>
              </a:ext>
            </a:extLst>
          </p:cNvPr>
          <p:cNvCxnSpPr>
            <a:cxnSpLocks/>
          </p:cNvCxnSpPr>
          <p:nvPr/>
        </p:nvCxnSpPr>
        <p:spPr>
          <a:xfrm>
            <a:off x="4191000" y="2341499"/>
            <a:ext cx="2499735" cy="2745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6284789" cy="130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segundo ficheiro que desenvolvemos foi card.py, onde fizemos duas classes </a:t>
            </a:r>
            <a:r>
              <a:rPr lang="pt-PT" altLang="pt-PT" sz="1400" dirty="0" err="1">
                <a:cs typeface="Arial" panose="020B0604020202020204" pitchFamily="34" charset="0"/>
              </a:rPr>
              <a:t>Enum</a:t>
            </a:r>
            <a:r>
              <a:rPr lang="pt-PT" altLang="pt-PT" sz="1400" dirty="0">
                <a:cs typeface="Arial" panose="020B0604020202020204" pitchFamily="34" charset="0"/>
              </a:rPr>
              <a:t> para representar o valor e o naipe das cartas.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Para o valor associamos os valores de 2 a 14 a cada tipo de </a:t>
            </a:r>
            <a:r>
              <a:rPr lang="pt-PT" altLang="pt-PT" sz="1100" dirty="0" err="1">
                <a:cs typeface="Arial" panose="020B0604020202020204" pitchFamily="34" charset="0"/>
              </a:rPr>
              <a:t>rank</a:t>
            </a:r>
            <a:r>
              <a:rPr lang="pt-PT" altLang="pt-PT" sz="1100" dirty="0">
                <a:cs typeface="Arial" panose="020B0604020202020204" pitchFamily="34" charset="0"/>
              </a:rPr>
              <a:t>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Para o naipe associámos símbolos Unicode;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Imagem 5" descr="Uma imagem com texto, cobertura, preto&#10;&#10;Descrição gerada automaticamente">
            <a:extLst>
              <a:ext uri="{FF2B5EF4-FFF2-40B4-BE49-F238E27FC236}">
                <a16:creationId xmlns:a16="http://schemas.microsoft.com/office/drawing/2014/main" id="{5201C884-BD1F-8C9D-9B20-B6257D4B7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5" y="1098100"/>
            <a:ext cx="2224665" cy="5164956"/>
          </a:xfrm>
          <a:prstGeom prst="rect">
            <a:avLst/>
          </a:prstGeom>
        </p:spPr>
      </p:pic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B2C6926A-20EC-ECFC-81C9-B12583DD7DF3}"/>
              </a:ext>
            </a:extLst>
          </p:cNvPr>
          <p:cNvCxnSpPr/>
          <p:nvPr/>
        </p:nvCxnSpPr>
        <p:spPr>
          <a:xfrm flipV="1">
            <a:off x="5535613" y="1981200"/>
            <a:ext cx="1155122" cy="7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19">
            <a:extLst>
              <a:ext uri="{FF2B5EF4-FFF2-40B4-BE49-F238E27FC236}">
                <a16:creationId xmlns:a16="http://schemas.microsoft.com/office/drawing/2014/main" id="{CFC54228-DF74-2BB2-9832-13D4A88E9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78" y="2532707"/>
            <a:ext cx="4263522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Depois de definirmos o que carateriza uma carta, precisamos de definir cada carta, para isto temos a </a:t>
            </a:r>
            <a:r>
              <a:rPr lang="pt-PT" altLang="pt-PT" sz="1400" dirty="0" err="1">
                <a:cs typeface="Arial" panose="020B0604020202020204" pitchFamily="34" charset="0"/>
              </a:rPr>
              <a:t>class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TexasCard</a:t>
            </a:r>
            <a:r>
              <a:rPr lang="pt-PT" altLang="pt-PT" sz="1400" dirty="0">
                <a:cs typeface="Arial" panose="020B0604020202020204" pitchFamily="34" charset="0"/>
              </a:rPr>
              <a:t>, com um construtor que recebe o valor e o naipe de cada carta.</a:t>
            </a:r>
            <a:endParaRPr lang="pt-PT" altLang="pt-PT" sz="1200" b="1" dirty="0"/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B56D2495-4784-0A03-3015-69F0F3FE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78" y="3958466"/>
            <a:ext cx="2894072" cy="16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Por fim, temos o método __</a:t>
            </a:r>
            <a:r>
              <a:rPr lang="pt-PT" altLang="pt-PT" sz="1400" dirty="0" err="1">
                <a:cs typeface="Arial" panose="020B0604020202020204" pitchFamily="34" charset="0"/>
              </a:rPr>
              <a:t>repr</a:t>
            </a:r>
            <a:r>
              <a:rPr lang="pt-PT" altLang="pt-PT" sz="1400" dirty="0">
                <a:cs typeface="Arial" panose="020B0604020202020204" pitchFamily="34" charset="0"/>
              </a:rPr>
              <a:t>__ para mostrar ao jogador uma representação legível de cada carta.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132BD147-9B53-D3C2-593D-6224FBB5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8EA6F9-5039-2C28-F475-02ED24008B80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84842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6" y="1071937"/>
            <a:ext cx="5944231" cy="151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seguida, passámos ao ficheiro player.py.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No ficheiro criámos a classe </a:t>
            </a:r>
            <a:r>
              <a:rPr lang="pt-PT" altLang="pt-PT" sz="1200" dirty="0" err="1">
                <a:cs typeface="Arial" panose="020B0604020202020204" pitchFamily="34" charset="0"/>
              </a:rPr>
              <a:t>TexasPlayer</a:t>
            </a:r>
            <a:r>
              <a:rPr lang="pt-PT" altLang="pt-PT" sz="1200" dirty="0">
                <a:cs typeface="Arial" panose="020B0604020202020204" pitchFamily="34" charset="0"/>
              </a:rPr>
              <a:t>, que é responsável por definir um jogador, isto é, atribuir e armazenar a mão, controlar o score e o número de jogos.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isto existem métodos que controlam a classe, </a:t>
            </a:r>
            <a:r>
              <a:rPr lang="pt-PT" altLang="pt-PT" sz="1200" dirty="0" err="1">
                <a:cs typeface="Arial" panose="020B0604020202020204" pitchFamily="34" charset="0"/>
              </a:rPr>
              <a:t>getters</a:t>
            </a:r>
            <a:r>
              <a:rPr lang="pt-PT" altLang="pt-PT" sz="1200" dirty="0">
                <a:cs typeface="Arial" panose="020B0604020202020204" pitchFamily="34" charset="0"/>
              </a:rPr>
              <a:t>, setters e métodos para incrementar o número de jogos e controlar os resultados do jogador.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Imagem 9" descr="Uma imagem com texto, monitor, captura de ecrã, cobertura&#10;&#10;Descrição gerada automaticamente">
            <a:extLst>
              <a:ext uri="{FF2B5EF4-FFF2-40B4-BE49-F238E27FC236}">
                <a16:creationId xmlns:a16="http://schemas.microsoft.com/office/drawing/2014/main" id="{702B3F4E-40BE-ACD6-CE2D-BC8756C64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903743"/>
            <a:ext cx="2977867" cy="3515077"/>
          </a:xfrm>
          <a:prstGeom prst="rect">
            <a:avLst/>
          </a:prstGeom>
        </p:spPr>
      </p:pic>
      <p:pic>
        <p:nvPicPr>
          <p:cNvPr id="19" name="Imagem 18" descr="Uma imagem com texto&#10;&#10;Descrição gerada automaticamente">
            <a:extLst>
              <a:ext uri="{FF2B5EF4-FFF2-40B4-BE49-F238E27FC236}">
                <a16:creationId xmlns:a16="http://schemas.microsoft.com/office/drawing/2014/main" id="{2F169750-6E80-6DF6-5B9C-4FCFFBAE8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32" y="4388432"/>
            <a:ext cx="5373204" cy="2021410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D75E489-4113-034D-BF08-BCE415A37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07" y="1324055"/>
            <a:ext cx="2808078" cy="471532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BE094EF-33C9-F7B7-E4AB-B3EC8AD05695}"/>
              </a:ext>
            </a:extLst>
          </p:cNvPr>
          <p:cNvSpPr/>
          <p:nvPr/>
        </p:nvSpPr>
        <p:spPr>
          <a:xfrm>
            <a:off x="511104" y="2286000"/>
            <a:ext cx="4746696" cy="266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8585FCBF-B811-5095-F100-7245DD422F00}"/>
              </a:ext>
            </a:extLst>
          </p:cNvPr>
          <p:cNvCxnSpPr>
            <a:cxnSpLocks/>
          </p:cNvCxnSpPr>
          <p:nvPr/>
        </p:nvCxnSpPr>
        <p:spPr>
          <a:xfrm>
            <a:off x="3794760" y="2552022"/>
            <a:ext cx="15240" cy="18605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13">
            <a:extLst>
              <a:ext uri="{FF2B5EF4-FFF2-40B4-BE49-F238E27FC236}">
                <a16:creationId xmlns:a16="http://schemas.microsoft.com/office/drawing/2014/main" id="{0AF7BCD5-6A56-21BB-AC08-F46CBA8CE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ACD155-BF20-1C69-06EF-8C2A0A537C54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40373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92" y="1080618"/>
            <a:ext cx="7445516" cy="175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No ficheiro simulator.py o jogo é simulado, definindo um construtor com o baralho e recebe como parâmetro os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Um método para deixar o baralho no estado inicial sempre que um novo jogo é iniciado.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método </a:t>
            </a:r>
            <a:r>
              <a:rPr lang="pt-PT" altLang="pt-PT" sz="1400" dirty="0" err="1">
                <a:cs typeface="Arial" panose="020B0604020202020204" pitchFamily="34" charset="0"/>
              </a:rPr>
              <a:t>init_game</a:t>
            </a:r>
            <a:r>
              <a:rPr lang="pt-PT" altLang="pt-PT" sz="1400" dirty="0">
                <a:cs typeface="Arial" panose="020B0604020202020204" pitchFamily="34" charset="0"/>
              </a:rPr>
              <a:t> inicia cada iteração do jogo dando a cada jogador duas cartas que serão as mãos de jogo.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F87A166-FC42-AEEC-5957-09BA73EFE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" y="3079457"/>
            <a:ext cx="4566993" cy="3259042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5D740E7-EACA-EC30-8E1D-0E77E9D527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50" y="3079458"/>
            <a:ext cx="3983127" cy="3259042"/>
          </a:xfrm>
          <a:prstGeom prst="rect">
            <a:avLst/>
          </a:prstGeom>
        </p:spPr>
      </p:pic>
      <p:sp>
        <p:nvSpPr>
          <p:cNvPr id="3" name="Text Box 13">
            <a:extLst>
              <a:ext uri="{FF2B5EF4-FFF2-40B4-BE49-F238E27FC236}">
                <a16:creationId xmlns:a16="http://schemas.microsoft.com/office/drawing/2014/main" id="{6F112A98-7E3D-DFCB-58C3-8BA8E5C12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0714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D6F01D-BEE1-9E99-994E-1F400D0D6118}"/>
              </a:ext>
            </a:extLst>
          </p:cNvPr>
          <p:cNvSpPr txBox="1"/>
          <p:nvPr/>
        </p:nvSpPr>
        <p:spPr>
          <a:xfrm>
            <a:off x="609600" y="64451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794251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5207</TotalTime>
  <Words>4995</Words>
  <Application>Microsoft Office PowerPoint</Application>
  <PresentationFormat>Apresentação no Ecrã (4:3)</PresentationFormat>
  <Paragraphs>344</Paragraphs>
  <Slides>37</Slides>
  <Notes>35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40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 Santos</cp:lastModifiedBy>
  <cp:revision>273</cp:revision>
  <cp:lastPrinted>2021-02-22T18:49:33Z</cp:lastPrinted>
  <dcterms:created xsi:type="dcterms:W3CDTF">2011-05-31T09:21:51Z</dcterms:created>
  <dcterms:modified xsi:type="dcterms:W3CDTF">2023-05-07T20:54:07Z</dcterms:modified>
</cp:coreProperties>
</file>