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09" r:id="rId2"/>
    <p:sldId id="258" r:id="rId3"/>
    <p:sldId id="310" r:id="rId4"/>
    <p:sldId id="311" r:id="rId5"/>
    <p:sldId id="312" r:id="rId6"/>
    <p:sldId id="278" r:id="rId7"/>
    <p:sldId id="260" r:id="rId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7"/>
    <p:restoredTop sz="94655"/>
  </p:normalViewPr>
  <p:slideViewPr>
    <p:cSldViewPr>
      <p:cViewPr varScale="1">
        <p:scale>
          <a:sx n="78" d="100"/>
          <a:sy n="78" d="100"/>
        </p:scale>
        <p:origin x="166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25/11/2023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‹nº›</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25/11/2023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‹nº›</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2731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2335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44710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74328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pt-PT" dirty="0">
                <a:latin typeface="Arial" pitchFamily="34" charset="0"/>
              </a:rPr>
              <a:t>Tiago (acabar referencias)</a:t>
            </a:r>
          </a:p>
        </p:txBody>
      </p:sp>
    </p:spTree>
    <p:extLst>
      <p:ext uri="{BB962C8B-B14F-4D97-AF65-F5344CB8AC3E}">
        <p14:creationId xmlns:p14="http://schemas.microsoft.com/office/powerpoint/2010/main" val="93111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11/25/2023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11/25/2023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reeformatter.com/xml-validator-xsd.html" TargetMode="External"/><Relationship Id="rId7" Type="http://schemas.openxmlformats.org/officeDocument/2006/relationships/hyperlink" Target="https://docs.docker.com/get-started/overview/https:/chat.openai.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techtarget.com/searchapparchitecture/definition/Remote-Procedure-Call-RPC" TargetMode="External"/><Relationship Id="rId11" Type="http://schemas.openxmlformats.org/officeDocument/2006/relationships/image" Target="../media/image5.png"/><Relationship Id="rId5" Type="http://schemas.openxmlformats.org/officeDocument/2006/relationships/hyperlink" Target="https://www.w3schools.com/xml/schema_intro.asp" TargetMode="External"/><Relationship Id="rId10" Type="http://schemas.openxmlformats.org/officeDocument/2006/relationships/image" Target="../media/image4.png"/><Relationship Id="rId4" Type="http://schemas.openxmlformats.org/officeDocument/2006/relationships/hyperlink" Target="https://www.liquid-technologies.com/xml-schema-tutorial/xsd-conventions"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 y="-76200"/>
            <a:ext cx="9175558" cy="6934200"/>
          </a:xfrm>
          <a:prstGeom prst="rect">
            <a:avLst/>
          </a:prstGeom>
        </p:spPr>
      </p:pic>
      <p:sp>
        <p:nvSpPr>
          <p:cNvPr id="2" name="Título 1"/>
          <p:cNvSpPr>
            <a:spLocks noGrp="1"/>
          </p:cNvSpPr>
          <p:nvPr>
            <p:ph type="ctrTitle"/>
          </p:nvPr>
        </p:nvSpPr>
        <p:spPr>
          <a:xfrm>
            <a:off x="1776261" y="2741275"/>
            <a:ext cx="5591478" cy="446924"/>
          </a:xfrm>
        </p:spPr>
        <p:txBody>
          <a:bodyPr>
            <a:normAutofit fontScale="90000"/>
          </a:bodyPr>
          <a:lstStyle/>
          <a:p>
            <a:r>
              <a:rPr lang="pt-PT" sz="2500" b="1" dirty="0">
                <a:solidFill>
                  <a:schemeClr val="bg1"/>
                </a:solidFill>
                <a:latin typeface="Arial" charset="0"/>
                <a:ea typeface="Arial" charset="0"/>
                <a:cs typeface="Arial" charset="0"/>
              </a:rPr>
              <a:t>INTEGRAÇÃO DE SISTEMAS</a:t>
            </a:r>
          </a:p>
        </p:txBody>
      </p:sp>
      <p:sp>
        <p:nvSpPr>
          <p:cNvPr id="3" name="Subtítulo 2"/>
          <p:cNvSpPr>
            <a:spLocks noGrp="1"/>
          </p:cNvSpPr>
          <p:nvPr>
            <p:ph type="subTitle" idx="1"/>
          </p:nvPr>
        </p:nvSpPr>
        <p:spPr>
          <a:xfrm>
            <a:off x="1776261" y="4416223"/>
            <a:ext cx="5591478" cy="327502"/>
          </a:xfrm>
        </p:spPr>
        <p:txBody>
          <a:bodyPr>
            <a:normAutofit fontScale="55000" lnSpcReduction="20000"/>
          </a:bodyPr>
          <a:lstStyle/>
          <a:p>
            <a:r>
              <a:rPr lang="pt-PT" dirty="0">
                <a:solidFill>
                  <a:schemeClr val="bg1"/>
                </a:solidFill>
                <a:latin typeface="Arial" charset="0"/>
                <a:ea typeface="Arial" charset="0"/>
                <a:cs typeface="Arial" charset="0"/>
              </a:rPr>
              <a:t>Sistemas Distribuídos</a:t>
            </a:r>
          </a:p>
        </p:txBody>
      </p:sp>
      <p:sp>
        <p:nvSpPr>
          <p:cNvPr id="6" name="Subtítulo 2"/>
          <p:cNvSpPr txBox="1">
            <a:spLocks/>
          </p:cNvSpPr>
          <p:nvPr/>
        </p:nvSpPr>
        <p:spPr>
          <a:xfrm>
            <a:off x="0" y="6411074"/>
            <a:ext cx="9143999" cy="446925"/>
          </a:xfrm>
          <a:prstGeom prst="rect">
            <a:avLst/>
          </a:prstGeom>
        </p:spPr>
        <p:txBody>
          <a:bodyPr vert="horz" lIns="68580" tIns="34290" rIns="68580" bIns="3429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a:solidFill>
                  <a:schemeClr val="bg1"/>
                </a:solidFill>
                <a:latin typeface="Arial" charset="0"/>
                <a:ea typeface="Arial" charset="0"/>
                <a:cs typeface="Arial" charset="0"/>
              </a:rPr>
              <a:t>Licenciatura em Engenharia Informática</a:t>
            </a:r>
            <a:r>
              <a:rPr lang="pt-PT" sz="1100" dirty="0">
                <a:solidFill>
                  <a:schemeClr val="bg1"/>
                </a:solidFill>
                <a:latin typeface="Arial" charset="0"/>
                <a:ea typeface="Arial" charset="0"/>
                <a:cs typeface="Arial" charset="0"/>
              </a:rPr>
              <a:t> | Escola Superior de Tecnologia e Gestão| Unidade Curricular: </a:t>
            </a:r>
            <a:r>
              <a:rPr lang="pt-PT" sz="1100" dirty="0">
                <a:highlight>
                  <a:srgbClr val="FFFF00"/>
                </a:highlight>
                <a:latin typeface="Arial" charset="0"/>
                <a:ea typeface="Arial" charset="0"/>
                <a:cs typeface="Arial" charset="0"/>
              </a:rPr>
              <a:t>INTEGRAÇÃO DE SISTEMAS </a:t>
            </a:r>
            <a:r>
              <a:rPr lang="pt-PT" sz="1100" dirty="0">
                <a:latin typeface="Arial" charset="0"/>
                <a:ea typeface="Arial" charset="0"/>
                <a:cs typeface="Arial" charset="0"/>
              </a:rPr>
              <a:t> </a:t>
            </a:r>
            <a:r>
              <a:rPr lang="pt-PT" sz="1100" dirty="0">
                <a:solidFill>
                  <a:schemeClr val="bg1"/>
                </a:solidFill>
                <a:latin typeface="Arial" charset="0"/>
                <a:ea typeface="Arial" charset="0"/>
                <a:cs typeface="Arial" charset="0"/>
              </a:rPr>
              <a:t>| </a:t>
            </a:r>
          </a:p>
          <a:p>
            <a:r>
              <a:rPr lang="pt-PT" sz="1100" dirty="0">
                <a:solidFill>
                  <a:schemeClr val="bg1"/>
                </a:solidFill>
                <a:latin typeface="Arial" charset="0"/>
                <a:ea typeface="Arial" charset="0"/>
                <a:cs typeface="Arial" charset="0"/>
              </a:rPr>
              <a:t>Ano Letivo 2023/2024</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366" y="332770"/>
            <a:ext cx="3559802" cy="884590"/>
          </a:xfrm>
          <a:prstGeom prst="rect">
            <a:avLst/>
          </a:prstGeom>
        </p:spPr>
      </p:pic>
      <p:sp>
        <p:nvSpPr>
          <p:cNvPr id="8" name="Subtítulo 2">
            <a:extLst>
              <a:ext uri="{FF2B5EF4-FFF2-40B4-BE49-F238E27FC236}">
                <a16:creationId xmlns:a16="http://schemas.microsoft.com/office/drawing/2014/main" id="{6D890E14-880C-4963-9EA0-EE9200F689F8}"/>
              </a:ext>
            </a:extLst>
          </p:cNvPr>
          <p:cNvSpPr txBox="1">
            <a:spLocks/>
          </p:cNvSpPr>
          <p:nvPr/>
        </p:nvSpPr>
        <p:spPr>
          <a:xfrm>
            <a:off x="1785786" y="5632489"/>
            <a:ext cx="3197626" cy="462384"/>
          </a:xfrm>
          <a:prstGeom prst="rect">
            <a:avLst/>
          </a:prstGeom>
        </p:spPr>
        <p:txBody>
          <a:bodyPr vert="horz" lIns="68580" tIns="34290" rIns="68580" bIns="3429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dirty="0">
                <a:solidFill>
                  <a:schemeClr val="bg1"/>
                </a:solidFill>
                <a:latin typeface="Arial" charset="0"/>
                <a:ea typeface="Arial" charset="0"/>
                <a:cs typeface="Arial" charset="0"/>
              </a:rPr>
              <a:t>24585 – Alexandre Santos</a:t>
            </a:r>
          </a:p>
          <a:p>
            <a:pPr algn="l"/>
            <a:r>
              <a:rPr lang="pt-PT" sz="1100" dirty="0">
                <a:solidFill>
                  <a:schemeClr val="bg1"/>
                </a:solidFill>
                <a:latin typeface="Arial" charset="0"/>
                <a:ea typeface="Arial" charset="0"/>
                <a:cs typeface="Arial" charset="0"/>
              </a:rPr>
              <a:t>25343 – Rui Alves</a:t>
            </a:r>
          </a:p>
          <a:p>
            <a:pPr algn="l"/>
            <a:endParaRPr lang="pt-PT" sz="1100" dirty="0">
              <a:solidFill>
                <a:schemeClr val="bg1"/>
              </a:solidFill>
              <a:latin typeface="Arial" charset="0"/>
              <a:ea typeface="Arial" charset="0"/>
              <a:cs typeface="Arial" charset="0"/>
            </a:endParaRPr>
          </a:p>
          <a:p>
            <a:pPr algn="l"/>
            <a:endParaRPr lang="pt-PT" sz="1100" dirty="0">
              <a:solidFill>
                <a:schemeClr val="bg1"/>
              </a:solidFill>
              <a:latin typeface="Arial" charset="0"/>
              <a:ea typeface="Arial" charset="0"/>
              <a:cs typeface="Arial" charset="0"/>
            </a:endParaRPr>
          </a:p>
        </p:txBody>
      </p:sp>
      <p:sp>
        <p:nvSpPr>
          <p:cNvPr id="10" name="Subtítulo 2">
            <a:extLst>
              <a:ext uri="{FF2B5EF4-FFF2-40B4-BE49-F238E27FC236}">
                <a16:creationId xmlns:a16="http://schemas.microsoft.com/office/drawing/2014/main" id="{CDB7617E-BD9F-40A8-BCFA-781CEC4CEE46}"/>
              </a:ext>
            </a:extLst>
          </p:cNvPr>
          <p:cNvSpPr txBox="1">
            <a:spLocks/>
          </p:cNvSpPr>
          <p:nvPr/>
        </p:nvSpPr>
        <p:spPr>
          <a:xfrm>
            <a:off x="5334000" y="5551192"/>
            <a:ext cx="3197626" cy="678240"/>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Orientador(</a:t>
            </a:r>
            <a:r>
              <a:rPr lang="pt-PT" sz="1050" dirty="0" err="1">
                <a:solidFill>
                  <a:schemeClr val="bg1"/>
                </a:solidFill>
                <a:latin typeface="Arial" charset="0"/>
                <a:ea typeface="Arial" charset="0"/>
                <a:cs typeface="Arial" charset="0"/>
              </a:rPr>
              <a:t>es</a:t>
            </a:r>
            <a:r>
              <a:rPr lang="pt-PT" sz="1050" dirty="0">
                <a:solidFill>
                  <a:schemeClr val="bg1"/>
                </a:solidFill>
                <a:latin typeface="Arial" charset="0"/>
                <a:ea typeface="Arial" charset="0"/>
                <a:cs typeface="Arial" charset="0"/>
              </a:rPr>
              <a:t>): </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Professor Doutor Jorge Ribeiro </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Professor Doutor Luís Teófilo</a:t>
            </a:r>
          </a:p>
          <a:p>
            <a:pPr algn="l"/>
            <a:endParaRPr lang="pt-PT" sz="1050" dirty="0">
              <a:solidFill>
                <a:schemeClr val="bg1"/>
              </a:solidFill>
              <a:latin typeface="Arial" charset="0"/>
              <a:ea typeface="Arial" charset="0"/>
              <a:cs typeface="Arial" charset="0"/>
            </a:endParaRPr>
          </a:p>
        </p:txBody>
      </p:sp>
      <p:sp>
        <p:nvSpPr>
          <p:cNvPr id="9" name="CaixaDeTexto 8">
            <a:extLst>
              <a:ext uri="{FF2B5EF4-FFF2-40B4-BE49-F238E27FC236}">
                <a16:creationId xmlns:a16="http://schemas.microsoft.com/office/drawing/2014/main" id="{802F2A86-A50E-0283-3B8A-EB9B059E210D}"/>
              </a:ext>
            </a:extLst>
          </p:cNvPr>
          <p:cNvSpPr txBox="1"/>
          <p:nvPr/>
        </p:nvSpPr>
        <p:spPr>
          <a:xfrm>
            <a:off x="2" y="1442092"/>
            <a:ext cx="9156044" cy="374508"/>
          </a:xfrm>
          <a:prstGeom prst="rect">
            <a:avLst/>
          </a:prstGeom>
          <a:noFill/>
        </p:spPr>
        <p:txBody>
          <a:bodyPr wrap="square">
            <a:spAutoFit/>
          </a:bodyPr>
          <a:lstStyle/>
          <a:p>
            <a:pPr algn="ctr"/>
            <a:r>
              <a:rPr lang="pt-PT" sz="1800" b="1" u="sng" dirty="0">
                <a:solidFill>
                  <a:srgbClr val="FFFF00"/>
                </a:solidFill>
                <a:latin typeface="Arial" charset="0"/>
                <a:ea typeface="Arial" charset="0"/>
                <a:cs typeface="Arial" charset="0"/>
              </a:rPr>
              <a:t>Licenciatura em ENGENHARIA INFORMÁTICA</a:t>
            </a:r>
            <a:endParaRPr lang="pt-PT" dirty="0">
              <a:solidFill>
                <a:srgbClr val="FFFF00"/>
              </a:solidFill>
            </a:endParaRPr>
          </a:p>
        </p:txBody>
      </p:sp>
      <p:sp>
        <p:nvSpPr>
          <p:cNvPr id="12" name="Título 1">
            <a:extLst>
              <a:ext uri="{FF2B5EF4-FFF2-40B4-BE49-F238E27FC236}">
                <a16:creationId xmlns:a16="http://schemas.microsoft.com/office/drawing/2014/main" id="{3331B8A6-B954-F04D-0378-7F3DD744E30A}"/>
              </a:ext>
            </a:extLst>
          </p:cNvPr>
          <p:cNvSpPr txBox="1">
            <a:spLocks/>
          </p:cNvSpPr>
          <p:nvPr/>
        </p:nvSpPr>
        <p:spPr>
          <a:xfrm>
            <a:off x="1776261" y="3602888"/>
            <a:ext cx="5591478" cy="44692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PT" sz="2500" b="1" dirty="0">
                <a:solidFill>
                  <a:schemeClr val="bg1"/>
                </a:solidFill>
                <a:latin typeface="Arial" charset="0"/>
                <a:ea typeface="Arial" charset="0"/>
                <a:cs typeface="Arial" charset="0"/>
              </a:rPr>
              <a:t>Trabalho Prático 1-B</a:t>
            </a:r>
          </a:p>
        </p:txBody>
      </p:sp>
    </p:spTree>
    <p:extLst>
      <p:ext uri="{BB962C8B-B14F-4D97-AF65-F5344CB8AC3E}">
        <p14:creationId xmlns:p14="http://schemas.microsoft.com/office/powerpoint/2010/main" val="96230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0244" name="Rectangle 11"/>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Conteúdo</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371476" y="169862"/>
            <a:ext cx="6138752" cy="276999"/>
          </a:xfrm>
          <a:prstGeom prst="rect">
            <a:avLst/>
          </a:prstGeom>
          <a:noFill/>
          <a:ln w="9525">
            <a:noFill/>
            <a:miter lim="800000"/>
            <a:headEnd/>
            <a:tailEnd/>
          </a:ln>
          <a:effectLst/>
        </p:spPr>
        <p:txBody>
          <a:bodyPr wrap="square">
            <a:spAutoFit/>
          </a:bodyPr>
          <a:lstStyle/>
          <a:p>
            <a:pPr>
              <a:spcBef>
                <a:spcPct val="50000"/>
              </a:spcBef>
              <a:defRPr/>
            </a:pPr>
            <a:r>
              <a:rPr lang="pt-PT" sz="1200" b="1" dirty="0">
                <a:effectLst>
                  <a:outerShdw blurRad="38100" dist="38100" dir="2700000" algn="tl">
                    <a:srgbClr val="C0C0C0"/>
                  </a:outerShdw>
                </a:effectLst>
                <a:latin typeface="Arial" charset="0"/>
              </a:rPr>
              <a:t>INTEGRAÇÃO DE SISTEMAS – TRABALHO PRÁTICO 1-B - Sistemas Distribuídos </a:t>
            </a:r>
          </a:p>
        </p:txBody>
      </p:sp>
      <p:sp>
        <p:nvSpPr>
          <p:cNvPr id="19" name="Marcador de Posição de Conteúdo 2"/>
          <p:cNvSpPr txBox="1">
            <a:spLocks/>
          </p:cNvSpPr>
          <p:nvPr/>
        </p:nvSpPr>
        <p:spPr>
          <a:xfrm>
            <a:off x="457200" y="1219200"/>
            <a:ext cx="8229600" cy="4937760"/>
          </a:xfrm>
          <a:prstGeom prst="rect">
            <a:avLst/>
          </a:prstGeom>
        </p:spPr>
        <p:txBody>
          <a:bodyPr vert="horz" lIns="91440" tIns="45720" rIns="91440" bIns="45720" rtlCol="0">
            <a:normAutofit/>
          </a:bodyPr>
          <a:lstStyle/>
          <a:p>
            <a:pPr>
              <a:lnSpc>
                <a:spcPct val="150000"/>
              </a:lnSpc>
            </a:pPr>
            <a:r>
              <a:rPr lang="pt-PT" dirty="0">
                <a:latin typeface="Arial" pitchFamily="34" charset="0"/>
                <a:cs typeface="Arial" pitchFamily="34" charset="0"/>
              </a:rPr>
              <a:t>1. </a:t>
            </a:r>
            <a:r>
              <a:rPr lang="pt-PT" dirty="0" err="1">
                <a:latin typeface="Arial" pitchFamily="34" charset="0"/>
                <a:cs typeface="Arial" pitchFamily="34" charset="0"/>
              </a:rPr>
              <a:t>Introdu</a:t>
            </a:r>
            <a:r>
              <a:rPr lang="pt-BR" dirty="0">
                <a:latin typeface="Arial" pitchFamily="34" charset="0"/>
                <a:cs typeface="Arial" pitchFamily="34" charset="0"/>
              </a:rPr>
              <a:t>ção</a:t>
            </a:r>
            <a:r>
              <a:rPr lang="pt-PT" dirty="0">
                <a:latin typeface="Arial" pitchFamily="34" charset="0"/>
                <a:cs typeface="Arial" pitchFamily="34" charset="0"/>
              </a:rPr>
              <a:t> e </a:t>
            </a:r>
            <a:r>
              <a:rPr lang="pt-PT" dirty="0" err="1">
                <a:latin typeface="Arial" pitchFamily="34" charset="0"/>
                <a:cs typeface="Arial" pitchFamily="34" charset="0"/>
              </a:rPr>
              <a:t>Objectivos</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2. xml</a:t>
            </a:r>
            <a:endParaRPr lang="pt-PT" sz="1800" i="0" dirty="0">
              <a:effectLst/>
              <a:latin typeface="Arial" panose="020B0604020202020204" pitchFamily="34" charset="0"/>
              <a:cs typeface="Arial" panose="020B0604020202020204" pitchFamily="34" charset="0"/>
            </a:endParaRPr>
          </a:p>
          <a:p>
            <a:pPr>
              <a:lnSpc>
                <a:spcPct val="150000"/>
              </a:lnSpc>
            </a:pPr>
            <a:r>
              <a:rPr kumimoji="0" lang="pt-PT" b="0" u="none" strike="noStrike" kern="1200" cap="none" spc="0" normalizeH="0" baseline="0" noProof="0" dirty="0">
                <a:ln>
                  <a:noFill/>
                </a:ln>
                <a:uLnTx/>
                <a:uFillTx/>
                <a:latin typeface="Arial" panose="020B0604020202020204" pitchFamily="34" charset="0"/>
                <a:cs typeface="Arial" panose="020B0604020202020204" pitchFamily="34" charset="0"/>
              </a:rPr>
              <a:t>	2.1 </a:t>
            </a:r>
            <a:r>
              <a:rPr lang="pt-BR" dirty="0">
                <a:latin typeface="Arial" panose="020B0604020202020204" pitchFamily="34" charset="0"/>
                <a:cs typeface="Arial" panose="020B0604020202020204" pitchFamily="34" charset="0"/>
              </a:rPr>
              <a:t>…</a:t>
            </a:r>
          </a:p>
          <a:p>
            <a:pPr>
              <a:lnSpc>
                <a:spcPct val="150000"/>
              </a:lnSpc>
            </a:pPr>
            <a:r>
              <a:rPr lang="pt-BR" dirty="0">
                <a:latin typeface="Arial" panose="020B0604020202020204" pitchFamily="34" charset="0"/>
                <a:cs typeface="Arial" panose="020B0604020202020204" pitchFamily="34" charset="0"/>
              </a:rPr>
              <a:t>3. zzz</a:t>
            </a:r>
          </a:p>
          <a:p>
            <a:pPr>
              <a:lnSpc>
                <a:spcPct val="150000"/>
              </a:lnSpc>
            </a:pPr>
            <a:r>
              <a:rPr lang="en-US" dirty="0">
                <a:latin typeface="Arial" pitchFamily="34" charset="0"/>
                <a:cs typeface="Arial" pitchFamily="34" charset="0"/>
              </a:rPr>
              <a:t>4. </a:t>
            </a:r>
            <a:r>
              <a:rPr lang="en-US" dirty="0" err="1">
                <a:latin typeface="Arial" pitchFamily="34" charset="0"/>
                <a:cs typeface="Arial" pitchFamily="34" charset="0"/>
              </a:rPr>
              <a:t>Xxxx</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5. </a:t>
            </a:r>
            <a:r>
              <a:rPr lang="en-US" dirty="0" err="1">
                <a:latin typeface="Arial" pitchFamily="34" charset="0"/>
                <a:cs typeface="Arial" pitchFamily="34" charset="0"/>
              </a:rPr>
              <a:t>Conclusão</a:t>
            </a:r>
            <a:r>
              <a:rPr lang="en-US" dirty="0">
                <a:latin typeface="Arial" pitchFamily="34" charset="0"/>
                <a:cs typeface="Arial" pitchFamily="34" charset="0"/>
              </a:rPr>
              <a:t> e </a:t>
            </a:r>
            <a:r>
              <a:rPr lang="en-US">
                <a:latin typeface="Arial" pitchFamily="34" charset="0"/>
                <a:cs typeface="Arial" pitchFamily="34" charset="0"/>
              </a:rPr>
              <a:t>dificuldades</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6. </a:t>
            </a:r>
            <a:r>
              <a:rPr lang="en-US" dirty="0" err="1">
                <a:latin typeface="Arial" pitchFamily="34" charset="0"/>
                <a:cs typeface="Arial" pitchFamily="34" charset="0"/>
              </a:rPr>
              <a:t>Bibliografia</a:t>
            </a:r>
            <a:r>
              <a:rPr lang="en-US" dirty="0">
                <a:latin typeface="Arial" pitchFamily="34" charset="0"/>
                <a:cs typeface="Arial" pitchFamily="34" charset="0"/>
              </a:rPr>
              <a:t> e </a:t>
            </a:r>
            <a:r>
              <a:rPr lang="en-US" dirty="0" err="1">
                <a:latin typeface="Arial" pitchFamily="34" charset="0"/>
                <a:cs typeface="Arial" pitchFamily="34" charset="0"/>
              </a:rPr>
              <a:t>Referências</a:t>
            </a:r>
            <a:r>
              <a:rPr lang="en-US" dirty="0">
                <a:latin typeface="Arial" pitchFamily="34" charset="0"/>
                <a:cs typeface="Arial" pitchFamily="34" charset="0"/>
              </a:rPr>
              <a:t> Web </a:t>
            </a:r>
          </a:p>
          <a:p>
            <a:pPr>
              <a:lnSpc>
                <a:spcPct val="200000"/>
              </a:lnSpc>
              <a:spcBef>
                <a:spcPct val="20000"/>
              </a:spcBef>
            </a:pPr>
            <a:endParaRPr lang="pt-PT" sz="2000" dirty="0">
              <a:latin typeface="Arial" pitchFamily="34" charset="0"/>
              <a:cs typeface="Arial" pitchFamily="34" charset="0"/>
            </a:endParaRPr>
          </a:p>
          <a:p>
            <a:pPr lvl="0">
              <a:lnSpc>
                <a:spcPct val="200000"/>
              </a:lnSpc>
              <a:spcBef>
                <a:spcPct val="20000"/>
              </a:spcBef>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pic>
        <p:nvPicPr>
          <p:cNvPr id="9" name="Imagem 8">
            <a:extLst>
              <a:ext uri="{FF2B5EF4-FFF2-40B4-BE49-F238E27FC236}">
                <a16:creationId xmlns:a16="http://schemas.microsoft.com/office/drawing/2014/main" id="{81982921-1900-46B5-BE82-07BECCD63918}"/>
              </a:ext>
            </a:extLst>
          </p:cNvPr>
          <p:cNvPicPr>
            <a:picLocks noChangeAspect="1"/>
          </p:cNvPicPr>
          <p:nvPr/>
        </p:nvPicPr>
        <p:blipFill>
          <a:blip r:embed="rId4"/>
          <a:stretch>
            <a:fillRect/>
          </a:stretch>
        </p:blipFill>
        <p:spPr>
          <a:xfrm>
            <a:off x="0" y="6320212"/>
            <a:ext cx="9144000" cy="253252"/>
          </a:xfrm>
          <a:prstGeom prst="rect">
            <a:avLst/>
          </a:prstGeom>
        </p:spPr>
      </p:pic>
      <p:pic>
        <p:nvPicPr>
          <p:cNvPr id="13" name="Imagem 12">
            <a:extLst>
              <a:ext uri="{FF2B5EF4-FFF2-40B4-BE49-F238E27FC236}">
                <a16:creationId xmlns:a16="http://schemas.microsoft.com/office/drawing/2014/main" id="{BE263CB9-5E3B-4385-9450-974CDF0F6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Rectângulo 19">
            <a:extLst>
              <a:ext uri="{FF2B5EF4-FFF2-40B4-BE49-F238E27FC236}">
                <a16:creationId xmlns:a16="http://schemas.microsoft.com/office/drawing/2014/main" id="{850208AF-C5A5-C009-177D-8C27BB5DCC8B}"/>
              </a:ext>
            </a:extLst>
          </p:cNvPr>
          <p:cNvSpPr/>
          <p:nvPr/>
        </p:nvSpPr>
        <p:spPr>
          <a:xfrm>
            <a:off x="6519753" y="553019"/>
            <a:ext cx="252106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5" name="Imagem 4">
            <a:extLst>
              <a:ext uri="{FF2B5EF4-FFF2-40B4-BE49-F238E27FC236}">
                <a16:creationId xmlns:a16="http://schemas.microsoft.com/office/drawing/2014/main" id="{4B69841B-4743-42E9-837A-73B87FC5C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Subtítulo 2">
            <a:extLst>
              <a:ext uri="{FF2B5EF4-FFF2-40B4-BE49-F238E27FC236}">
                <a16:creationId xmlns:a16="http://schemas.microsoft.com/office/drawing/2014/main" id="{50369DE4-0D6E-7A10-AF37-333F300DD77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@Alexandre Santos, Rui Alves | </a:t>
            </a:r>
            <a:r>
              <a:rPr lang="pt-PT" sz="900" b="1" dirty="0">
                <a:solidFill>
                  <a:srgbClr val="C00000"/>
                </a:solidFill>
                <a:latin typeface="Arial" charset="0"/>
                <a:ea typeface="Arial" charset="0"/>
                <a:cs typeface="Arial" charset="0"/>
              </a:rPr>
              <a:t>Unidade Curricular: INTEGRAÇÃO DE SISTEMAS </a:t>
            </a:r>
            <a:r>
              <a:rPr lang="pt-PT" sz="900" dirty="0">
                <a:latin typeface="Arial" charset="0"/>
                <a:ea typeface="Arial" charset="0"/>
                <a:cs typeface="Arial" charset="0"/>
              </a:rPr>
              <a:t>– Ano Letivo 2023/2024 – </a:t>
            </a:r>
            <a:r>
              <a:rPr lang="pt-PT" sz="900" b="1" dirty="0">
                <a:latin typeface="Arial" charset="0"/>
                <a:ea typeface="Arial" charset="0"/>
                <a:cs typeface="Arial" charset="0"/>
              </a:rPr>
              <a:t>Trabalho Prático 1-B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0244" name="Rectangle 11"/>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Tema 1</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19" name="Marcador de Posição de Conteúdo 2"/>
          <p:cNvSpPr txBox="1">
            <a:spLocks/>
          </p:cNvSpPr>
          <p:nvPr/>
        </p:nvSpPr>
        <p:spPr>
          <a:xfrm>
            <a:off x="457200" y="1219200"/>
            <a:ext cx="8229600" cy="4937760"/>
          </a:xfrm>
          <a:prstGeom prst="rect">
            <a:avLst/>
          </a:prstGeom>
        </p:spPr>
        <p:txBody>
          <a:bodyPr vert="horz" lIns="91440" tIns="45720" rIns="91440" bIns="45720" rtlCol="0">
            <a:normAutofit/>
          </a:bodyPr>
          <a:lstStyle/>
          <a:p>
            <a:pPr>
              <a:lnSpc>
                <a:spcPct val="150000"/>
              </a:lnSpc>
            </a:pPr>
            <a:r>
              <a:rPr lang="pt-PT" dirty="0">
                <a:latin typeface="Arial" pitchFamily="34" charset="0"/>
                <a:cs typeface="Arial" pitchFamily="34" charset="0"/>
              </a:rPr>
              <a:t>Registo de Evidências:</a:t>
            </a:r>
            <a:endParaRPr lang="en-US" dirty="0">
              <a:latin typeface="Arial" pitchFamily="34" charset="0"/>
              <a:cs typeface="Arial" pitchFamily="34" charset="0"/>
            </a:endParaRPr>
          </a:p>
          <a:p>
            <a:pPr>
              <a:lnSpc>
                <a:spcPct val="200000"/>
              </a:lnSpc>
              <a:spcBef>
                <a:spcPct val="20000"/>
              </a:spcBef>
            </a:pPr>
            <a:endParaRPr lang="pt-PT" sz="2000" dirty="0">
              <a:latin typeface="Arial" pitchFamily="34" charset="0"/>
              <a:cs typeface="Arial" pitchFamily="34" charset="0"/>
            </a:endParaRPr>
          </a:p>
          <a:p>
            <a:pPr lvl="0">
              <a:lnSpc>
                <a:spcPct val="200000"/>
              </a:lnSpc>
              <a:spcBef>
                <a:spcPct val="20000"/>
              </a:spcBef>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pic>
        <p:nvPicPr>
          <p:cNvPr id="9" name="Imagem 8">
            <a:extLst>
              <a:ext uri="{FF2B5EF4-FFF2-40B4-BE49-F238E27FC236}">
                <a16:creationId xmlns:a16="http://schemas.microsoft.com/office/drawing/2014/main" id="{81982921-1900-46B5-BE82-07BECCD63918}"/>
              </a:ext>
            </a:extLst>
          </p:cNvPr>
          <p:cNvPicPr>
            <a:picLocks noChangeAspect="1"/>
          </p:cNvPicPr>
          <p:nvPr/>
        </p:nvPicPr>
        <p:blipFill>
          <a:blip r:embed="rId4"/>
          <a:stretch>
            <a:fillRect/>
          </a:stretch>
        </p:blipFill>
        <p:spPr>
          <a:xfrm>
            <a:off x="0" y="6320212"/>
            <a:ext cx="9144000" cy="253252"/>
          </a:xfrm>
          <a:prstGeom prst="rect">
            <a:avLst/>
          </a:prstGeom>
        </p:spPr>
      </p:pic>
      <p:pic>
        <p:nvPicPr>
          <p:cNvPr id="13" name="Imagem 12">
            <a:extLst>
              <a:ext uri="{FF2B5EF4-FFF2-40B4-BE49-F238E27FC236}">
                <a16:creationId xmlns:a16="http://schemas.microsoft.com/office/drawing/2014/main" id="{BE263CB9-5E3B-4385-9450-974CDF0F6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5" name="Imagem 4">
            <a:extLst>
              <a:ext uri="{FF2B5EF4-FFF2-40B4-BE49-F238E27FC236}">
                <a16:creationId xmlns:a16="http://schemas.microsoft.com/office/drawing/2014/main" id="{4B69841B-4743-42E9-837A-73B87FC5C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8" name="Text Box 21">
            <a:extLst>
              <a:ext uri="{FF2B5EF4-FFF2-40B4-BE49-F238E27FC236}">
                <a16:creationId xmlns:a16="http://schemas.microsoft.com/office/drawing/2014/main" id="{ED633BE1-0D6E-2745-55CA-DE97E4F19359}"/>
              </a:ext>
            </a:extLst>
          </p:cNvPr>
          <p:cNvSpPr txBox="1">
            <a:spLocks noChangeArrowheads="1"/>
          </p:cNvSpPr>
          <p:nvPr/>
        </p:nvSpPr>
        <p:spPr bwMode="auto">
          <a:xfrm>
            <a:off x="371476" y="169862"/>
            <a:ext cx="6138752" cy="276999"/>
          </a:xfrm>
          <a:prstGeom prst="rect">
            <a:avLst/>
          </a:prstGeom>
          <a:noFill/>
          <a:ln w="9525">
            <a:noFill/>
            <a:miter lim="800000"/>
            <a:headEnd/>
            <a:tailEnd/>
          </a:ln>
          <a:effectLst/>
        </p:spPr>
        <p:txBody>
          <a:bodyPr wrap="square">
            <a:spAutoFit/>
          </a:bodyPr>
          <a:lstStyle/>
          <a:p>
            <a:pPr>
              <a:spcBef>
                <a:spcPct val="50000"/>
              </a:spcBef>
              <a:defRPr/>
            </a:pPr>
            <a:r>
              <a:rPr lang="pt-PT" sz="1200" b="1" dirty="0">
                <a:effectLst>
                  <a:outerShdw blurRad="38100" dist="38100" dir="2700000" algn="tl">
                    <a:srgbClr val="C0C0C0"/>
                  </a:outerShdw>
                </a:effectLst>
                <a:latin typeface="Arial" charset="0"/>
              </a:rPr>
              <a:t>INTEGRAÇÃO DE SISTEMAS – TRABALHO PRÁTICO 1-B - Sistemas Distribuídos </a:t>
            </a:r>
          </a:p>
        </p:txBody>
      </p:sp>
      <p:sp>
        <p:nvSpPr>
          <p:cNvPr id="10" name="Rectângulo 19">
            <a:extLst>
              <a:ext uri="{FF2B5EF4-FFF2-40B4-BE49-F238E27FC236}">
                <a16:creationId xmlns:a16="http://schemas.microsoft.com/office/drawing/2014/main" id="{5CD9427E-0EE9-2894-BA75-507430F32E79}"/>
              </a:ext>
            </a:extLst>
          </p:cNvPr>
          <p:cNvSpPr/>
          <p:nvPr/>
        </p:nvSpPr>
        <p:spPr>
          <a:xfrm>
            <a:off x="6519753" y="553019"/>
            <a:ext cx="252106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sp>
        <p:nvSpPr>
          <p:cNvPr id="11" name="Subtítulo 2">
            <a:extLst>
              <a:ext uri="{FF2B5EF4-FFF2-40B4-BE49-F238E27FC236}">
                <a16:creationId xmlns:a16="http://schemas.microsoft.com/office/drawing/2014/main" id="{5F6AFA29-8B02-CA6D-109B-B1379630225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@Alexandre Santos, Rui Alves | </a:t>
            </a:r>
            <a:r>
              <a:rPr lang="pt-PT" sz="900" b="1" dirty="0">
                <a:solidFill>
                  <a:srgbClr val="C00000"/>
                </a:solidFill>
                <a:latin typeface="Arial" charset="0"/>
                <a:ea typeface="Arial" charset="0"/>
                <a:cs typeface="Arial" charset="0"/>
              </a:rPr>
              <a:t>Unidade Curricular: INTEGRAÇÃO DE SISTEMAS </a:t>
            </a:r>
            <a:r>
              <a:rPr lang="pt-PT" sz="900" dirty="0">
                <a:latin typeface="Arial" charset="0"/>
                <a:ea typeface="Arial" charset="0"/>
                <a:cs typeface="Arial" charset="0"/>
              </a:rPr>
              <a:t>– Ano Letivo 2023/2024 – </a:t>
            </a:r>
            <a:r>
              <a:rPr lang="pt-PT" sz="900" b="1" dirty="0">
                <a:latin typeface="Arial" charset="0"/>
                <a:ea typeface="Arial" charset="0"/>
                <a:cs typeface="Arial" charset="0"/>
              </a:rPr>
              <a:t>Trabalho Prático 1-B</a:t>
            </a:r>
          </a:p>
        </p:txBody>
      </p:sp>
    </p:spTree>
    <p:extLst>
      <p:ext uri="{BB962C8B-B14F-4D97-AF65-F5344CB8AC3E}">
        <p14:creationId xmlns:p14="http://schemas.microsoft.com/office/powerpoint/2010/main" val="81766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0244" name="Rectangle 11"/>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Dificuldades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19" name="Marcador de Posição de Conteúdo 2"/>
          <p:cNvSpPr txBox="1">
            <a:spLocks/>
          </p:cNvSpPr>
          <p:nvPr/>
        </p:nvSpPr>
        <p:spPr>
          <a:xfrm>
            <a:off x="457200" y="1219200"/>
            <a:ext cx="8229600" cy="4937760"/>
          </a:xfrm>
          <a:prstGeom prst="rect">
            <a:avLst/>
          </a:prstGeom>
        </p:spPr>
        <p:txBody>
          <a:bodyPr vert="horz" lIns="91440" tIns="45720" rIns="91440" bIns="45720" rtlCol="0">
            <a:normAutofit/>
          </a:bodyPr>
          <a:lstStyle/>
          <a:p>
            <a:pPr>
              <a:lnSpc>
                <a:spcPct val="150000"/>
              </a:lnSpc>
            </a:pPr>
            <a:r>
              <a:rPr lang="en-US" sz="1800" dirty="0">
                <a:solidFill>
                  <a:srgbClr val="FFC000"/>
                </a:solidFill>
                <a:cs typeface="Arial" panose="020B0604020202020204" pitchFamily="34" charset="0"/>
              </a:rPr>
              <a:t>■ </a:t>
            </a:r>
            <a:r>
              <a:rPr lang="pt-PT" dirty="0">
                <a:latin typeface="Arial" pitchFamily="34" charset="0"/>
                <a:cs typeface="Arial" pitchFamily="34" charset="0"/>
              </a:rPr>
              <a:t>Criação da estrutura do </a:t>
            </a:r>
            <a:r>
              <a:rPr lang="pt-PT" dirty="0" err="1">
                <a:latin typeface="Arial" pitchFamily="34" charset="0"/>
                <a:cs typeface="Arial" pitchFamily="34" charset="0"/>
              </a:rPr>
              <a:t>schema</a:t>
            </a:r>
            <a:endParaRPr lang="pt-PT" dirty="0">
              <a:latin typeface="Arial" pitchFamily="34" charset="0"/>
              <a:cs typeface="Arial" pitchFamily="34" charset="0"/>
            </a:endParaRPr>
          </a:p>
          <a:p>
            <a:pPr>
              <a:lnSpc>
                <a:spcPct val="150000"/>
              </a:lnSpc>
            </a:pPr>
            <a:r>
              <a:rPr lang="en-US" sz="1800" dirty="0">
                <a:solidFill>
                  <a:srgbClr val="FFC000"/>
                </a:solidFill>
                <a:cs typeface="Arial" panose="020B0604020202020204" pitchFamily="34" charset="0"/>
              </a:rPr>
              <a:t>■ </a:t>
            </a:r>
            <a:r>
              <a:rPr lang="pt-PT" dirty="0">
                <a:latin typeface="Arial" pitchFamily="34" charset="0"/>
                <a:cs typeface="Arial" pitchFamily="34" charset="0"/>
              </a:rPr>
              <a:t>Implementação da validação do XML com o </a:t>
            </a:r>
            <a:r>
              <a:rPr lang="pt-PT" dirty="0" err="1">
                <a:latin typeface="Arial" pitchFamily="34" charset="0"/>
                <a:cs typeface="Arial" pitchFamily="34" charset="0"/>
              </a:rPr>
              <a:t>schema</a:t>
            </a:r>
            <a:r>
              <a:rPr lang="pt-PT" dirty="0">
                <a:latin typeface="Arial" pitchFamily="34" charset="0"/>
                <a:cs typeface="Arial" pitchFamily="34" charset="0"/>
              </a:rPr>
              <a:t> usando o </a:t>
            </a:r>
            <a:r>
              <a:rPr lang="pt-PT" dirty="0" err="1">
                <a:latin typeface="Arial" pitchFamily="34" charset="0"/>
                <a:cs typeface="Arial" pitchFamily="34" charset="0"/>
              </a:rPr>
              <a:t>lxml</a:t>
            </a:r>
            <a:endParaRPr lang="pt-PT" dirty="0">
              <a:latin typeface="Arial" pitchFamily="34" charset="0"/>
              <a:cs typeface="Arial" pitchFamily="34" charset="0"/>
            </a:endParaRPr>
          </a:p>
          <a:p>
            <a:pPr>
              <a:lnSpc>
                <a:spcPct val="150000"/>
              </a:lnSpc>
            </a:pPr>
            <a:r>
              <a:rPr lang="en-US" sz="1800" dirty="0">
                <a:solidFill>
                  <a:srgbClr val="FFC000"/>
                </a:solidFill>
                <a:cs typeface="Arial" panose="020B0604020202020204" pitchFamily="34" charset="0"/>
              </a:rPr>
              <a:t>■ </a:t>
            </a:r>
            <a:r>
              <a:rPr lang="pt-PT" dirty="0">
                <a:latin typeface="Arial" pitchFamily="34" charset="0"/>
                <a:cs typeface="Arial" pitchFamily="34" charset="0"/>
              </a:rPr>
              <a:t>Integração das funções no </a:t>
            </a:r>
            <a:r>
              <a:rPr lang="pt-PT" dirty="0" err="1">
                <a:latin typeface="Arial" pitchFamily="34" charset="0"/>
                <a:cs typeface="Arial" pitchFamily="34" charset="0"/>
              </a:rPr>
              <a:t>xmlrpc</a:t>
            </a:r>
            <a:r>
              <a:rPr lang="pt-PT" dirty="0">
                <a:latin typeface="Arial" pitchFamily="34" charset="0"/>
                <a:cs typeface="Arial" pitchFamily="34" charset="0"/>
              </a:rPr>
              <a:t> devido aos </a:t>
            </a:r>
            <a:r>
              <a:rPr lang="pt-PT" dirty="0" err="1">
                <a:latin typeface="Arial" pitchFamily="34" charset="0"/>
                <a:cs typeface="Arial" pitchFamily="34" charset="0"/>
              </a:rPr>
              <a:t>imports</a:t>
            </a:r>
            <a:br>
              <a:rPr lang="pt-PT" dirty="0">
                <a:latin typeface="Arial" pitchFamily="34" charset="0"/>
                <a:cs typeface="Arial" pitchFamily="34" charset="0"/>
              </a:rPr>
            </a:br>
            <a:endParaRPr lang="pt-PT" sz="2000" dirty="0">
              <a:latin typeface="Arial" pitchFamily="34" charset="0"/>
              <a:cs typeface="Arial" pitchFamily="34" charset="0"/>
            </a:endParaRPr>
          </a:p>
          <a:p>
            <a:pPr lvl="0">
              <a:lnSpc>
                <a:spcPct val="200000"/>
              </a:lnSpc>
              <a:spcBef>
                <a:spcPct val="20000"/>
              </a:spcBef>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pic>
        <p:nvPicPr>
          <p:cNvPr id="9" name="Imagem 8">
            <a:extLst>
              <a:ext uri="{FF2B5EF4-FFF2-40B4-BE49-F238E27FC236}">
                <a16:creationId xmlns:a16="http://schemas.microsoft.com/office/drawing/2014/main" id="{81982921-1900-46B5-BE82-07BECCD63918}"/>
              </a:ext>
            </a:extLst>
          </p:cNvPr>
          <p:cNvPicPr>
            <a:picLocks noChangeAspect="1"/>
          </p:cNvPicPr>
          <p:nvPr/>
        </p:nvPicPr>
        <p:blipFill>
          <a:blip r:embed="rId4"/>
          <a:stretch>
            <a:fillRect/>
          </a:stretch>
        </p:blipFill>
        <p:spPr>
          <a:xfrm>
            <a:off x="0" y="6320212"/>
            <a:ext cx="9144000" cy="253252"/>
          </a:xfrm>
          <a:prstGeom prst="rect">
            <a:avLst/>
          </a:prstGeom>
        </p:spPr>
      </p:pic>
      <p:pic>
        <p:nvPicPr>
          <p:cNvPr id="13" name="Imagem 12">
            <a:extLst>
              <a:ext uri="{FF2B5EF4-FFF2-40B4-BE49-F238E27FC236}">
                <a16:creationId xmlns:a16="http://schemas.microsoft.com/office/drawing/2014/main" id="{BE263CB9-5E3B-4385-9450-974CDF0F6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5" name="Imagem 4">
            <a:extLst>
              <a:ext uri="{FF2B5EF4-FFF2-40B4-BE49-F238E27FC236}">
                <a16:creationId xmlns:a16="http://schemas.microsoft.com/office/drawing/2014/main" id="{4B69841B-4743-42E9-837A-73B87FC5C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8" name="Text Box 21">
            <a:extLst>
              <a:ext uri="{FF2B5EF4-FFF2-40B4-BE49-F238E27FC236}">
                <a16:creationId xmlns:a16="http://schemas.microsoft.com/office/drawing/2014/main" id="{ED633BE1-0D6E-2745-55CA-DE97E4F19359}"/>
              </a:ext>
            </a:extLst>
          </p:cNvPr>
          <p:cNvSpPr txBox="1">
            <a:spLocks noChangeArrowheads="1"/>
          </p:cNvSpPr>
          <p:nvPr/>
        </p:nvSpPr>
        <p:spPr bwMode="auto">
          <a:xfrm>
            <a:off x="371476" y="169862"/>
            <a:ext cx="6138752" cy="276999"/>
          </a:xfrm>
          <a:prstGeom prst="rect">
            <a:avLst/>
          </a:prstGeom>
          <a:noFill/>
          <a:ln w="9525">
            <a:noFill/>
            <a:miter lim="800000"/>
            <a:headEnd/>
            <a:tailEnd/>
          </a:ln>
          <a:effectLst/>
        </p:spPr>
        <p:txBody>
          <a:bodyPr wrap="square">
            <a:spAutoFit/>
          </a:bodyPr>
          <a:lstStyle/>
          <a:p>
            <a:pPr>
              <a:spcBef>
                <a:spcPct val="50000"/>
              </a:spcBef>
              <a:defRPr/>
            </a:pPr>
            <a:r>
              <a:rPr lang="pt-PT" sz="1200" b="1" dirty="0">
                <a:effectLst>
                  <a:outerShdw blurRad="38100" dist="38100" dir="2700000" algn="tl">
                    <a:srgbClr val="C0C0C0"/>
                  </a:outerShdw>
                </a:effectLst>
                <a:latin typeface="Arial" charset="0"/>
              </a:rPr>
              <a:t>INTEGRAÇÃO DE SISTEMAS – TRABALHO PRÁTICO 1-B - Sistemas Distribuídos </a:t>
            </a:r>
          </a:p>
        </p:txBody>
      </p:sp>
      <p:sp>
        <p:nvSpPr>
          <p:cNvPr id="10" name="Rectângulo 19">
            <a:extLst>
              <a:ext uri="{FF2B5EF4-FFF2-40B4-BE49-F238E27FC236}">
                <a16:creationId xmlns:a16="http://schemas.microsoft.com/office/drawing/2014/main" id="{5CD9427E-0EE9-2894-BA75-507430F32E79}"/>
              </a:ext>
            </a:extLst>
          </p:cNvPr>
          <p:cNvSpPr/>
          <p:nvPr/>
        </p:nvSpPr>
        <p:spPr>
          <a:xfrm>
            <a:off x="6519753" y="553019"/>
            <a:ext cx="252106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sp>
        <p:nvSpPr>
          <p:cNvPr id="11" name="Subtítulo 2">
            <a:extLst>
              <a:ext uri="{FF2B5EF4-FFF2-40B4-BE49-F238E27FC236}">
                <a16:creationId xmlns:a16="http://schemas.microsoft.com/office/drawing/2014/main" id="{5F6AFA29-8B02-CA6D-109B-B1379630225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@Alexandre Santos, Rui Alves | </a:t>
            </a:r>
            <a:r>
              <a:rPr lang="pt-PT" sz="900" b="1" dirty="0">
                <a:solidFill>
                  <a:srgbClr val="C00000"/>
                </a:solidFill>
                <a:latin typeface="Arial" charset="0"/>
                <a:ea typeface="Arial" charset="0"/>
                <a:cs typeface="Arial" charset="0"/>
              </a:rPr>
              <a:t>Unidade Curricular: INTEGRAÇÃO DE SISTEMAS </a:t>
            </a:r>
            <a:r>
              <a:rPr lang="pt-PT" sz="900" dirty="0">
                <a:latin typeface="Arial" charset="0"/>
                <a:ea typeface="Arial" charset="0"/>
                <a:cs typeface="Arial" charset="0"/>
              </a:rPr>
              <a:t>– Ano Letivo 2023/2024 – </a:t>
            </a:r>
            <a:r>
              <a:rPr lang="pt-PT" sz="900" b="1" dirty="0">
                <a:latin typeface="Arial" charset="0"/>
                <a:ea typeface="Arial" charset="0"/>
                <a:cs typeface="Arial" charset="0"/>
              </a:rPr>
              <a:t>Trabalho Prático 1-B</a:t>
            </a:r>
          </a:p>
        </p:txBody>
      </p:sp>
    </p:spTree>
    <p:extLst>
      <p:ext uri="{BB962C8B-B14F-4D97-AF65-F5344CB8AC3E}">
        <p14:creationId xmlns:p14="http://schemas.microsoft.com/office/powerpoint/2010/main" val="212940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0244" name="Rectangle 11"/>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Conclusão</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19" name="Marcador de Posição de Conteúdo 2"/>
          <p:cNvSpPr txBox="1">
            <a:spLocks/>
          </p:cNvSpPr>
          <p:nvPr/>
        </p:nvSpPr>
        <p:spPr>
          <a:xfrm>
            <a:off x="457200" y="1219200"/>
            <a:ext cx="8229600" cy="4937760"/>
          </a:xfrm>
          <a:prstGeom prst="rect">
            <a:avLst/>
          </a:prstGeom>
        </p:spPr>
        <p:txBody>
          <a:bodyPr vert="horz" lIns="91440" tIns="45720" rIns="91440" bIns="45720" rtlCol="0">
            <a:normAutofit fontScale="92500" lnSpcReduction="10000"/>
          </a:bodyPr>
          <a:lstStyle/>
          <a:p>
            <a:pPr>
              <a:lnSpc>
                <a:spcPct val="150000"/>
              </a:lnSpc>
            </a:pPr>
            <a:r>
              <a:rPr lang="pt-PT" sz="1900" dirty="0">
                <a:cs typeface="Arial" panose="020B0604020202020204" pitchFamily="34" charset="0"/>
              </a:rPr>
              <a:t>Este trabalho prático em Integração de Sistemas destacou-se pela implementação eficaz de uma solução abrangente. Escolhe-mos um </a:t>
            </a:r>
            <a:r>
              <a:rPr lang="pt-PT" sz="1900" dirty="0" err="1">
                <a:cs typeface="Arial" panose="020B0604020202020204" pitchFamily="34" charset="0"/>
              </a:rPr>
              <a:t>dataset</a:t>
            </a:r>
            <a:r>
              <a:rPr lang="pt-PT" sz="1900" dirty="0">
                <a:cs typeface="Arial" panose="020B0604020202020204" pitchFamily="34" charset="0"/>
              </a:rPr>
              <a:t> específico do </a:t>
            </a:r>
            <a:r>
              <a:rPr lang="pt-PT" sz="1900" dirty="0" err="1">
                <a:cs typeface="Arial" panose="020B0604020202020204" pitchFamily="34" charset="0"/>
              </a:rPr>
              <a:t>Kaggle</a:t>
            </a:r>
            <a:r>
              <a:rPr lang="pt-PT" sz="1900" dirty="0">
                <a:cs typeface="Arial" panose="020B0604020202020204" pitchFamily="34" charset="0"/>
              </a:rPr>
              <a:t> em CSV, aplicando habilmente os conceitos aprendidos para criar um novo formato XML e o seu respetivo </a:t>
            </a:r>
            <a:r>
              <a:rPr lang="pt-PT" sz="1900" dirty="0" err="1">
                <a:cs typeface="Arial" panose="020B0604020202020204" pitchFamily="34" charset="0"/>
              </a:rPr>
              <a:t>Schema</a:t>
            </a:r>
            <a:r>
              <a:rPr lang="pt-PT" sz="1900" dirty="0">
                <a:cs typeface="Arial" panose="020B0604020202020204" pitchFamily="34" charset="0"/>
              </a:rPr>
              <a:t>. A inclusão de informações de localização, obtidas via </a:t>
            </a:r>
            <a:r>
              <a:rPr lang="pt-PT" sz="1900" dirty="0" err="1">
                <a:cs typeface="Arial" panose="020B0604020202020204" pitchFamily="34" charset="0"/>
              </a:rPr>
              <a:t>Nominatim</a:t>
            </a:r>
            <a:r>
              <a:rPr lang="pt-PT" sz="1900" dirty="0">
                <a:cs typeface="Arial" panose="020B0604020202020204" pitchFamily="34" charset="0"/>
              </a:rPr>
              <a:t>, enriqueceu o conteúdo, enquanto a integração com o </a:t>
            </a:r>
            <a:r>
              <a:rPr lang="pt-PT" sz="1900" dirty="0" err="1">
                <a:cs typeface="Arial" panose="020B0604020202020204" pitchFamily="34" charset="0"/>
              </a:rPr>
              <a:t>PostgreSQL</a:t>
            </a:r>
            <a:r>
              <a:rPr lang="pt-PT" sz="1900" dirty="0">
                <a:cs typeface="Arial" panose="020B0604020202020204" pitchFamily="34" charset="0"/>
              </a:rPr>
              <a:t>, através de métodos XMLRPC, solidificou a base do projeto.</a:t>
            </a:r>
          </a:p>
          <a:p>
            <a:pPr>
              <a:lnSpc>
                <a:spcPct val="150000"/>
              </a:lnSpc>
            </a:pPr>
            <a:endParaRPr lang="pt-PT" sz="1900" dirty="0">
              <a:cs typeface="Arial" panose="020B0604020202020204" pitchFamily="34" charset="0"/>
            </a:endParaRPr>
          </a:p>
          <a:p>
            <a:pPr>
              <a:lnSpc>
                <a:spcPct val="150000"/>
              </a:lnSpc>
            </a:pPr>
            <a:r>
              <a:rPr lang="pt-PT" sz="1900" dirty="0">
                <a:cs typeface="Arial" panose="020B0604020202020204" pitchFamily="34" charset="0"/>
              </a:rPr>
              <a:t>A solução oferece flexibilidade, permitindo a adição e remoção de ficheiros XML, além de disponibilizar funcionalidades avançadas através de função RPC. Este projeto não só aprimorou as nossas competências práticas, mas também proporcionou uma visão aprofundada das complexidades envolvidas na integração de sistemas e na gestão de dados estruturados.</a:t>
            </a: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pic>
        <p:nvPicPr>
          <p:cNvPr id="9" name="Imagem 8">
            <a:extLst>
              <a:ext uri="{FF2B5EF4-FFF2-40B4-BE49-F238E27FC236}">
                <a16:creationId xmlns:a16="http://schemas.microsoft.com/office/drawing/2014/main" id="{81982921-1900-46B5-BE82-07BECCD63918}"/>
              </a:ext>
            </a:extLst>
          </p:cNvPr>
          <p:cNvPicPr>
            <a:picLocks noChangeAspect="1"/>
          </p:cNvPicPr>
          <p:nvPr/>
        </p:nvPicPr>
        <p:blipFill>
          <a:blip r:embed="rId4"/>
          <a:stretch>
            <a:fillRect/>
          </a:stretch>
        </p:blipFill>
        <p:spPr>
          <a:xfrm>
            <a:off x="0" y="6320212"/>
            <a:ext cx="9144000" cy="253252"/>
          </a:xfrm>
          <a:prstGeom prst="rect">
            <a:avLst/>
          </a:prstGeom>
        </p:spPr>
      </p:pic>
      <p:pic>
        <p:nvPicPr>
          <p:cNvPr id="13" name="Imagem 12">
            <a:extLst>
              <a:ext uri="{FF2B5EF4-FFF2-40B4-BE49-F238E27FC236}">
                <a16:creationId xmlns:a16="http://schemas.microsoft.com/office/drawing/2014/main" id="{BE263CB9-5E3B-4385-9450-974CDF0F6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5" name="Imagem 4">
            <a:extLst>
              <a:ext uri="{FF2B5EF4-FFF2-40B4-BE49-F238E27FC236}">
                <a16:creationId xmlns:a16="http://schemas.microsoft.com/office/drawing/2014/main" id="{4B69841B-4743-42E9-837A-73B87FC5C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8" name="Text Box 21">
            <a:extLst>
              <a:ext uri="{FF2B5EF4-FFF2-40B4-BE49-F238E27FC236}">
                <a16:creationId xmlns:a16="http://schemas.microsoft.com/office/drawing/2014/main" id="{ED633BE1-0D6E-2745-55CA-DE97E4F19359}"/>
              </a:ext>
            </a:extLst>
          </p:cNvPr>
          <p:cNvSpPr txBox="1">
            <a:spLocks noChangeArrowheads="1"/>
          </p:cNvSpPr>
          <p:nvPr/>
        </p:nvSpPr>
        <p:spPr bwMode="auto">
          <a:xfrm>
            <a:off x="371476" y="169862"/>
            <a:ext cx="6138752" cy="276999"/>
          </a:xfrm>
          <a:prstGeom prst="rect">
            <a:avLst/>
          </a:prstGeom>
          <a:noFill/>
          <a:ln w="9525">
            <a:noFill/>
            <a:miter lim="800000"/>
            <a:headEnd/>
            <a:tailEnd/>
          </a:ln>
          <a:effectLst/>
        </p:spPr>
        <p:txBody>
          <a:bodyPr wrap="square">
            <a:spAutoFit/>
          </a:bodyPr>
          <a:lstStyle/>
          <a:p>
            <a:pPr>
              <a:spcBef>
                <a:spcPct val="50000"/>
              </a:spcBef>
              <a:defRPr/>
            </a:pPr>
            <a:r>
              <a:rPr lang="pt-PT" sz="1200" b="1" dirty="0">
                <a:effectLst>
                  <a:outerShdw blurRad="38100" dist="38100" dir="2700000" algn="tl">
                    <a:srgbClr val="C0C0C0"/>
                  </a:outerShdw>
                </a:effectLst>
                <a:latin typeface="Arial" charset="0"/>
              </a:rPr>
              <a:t>INTEGRAÇÃO DE SISTEMAS – TRABALHO PRÁTICO 1-B - Sistemas Distribuídos </a:t>
            </a:r>
          </a:p>
        </p:txBody>
      </p:sp>
      <p:sp>
        <p:nvSpPr>
          <p:cNvPr id="10" name="Rectângulo 19">
            <a:extLst>
              <a:ext uri="{FF2B5EF4-FFF2-40B4-BE49-F238E27FC236}">
                <a16:creationId xmlns:a16="http://schemas.microsoft.com/office/drawing/2014/main" id="{5CD9427E-0EE9-2894-BA75-507430F32E79}"/>
              </a:ext>
            </a:extLst>
          </p:cNvPr>
          <p:cNvSpPr/>
          <p:nvPr/>
        </p:nvSpPr>
        <p:spPr>
          <a:xfrm>
            <a:off x="6519753" y="553019"/>
            <a:ext cx="252106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sp>
        <p:nvSpPr>
          <p:cNvPr id="11" name="Subtítulo 2">
            <a:extLst>
              <a:ext uri="{FF2B5EF4-FFF2-40B4-BE49-F238E27FC236}">
                <a16:creationId xmlns:a16="http://schemas.microsoft.com/office/drawing/2014/main" id="{5F6AFA29-8B02-CA6D-109B-B1379630225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@Alexandre Santos, Rui Alves | </a:t>
            </a:r>
            <a:r>
              <a:rPr lang="pt-PT" sz="900" b="1" dirty="0">
                <a:solidFill>
                  <a:srgbClr val="C00000"/>
                </a:solidFill>
                <a:latin typeface="Arial" charset="0"/>
                <a:ea typeface="Arial" charset="0"/>
                <a:cs typeface="Arial" charset="0"/>
              </a:rPr>
              <a:t>Unidade Curricular: INTEGRAÇÃO DE SISTEMAS </a:t>
            </a:r>
            <a:r>
              <a:rPr lang="pt-PT" sz="900" dirty="0">
                <a:latin typeface="Arial" charset="0"/>
                <a:ea typeface="Arial" charset="0"/>
                <a:cs typeface="Arial" charset="0"/>
              </a:rPr>
              <a:t>– Ano Letivo 2023/2024 – </a:t>
            </a:r>
            <a:r>
              <a:rPr lang="pt-PT" sz="900" b="1" dirty="0">
                <a:latin typeface="Arial" charset="0"/>
                <a:ea typeface="Arial" charset="0"/>
                <a:cs typeface="Arial" charset="0"/>
              </a:rPr>
              <a:t>Trabalho Prático 1-B</a:t>
            </a:r>
          </a:p>
        </p:txBody>
      </p:sp>
    </p:spTree>
    <p:extLst>
      <p:ext uri="{BB962C8B-B14F-4D97-AF65-F5344CB8AC3E}">
        <p14:creationId xmlns:p14="http://schemas.microsoft.com/office/powerpoint/2010/main" val="91802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en-US" sz="2000" b="1" dirty="0">
                <a:effectLst>
                  <a:outerShdw blurRad="38100" dist="38100" dir="2700000" algn="tl">
                    <a:srgbClr val="C0C0C0"/>
                  </a:outerShdw>
                </a:effectLst>
                <a:latin typeface="Arial" pitchFamily="34" charset="0"/>
                <a:cs typeface="Arial" pitchFamily="34" charset="0"/>
              </a:rPr>
              <a:t>6</a:t>
            </a:r>
            <a:r>
              <a:rPr lang="en-US" sz="2000" b="1" dirty="0">
                <a:latin typeface="Arial" pitchFamily="34" charset="0"/>
                <a:cs typeface="Arial" pitchFamily="34" charset="0"/>
              </a:rPr>
              <a:t>. </a:t>
            </a:r>
            <a:r>
              <a:rPr lang="en-US" sz="2000" b="1" dirty="0" err="1">
                <a:latin typeface="Arial" pitchFamily="34" charset="0"/>
                <a:cs typeface="Arial" pitchFamily="34" charset="0"/>
              </a:rPr>
              <a:t>Bibliografia</a:t>
            </a:r>
            <a:r>
              <a:rPr lang="en-US" sz="2000" b="1" dirty="0">
                <a:latin typeface="Arial" pitchFamily="34" charset="0"/>
                <a:cs typeface="Arial" pitchFamily="34" charset="0"/>
              </a:rPr>
              <a:t> e </a:t>
            </a:r>
            <a:r>
              <a:rPr lang="en-US" sz="2000" b="1" dirty="0" err="1">
                <a:latin typeface="Arial" pitchFamily="34" charset="0"/>
                <a:cs typeface="Arial" pitchFamily="34" charset="0"/>
              </a:rPr>
              <a:t>Referências</a:t>
            </a:r>
            <a:r>
              <a:rPr lang="en-US" sz="2000" b="1" dirty="0">
                <a:latin typeface="Arial" pitchFamily="34" charset="0"/>
                <a:cs typeface="Arial" pitchFamily="34" charset="0"/>
              </a:rPr>
              <a:t> Web </a:t>
            </a: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8" name="Content Placeholder 2"/>
          <p:cNvSpPr txBox="1">
            <a:spLocks/>
          </p:cNvSpPr>
          <p:nvPr/>
        </p:nvSpPr>
        <p:spPr>
          <a:xfrm>
            <a:off x="152400" y="1066800"/>
            <a:ext cx="8839200" cy="5257800"/>
          </a:xfrm>
          <a:prstGeom prst="rect">
            <a:avLst/>
          </a:prstGeom>
        </p:spPr>
        <p:txBody>
          <a:bodyPr vert="horz" lIns="91440" tIns="45720" rIns="91440" bIns="45720" rtlCol="0">
            <a:normAutofit/>
          </a:bodyPr>
          <a:lstStyle/>
          <a:p>
            <a:pPr>
              <a:lnSpc>
                <a:spcPct val="200000"/>
              </a:lnSpc>
              <a:spcBef>
                <a:spcPct val="20000"/>
              </a:spcBef>
              <a:defRPr/>
            </a:pPr>
            <a:r>
              <a:rPr lang="en-US" sz="1600" dirty="0">
                <a:solidFill>
                  <a:srgbClr val="FFC000"/>
                </a:solidFill>
                <a:cs typeface="Arial" panose="020B0604020202020204" pitchFamily="34" charset="0"/>
              </a:rPr>
              <a:t>■ </a:t>
            </a:r>
            <a:r>
              <a:rPr lang="en-US" sz="1600" dirty="0">
                <a:cs typeface="Arial" panose="020B0604020202020204" pitchFamily="34" charset="0"/>
              </a:rPr>
              <a:t>XML Validator - </a:t>
            </a:r>
            <a:r>
              <a:rPr lang="en-US" sz="1600" dirty="0">
                <a:cs typeface="Arial" panose="020B0604020202020204" pitchFamily="34" charset="0"/>
                <a:hlinkClick r:id="rId3"/>
              </a:rPr>
              <a:t>https://www.freeformatter.com/xml-validator-xsd.html</a:t>
            </a:r>
            <a:endParaRPr lang="en-US" sz="1600" dirty="0">
              <a:cs typeface="Arial" panose="020B0604020202020204" pitchFamily="34" charset="0"/>
            </a:endParaRPr>
          </a:p>
          <a:p>
            <a:pPr>
              <a:lnSpc>
                <a:spcPct val="200000"/>
              </a:lnSpc>
              <a:spcBef>
                <a:spcPct val="20000"/>
              </a:spcBef>
              <a:defRPr/>
            </a:pPr>
            <a:r>
              <a:rPr lang="en-US" sz="1600" dirty="0">
                <a:solidFill>
                  <a:srgbClr val="FFC000"/>
                </a:solidFill>
                <a:cs typeface="Arial" panose="020B0604020202020204" pitchFamily="34" charset="0"/>
              </a:rPr>
              <a:t>■ </a:t>
            </a:r>
            <a:r>
              <a:rPr lang="en-US" sz="1600" dirty="0">
                <a:cs typeface="Arial" panose="020B0604020202020204" pitchFamily="34" charset="0"/>
              </a:rPr>
              <a:t>XML Schema - </a:t>
            </a:r>
            <a:r>
              <a:rPr lang="en-US" sz="1600" dirty="0">
                <a:cs typeface="Arial" panose="020B0604020202020204" pitchFamily="34" charset="0"/>
                <a:hlinkClick r:id="rId4"/>
              </a:rPr>
              <a:t>https://www.liquid-technologies.com/xml-schema-tutorial/xsd-conventions</a:t>
            </a:r>
            <a:endParaRPr lang="en-US" sz="1600" dirty="0">
              <a:cs typeface="Arial" panose="020B0604020202020204" pitchFamily="34" charset="0"/>
            </a:endParaRPr>
          </a:p>
          <a:p>
            <a:pPr>
              <a:lnSpc>
                <a:spcPct val="200000"/>
              </a:lnSpc>
              <a:spcBef>
                <a:spcPct val="20000"/>
              </a:spcBef>
              <a:defRPr/>
            </a:pPr>
            <a:r>
              <a:rPr lang="en-US" sz="1600" dirty="0">
                <a:solidFill>
                  <a:srgbClr val="FFC000"/>
                </a:solidFill>
                <a:cs typeface="Arial" panose="020B0604020202020204" pitchFamily="34" charset="0"/>
              </a:rPr>
              <a:t>■ </a:t>
            </a:r>
            <a:r>
              <a:rPr lang="en-US" sz="1600" dirty="0">
                <a:cs typeface="Arial" panose="020B0604020202020204" pitchFamily="34" charset="0"/>
              </a:rPr>
              <a:t>XML Schema - </a:t>
            </a:r>
            <a:r>
              <a:rPr lang="en-US" sz="1600" dirty="0">
                <a:cs typeface="Arial" panose="020B0604020202020204" pitchFamily="34" charset="0"/>
                <a:hlinkClick r:id="rId5"/>
              </a:rPr>
              <a:t>https://www.w3schools.com/xml/schema_intro.asp</a:t>
            </a:r>
            <a:endParaRPr lang="en-US" sz="1600" dirty="0">
              <a:cs typeface="Arial" panose="020B0604020202020204" pitchFamily="34" charset="0"/>
            </a:endParaRPr>
          </a:p>
          <a:p>
            <a:pPr>
              <a:lnSpc>
                <a:spcPct val="200000"/>
              </a:lnSpc>
              <a:spcBef>
                <a:spcPct val="20000"/>
              </a:spcBef>
              <a:defRPr/>
            </a:pPr>
            <a:r>
              <a:rPr lang="en-US" sz="1600" dirty="0">
                <a:solidFill>
                  <a:srgbClr val="FFC000"/>
                </a:solidFill>
                <a:cs typeface="Arial" panose="020B0604020202020204" pitchFamily="34" charset="0"/>
              </a:rPr>
              <a:t>■ </a:t>
            </a:r>
            <a:r>
              <a:rPr lang="en-US" sz="1600" dirty="0">
                <a:cs typeface="Arial" panose="020B0604020202020204" pitchFamily="34" charset="0"/>
              </a:rPr>
              <a:t>RPC - </a:t>
            </a:r>
            <a:r>
              <a:rPr lang="en-US" sz="1600" dirty="0">
                <a:cs typeface="Arial" panose="020B0604020202020204" pitchFamily="34" charset="0"/>
                <a:hlinkClick r:id="rId6"/>
              </a:rPr>
              <a:t>https://www.techtarget.com/searchapparchitecture/definition/Remote-Procedure-Call-RPC</a:t>
            </a:r>
            <a:endParaRPr lang="en-US" sz="1600" dirty="0">
              <a:cs typeface="Arial" panose="020B0604020202020204" pitchFamily="34" charset="0"/>
            </a:endParaRPr>
          </a:p>
          <a:p>
            <a:pPr>
              <a:lnSpc>
                <a:spcPct val="200000"/>
              </a:lnSpc>
              <a:spcBef>
                <a:spcPct val="20000"/>
              </a:spcBef>
              <a:defRPr/>
            </a:pPr>
            <a:r>
              <a:rPr lang="en-US" sz="1600" dirty="0">
                <a:solidFill>
                  <a:srgbClr val="FFC000"/>
                </a:solidFill>
                <a:cs typeface="Arial" panose="020B0604020202020204" pitchFamily="34" charset="0"/>
              </a:rPr>
              <a:t>■ </a:t>
            </a:r>
            <a:r>
              <a:rPr lang="en-US" sz="1600" dirty="0">
                <a:cs typeface="Arial" panose="020B0604020202020204" pitchFamily="34" charset="0"/>
              </a:rPr>
              <a:t>Docker - </a:t>
            </a:r>
            <a:r>
              <a:rPr lang="en-US" sz="1600" dirty="0">
                <a:cs typeface="Arial" panose="020B0604020202020204" pitchFamily="34" charset="0"/>
                <a:hlinkClick r:id="rId7"/>
              </a:rPr>
              <a:t>https://docs.docker.com/get-started/overview/</a:t>
            </a:r>
          </a:p>
          <a:p>
            <a:pPr>
              <a:lnSpc>
                <a:spcPct val="200000"/>
              </a:lnSpc>
              <a:spcBef>
                <a:spcPct val="20000"/>
              </a:spcBef>
              <a:defRPr/>
            </a:pPr>
            <a:r>
              <a:rPr lang="en-US" sz="1600" dirty="0">
                <a:solidFill>
                  <a:srgbClr val="FFC000"/>
                </a:solidFill>
                <a:cs typeface="Arial" panose="020B0604020202020204" pitchFamily="34" charset="0"/>
              </a:rPr>
              <a:t>■ </a:t>
            </a:r>
            <a:r>
              <a:rPr lang="en-US" sz="1600" dirty="0">
                <a:cs typeface="Arial" panose="020B0604020202020204" pitchFamily="34" charset="0"/>
              </a:rPr>
              <a:t>IA ChatGPT - </a:t>
            </a:r>
            <a:r>
              <a:rPr lang="en-US" sz="1600" dirty="0">
                <a:cs typeface="Arial" panose="020B0604020202020204" pitchFamily="34" charset="0"/>
                <a:hlinkClick r:id="rId7"/>
              </a:rPr>
              <a:t>https://chat.openai.com/</a:t>
            </a:r>
            <a:endParaRPr lang="en-US" sz="1600" dirty="0">
              <a:cs typeface="Arial" panose="020B0604020202020204" pitchFamily="34" charset="0"/>
            </a:endParaRPr>
          </a:p>
        </p:txBody>
      </p:sp>
      <p:pic>
        <p:nvPicPr>
          <p:cNvPr id="15" name="Imagem 14">
            <a:extLst>
              <a:ext uri="{FF2B5EF4-FFF2-40B4-BE49-F238E27FC236}">
                <a16:creationId xmlns:a16="http://schemas.microsoft.com/office/drawing/2014/main" id="{5DEBD917-885F-4E14-9AAA-FA7433880DF4}"/>
              </a:ext>
            </a:extLst>
          </p:cNvPr>
          <p:cNvPicPr>
            <a:picLocks noChangeAspect="1"/>
          </p:cNvPicPr>
          <p:nvPr/>
        </p:nvPicPr>
        <p:blipFill>
          <a:blip r:embed="rId8"/>
          <a:stretch>
            <a:fillRect/>
          </a:stretch>
        </p:blipFill>
        <p:spPr>
          <a:xfrm>
            <a:off x="101225" y="904241"/>
            <a:ext cx="9014192" cy="266482"/>
          </a:xfrm>
          <a:prstGeom prst="rect">
            <a:avLst/>
          </a:prstGeom>
        </p:spPr>
      </p:pic>
      <p:pic>
        <p:nvPicPr>
          <p:cNvPr id="28" name="Imagem 27">
            <a:extLst>
              <a:ext uri="{FF2B5EF4-FFF2-40B4-BE49-F238E27FC236}">
                <a16:creationId xmlns:a16="http://schemas.microsoft.com/office/drawing/2014/main" id="{BC0DA002-1D3A-41DC-B132-1A19805390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0">
            <a:extLst>
              <a:ext uri="{FF2B5EF4-FFF2-40B4-BE49-F238E27FC236}">
                <a16:creationId xmlns:a16="http://schemas.microsoft.com/office/drawing/2014/main" id="{1204D73C-759C-3E01-1E9B-19D68FC71E2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3" name="Rectangle 11">
            <a:extLst>
              <a:ext uri="{FF2B5EF4-FFF2-40B4-BE49-F238E27FC236}">
                <a16:creationId xmlns:a16="http://schemas.microsoft.com/office/drawing/2014/main" id="{66F8E842-06BB-5B20-ECE1-C729A90ED05D}"/>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4" name="Imagem 3">
            <a:extLst>
              <a:ext uri="{FF2B5EF4-FFF2-40B4-BE49-F238E27FC236}">
                <a16:creationId xmlns:a16="http://schemas.microsoft.com/office/drawing/2014/main" id="{8E16A8DF-702E-2F9F-FC6A-BBE9CEF5C36F}"/>
              </a:ext>
            </a:extLst>
          </p:cNvPr>
          <p:cNvPicPr>
            <a:picLocks noChangeAspect="1"/>
          </p:cNvPicPr>
          <p:nvPr/>
        </p:nvPicPr>
        <p:blipFill>
          <a:blip r:embed="rId10"/>
          <a:stretch>
            <a:fillRect/>
          </a:stretch>
        </p:blipFill>
        <p:spPr>
          <a:xfrm>
            <a:off x="0" y="6320212"/>
            <a:ext cx="9144000" cy="253252"/>
          </a:xfrm>
          <a:prstGeom prst="rect">
            <a:avLst/>
          </a:prstGeom>
        </p:spPr>
      </p:pic>
      <p:pic>
        <p:nvPicPr>
          <p:cNvPr id="5" name="Imagem 4">
            <a:extLst>
              <a:ext uri="{FF2B5EF4-FFF2-40B4-BE49-F238E27FC236}">
                <a16:creationId xmlns:a16="http://schemas.microsoft.com/office/drawing/2014/main" id="{6678794F-9054-EA7B-B1E0-DF67F1547B8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8" name="Text Box 21">
            <a:extLst>
              <a:ext uri="{FF2B5EF4-FFF2-40B4-BE49-F238E27FC236}">
                <a16:creationId xmlns:a16="http://schemas.microsoft.com/office/drawing/2014/main" id="{F4BB6CF2-DEBC-A61C-8393-BAA3152FA438}"/>
              </a:ext>
            </a:extLst>
          </p:cNvPr>
          <p:cNvSpPr txBox="1">
            <a:spLocks noChangeArrowheads="1"/>
          </p:cNvSpPr>
          <p:nvPr/>
        </p:nvSpPr>
        <p:spPr bwMode="auto">
          <a:xfrm>
            <a:off x="371476" y="169862"/>
            <a:ext cx="6138752" cy="276999"/>
          </a:xfrm>
          <a:prstGeom prst="rect">
            <a:avLst/>
          </a:prstGeom>
          <a:noFill/>
          <a:ln w="9525">
            <a:noFill/>
            <a:miter lim="800000"/>
            <a:headEnd/>
            <a:tailEnd/>
          </a:ln>
          <a:effectLst/>
        </p:spPr>
        <p:txBody>
          <a:bodyPr wrap="square">
            <a:spAutoFit/>
          </a:bodyPr>
          <a:lstStyle/>
          <a:p>
            <a:pPr>
              <a:spcBef>
                <a:spcPct val="50000"/>
              </a:spcBef>
              <a:defRPr/>
            </a:pPr>
            <a:r>
              <a:rPr lang="pt-PT" sz="1200" b="1" dirty="0">
                <a:effectLst>
                  <a:outerShdw blurRad="38100" dist="38100" dir="2700000" algn="tl">
                    <a:srgbClr val="C0C0C0"/>
                  </a:outerShdw>
                </a:effectLst>
                <a:latin typeface="Arial" charset="0"/>
              </a:rPr>
              <a:t>INTEGRAÇÃO DE SISTEMAS – TRABALHO PRÁTICO 1-B - Sistemas Distribuídos </a:t>
            </a:r>
          </a:p>
        </p:txBody>
      </p:sp>
      <p:sp>
        <p:nvSpPr>
          <p:cNvPr id="9" name="Rectângulo 19">
            <a:extLst>
              <a:ext uri="{FF2B5EF4-FFF2-40B4-BE49-F238E27FC236}">
                <a16:creationId xmlns:a16="http://schemas.microsoft.com/office/drawing/2014/main" id="{99141EEF-BD04-2BB1-EE43-FC517634515A}"/>
              </a:ext>
            </a:extLst>
          </p:cNvPr>
          <p:cNvSpPr/>
          <p:nvPr/>
        </p:nvSpPr>
        <p:spPr>
          <a:xfrm>
            <a:off x="6519753" y="553019"/>
            <a:ext cx="252106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sp>
        <p:nvSpPr>
          <p:cNvPr id="10" name="Subtítulo 2">
            <a:extLst>
              <a:ext uri="{FF2B5EF4-FFF2-40B4-BE49-F238E27FC236}">
                <a16:creationId xmlns:a16="http://schemas.microsoft.com/office/drawing/2014/main" id="{28A63F3F-5ECE-C18D-4DE1-CEF49DF5F2D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@Alexandre Santos, Rui Alves | </a:t>
            </a:r>
            <a:r>
              <a:rPr lang="pt-PT" sz="900" b="1" dirty="0">
                <a:solidFill>
                  <a:srgbClr val="C00000"/>
                </a:solidFill>
                <a:latin typeface="Arial" charset="0"/>
                <a:ea typeface="Arial" charset="0"/>
                <a:cs typeface="Arial" charset="0"/>
              </a:rPr>
              <a:t>Unidade Curricular: INTEGRAÇÃO DE SISTEMAS </a:t>
            </a:r>
            <a:r>
              <a:rPr lang="pt-PT" sz="900" dirty="0">
                <a:latin typeface="Arial" charset="0"/>
                <a:ea typeface="Arial" charset="0"/>
                <a:cs typeface="Arial" charset="0"/>
              </a:rPr>
              <a:t>– Ano Letivo 2023/2024 – </a:t>
            </a:r>
            <a:r>
              <a:rPr lang="pt-PT" sz="900" b="1" dirty="0">
                <a:latin typeface="Arial" charset="0"/>
                <a:ea typeface="Arial" charset="0"/>
                <a:cs typeface="Arial" charset="0"/>
              </a:rPr>
              <a:t>Trabalho Prático 1-B</a:t>
            </a:r>
          </a:p>
        </p:txBody>
      </p:sp>
    </p:spTree>
    <p:extLst>
      <p:ext uri="{BB962C8B-B14F-4D97-AF65-F5344CB8AC3E}">
        <p14:creationId xmlns:p14="http://schemas.microsoft.com/office/powerpoint/2010/main" val="159094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4282</TotalTime>
  <Words>557</Words>
  <Application>Microsoft Office PowerPoint</Application>
  <PresentationFormat>Apresentação no Ecrã (4:3)</PresentationFormat>
  <Paragraphs>79</Paragraphs>
  <Slides>7</Slides>
  <Notes>5</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7</vt:i4>
      </vt:variant>
    </vt:vector>
  </HeadingPairs>
  <TitlesOfParts>
    <vt:vector size="10" baseType="lpstr">
      <vt:lpstr>Arial</vt:lpstr>
      <vt:lpstr>Calibri</vt:lpstr>
      <vt:lpstr>Tema do Office</vt:lpstr>
      <vt:lpstr>INTEGRAÇÃO DE SISTEMAS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Rui Alves</cp:lastModifiedBy>
  <cp:revision>229</cp:revision>
  <cp:lastPrinted>2020-09-27T18:04:57Z</cp:lastPrinted>
  <dcterms:created xsi:type="dcterms:W3CDTF">2011-05-31T09:21:51Z</dcterms:created>
  <dcterms:modified xsi:type="dcterms:W3CDTF">2023-11-25T15:53:56Z</dcterms:modified>
</cp:coreProperties>
</file>