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69D5370-2606-4DE8-A0A8-D9FAAC06F381}">
  <a:tblStyle styleId="{A69D5370-2606-4DE8-A0A8-D9FAAC06F38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69b22b591e_0_0:notes"/>
          <p:cNvSpPr txBox="1"/>
          <p:nvPr/>
        </p:nvSpPr>
        <p:spPr>
          <a:xfrm>
            <a:off x="3885453" y="8686373"/>
            <a:ext cx="2970900" cy="456300"/>
          </a:xfrm>
          <a:prstGeom prst="rect">
            <a:avLst/>
          </a:prstGeom>
          <a:noFill/>
          <a:ln>
            <a:noFill/>
          </a:ln>
        </p:spPr>
        <p:txBody>
          <a:bodyPr anchorCtr="0" anchor="b" bIns="44700" lIns="89375" spcFirstLastPara="1" rIns="89375" wrap="square" tIns="44700">
            <a:noAutofit/>
          </a:bodyPr>
          <a:lstStyle/>
          <a:p>
            <a:pPr indent="0" lvl="0" marL="0" marR="0" rtl="0" algn="r">
              <a:spcBef>
                <a:spcPts val="0"/>
              </a:spcBef>
              <a:spcAft>
                <a:spcPts val="0"/>
              </a:spcAft>
              <a:buNone/>
            </a:pPr>
            <a:fld id="{00000000-1234-1234-1234-123412341234}" type="slidenum">
              <a:rPr lang="zh-TW" sz="1100">
                <a:solidFill>
                  <a:schemeClr val="dk1"/>
                </a:solidFill>
                <a:latin typeface="Arial"/>
                <a:ea typeface="Arial"/>
                <a:cs typeface="Arial"/>
                <a:sym typeface="Arial"/>
              </a:rPr>
              <a:t>‹#›</a:t>
            </a:fld>
            <a:endParaRPr sz="1100">
              <a:solidFill>
                <a:schemeClr val="dk1"/>
              </a:solidFill>
              <a:latin typeface="Arial"/>
              <a:ea typeface="Arial"/>
              <a:cs typeface="Arial"/>
              <a:sym typeface="Arial"/>
            </a:endParaRPr>
          </a:p>
        </p:txBody>
      </p:sp>
      <p:sp>
        <p:nvSpPr>
          <p:cNvPr id="75" name="Google Shape;75;g269b22b591e_0_0:notes"/>
          <p:cNvSpPr/>
          <p:nvPr>
            <p:ph idx="2" type="sldImg"/>
          </p:nvPr>
        </p:nvSpPr>
        <p:spPr>
          <a:xfrm>
            <a:off x="130863" y="685057"/>
            <a:ext cx="6596400" cy="3431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6" name="Google Shape;76;g269b22b591e_0_0:notes"/>
          <p:cNvSpPr txBox="1"/>
          <p:nvPr>
            <p:ph idx="1" type="body"/>
          </p:nvPr>
        </p:nvSpPr>
        <p:spPr>
          <a:xfrm>
            <a:off x="685480" y="4343918"/>
            <a:ext cx="5487000" cy="4114500"/>
          </a:xfrm>
          <a:prstGeom prst="rect">
            <a:avLst/>
          </a:prstGeom>
          <a:noFill/>
          <a:ln>
            <a:noFill/>
          </a:ln>
        </p:spPr>
        <p:txBody>
          <a:bodyPr anchorCtr="0" anchor="t" bIns="44700" lIns="89375" spcFirstLastPara="1" rIns="89375" wrap="square" tIns="44700">
            <a:noAutofit/>
          </a:bodyPr>
          <a:lstStyle/>
          <a:p>
            <a:pPr indent="0" lvl="0" marL="0" rtl="0" algn="l">
              <a:spcBef>
                <a:spcPts val="0"/>
              </a:spcBef>
              <a:spcAft>
                <a:spcPts val="0"/>
              </a:spcAft>
              <a:buNone/>
            </a:pPr>
            <a:r>
              <a:rPr lang="zh-TW"/>
              <a:t>Today I’m going to announce homework 1. </a:t>
            </a:r>
            <a:endParaRPr/>
          </a:p>
          <a:p>
            <a:pPr indent="0" lvl="0" marL="0" rtl="0" algn="l">
              <a:lnSpc>
                <a:spcPct val="115000"/>
              </a:lnSpc>
              <a:spcBef>
                <a:spcPts val="0"/>
              </a:spcBef>
              <a:spcAft>
                <a:spcPts val="0"/>
              </a:spcAft>
              <a:buSzPts val="1100"/>
              <a:buNone/>
            </a:pPr>
            <a:r>
              <a:rPr lang="zh-TW"/>
              <a:t>In this course, each homework assignment is a crucial component of your academic score. Please don't hesitate to raise your hand if you have any questions during this announcememt.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69b22b591e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69b22b591e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zh-TW"/>
              <a:t>Your first task is to implement linear regression using the closed-form solution.You must display the calculated weights and intercepts for your linear model. It's important to note that there is a single correct solution for this task.</a:t>
            </a:r>
            <a:endParaRPr/>
          </a:p>
          <a:p>
            <a:pPr indent="0" lvl="0" marL="0" rtl="0" algn="l">
              <a:lnSpc>
                <a:spcPct val="115000"/>
              </a:lnSpc>
              <a:spcBef>
                <a:spcPts val="0"/>
              </a:spcBef>
              <a:spcAft>
                <a:spcPts val="0"/>
              </a:spcAft>
              <a:buClr>
                <a:schemeClr val="dk1"/>
              </a:buClr>
              <a:buSzPts val="1100"/>
              <a:buFont typeface="Arial"/>
              <a:buNone/>
            </a:pPr>
            <a:r>
              <a:rPr lang="zh-TW"/>
              <a:t>Here's a helpful tip: To validate the correctness of your implementation, you can cross-check your results using third-party libraries like scikit-learn.</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c7fd2fe751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c7fd2fe751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zh-TW">
                <a:solidFill>
                  <a:schemeClr val="dk1"/>
                </a:solidFill>
              </a:rPr>
              <a:t>For logistic Fisher’s Linear Discriminant, Implement FLD to reduce the dimension of the data from 2-dimensional to 1-dimensional.</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zh-TW">
                <a:solidFill>
                  <a:schemeClr val="dk1"/>
                </a:solidFill>
              </a:rPr>
              <a:t>You have to show the mean vectors of the two classes, the within-class scatter matrix SW, the between-class scatter matrix SB and finally the Fisher’s linear discriminant w.</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zh-TW">
                <a:solidFill>
                  <a:schemeClr val="dk1"/>
                </a:solidFill>
              </a:rPr>
              <a:t>After that, you have to obtain the predictions for the testing data by measuring the distance between the projected value of the testing data and the projected means of the training data for the two classes. Finally, you have to show the accuracy score of your model.</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c7fd2fe751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c7fd2fe751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69b22b591e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69b22b591e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We have already finished the main function, do not modify it and your code output will look like this.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6bae82475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6bae82475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6bae82475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6bae82475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69b22b591e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69b22b591e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About the report, please follow the report template format.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69b22b591e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69b22b591e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About submission, you have to Compress your code and report into a .zip file and submit it on E3. You should name your files correctly.</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69b22b591e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69b22b591e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69b22b591e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69b22b591e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69b22b591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69b22b591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69b22b591e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69b22b591e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69b22b591e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69b22b591e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69b22b591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69b22b591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Here are some links about this assignment, and these links are on E3 system too.</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69b22b591e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69b22b591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69b22b591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69b22b591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As previously mentioned, you will be implementing linear regression using only NumPy. NumPy is a powerful Python library that supports a wide range of array operations. We recommend that you have a basic understanding of NumPy before getting started. For instance, when performing element-wise multiplication, avoid writing code like this and instead utilize NumPy's multiplication function. Similarly, if you need to calculate element-wise square roots, there's no need to use the math library; simply use NumPy's numpy.sqrt() function.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c7fd2fe75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c7fd2fe75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 In the course, you learned about logistic regression, which is the process of finding the optimal values for the weights and the intercept of a </a:t>
            </a:r>
            <a:r>
              <a:rPr lang="zh-TW">
                <a:solidFill>
                  <a:schemeClr val="dk1"/>
                </a:solidFill>
              </a:rPr>
              <a:t>logistic model</a:t>
            </a:r>
            <a:r>
              <a:rPr lang="zh-TW"/>
              <a:t> to predict the probability of an event.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69b22b591e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69b22b591e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Therefore, the another approach is utilizing gradient descent to solve linear regression.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c7fd2fe751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c7fd2fe751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The second part is Fisher’s Linear Discriminant.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zh-TW"/>
              <a:t>In the course, you learned </a:t>
            </a:r>
            <a:r>
              <a:rPr lang="zh-TW">
                <a:solidFill>
                  <a:schemeClr val="dk1"/>
                </a:solidFill>
              </a:rPr>
              <a:t>about</a:t>
            </a:r>
            <a:r>
              <a:rPr lang="zh-TW"/>
              <a:t> </a:t>
            </a:r>
            <a:r>
              <a:rPr lang="zh-TW">
                <a:solidFill>
                  <a:schemeClr val="dk1"/>
                </a:solidFill>
              </a:rPr>
              <a:t>Fisher’s Linear Discriminant</a:t>
            </a:r>
            <a:r>
              <a:rPr lang="zh-TW"/>
              <a:t>, which seeks the projection w that gives a large distance between the projected data means while giving a small variance within each class.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69b22b591e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69b22b591e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6.png"/><Relationship Id="rId6"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_1">
    <p:bg>
      <p:bgPr>
        <a:gradFill>
          <a:gsLst>
            <a:gs pos="0">
              <a:srgbClr val="9A9ADF"/>
            </a:gs>
            <a:gs pos="31000">
              <a:srgbClr val="9A9ADF"/>
            </a:gs>
            <a:gs pos="100000">
              <a:srgbClr val="212167"/>
            </a:gs>
          </a:gsLst>
          <a:lin ang="10800025" scaled="0"/>
        </a:gradFill>
      </p:bgPr>
    </p:bg>
    <p:spTree>
      <p:nvGrpSpPr>
        <p:cNvPr id="50" name="Shape 50"/>
        <p:cNvGrpSpPr/>
        <p:nvPr/>
      </p:nvGrpSpPr>
      <p:grpSpPr>
        <a:xfrm>
          <a:off x="0" y="0"/>
          <a:ext cx="0" cy="0"/>
          <a:chOff x="0" y="0"/>
          <a:chExt cx="0" cy="0"/>
        </a:xfrm>
      </p:grpSpPr>
      <p:sp>
        <p:nvSpPr>
          <p:cNvPr id="51" name="Google Shape;51;p13"/>
          <p:cNvSpPr/>
          <p:nvPr/>
        </p:nvSpPr>
        <p:spPr>
          <a:xfrm>
            <a:off x="2107787" y="1400997"/>
            <a:ext cx="7036200" cy="24090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2" name="Google Shape;52;p13"/>
          <p:cNvSpPr/>
          <p:nvPr/>
        </p:nvSpPr>
        <p:spPr>
          <a:xfrm rot="10800000">
            <a:off x="395406" y="1400929"/>
            <a:ext cx="3331200" cy="2409000"/>
          </a:xfrm>
          <a:prstGeom prst="flowChartDelay">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53" name="Google Shape;53;p13"/>
          <p:cNvGrpSpPr/>
          <p:nvPr/>
        </p:nvGrpSpPr>
        <p:grpSpPr>
          <a:xfrm>
            <a:off x="3147004" y="4331494"/>
            <a:ext cx="1556778" cy="657676"/>
            <a:chOff x="-253" y="3137"/>
            <a:chExt cx="1281" cy="722"/>
          </a:xfrm>
        </p:grpSpPr>
        <p:sp>
          <p:nvSpPr>
            <p:cNvPr id="54" name="Google Shape;54;p13"/>
            <p:cNvSpPr/>
            <p:nvPr/>
          </p:nvSpPr>
          <p:spPr>
            <a:xfrm>
              <a:off x="600" y="3137"/>
              <a:ext cx="0" cy="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55" name="Google Shape;55;p13"/>
            <p:cNvSpPr/>
            <p:nvPr/>
          </p:nvSpPr>
          <p:spPr>
            <a:xfrm>
              <a:off x="1028" y="3476"/>
              <a:ext cx="0" cy="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56" name="Google Shape;56;p13"/>
            <p:cNvSpPr/>
            <p:nvPr/>
          </p:nvSpPr>
          <p:spPr>
            <a:xfrm>
              <a:off x="731" y="3627"/>
              <a:ext cx="0" cy="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57" name="Google Shape;57;p13"/>
            <p:cNvSpPr/>
            <p:nvPr/>
          </p:nvSpPr>
          <p:spPr>
            <a:xfrm>
              <a:off x="296" y="3859"/>
              <a:ext cx="0" cy="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58" name="Google Shape;58;p13"/>
            <p:cNvSpPr/>
            <p:nvPr/>
          </p:nvSpPr>
          <p:spPr>
            <a:xfrm>
              <a:off x="-196" y="3265"/>
              <a:ext cx="0" cy="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59" name="Google Shape;59;p13"/>
            <p:cNvSpPr/>
            <p:nvPr/>
          </p:nvSpPr>
          <p:spPr>
            <a:xfrm>
              <a:off x="-60" y="3438"/>
              <a:ext cx="300" cy="3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cxnSp>
          <p:nvCxnSpPr>
            <p:cNvPr id="60" name="Google Shape;60;p13"/>
            <p:cNvCxnSpPr/>
            <p:nvPr/>
          </p:nvCxnSpPr>
          <p:spPr>
            <a:xfrm rot="10800000">
              <a:off x="420" y="3521"/>
              <a:ext cx="600" cy="0"/>
            </a:xfrm>
            <a:prstGeom prst="straightConnector1">
              <a:avLst/>
            </a:prstGeom>
            <a:noFill/>
            <a:ln cap="flat" cmpd="sng" w="22225">
              <a:solidFill>
                <a:schemeClr val="accent1"/>
              </a:solidFill>
              <a:prstDash val="solid"/>
              <a:round/>
              <a:headEnd len="med" w="med" type="none"/>
              <a:tailEnd len="med" w="med" type="none"/>
            </a:ln>
          </p:spPr>
        </p:cxnSp>
        <p:cxnSp>
          <p:nvCxnSpPr>
            <p:cNvPr id="61" name="Google Shape;61;p13"/>
            <p:cNvCxnSpPr/>
            <p:nvPr/>
          </p:nvCxnSpPr>
          <p:spPr>
            <a:xfrm rot="10800000">
              <a:off x="-253" y="3310"/>
              <a:ext cx="600" cy="0"/>
            </a:xfrm>
            <a:prstGeom prst="straightConnector1">
              <a:avLst/>
            </a:prstGeom>
            <a:noFill/>
            <a:ln cap="flat" cmpd="sng" w="22225">
              <a:solidFill>
                <a:schemeClr val="accent1"/>
              </a:solidFill>
              <a:prstDash val="solid"/>
              <a:round/>
              <a:headEnd len="med" w="med" type="none"/>
              <a:tailEnd len="med" w="med" type="none"/>
            </a:ln>
          </p:spPr>
        </p:cxnSp>
        <p:cxnSp>
          <p:nvCxnSpPr>
            <p:cNvPr id="62" name="Google Shape;62;p13"/>
            <p:cNvCxnSpPr/>
            <p:nvPr/>
          </p:nvCxnSpPr>
          <p:spPr>
            <a:xfrm>
              <a:off x="347" y="3302"/>
              <a:ext cx="300" cy="300"/>
            </a:xfrm>
            <a:prstGeom prst="straightConnector1">
              <a:avLst/>
            </a:prstGeom>
            <a:noFill/>
            <a:ln cap="flat" cmpd="sng" w="22225">
              <a:solidFill>
                <a:schemeClr val="accent1"/>
              </a:solidFill>
              <a:prstDash val="solid"/>
              <a:round/>
              <a:headEnd len="med" w="med" type="none"/>
              <a:tailEnd len="med" w="med" type="none"/>
            </a:ln>
          </p:spPr>
        </p:cxnSp>
        <p:cxnSp>
          <p:nvCxnSpPr>
            <p:cNvPr id="63" name="Google Shape;63;p13"/>
            <p:cNvCxnSpPr/>
            <p:nvPr/>
          </p:nvCxnSpPr>
          <p:spPr>
            <a:xfrm flipH="1">
              <a:off x="313" y="3249"/>
              <a:ext cx="300" cy="300"/>
            </a:xfrm>
            <a:prstGeom prst="straightConnector1">
              <a:avLst/>
            </a:prstGeom>
            <a:noFill/>
            <a:ln cap="flat" cmpd="sng" w="22225">
              <a:solidFill>
                <a:schemeClr val="accent1"/>
              </a:solidFill>
              <a:prstDash val="solid"/>
              <a:round/>
              <a:headEnd len="med" w="med" type="none"/>
              <a:tailEnd len="med" w="med" type="none"/>
            </a:ln>
          </p:spPr>
        </p:cxnSp>
        <p:cxnSp>
          <p:nvCxnSpPr>
            <p:cNvPr id="64" name="Google Shape;64;p13"/>
            <p:cNvCxnSpPr/>
            <p:nvPr/>
          </p:nvCxnSpPr>
          <p:spPr>
            <a:xfrm>
              <a:off x="0" y="3521"/>
              <a:ext cx="300" cy="0"/>
            </a:xfrm>
            <a:prstGeom prst="straightConnector1">
              <a:avLst/>
            </a:prstGeom>
            <a:noFill/>
            <a:ln cap="flat" cmpd="sng" w="22225">
              <a:solidFill>
                <a:schemeClr val="accent1"/>
              </a:solidFill>
              <a:prstDash val="solid"/>
              <a:round/>
              <a:headEnd len="med" w="med" type="none"/>
              <a:tailEnd len="med" w="med" type="none"/>
            </a:ln>
          </p:spPr>
        </p:cxnSp>
        <p:cxnSp>
          <p:nvCxnSpPr>
            <p:cNvPr id="65" name="Google Shape;65;p13"/>
            <p:cNvCxnSpPr/>
            <p:nvPr/>
          </p:nvCxnSpPr>
          <p:spPr>
            <a:xfrm>
              <a:off x="340" y="3521"/>
              <a:ext cx="0" cy="300"/>
            </a:xfrm>
            <a:prstGeom prst="straightConnector1">
              <a:avLst/>
            </a:prstGeom>
            <a:noFill/>
            <a:ln cap="flat" cmpd="sng" w="22225">
              <a:solidFill>
                <a:schemeClr val="accent1"/>
              </a:solidFill>
              <a:prstDash val="solid"/>
              <a:round/>
              <a:headEnd len="med" w="med" type="none"/>
              <a:tailEnd len="med" w="med" type="none"/>
            </a:ln>
          </p:spPr>
        </p:cxnSp>
        <p:cxnSp>
          <p:nvCxnSpPr>
            <p:cNvPr id="66" name="Google Shape;66;p13"/>
            <p:cNvCxnSpPr/>
            <p:nvPr/>
          </p:nvCxnSpPr>
          <p:spPr>
            <a:xfrm rot="10800000">
              <a:off x="449" y="3686"/>
              <a:ext cx="300" cy="0"/>
            </a:xfrm>
            <a:prstGeom prst="straightConnector1">
              <a:avLst/>
            </a:prstGeom>
            <a:noFill/>
            <a:ln cap="flat" cmpd="sng" w="22225">
              <a:solidFill>
                <a:schemeClr val="accent1"/>
              </a:solidFill>
              <a:prstDash val="solid"/>
              <a:round/>
              <a:headEnd len="med" w="med" type="none"/>
              <a:tailEnd len="med" w="med" type="none"/>
            </a:ln>
          </p:spPr>
        </p:cxnSp>
      </p:grpSp>
      <p:pic>
        <p:nvPicPr>
          <p:cNvPr descr="圖片1" id="67" name="Google Shape;67;p13"/>
          <p:cNvPicPr preferRelativeResize="0"/>
          <p:nvPr/>
        </p:nvPicPr>
        <p:blipFill rotWithShape="1">
          <a:blip r:embed="rId2">
            <a:alphaModFix/>
          </a:blip>
          <a:srcRect b="24276" l="0" r="15597" t="8401"/>
          <a:stretch/>
        </p:blipFill>
        <p:spPr>
          <a:xfrm>
            <a:off x="5303838" y="0"/>
            <a:ext cx="2880121" cy="1383507"/>
          </a:xfrm>
          <a:prstGeom prst="rect">
            <a:avLst/>
          </a:prstGeom>
          <a:noFill/>
          <a:ln>
            <a:noFill/>
          </a:ln>
        </p:spPr>
      </p:pic>
      <p:pic>
        <p:nvPicPr>
          <p:cNvPr descr="圖片1" id="68" name="Google Shape;68;p13"/>
          <p:cNvPicPr preferRelativeResize="0"/>
          <p:nvPr/>
        </p:nvPicPr>
        <p:blipFill rotWithShape="1">
          <a:blip r:embed="rId3">
            <a:alphaModFix/>
          </a:blip>
          <a:srcRect b="0" l="0" r="21905" t="28891"/>
          <a:stretch/>
        </p:blipFill>
        <p:spPr>
          <a:xfrm>
            <a:off x="6659563" y="3813572"/>
            <a:ext cx="1863326" cy="1022747"/>
          </a:xfrm>
          <a:prstGeom prst="rect">
            <a:avLst/>
          </a:prstGeom>
          <a:noFill/>
          <a:ln>
            <a:noFill/>
          </a:ln>
        </p:spPr>
      </p:pic>
      <p:pic>
        <p:nvPicPr>
          <p:cNvPr descr="圖片2" id="69" name="Google Shape;69;p13"/>
          <p:cNvPicPr preferRelativeResize="0"/>
          <p:nvPr/>
        </p:nvPicPr>
        <p:blipFill rotWithShape="1">
          <a:blip r:embed="rId4">
            <a:alphaModFix/>
          </a:blip>
          <a:srcRect b="0" l="14632" r="0" t="0"/>
          <a:stretch/>
        </p:blipFill>
        <p:spPr>
          <a:xfrm>
            <a:off x="0" y="3734991"/>
            <a:ext cx="1382317" cy="977503"/>
          </a:xfrm>
          <a:prstGeom prst="rect">
            <a:avLst/>
          </a:prstGeom>
          <a:noFill/>
          <a:ln>
            <a:noFill/>
          </a:ln>
        </p:spPr>
      </p:pic>
      <p:pic>
        <p:nvPicPr>
          <p:cNvPr descr="圖片2" id="70" name="Google Shape;70;p13"/>
          <p:cNvPicPr preferRelativeResize="0"/>
          <p:nvPr/>
        </p:nvPicPr>
        <p:blipFill rotWithShape="1">
          <a:blip r:embed="rId5">
            <a:alphaModFix/>
          </a:blip>
          <a:srcRect b="21783" l="0" r="0" t="0"/>
          <a:stretch/>
        </p:blipFill>
        <p:spPr>
          <a:xfrm>
            <a:off x="1044575" y="4455319"/>
            <a:ext cx="1457324" cy="688182"/>
          </a:xfrm>
          <a:prstGeom prst="rect">
            <a:avLst/>
          </a:prstGeom>
          <a:noFill/>
          <a:ln>
            <a:noFill/>
          </a:ln>
        </p:spPr>
      </p:pic>
      <p:pic>
        <p:nvPicPr>
          <p:cNvPr id="71" name="Google Shape;71;p13"/>
          <p:cNvPicPr preferRelativeResize="0"/>
          <p:nvPr/>
        </p:nvPicPr>
        <p:blipFill rotWithShape="1">
          <a:blip r:embed="rId6">
            <a:alphaModFix/>
          </a:blip>
          <a:srcRect b="0" l="0" r="0" t="0"/>
          <a:stretch/>
        </p:blipFill>
        <p:spPr>
          <a:xfrm>
            <a:off x="591709" y="1529023"/>
            <a:ext cx="2178186" cy="2178186"/>
          </a:xfrm>
          <a:prstGeom prst="rect">
            <a:avLst/>
          </a:prstGeom>
          <a:noFill/>
          <a:ln>
            <a:noFill/>
          </a:ln>
        </p:spPr>
      </p:pic>
      <p:sp>
        <p:nvSpPr>
          <p:cNvPr id="72" name="Google Shape;72;p13"/>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lvl1pPr lvl="0" rtl="0">
              <a:buNone/>
              <a:defRPr sz="1300"/>
            </a:lvl1pPr>
            <a:lvl2pPr lvl="1" rtl="0">
              <a:buNone/>
              <a:defRPr sz="1300"/>
            </a:lvl2pPr>
            <a:lvl3pPr lvl="2" rtl="0">
              <a:buNone/>
              <a:defRPr sz="1300"/>
            </a:lvl3pPr>
            <a:lvl4pPr lvl="3" rtl="0">
              <a:buNone/>
              <a:defRPr sz="1300"/>
            </a:lvl4pPr>
            <a:lvl5pPr lvl="4" rtl="0">
              <a:buNone/>
              <a:defRPr sz="1300"/>
            </a:lvl5pPr>
            <a:lvl6pPr lvl="5" rtl="0">
              <a:buNone/>
              <a:defRPr sz="1300"/>
            </a:lvl6pPr>
            <a:lvl7pPr lvl="6" rtl="0">
              <a:buNone/>
              <a:defRPr sz="1300"/>
            </a:lvl7pPr>
            <a:lvl8pPr lvl="7" rtl="0">
              <a:buNone/>
              <a:defRPr sz="1300"/>
            </a:lvl8pPr>
            <a:lvl9pPr lvl="8" rtl="0">
              <a:buNone/>
              <a:defRPr sz="1300"/>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en.wikipedia.org/wiki/Receiver_operating_characteristic"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0.png"/><Relationship Id="rId4" Type="http://schemas.openxmlformats.org/officeDocument/2006/relationships/hyperlink" Target="https://peps.python.org/pep-0008/" TargetMode="External"/><Relationship Id="rId5" Type="http://schemas.openxmlformats.org/officeDocument/2006/relationships/hyperlink" Target="https://google.github.io/styleguide/pyguide.html" TargetMode="External"/><Relationship Id="rId6" Type="http://schemas.openxmlformats.org/officeDocument/2006/relationships/image" Target="../media/image12.jpg"/><Relationship Id="rId7"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docs.google.com/document/d/1o5yB52ERqVgbTx5pBmXeBy9HZmezbeOd/edit?usp=sharing&amp;ouid=116501711728929901941&amp;rtpof=true&amp;sd=true"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4.png"/><Relationship Id="rId4" Type="http://schemas.openxmlformats.org/officeDocument/2006/relationships/image" Target="../media/image2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3.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docs.google.com/document/d/1o5yB52ERqVgbTx5pBmXeBy9HZmezbeOd/edit?usp=sharing&amp;ouid=116501711728929901941&amp;rtpof=true&amp;sd=true" TargetMode="External"/><Relationship Id="rId4" Type="http://schemas.openxmlformats.org/officeDocument/2006/relationships/hyperlink" Target="https://drive.google.com/file/d/1t7pFX_pOsbgPwpNYl4lg5ORfl6wA2rXq/view?usp=sharin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python-poetry.org/" TargetMode="External"/><Relationship Id="rId4" Type="http://schemas.openxmlformats.org/officeDocument/2006/relationships/hyperlink" Target="https://docs.conda.io/en/latest/" TargetMode="External"/><Relationship Id="rId5" Type="http://schemas.openxmlformats.org/officeDocument/2006/relationships/hyperlink" Target="https://virtualenv.pypa.io/en/latest/" TargetMode="External"/><Relationship Id="rId6" Type="http://schemas.openxmlformats.org/officeDocument/2006/relationships/hyperlink" Target="https://virtualenv.pypa.io/en/latest/" TargetMode="External"/><Relationship Id="rId7"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numpy.org/doc/stable/user/absolute_beginners.html" TargetMode="External"/><Relationship Id="rId4" Type="http://schemas.openxmlformats.org/officeDocument/2006/relationships/image" Target="../media/image8.png"/><Relationship Id="rId5"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en.wikipedia.org/wiki/Gradient_descent" TargetMode="External"/><Relationship Id="rId4" Type="http://schemas.openxmlformats.org/officeDocument/2006/relationships/image" Target="../media/image7.png"/><Relationship Id="rId5" Type="http://schemas.openxmlformats.org/officeDocument/2006/relationships/image" Target="../media/image18.png"/><Relationship Id="rId6" Type="http://schemas.openxmlformats.org/officeDocument/2006/relationships/hyperlink" Target="https://www.youtube.com/watch?v=yKKNr-QKz2Q"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p:nvPr/>
        </p:nvSpPr>
        <p:spPr>
          <a:xfrm>
            <a:off x="3144750" y="2114703"/>
            <a:ext cx="5652000" cy="9141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zh-TW" sz="2800">
                <a:solidFill>
                  <a:srgbClr val="C00000"/>
                </a:solidFill>
                <a:latin typeface="Times New Roman"/>
                <a:ea typeface="Times New Roman"/>
                <a:cs typeface="Times New Roman"/>
                <a:sym typeface="Times New Roman"/>
              </a:rPr>
              <a:t>2024 Spring Pattern Recognition</a:t>
            </a:r>
            <a:endParaRPr b="1" sz="2800">
              <a:solidFill>
                <a:srgbClr val="C00000"/>
              </a:solidFill>
              <a:latin typeface="Times New Roman"/>
              <a:ea typeface="Times New Roman"/>
              <a:cs typeface="Times New Roman"/>
              <a:sym typeface="Times New Roman"/>
            </a:endParaRPr>
          </a:p>
          <a:p>
            <a:pPr indent="0" lvl="0" marL="0" marR="0" rtl="0" algn="r">
              <a:spcBef>
                <a:spcPts val="0"/>
              </a:spcBef>
              <a:spcAft>
                <a:spcPts val="0"/>
              </a:spcAft>
              <a:buNone/>
            </a:pPr>
            <a:r>
              <a:rPr b="1" i="0" lang="zh-TW" sz="2800" u="none" cap="none" strike="noStrike">
                <a:solidFill>
                  <a:srgbClr val="C00000"/>
                </a:solidFill>
                <a:latin typeface="Times New Roman"/>
                <a:ea typeface="Times New Roman"/>
                <a:cs typeface="Times New Roman"/>
                <a:sym typeface="Times New Roman"/>
              </a:rPr>
              <a:t>H</a:t>
            </a:r>
            <a:r>
              <a:rPr b="1" lang="zh-TW" sz="2800">
                <a:solidFill>
                  <a:srgbClr val="C00000"/>
                </a:solidFill>
                <a:latin typeface="Times New Roman"/>
                <a:ea typeface="Times New Roman"/>
                <a:cs typeface="Times New Roman"/>
                <a:sym typeface="Times New Roman"/>
              </a:rPr>
              <a:t>omework 2 Announcement</a:t>
            </a:r>
            <a:endParaRPr b="1" i="1" sz="2800" u="none" cap="none" strike="noStrike">
              <a:solidFill>
                <a:srgbClr val="FF0000"/>
              </a:solidFill>
              <a:latin typeface="Times New Roman"/>
              <a:ea typeface="Times New Roman"/>
              <a:cs typeface="Times New Roman"/>
              <a:sym typeface="Times New Roman"/>
            </a:endParaRPr>
          </a:p>
        </p:txBody>
      </p:sp>
      <p:sp>
        <p:nvSpPr>
          <p:cNvPr id="79" name="Google Shape;79;p14"/>
          <p:cNvSpPr txBox="1"/>
          <p:nvPr/>
        </p:nvSpPr>
        <p:spPr>
          <a:xfrm>
            <a:off x="5508150" y="3028800"/>
            <a:ext cx="32886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zh-TW">
                <a:latin typeface="Times New Roman"/>
                <a:ea typeface="Times New Roman"/>
                <a:cs typeface="Times New Roman"/>
                <a:sym typeface="Times New Roman"/>
              </a:rPr>
              <a:t>Release Date: 2024/04/10 12:00</a:t>
            </a:r>
            <a:endParaRPr>
              <a:latin typeface="Times New Roman"/>
              <a:ea typeface="Times New Roman"/>
              <a:cs typeface="Times New Roman"/>
              <a:sym typeface="Times New Roman"/>
            </a:endParaRPr>
          </a:p>
        </p:txBody>
      </p:sp>
      <p:sp>
        <p:nvSpPr>
          <p:cNvPr id="80" name="Google Shape;80;p14"/>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Times New Roman"/>
                <a:ea typeface="Times New Roman"/>
                <a:cs typeface="Times New Roman"/>
                <a:sym typeface="Times New Roman"/>
              </a:rPr>
              <a:t>Logistic</a:t>
            </a:r>
            <a:r>
              <a:rPr lang="zh-TW">
                <a:latin typeface="Times New Roman"/>
                <a:ea typeface="Times New Roman"/>
                <a:cs typeface="Times New Roman"/>
                <a:sym typeface="Times New Roman"/>
              </a:rPr>
              <a:t> Regression (25%)</a:t>
            </a:r>
            <a:endParaRPr>
              <a:latin typeface="Times New Roman"/>
              <a:ea typeface="Times New Roman"/>
              <a:cs typeface="Times New Roman"/>
              <a:sym typeface="Times New Roman"/>
            </a:endParaRPr>
          </a:p>
        </p:txBody>
      </p:sp>
      <p:sp>
        <p:nvSpPr>
          <p:cNvPr id="169" name="Google Shape;169;p23"/>
          <p:cNvSpPr txBox="1"/>
          <p:nvPr>
            <p:ph idx="1" type="body"/>
          </p:nvPr>
        </p:nvSpPr>
        <p:spPr>
          <a:xfrm>
            <a:off x="311700" y="1152475"/>
            <a:ext cx="8520600" cy="3416400"/>
          </a:xfrm>
          <a:prstGeom prst="rect">
            <a:avLst/>
          </a:prstGeom>
          <a:ln>
            <a:noFill/>
          </a:ln>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Requirements</a:t>
            </a:r>
            <a:endParaRPr>
              <a:latin typeface="Times New Roman"/>
              <a:ea typeface="Times New Roman"/>
              <a:cs typeface="Times New Roman"/>
              <a:sym typeface="Times New Roman"/>
            </a:endParaRPr>
          </a:p>
          <a:p>
            <a:pPr indent="-317500" lvl="1" marL="914400" rtl="0" algn="l">
              <a:lnSpc>
                <a:spcPct val="150000"/>
              </a:lnSpc>
              <a:spcBef>
                <a:spcPts val="0"/>
              </a:spcBef>
              <a:spcAft>
                <a:spcPts val="0"/>
              </a:spcAft>
              <a:buSzPts val="1400"/>
              <a:buFont typeface="Times New Roman"/>
              <a:buChar char="○"/>
            </a:pPr>
            <a:r>
              <a:rPr lang="zh-TW">
                <a:latin typeface="Times New Roman"/>
                <a:ea typeface="Times New Roman"/>
                <a:cs typeface="Times New Roman"/>
                <a:sym typeface="Times New Roman"/>
              </a:rPr>
              <a:t>Use Gradient Descent to update your model.</a:t>
            </a:r>
            <a:endParaRPr>
              <a:latin typeface="Times New Roman"/>
              <a:ea typeface="Times New Roman"/>
              <a:cs typeface="Times New Roman"/>
              <a:sym typeface="Times New Roman"/>
            </a:endParaRPr>
          </a:p>
          <a:p>
            <a:pPr indent="-317500" lvl="1" marL="914400" rtl="0" algn="l">
              <a:lnSpc>
                <a:spcPct val="150000"/>
              </a:lnSpc>
              <a:spcBef>
                <a:spcPts val="0"/>
              </a:spcBef>
              <a:spcAft>
                <a:spcPts val="0"/>
              </a:spcAft>
              <a:buSzPts val="1400"/>
              <a:buFont typeface="Times New Roman"/>
              <a:buChar char="○"/>
            </a:pPr>
            <a:r>
              <a:rPr lang="zh-TW">
                <a:latin typeface="Times New Roman"/>
                <a:ea typeface="Times New Roman"/>
                <a:cs typeface="Times New Roman"/>
                <a:sym typeface="Times New Roman"/>
              </a:rPr>
              <a:t>Use CE (Cross-Entropy) as your loss function.</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Grading Criteria</a:t>
            </a:r>
            <a:endParaRPr>
              <a:latin typeface="Times New Roman"/>
              <a:ea typeface="Times New Roman"/>
              <a:cs typeface="Times New Roman"/>
              <a:sym typeface="Times New Roman"/>
            </a:endParaRPr>
          </a:p>
          <a:p>
            <a:pPr indent="-317500" lvl="1" marL="914400" rtl="0" algn="l">
              <a:lnSpc>
                <a:spcPct val="150000"/>
              </a:lnSpc>
              <a:spcBef>
                <a:spcPts val="0"/>
              </a:spcBef>
              <a:spcAft>
                <a:spcPts val="0"/>
              </a:spcAft>
              <a:buSzPts val="1400"/>
              <a:buFont typeface="Times New Roman"/>
              <a:buChar char="○"/>
            </a:pPr>
            <a:r>
              <a:rPr lang="zh-TW">
                <a:latin typeface="Times New Roman"/>
                <a:ea typeface="Times New Roman"/>
                <a:cs typeface="Times New Roman"/>
                <a:sym typeface="Times New Roman"/>
              </a:rPr>
              <a:t>(0%) Show the hyperparameters (learning rate and iteration, etc) that you used. (-3 pts if absent)</a:t>
            </a:r>
            <a:endParaRPr>
              <a:latin typeface="Times New Roman"/>
              <a:ea typeface="Times New Roman"/>
              <a:cs typeface="Times New Roman"/>
              <a:sym typeface="Times New Roman"/>
            </a:endParaRPr>
          </a:p>
          <a:p>
            <a:pPr indent="-317500" lvl="1" marL="914400" rtl="0" algn="l">
              <a:lnSpc>
                <a:spcPct val="150000"/>
              </a:lnSpc>
              <a:spcBef>
                <a:spcPts val="0"/>
              </a:spcBef>
              <a:spcAft>
                <a:spcPts val="0"/>
              </a:spcAft>
              <a:buSzPts val="1400"/>
              <a:buFont typeface="Times New Roman"/>
              <a:buChar char="○"/>
            </a:pPr>
            <a:r>
              <a:rPr lang="zh-TW">
                <a:latin typeface="Times New Roman"/>
                <a:ea typeface="Times New Roman"/>
                <a:cs typeface="Times New Roman"/>
                <a:sym typeface="Times New Roman"/>
              </a:rPr>
              <a:t>(5%) Show your weights and intercept of your model.</a:t>
            </a:r>
            <a:endParaRPr>
              <a:latin typeface="Times New Roman"/>
              <a:ea typeface="Times New Roman"/>
              <a:cs typeface="Times New Roman"/>
              <a:sym typeface="Times New Roman"/>
            </a:endParaRPr>
          </a:p>
          <a:p>
            <a:pPr indent="-317500" lvl="1" marL="914400" rtl="0" algn="l">
              <a:lnSpc>
                <a:spcPct val="150000"/>
              </a:lnSpc>
              <a:spcBef>
                <a:spcPts val="0"/>
              </a:spcBef>
              <a:spcAft>
                <a:spcPts val="0"/>
              </a:spcAft>
              <a:buSzPts val="1400"/>
              <a:buFont typeface="Times New Roman"/>
              <a:buChar char="○"/>
            </a:pPr>
            <a:r>
              <a:rPr lang="zh-TW">
                <a:latin typeface="Times New Roman"/>
                <a:ea typeface="Times New Roman"/>
                <a:cs typeface="Times New Roman"/>
                <a:sym typeface="Times New Roman"/>
              </a:rPr>
              <a:t>(5%) Show the </a:t>
            </a:r>
            <a:r>
              <a:rPr lang="zh-TW" u="sng">
                <a:solidFill>
                  <a:schemeClr val="hlink"/>
                </a:solidFill>
                <a:latin typeface="Times New Roman"/>
                <a:ea typeface="Times New Roman"/>
                <a:cs typeface="Times New Roman"/>
                <a:sym typeface="Times New Roman"/>
                <a:hlinkClick r:id="rId3"/>
              </a:rPr>
              <a:t>AUC</a:t>
            </a:r>
            <a:r>
              <a:rPr lang="zh-TW">
                <a:latin typeface="Times New Roman"/>
                <a:ea typeface="Times New Roman"/>
                <a:cs typeface="Times New Roman"/>
                <a:sym typeface="Times New Roman"/>
              </a:rPr>
              <a:t> score of the classification results on the testing set.</a:t>
            </a:r>
            <a:endParaRPr>
              <a:latin typeface="Times New Roman"/>
              <a:ea typeface="Times New Roman"/>
              <a:cs typeface="Times New Roman"/>
              <a:sym typeface="Times New Roman"/>
            </a:endParaRPr>
          </a:p>
          <a:p>
            <a:pPr indent="-317500" lvl="2" marL="1371600" rtl="0" algn="l">
              <a:lnSpc>
                <a:spcPct val="150000"/>
              </a:lnSpc>
              <a:spcBef>
                <a:spcPts val="0"/>
              </a:spcBef>
              <a:spcAft>
                <a:spcPts val="0"/>
              </a:spcAft>
              <a:buSzPts val="1400"/>
              <a:buFont typeface="Times New Roman"/>
              <a:buChar char="■"/>
            </a:pPr>
            <a:r>
              <a:rPr lang="zh-TW">
                <a:latin typeface="Times New Roman"/>
                <a:ea typeface="Times New Roman"/>
                <a:cs typeface="Times New Roman"/>
                <a:sym typeface="Times New Roman"/>
              </a:rPr>
              <a:t>sklearn is allowed to compute AUC score (only for this)</a:t>
            </a:r>
            <a:endParaRPr>
              <a:latin typeface="Times New Roman"/>
              <a:ea typeface="Times New Roman"/>
              <a:cs typeface="Times New Roman"/>
              <a:sym typeface="Times New Roman"/>
            </a:endParaRPr>
          </a:p>
          <a:p>
            <a:pPr indent="-317500" lvl="1" marL="914400" rtl="0" algn="l">
              <a:lnSpc>
                <a:spcPct val="150000"/>
              </a:lnSpc>
              <a:spcBef>
                <a:spcPts val="0"/>
              </a:spcBef>
              <a:spcAft>
                <a:spcPts val="0"/>
              </a:spcAft>
              <a:buSzPts val="1400"/>
              <a:buFont typeface="Times New Roman"/>
              <a:buChar char="○"/>
            </a:pPr>
            <a:r>
              <a:rPr lang="zh-TW">
                <a:latin typeface="Times New Roman"/>
                <a:ea typeface="Times New Roman"/>
                <a:cs typeface="Times New Roman"/>
                <a:sym typeface="Times New Roman"/>
              </a:rPr>
              <a:t>(15%) Show the </a:t>
            </a:r>
            <a:r>
              <a:rPr b="1" lang="zh-TW">
                <a:latin typeface="Times New Roman"/>
                <a:ea typeface="Times New Roman"/>
                <a:cs typeface="Times New Roman"/>
                <a:sym typeface="Times New Roman"/>
              </a:rPr>
              <a:t>accuracy score</a:t>
            </a:r>
            <a:r>
              <a:rPr lang="zh-TW">
                <a:latin typeface="Times New Roman"/>
                <a:ea typeface="Times New Roman"/>
                <a:cs typeface="Times New Roman"/>
                <a:sym typeface="Times New Roman"/>
              </a:rPr>
              <a:t> of your model </a:t>
            </a:r>
            <a:r>
              <a:rPr b="1" lang="zh-TW">
                <a:latin typeface="Times New Roman"/>
                <a:ea typeface="Times New Roman"/>
                <a:cs typeface="Times New Roman"/>
                <a:sym typeface="Times New Roman"/>
              </a:rPr>
              <a:t>on the testing set</a:t>
            </a:r>
            <a:r>
              <a:rPr lang="zh-TW">
                <a:latin typeface="Times New Roman"/>
                <a:ea typeface="Times New Roman"/>
                <a:cs typeface="Times New Roman"/>
                <a:sym typeface="Times New Roman"/>
              </a:rPr>
              <a:t>.</a:t>
            </a:r>
            <a:endParaRPr>
              <a:latin typeface="Times New Roman"/>
              <a:ea typeface="Times New Roman"/>
              <a:cs typeface="Times New Roman"/>
              <a:sym typeface="Times New Roman"/>
            </a:endParaRPr>
          </a:p>
        </p:txBody>
      </p:sp>
      <p:sp>
        <p:nvSpPr>
          <p:cNvPr id="170" name="Google Shape;170;p23"/>
          <p:cNvSpPr txBox="1"/>
          <p:nvPr>
            <p:ph idx="12" type="sldNum"/>
          </p:nvPr>
        </p:nvSpPr>
        <p:spPr>
          <a:xfrm>
            <a:off x="7853333" y="47036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graphicFrame>
        <p:nvGraphicFramePr>
          <p:cNvPr id="171" name="Google Shape;171;p23"/>
          <p:cNvGraphicFramePr/>
          <p:nvPr/>
        </p:nvGraphicFramePr>
        <p:xfrm>
          <a:off x="6531675" y="3074575"/>
          <a:ext cx="3000000" cy="3000000"/>
        </p:xfrm>
        <a:graphic>
          <a:graphicData uri="http://schemas.openxmlformats.org/drawingml/2006/table">
            <a:tbl>
              <a:tblPr>
                <a:noFill/>
                <a:tableStyleId>{A69D5370-2606-4DE8-A0A8-D9FAAC06F381}</a:tableStyleId>
              </a:tblPr>
              <a:tblGrid>
                <a:gridCol w="1413200"/>
                <a:gridCol w="1199125"/>
              </a:tblGrid>
              <a:tr h="345625">
                <a:tc>
                  <a:txBody>
                    <a:bodyPr/>
                    <a:lstStyle/>
                    <a:p>
                      <a:pPr indent="0" lvl="0" marL="0" rtl="0" algn="l">
                        <a:spcBef>
                          <a:spcPts val="0"/>
                        </a:spcBef>
                        <a:spcAft>
                          <a:spcPts val="0"/>
                        </a:spcAft>
                        <a:buNone/>
                      </a:pPr>
                      <a:r>
                        <a:rPr lang="zh-TW" sz="1000"/>
                        <a:t>Accuracy</a:t>
                      </a:r>
                      <a:endParaRPr sz="1000"/>
                    </a:p>
                  </a:txBody>
                  <a:tcPr marT="91425" marB="91425" marR="91425" marL="91425"/>
                </a:tc>
                <a:tc>
                  <a:txBody>
                    <a:bodyPr/>
                    <a:lstStyle/>
                    <a:p>
                      <a:pPr indent="0" lvl="0" marL="0" rtl="0" algn="l">
                        <a:spcBef>
                          <a:spcPts val="0"/>
                        </a:spcBef>
                        <a:spcAft>
                          <a:spcPts val="0"/>
                        </a:spcAft>
                        <a:buNone/>
                      </a:pPr>
                      <a:r>
                        <a:rPr lang="zh-TW" sz="1000"/>
                        <a:t>Score (pt)</a:t>
                      </a:r>
                      <a:endParaRPr sz="1000"/>
                    </a:p>
                  </a:txBody>
                  <a:tcPr marT="91425" marB="91425" marR="91425" marL="91425"/>
                </a:tc>
              </a:tr>
              <a:tr h="345625">
                <a:tc>
                  <a:txBody>
                    <a:bodyPr/>
                    <a:lstStyle/>
                    <a:p>
                      <a:pPr indent="0" lvl="0" marL="0" rtl="0" algn="l">
                        <a:spcBef>
                          <a:spcPts val="0"/>
                        </a:spcBef>
                        <a:spcAft>
                          <a:spcPts val="0"/>
                        </a:spcAft>
                        <a:buNone/>
                      </a:pPr>
                      <a:r>
                        <a:rPr lang="zh-TW" sz="1000"/>
                        <a:t>&gt;=0.8</a:t>
                      </a:r>
                      <a:endParaRPr sz="1000"/>
                    </a:p>
                  </a:txBody>
                  <a:tcPr marT="91425" marB="91425" marR="91425" marL="91425"/>
                </a:tc>
                <a:tc>
                  <a:txBody>
                    <a:bodyPr/>
                    <a:lstStyle/>
                    <a:p>
                      <a:pPr indent="0" lvl="0" marL="0" rtl="0" algn="l">
                        <a:spcBef>
                          <a:spcPts val="0"/>
                        </a:spcBef>
                        <a:spcAft>
                          <a:spcPts val="0"/>
                        </a:spcAft>
                        <a:buNone/>
                      </a:pPr>
                      <a:r>
                        <a:rPr lang="zh-TW" sz="1000"/>
                        <a:t>15 pt</a:t>
                      </a:r>
                      <a:endParaRPr sz="1000"/>
                    </a:p>
                  </a:txBody>
                  <a:tcPr marT="91425" marB="91425" marR="91425" marL="91425"/>
                </a:tc>
              </a:tr>
              <a:tr h="345625">
                <a:tc>
                  <a:txBody>
                    <a:bodyPr/>
                    <a:lstStyle/>
                    <a:p>
                      <a:pPr indent="0" lvl="0" marL="0" rtl="0" algn="l">
                        <a:spcBef>
                          <a:spcPts val="0"/>
                        </a:spcBef>
                        <a:spcAft>
                          <a:spcPts val="0"/>
                        </a:spcAft>
                        <a:buNone/>
                      </a:pPr>
                      <a:r>
                        <a:rPr lang="zh-TW" sz="1000"/>
                        <a:t>&gt;=0.75, &lt;0.8</a:t>
                      </a:r>
                      <a:endParaRPr sz="1000"/>
                    </a:p>
                  </a:txBody>
                  <a:tcPr marT="91425" marB="91425" marR="91425" marL="91425"/>
                </a:tc>
                <a:tc>
                  <a:txBody>
                    <a:bodyPr/>
                    <a:lstStyle/>
                    <a:p>
                      <a:pPr indent="0" lvl="0" marL="0" rtl="0" algn="l">
                        <a:spcBef>
                          <a:spcPts val="0"/>
                        </a:spcBef>
                        <a:spcAft>
                          <a:spcPts val="0"/>
                        </a:spcAft>
                        <a:buNone/>
                      </a:pPr>
                      <a:r>
                        <a:rPr lang="zh-TW" sz="1000"/>
                        <a:t>10 pt</a:t>
                      </a:r>
                      <a:endParaRPr sz="1000"/>
                    </a:p>
                  </a:txBody>
                  <a:tcPr marT="91425" marB="91425" marR="91425" marL="91425"/>
                </a:tc>
              </a:tr>
              <a:tr h="345625">
                <a:tc>
                  <a:txBody>
                    <a:bodyPr/>
                    <a:lstStyle/>
                    <a:p>
                      <a:pPr indent="0" lvl="0" marL="0" rtl="0" algn="l">
                        <a:spcBef>
                          <a:spcPts val="0"/>
                        </a:spcBef>
                        <a:spcAft>
                          <a:spcPts val="0"/>
                        </a:spcAft>
                        <a:buNone/>
                      </a:pPr>
                      <a:r>
                        <a:rPr lang="zh-TW" sz="1000"/>
                        <a:t>&gt;=0.7, &lt;0.75</a:t>
                      </a:r>
                      <a:endParaRPr sz="1000"/>
                    </a:p>
                  </a:txBody>
                  <a:tcPr marT="91425" marB="91425" marR="91425" marL="91425"/>
                </a:tc>
                <a:tc>
                  <a:txBody>
                    <a:bodyPr/>
                    <a:lstStyle/>
                    <a:p>
                      <a:pPr indent="0" lvl="0" marL="0" rtl="0" algn="l">
                        <a:spcBef>
                          <a:spcPts val="0"/>
                        </a:spcBef>
                        <a:spcAft>
                          <a:spcPts val="0"/>
                        </a:spcAft>
                        <a:buNone/>
                      </a:pPr>
                      <a:r>
                        <a:rPr lang="zh-TW" sz="1000"/>
                        <a:t>5 pt</a:t>
                      </a:r>
                      <a:endParaRPr sz="1000"/>
                    </a:p>
                  </a:txBody>
                  <a:tcPr marT="91425" marB="91425" marR="91425" marL="91425"/>
                </a:tc>
              </a:tr>
              <a:tr h="345625">
                <a:tc>
                  <a:txBody>
                    <a:bodyPr/>
                    <a:lstStyle/>
                    <a:p>
                      <a:pPr indent="0" lvl="0" marL="0" rtl="0" algn="l">
                        <a:spcBef>
                          <a:spcPts val="0"/>
                        </a:spcBef>
                        <a:spcAft>
                          <a:spcPts val="0"/>
                        </a:spcAft>
                        <a:buNone/>
                      </a:pPr>
                      <a:r>
                        <a:rPr lang="zh-TW" sz="1000"/>
                        <a:t>&lt;0.7</a:t>
                      </a:r>
                      <a:endParaRPr sz="1000"/>
                    </a:p>
                  </a:txBody>
                  <a:tcPr marT="91425" marB="91425" marR="91425" marL="91425"/>
                </a:tc>
                <a:tc>
                  <a:txBody>
                    <a:bodyPr/>
                    <a:lstStyle/>
                    <a:p>
                      <a:pPr indent="0" lvl="0" marL="0" rtl="0" algn="l">
                        <a:spcBef>
                          <a:spcPts val="0"/>
                        </a:spcBef>
                        <a:spcAft>
                          <a:spcPts val="0"/>
                        </a:spcAft>
                        <a:buNone/>
                      </a:pPr>
                      <a:r>
                        <a:rPr lang="zh-TW" sz="1000"/>
                        <a:t>0 pt</a:t>
                      </a:r>
                      <a:endParaRPr sz="1000"/>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Times New Roman"/>
                <a:ea typeface="Times New Roman"/>
                <a:cs typeface="Times New Roman"/>
                <a:sym typeface="Times New Roman"/>
              </a:rPr>
              <a:t>Fisher’s Linear Discriminant, FLD (25%)</a:t>
            </a:r>
            <a:endParaRPr>
              <a:latin typeface="Times New Roman"/>
              <a:ea typeface="Times New Roman"/>
              <a:cs typeface="Times New Roman"/>
              <a:sym typeface="Times New Roman"/>
            </a:endParaRPr>
          </a:p>
        </p:txBody>
      </p:sp>
      <p:sp>
        <p:nvSpPr>
          <p:cNvPr id="177" name="Google Shape;177;p24"/>
          <p:cNvSpPr txBox="1"/>
          <p:nvPr>
            <p:ph idx="1" type="body"/>
          </p:nvPr>
        </p:nvSpPr>
        <p:spPr>
          <a:xfrm>
            <a:off x="311700" y="1152475"/>
            <a:ext cx="8520600" cy="3608400"/>
          </a:xfrm>
          <a:prstGeom prst="rect">
            <a:avLst/>
          </a:prstGeom>
          <a:ln>
            <a:noFill/>
          </a:ln>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Requirements:</a:t>
            </a:r>
            <a:endParaRPr>
              <a:latin typeface="Times New Roman"/>
              <a:ea typeface="Times New Roman"/>
              <a:cs typeface="Times New Roman"/>
              <a:sym typeface="Times New Roman"/>
            </a:endParaRPr>
          </a:p>
          <a:p>
            <a:pPr indent="-317500" lvl="1" marL="914400" rtl="0" algn="l">
              <a:lnSpc>
                <a:spcPct val="150000"/>
              </a:lnSpc>
              <a:spcBef>
                <a:spcPts val="0"/>
              </a:spcBef>
              <a:spcAft>
                <a:spcPts val="0"/>
              </a:spcAft>
              <a:buSzPts val="1400"/>
              <a:buFont typeface="Times New Roman"/>
              <a:buChar char="○"/>
            </a:pPr>
            <a:r>
              <a:rPr lang="zh-TW">
                <a:latin typeface="Times New Roman"/>
                <a:ea typeface="Times New Roman"/>
                <a:cs typeface="Times New Roman"/>
                <a:sym typeface="Times New Roman"/>
              </a:rPr>
              <a:t>Implement FLD to project the data from 2-dimensional to 1-dimensional space.</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Criteria:</a:t>
            </a:r>
            <a:endParaRPr>
              <a:latin typeface="Times New Roman"/>
              <a:ea typeface="Times New Roman"/>
              <a:cs typeface="Times New Roman"/>
              <a:sym typeface="Times New Roman"/>
            </a:endParaRPr>
          </a:p>
          <a:p>
            <a:pPr indent="-317500" lvl="1" marL="914400" rtl="0" algn="l">
              <a:lnSpc>
                <a:spcPct val="150000"/>
              </a:lnSpc>
              <a:spcBef>
                <a:spcPts val="0"/>
              </a:spcBef>
              <a:spcAft>
                <a:spcPts val="0"/>
              </a:spcAft>
              <a:buSzPts val="1400"/>
              <a:buFont typeface="Times New Roman"/>
              <a:buChar char="○"/>
            </a:pPr>
            <a:r>
              <a:rPr lang="zh-TW">
                <a:latin typeface="Times New Roman"/>
                <a:ea typeface="Times New Roman"/>
                <a:cs typeface="Times New Roman"/>
                <a:sym typeface="Times New Roman"/>
              </a:rPr>
              <a:t>(0%) Show </a:t>
            </a:r>
            <a:r>
              <a:rPr b="1" lang="zh-TW">
                <a:latin typeface="Times New Roman"/>
                <a:ea typeface="Times New Roman"/>
                <a:cs typeface="Times New Roman"/>
                <a:sym typeface="Times New Roman"/>
              </a:rPr>
              <a:t>the mean vectors </a:t>
            </a:r>
            <a:r>
              <a:rPr b="1" i="1" lang="zh-TW">
                <a:latin typeface="Times New Roman"/>
                <a:ea typeface="Times New Roman"/>
                <a:cs typeface="Times New Roman"/>
                <a:sym typeface="Times New Roman"/>
              </a:rPr>
              <a:t>m</a:t>
            </a:r>
            <a:r>
              <a:rPr b="1" baseline="-25000" i="1" lang="zh-TW">
                <a:latin typeface="Times New Roman"/>
                <a:ea typeface="Times New Roman"/>
                <a:cs typeface="Times New Roman"/>
                <a:sym typeface="Times New Roman"/>
              </a:rPr>
              <a:t>i</a:t>
            </a:r>
            <a:r>
              <a:rPr b="1" baseline="-25000" lang="zh-TW">
                <a:latin typeface="Times New Roman"/>
                <a:ea typeface="Times New Roman"/>
                <a:cs typeface="Times New Roman"/>
                <a:sym typeface="Times New Roman"/>
              </a:rPr>
              <a:t> </a:t>
            </a:r>
            <a:r>
              <a:rPr b="1" lang="zh-TW">
                <a:latin typeface="Times New Roman"/>
                <a:ea typeface="Times New Roman"/>
                <a:cs typeface="Times New Roman"/>
                <a:sym typeface="Times New Roman"/>
              </a:rPr>
              <a:t>(i=0, 1)</a:t>
            </a:r>
            <a:r>
              <a:rPr lang="zh-TW">
                <a:latin typeface="Times New Roman"/>
                <a:ea typeface="Times New Roman"/>
                <a:cs typeface="Times New Roman"/>
                <a:sym typeface="Times New Roman"/>
              </a:rPr>
              <a:t> of each class of the training set. (-3 pts if absent)</a:t>
            </a:r>
            <a:endParaRPr>
              <a:latin typeface="Times New Roman"/>
              <a:ea typeface="Times New Roman"/>
              <a:cs typeface="Times New Roman"/>
              <a:sym typeface="Times New Roman"/>
            </a:endParaRPr>
          </a:p>
          <a:p>
            <a:pPr indent="-317500" lvl="1" marL="914400" rtl="0" algn="l">
              <a:lnSpc>
                <a:spcPct val="150000"/>
              </a:lnSpc>
              <a:spcBef>
                <a:spcPts val="0"/>
              </a:spcBef>
              <a:spcAft>
                <a:spcPts val="0"/>
              </a:spcAft>
              <a:buSzPts val="1400"/>
              <a:buFont typeface="Times New Roman"/>
              <a:buChar char="○"/>
            </a:pPr>
            <a:r>
              <a:rPr lang="zh-TW">
                <a:latin typeface="Times New Roman"/>
                <a:ea typeface="Times New Roman"/>
                <a:cs typeface="Times New Roman"/>
                <a:sym typeface="Times New Roman"/>
              </a:rPr>
              <a:t>(5%) Show the </a:t>
            </a:r>
            <a:r>
              <a:rPr b="1" lang="zh-TW">
                <a:latin typeface="Times New Roman"/>
                <a:ea typeface="Times New Roman"/>
                <a:cs typeface="Times New Roman"/>
                <a:sym typeface="Times New Roman"/>
              </a:rPr>
              <a:t>within-class scatter matrix </a:t>
            </a:r>
            <a:r>
              <a:rPr b="1" i="1" lang="zh-TW">
                <a:latin typeface="Times New Roman"/>
                <a:ea typeface="Times New Roman"/>
                <a:cs typeface="Times New Roman"/>
                <a:sym typeface="Times New Roman"/>
              </a:rPr>
              <a:t>S</a:t>
            </a:r>
            <a:r>
              <a:rPr b="1" baseline="-25000" i="1" lang="zh-TW">
                <a:latin typeface="Times New Roman"/>
                <a:ea typeface="Times New Roman"/>
                <a:cs typeface="Times New Roman"/>
                <a:sym typeface="Times New Roman"/>
              </a:rPr>
              <a:t>W</a:t>
            </a:r>
            <a:r>
              <a:rPr lang="zh-TW">
                <a:latin typeface="Times New Roman"/>
                <a:ea typeface="Times New Roman"/>
                <a:cs typeface="Times New Roman"/>
                <a:sym typeface="Times New Roman"/>
              </a:rPr>
              <a:t> and </a:t>
            </a:r>
            <a:r>
              <a:rPr b="1" lang="zh-TW">
                <a:latin typeface="Times New Roman"/>
                <a:ea typeface="Times New Roman"/>
                <a:cs typeface="Times New Roman"/>
                <a:sym typeface="Times New Roman"/>
              </a:rPr>
              <a:t>between-class scatter matrix</a:t>
            </a:r>
            <a:r>
              <a:rPr b="1" i="1" lang="zh-TW">
                <a:latin typeface="Times New Roman"/>
                <a:ea typeface="Times New Roman"/>
                <a:cs typeface="Times New Roman"/>
                <a:sym typeface="Times New Roman"/>
              </a:rPr>
              <a:t> S</a:t>
            </a:r>
            <a:r>
              <a:rPr b="1" baseline="-25000" i="1" lang="zh-TW">
                <a:latin typeface="Times New Roman"/>
                <a:ea typeface="Times New Roman"/>
                <a:cs typeface="Times New Roman"/>
                <a:sym typeface="Times New Roman"/>
              </a:rPr>
              <a:t>B</a:t>
            </a:r>
            <a:r>
              <a:rPr lang="zh-TW">
                <a:latin typeface="Times New Roman"/>
                <a:ea typeface="Times New Roman"/>
                <a:cs typeface="Times New Roman"/>
                <a:sym typeface="Times New Roman"/>
              </a:rPr>
              <a:t>of the training set.</a:t>
            </a:r>
            <a:endParaRPr>
              <a:latin typeface="Times New Roman"/>
              <a:ea typeface="Times New Roman"/>
              <a:cs typeface="Times New Roman"/>
              <a:sym typeface="Times New Roman"/>
            </a:endParaRPr>
          </a:p>
          <a:p>
            <a:pPr indent="-317500" lvl="1" marL="914400" rtl="0" algn="l">
              <a:lnSpc>
                <a:spcPct val="150000"/>
              </a:lnSpc>
              <a:spcBef>
                <a:spcPts val="0"/>
              </a:spcBef>
              <a:spcAft>
                <a:spcPts val="0"/>
              </a:spcAft>
              <a:buSzPts val="1400"/>
              <a:buFont typeface="Times New Roman"/>
              <a:buChar char="○"/>
            </a:pPr>
            <a:r>
              <a:rPr lang="zh-TW">
                <a:latin typeface="Times New Roman"/>
                <a:ea typeface="Times New Roman"/>
                <a:cs typeface="Times New Roman"/>
                <a:sym typeface="Times New Roman"/>
              </a:rPr>
              <a:t>(5%) Show the Fisher’s linear discriminant </a:t>
            </a:r>
            <a:r>
              <a:rPr b="1" i="1" lang="zh-TW">
                <a:latin typeface="Times New Roman"/>
                <a:ea typeface="Times New Roman"/>
                <a:cs typeface="Times New Roman"/>
                <a:sym typeface="Times New Roman"/>
              </a:rPr>
              <a:t>w</a:t>
            </a:r>
            <a:r>
              <a:rPr lang="zh-TW">
                <a:latin typeface="Times New Roman"/>
                <a:ea typeface="Times New Roman"/>
                <a:cs typeface="Times New Roman"/>
                <a:sym typeface="Times New Roman"/>
              </a:rPr>
              <a:t> of the training set.</a:t>
            </a:r>
            <a:endParaRPr>
              <a:latin typeface="Times New Roman"/>
              <a:ea typeface="Times New Roman"/>
              <a:cs typeface="Times New Roman"/>
              <a:sym typeface="Times New Roman"/>
            </a:endParaRPr>
          </a:p>
        </p:txBody>
      </p:sp>
      <p:sp>
        <p:nvSpPr>
          <p:cNvPr id="178" name="Google Shape;178;p24"/>
          <p:cNvSpPr txBox="1"/>
          <p:nvPr>
            <p:ph idx="12" type="sldNum"/>
          </p:nvPr>
        </p:nvSpPr>
        <p:spPr>
          <a:xfrm>
            <a:off x="7853333" y="47036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Times New Roman"/>
                <a:ea typeface="Times New Roman"/>
                <a:cs typeface="Times New Roman"/>
                <a:sym typeface="Times New Roman"/>
              </a:rPr>
              <a:t>Fisher’s Linear Discriminant</a:t>
            </a:r>
            <a:endParaRPr>
              <a:latin typeface="Times New Roman"/>
              <a:ea typeface="Times New Roman"/>
              <a:cs typeface="Times New Roman"/>
              <a:sym typeface="Times New Roman"/>
            </a:endParaRPr>
          </a:p>
        </p:txBody>
      </p:sp>
      <p:sp>
        <p:nvSpPr>
          <p:cNvPr id="184" name="Google Shape;184;p25"/>
          <p:cNvSpPr txBox="1"/>
          <p:nvPr>
            <p:ph idx="1" type="body"/>
          </p:nvPr>
        </p:nvSpPr>
        <p:spPr>
          <a:xfrm>
            <a:off x="311700" y="1152475"/>
            <a:ext cx="6895500" cy="3608400"/>
          </a:xfrm>
          <a:prstGeom prst="rect">
            <a:avLst/>
          </a:prstGeom>
          <a:ln>
            <a:noFill/>
          </a:ln>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Criteria</a:t>
            </a:r>
            <a:endParaRPr>
              <a:latin typeface="Times New Roman"/>
              <a:ea typeface="Times New Roman"/>
              <a:cs typeface="Times New Roman"/>
              <a:sym typeface="Times New Roman"/>
            </a:endParaRPr>
          </a:p>
          <a:p>
            <a:pPr indent="-317500" lvl="1" marL="914400" rtl="0" algn="l">
              <a:lnSpc>
                <a:spcPct val="150000"/>
              </a:lnSpc>
              <a:spcBef>
                <a:spcPts val="0"/>
              </a:spcBef>
              <a:spcAft>
                <a:spcPts val="0"/>
              </a:spcAft>
              <a:buSzPts val="1400"/>
              <a:buFont typeface="Times New Roman"/>
              <a:buChar char="○"/>
            </a:pPr>
            <a:r>
              <a:rPr lang="zh-TW">
                <a:latin typeface="Times New Roman"/>
                <a:ea typeface="Times New Roman"/>
                <a:cs typeface="Times New Roman"/>
                <a:sym typeface="Times New Roman"/>
              </a:rPr>
              <a:t>(15%) </a:t>
            </a:r>
            <a:r>
              <a:rPr lang="zh-TW">
                <a:latin typeface="Times New Roman"/>
                <a:ea typeface="Times New Roman"/>
                <a:cs typeface="Times New Roman"/>
                <a:sym typeface="Times New Roman"/>
              </a:rPr>
              <a:t>Obtain predictions for the testing set by measuring the distance between the projected value of the testing data and the projected means of the training data for the two classes.</a:t>
            </a:r>
            <a:endParaRPr>
              <a:latin typeface="Times New Roman"/>
              <a:ea typeface="Times New Roman"/>
              <a:cs typeface="Times New Roman"/>
              <a:sym typeface="Times New Roman"/>
            </a:endParaRPr>
          </a:p>
          <a:p>
            <a:pPr indent="-304800" lvl="2" marL="1371600" rtl="0" algn="l">
              <a:lnSpc>
                <a:spcPct val="150000"/>
              </a:lnSpc>
              <a:spcBef>
                <a:spcPts val="0"/>
              </a:spcBef>
              <a:spcAft>
                <a:spcPts val="0"/>
              </a:spcAft>
              <a:buSzPts val="1200"/>
              <a:buFont typeface="Times New Roman"/>
              <a:buChar char="■"/>
            </a:pPr>
            <a:r>
              <a:rPr b="1" lang="zh-TW" sz="1200">
                <a:latin typeface="Times New Roman"/>
                <a:ea typeface="Times New Roman"/>
                <a:cs typeface="Times New Roman"/>
                <a:sym typeface="Times New Roman"/>
              </a:rPr>
              <a:t>Plot the projection line</a:t>
            </a:r>
            <a:r>
              <a:rPr lang="zh-TW" sz="1200">
                <a:latin typeface="Times New Roman"/>
                <a:ea typeface="Times New Roman"/>
                <a:cs typeface="Times New Roman"/>
                <a:sym typeface="Times New Roman"/>
              </a:rPr>
              <a:t> trained on the training set and show the slope and intercept on the title.</a:t>
            </a:r>
            <a:endParaRPr sz="1200">
              <a:latin typeface="Times New Roman"/>
              <a:ea typeface="Times New Roman"/>
              <a:cs typeface="Times New Roman"/>
              <a:sym typeface="Times New Roman"/>
            </a:endParaRPr>
          </a:p>
          <a:p>
            <a:pPr indent="-304800" lvl="2" marL="1371600" rtl="0" algn="l">
              <a:lnSpc>
                <a:spcPct val="150000"/>
              </a:lnSpc>
              <a:spcBef>
                <a:spcPts val="0"/>
              </a:spcBef>
              <a:spcAft>
                <a:spcPts val="0"/>
              </a:spcAft>
              <a:buSzPts val="1200"/>
              <a:buFont typeface="Times New Roman"/>
              <a:buChar char="■"/>
            </a:pPr>
            <a:r>
              <a:rPr b="1" lang="zh-TW" sz="1200">
                <a:latin typeface="Times New Roman"/>
                <a:ea typeface="Times New Roman"/>
                <a:cs typeface="Times New Roman"/>
                <a:sym typeface="Times New Roman"/>
              </a:rPr>
              <a:t>Obtain the prediction of the testing set</a:t>
            </a:r>
            <a:r>
              <a:rPr lang="zh-TW" sz="1200">
                <a:latin typeface="Times New Roman"/>
                <a:ea typeface="Times New Roman"/>
                <a:cs typeface="Times New Roman"/>
                <a:sym typeface="Times New Roman"/>
              </a:rPr>
              <a:t>, plot and </a:t>
            </a:r>
            <a:r>
              <a:rPr b="1" lang="zh-TW" sz="1200">
                <a:latin typeface="Times New Roman"/>
                <a:ea typeface="Times New Roman"/>
                <a:cs typeface="Times New Roman"/>
                <a:sym typeface="Times New Roman"/>
              </a:rPr>
              <a:t>colorize</a:t>
            </a:r>
            <a:r>
              <a:rPr lang="zh-TW" sz="1200">
                <a:latin typeface="Times New Roman"/>
                <a:ea typeface="Times New Roman"/>
                <a:cs typeface="Times New Roman"/>
                <a:sym typeface="Times New Roman"/>
              </a:rPr>
              <a:t> them based on the prediction.</a:t>
            </a:r>
            <a:endParaRPr sz="1200">
              <a:latin typeface="Times New Roman"/>
              <a:ea typeface="Times New Roman"/>
              <a:cs typeface="Times New Roman"/>
              <a:sym typeface="Times New Roman"/>
            </a:endParaRPr>
          </a:p>
          <a:p>
            <a:pPr indent="-304800" lvl="2" marL="1371600" rtl="0" algn="l">
              <a:lnSpc>
                <a:spcPct val="150000"/>
              </a:lnSpc>
              <a:spcBef>
                <a:spcPts val="0"/>
              </a:spcBef>
              <a:spcAft>
                <a:spcPts val="0"/>
              </a:spcAft>
              <a:buSzPts val="1200"/>
              <a:buFont typeface="Times New Roman"/>
              <a:buChar char="■"/>
            </a:pPr>
            <a:r>
              <a:rPr lang="zh-TW" sz="1200">
                <a:latin typeface="Times New Roman"/>
                <a:ea typeface="Times New Roman"/>
                <a:cs typeface="Times New Roman"/>
                <a:sym typeface="Times New Roman"/>
              </a:rPr>
              <a:t>Project all testing data points onto 1d space.</a:t>
            </a:r>
            <a:endParaRPr>
              <a:latin typeface="Times New Roman"/>
              <a:ea typeface="Times New Roman"/>
              <a:cs typeface="Times New Roman"/>
              <a:sym typeface="Times New Roman"/>
            </a:endParaRPr>
          </a:p>
          <a:p>
            <a:pPr indent="-317500" lvl="1" marL="914400" rtl="0" algn="l">
              <a:lnSpc>
                <a:spcPct val="150000"/>
              </a:lnSpc>
              <a:spcBef>
                <a:spcPts val="0"/>
              </a:spcBef>
              <a:spcAft>
                <a:spcPts val="0"/>
              </a:spcAft>
              <a:buSzPts val="1400"/>
              <a:buFont typeface="Times New Roman"/>
              <a:buChar char="○"/>
            </a:pPr>
            <a:r>
              <a:rPr lang="zh-TW">
                <a:latin typeface="Times New Roman"/>
                <a:ea typeface="Times New Roman"/>
                <a:cs typeface="Times New Roman"/>
                <a:sym typeface="Times New Roman"/>
              </a:rPr>
              <a:t>Also, </a:t>
            </a:r>
            <a:r>
              <a:rPr b="1" lang="zh-TW">
                <a:latin typeface="Times New Roman"/>
                <a:ea typeface="Times New Roman"/>
                <a:cs typeface="Times New Roman"/>
                <a:sym typeface="Times New Roman"/>
              </a:rPr>
              <a:t>Show the accuracy score</a:t>
            </a:r>
            <a:r>
              <a:rPr lang="zh-TW">
                <a:latin typeface="Times New Roman"/>
                <a:ea typeface="Times New Roman"/>
                <a:cs typeface="Times New Roman"/>
                <a:sym typeface="Times New Roman"/>
              </a:rPr>
              <a:t> on the testing set.</a:t>
            </a:r>
            <a:endParaRPr>
              <a:latin typeface="Times New Roman"/>
              <a:ea typeface="Times New Roman"/>
              <a:cs typeface="Times New Roman"/>
              <a:sym typeface="Times New Roman"/>
            </a:endParaRPr>
          </a:p>
        </p:txBody>
      </p:sp>
      <p:sp>
        <p:nvSpPr>
          <p:cNvPr id="185" name="Google Shape;185;p25"/>
          <p:cNvSpPr txBox="1"/>
          <p:nvPr>
            <p:ph idx="12" type="sldNum"/>
          </p:nvPr>
        </p:nvSpPr>
        <p:spPr>
          <a:xfrm>
            <a:off x="7853333" y="47036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graphicFrame>
        <p:nvGraphicFramePr>
          <p:cNvPr id="186" name="Google Shape;186;p25"/>
          <p:cNvGraphicFramePr/>
          <p:nvPr/>
        </p:nvGraphicFramePr>
        <p:xfrm>
          <a:off x="6247900" y="0"/>
          <a:ext cx="3000000" cy="3000000"/>
        </p:xfrm>
        <a:graphic>
          <a:graphicData uri="http://schemas.openxmlformats.org/drawingml/2006/table">
            <a:tbl>
              <a:tblPr>
                <a:noFill/>
                <a:tableStyleId>{A69D5370-2606-4DE8-A0A8-D9FAAC06F381}</a:tableStyleId>
              </a:tblPr>
              <a:tblGrid>
                <a:gridCol w="1371350"/>
                <a:gridCol w="1524750"/>
              </a:tblGrid>
              <a:tr h="345625">
                <a:tc>
                  <a:txBody>
                    <a:bodyPr/>
                    <a:lstStyle/>
                    <a:p>
                      <a:pPr indent="0" lvl="0" marL="0" rtl="0" algn="l">
                        <a:spcBef>
                          <a:spcPts val="0"/>
                        </a:spcBef>
                        <a:spcAft>
                          <a:spcPts val="0"/>
                        </a:spcAft>
                        <a:buNone/>
                      </a:pPr>
                      <a:r>
                        <a:rPr lang="zh-TW" sz="1000"/>
                        <a:t>Accuracy</a:t>
                      </a:r>
                      <a:endParaRPr sz="1000"/>
                    </a:p>
                  </a:txBody>
                  <a:tcPr marT="91425" marB="91425" marR="91425" marL="91425"/>
                </a:tc>
                <a:tc>
                  <a:txBody>
                    <a:bodyPr/>
                    <a:lstStyle/>
                    <a:p>
                      <a:pPr indent="0" lvl="0" marL="0" rtl="0" algn="l">
                        <a:spcBef>
                          <a:spcPts val="0"/>
                        </a:spcBef>
                        <a:spcAft>
                          <a:spcPts val="0"/>
                        </a:spcAft>
                        <a:buNone/>
                      </a:pPr>
                      <a:r>
                        <a:rPr lang="zh-TW" sz="1000"/>
                        <a:t>Score (pt)</a:t>
                      </a:r>
                      <a:endParaRPr sz="1000"/>
                    </a:p>
                  </a:txBody>
                  <a:tcPr marT="91425" marB="91425" marR="91425" marL="91425"/>
                </a:tc>
              </a:tr>
              <a:tr h="345625">
                <a:tc>
                  <a:txBody>
                    <a:bodyPr/>
                    <a:lstStyle/>
                    <a:p>
                      <a:pPr indent="0" lvl="0" marL="0" rtl="0" algn="l">
                        <a:spcBef>
                          <a:spcPts val="0"/>
                        </a:spcBef>
                        <a:spcAft>
                          <a:spcPts val="0"/>
                        </a:spcAft>
                        <a:buNone/>
                      </a:pPr>
                      <a:r>
                        <a:rPr lang="zh-TW" sz="1000"/>
                        <a:t>&gt;=0.70</a:t>
                      </a:r>
                      <a:endParaRPr sz="1000"/>
                    </a:p>
                  </a:txBody>
                  <a:tcPr marT="91425" marB="91425" marR="91425" marL="91425"/>
                </a:tc>
                <a:tc>
                  <a:txBody>
                    <a:bodyPr/>
                    <a:lstStyle/>
                    <a:p>
                      <a:pPr indent="0" lvl="0" marL="0" rtl="0" algn="l">
                        <a:spcBef>
                          <a:spcPts val="0"/>
                        </a:spcBef>
                        <a:spcAft>
                          <a:spcPts val="0"/>
                        </a:spcAft>
                        <a:buNone/>
                      </a:pPr>
                      <a:r>
                        <a:rPr lang="zh-TW" sz="1000"/>
                        <a:t>10 pt</a:t>
                      </a:r>
                      <a:endParaRPr sz="1000"/>
                    </a:p>
                  </a:txBody>
                  <a:tcPr marT="91425" marB="91425" marR="91425" marL="91425"/>
                </a:tc>
              </a:tr>
              <a:tr h="345625">
                <a:tc>
                  <a:txBody>
                    <a:bodyPr/>
                    <a:lstStyle/>
                    <a:p>
                      <a:pPr indent="0" lvl="0" marL="0" rtl="0" algn="l">
                        <a:spcBef>
                          <a:spcPts val="0"/>
                        </a:spcBef>
                        <a:spcAft>
                          <a:spcPts val="0"/>
                        </a:spcAft>
                        <a:buNone/>
                      </a:pPr>
                      <a:r>
                        <a:rPr lang="zh-TW" sz="1000"/>
                        <a:t>&gt;=0.6, &lt;0.7</a:t>
                      </a:r>
                      <a:endParaRPr sz="1000"/>
                    </a:p>
                  </a:txBody>
                  <a:tcPr marT="91425" marB="91425" marR="91425" marL="91425"/>
                </a:tc>
                <a:tc>
                  <a:txBody>
                    <a:bodyPr/>
                    <a:lstStyle/>
                    <a:p>
                      <a:pPr indent="0" lvl="0" marL="0" rtl="0" algn="l">
                        <a:spcBef>
                          <a:spcPts val="0"/>
                        </a:spcBef>
                        <a:spcAft>
                          <a:spcPts val="0"/>
                        </a:spcAft>
                        <a:buNone/>
                      </a:pPr>
                      <a:r>
                        <a:rPr lang="zh-TW" sz="1000"/>
                        <a:t>5 pt</a:t>
                      </a:r>
                      <a:endParaRPr sz="1000"/>
                    </a:p>
                  </a:txBody>
                  <a:tcPr marT="91425" marB="91425" marR="91425" marL="91425"/>
                </a:tc>
              </a:tr>
              <a:tr h="345625">
                <a:tc>
                  <a:txBody>
                    <a:bodyPr/>
                    <a:lstStyle/>
                    <a:p>
                      <a:pPr indent="0" lvl="0" marL="0" rtl="0" algn="l">
                        <a:spcBef>
                          <a:spcPts val="0"/>
                        </a:spcBef>
                        <a:spcAft>
                          <a:spcPts val="0"/>
                        </a:spcAft>
                        <a:buNone/>
                      </a:pPr>
                      <a:r>
                        <a:rPr lang="zh-TW" sz="1000"/>
                        <a:t>&lt;0.6</a:t>
                      </a:r>
                      <a:endParaRPr sz="1000"/>
                    </a:p>
                  </a:txBody>
                  <a:tcPr marT="91425" marB="91425" marR="91425" marL="91425"/>
                </a:tc>
                <a:tc>
                  <a:txBody>
                    <a:bodyPr/>
                    <a:lstStyle/>
                    <a:p>
                      <a:pPr indent="0" lvl="0" marL="0" rtl="0" algn="l">
                        <a:spcBef>
                          <a:spcPts val="0"/>
                        </a:spcBef>
                        <a:spcAft>
                          <a:spcPts val="0"/>
                        </a:spcAft>
                        <a:buNone/>
                      </a:pPr>
                      <a:r>
                        <a:rPr lang="zh-TW" sz="1000"/>
                        <a:t>0 pt</a:t>
                      </a:r>
                      <a:endParaRPr sz="1000"/>
                    </a:p>
                  </a:txBody>
                  <a:tcPr marT="91425" marB="91425" marR="91425" marL="91425"/>
                </a:tc>
              </a:tr>
            </a:tbl>
          </a:graphicData>
        </a:graphic>
      </p:graphicFrame>
      <p:grpSp>
        <p:nvGrpSpPr>
          <p:cNvPr id="187" name="Google Shape;187;p25"/>
          <p:cNvGrpSpPr/>
          <p:nvPr/>
        </p:nvGrpSpPr>
        <p:grpSpPr>
          <a:xfrm>
            <a:off x="6833052" y="2839775"/>
            <a:ext cx="2315850" cy="2303726"/>
            <a:chOff x="6833052" y="2839775"/>
            <a:chExt cx="2315850" cy="2303726"/>
          </a:xfrm>
        </p:grpSpPr>
        <p:pic>
          <p:nvPicPr>
            <p:cNvPr id="188" name="Google Shape;188;p25"/>
            <p:cNvPicPr preferRelativeResize="0"/>
            <p:nvPr/>
          </p:nvPicPr>
          <p:blipFill rotWithShape="1">
            <a:blip r:embed="rId3">
              <a:alphaModFix/>
            </a:blip>
            <a:srcRect b="5137" l="2337" r="8456" t="6122"/>
            <a:stretch/>
          </p:blipFill>
          <p:spPr>
            <a:xfrm>
              <a:off x="6833052" y="2839775"/>
              <a:ext cx="2315850" cy="2303726"/>
            </a:xfrm>
            <a:prstGeom prst="rect">
              <a:avLst/>
            </a:prstGeom>
            <a:noFill/>
            <a:ln>
              <a:noFill/>
            </a:ln>
          </p:spPr>
        </p:pic>
        <p:cxnSp>
          <p:nvCxnSpPr>
            <p:cNvPr id="189" name="Google Shape;189;p25"/>
            <p:cNvCxnSpPr/>
            <p:nvPr/>
          </p:nvCxnSpPr>
          <p:spPr>
            <a:xfrm>
              <a:off x="7399800" y="3240100"/>
              <a:ext cx="1587900" cy="1587900"/>
            </a:xfrm>
            <a:prstGeom prst="straightConnector1">
              <a:avLst/>
            </a:prstGeom>
            <a:noFill/>
            <a:ln cap="flat" cmpd="sng" w="9525">
              <a:solidFill>
                <a:schemeClr val="dk2"/>
              </a:solidFill>
              <a:prstDash val="solid"/>
              <a:round/>
              <a:headEnd len="med" w="med" type="none"/>
              <a:tailEnd len="med" w="med" type="none"/>
            </a:ln>
          </p:spPr>
        </p:cxnSp>
      </p:grpSp>
      <p:sp>
        <p:nvSpPr>
          <p:cNvPr id="190" name="Google Shape;190;p25"/>
          <p:cNvSpPr txBox="1"/>
          <p:nvPr/>
        </p:nvSpPr>
        <p:spPr>
          <a:xfrm>
            <a:off x="7785600" y="2668775"/>
            <a:ext cx="1358400" cy="1710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zh-TW" sz="1000" u="sng">
                <a:solidFill>
                  <a:schemeClr val="dk1"/>
                </a:solidFill>
              </a:rPr>
              <a:t>Just an example</a:t>
            </a:r>
            <a:endParaRPr b="1" sz="1000" u="sng">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Times New Roman"/>
                <a:ea typeface="Times New Roman"/>
                <a:cs typeface="Times New Roman"/>
                <a:sym typeface="Times New Roman"/>
              </a:rPr>
              <a:t>Code Output</a:t>
            </a:r>
            <a:endParaRPr>
              <a:latin typeface="Times New Roman"/>
              <a:ea typeface="Times New Roman"/>
              <a:cs typeface="Times New Roman"/>
              <a:sym typeface="Times New Roman"/>
            </a:endParaRPr>
          </a:p>
        </p:txBody>
      </p:sp>
      <p:sp>
        <p:nvSpPr>
          <p:cNvPr id="196" name="Google Shape;196;p26"/>
          <p:cNvSpPr txBox="1"/>
          <p:nvPr>
            <p:ph idx="1" type="body"/>
          </p:nvPr>
        </p:nvSpPr>
        <p:spPr>
          <a:xfrm>
            <a:off x="311700" y="1152475"/>
            <a:ext cx="8520600" cy="11700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Do not modify the main function architecture heavily.</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Your code output will look like this</a:t>
            </a:r>
            <a:endParaRPr>
              <a:latin typeface="Times New Roman"/>
              <a:ea typeface="Times New Roman"/>
              <a:cs typeface="Times New Roman"/>
              <a:sym typeface="Times New Roman"/>
            </a:endParaRPr>
          </a:p>
        </p:txBody>
      </p:sp>
      <p:sp>
        <p:nvSpPr>
          <p:cNvPr id="197" name="Google Shape;197;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pic>
        <p:nvPicPr>
          <p:cNvPr id="198" name="Google Shape;198;p26"/>
          <p:cNvPicPr preferRelativeResize="0"/>
          <p:nvPr/>
        </p:nvPicPr>
        <p:blipFill>
          <a:blip r:embed="rId3">
            <a:alphaModFix/>
          </a:blip>
          <a:stretch>
            <a:fillRect/>
          </a:stretch>
        </p:blipFill>
        <p:spPr>
          <a:xfrm>
            <a:off x="0" y="2322475"/>
            <a:ext cx="9144001" cy="2012651"/>
          </a:xfrm>
          <a:prstGeom prst="rect">
            <a:avLst/>
          </a:prstGeom>
          <a:noFill/>
          <a:ln>
            <a:noFill/>
          </a:ln>
        </p:spPr>
      </p:pic>
      <p:sp>
        <p:nvSpPr>
          <p:cNvPr id="199" name="Google Shape;199;p26"/>
          <p:cNvSpPr/>
          <p:nvPr/>
        </p:nvSpPr>
        <p:spPr>
          <a:xfrm>
            <a:off x="3918400" y="2333058"/>
            <a:ext cx="3405000" cy="117000"/>
          </a:xfrm>
          <a:prstGeom prst="rect">
            <a:avLst/>
          </a:prstGeom>
          <a:solidFill>
            <a:srgbClr val="D9D9D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0" name="Google Shape;200;p26"/>
          <p:cNvSpPr/>
          <p:nvPr/>
        </p:nvSpPr>
        <p:spPr>
          <a:xfrm>
            <a:off x="8017025" y="2333050"/>
            <a:ext cx="1127100" cy="117000"/>
          </a:xfrm>
          <a:prstGeom prst="rect">
            <a:avLst/>
          </a:prstGeom>
          <a:solidFill>
            <a:srgbClr val="D9D9D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1" name="Google Shape;201;p26"/>
          <p:cNvSpPr/>
          <p:nvPr/>
        </p:nvSpPr>
        <p:spPr>
          <a:xfrm>
            <a:off x="5354109" y="2584533"/>
            <a:ext cx="1360800" cy="117000"/>
          </a:xfrm>
          <a:prstGeom prst="rect">
            <a:avLst/>
          </a:prstGeom>
          <a:solidFill>
            <a:srgbClr val="D9D9D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2" name="Google Shape;202;p26"/>
          <p:cNvSpPr/>
          <p:nvPr/>
        </p:nvSpPr>
        <p:spPr>
          <a:xfrm>
            <a:off x="3673775" y="2584533"/>
            <a:ext cx="1360800" cy="117000"/>
          </a:xfrm>
          <a:prstGeom prst="rect">
            <a:avLst/>
          </a:prstGeom>
          <a:solidFill>
            <a:srgbClr val="D9D9D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3" name="Google Shape;203;p26"/>
          <p:cNvSpPr/>
          <p:nvPr/>
        </p:nvSpPr>
        <p:spPr>
          <a:xfrm>
            <a:off x="15850" y="2953125"/>
            <a:ext cx="1533600" cy="253800"/>
          </a:xfrm>
          <a:prstGeom prst="rect">
            <a:avLst/>
          </a:prstGeom>
          <a:solidFill>
            <a:srgbClr val="D9D9D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4" name="Google Shape;204;p26"/>
          <p:cNvSpPr/>
          <p:nvPr/>
        </p:nvSpPr>
        <p:spPr>
          <a:xfrm>
            <a:off x="15850" y="3447833"/>
            <a:ext cx="1533600" cy="253800"/>
          </a:xfrm>
          <a:prstGeom prst="rect">
            <a:avLst/>
          </a:prstGeom>
          <a:solidFill>
            <a:srgbClr val="D9D9D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5" name="Google Shape;205;p26"/>
          <p:cNvSpPr/>
          <p:nvPr/>
        </p:nvSpPr>
        <p:spPr>
          <a:xfrm>
            <a:off x="15850" y="3942525"/>
            <a:ext cx="1443300" cy="253800"/>
          </a:xfrm>
          <a:prstGeom prst="rect">
            <a:avLst/>
          </a:prstGeom>
          <a:solidFill>
            <a:srgbClr val="D9D9D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Times New Roman"/>
                <a:ea typeface="Times New Roman"/>
                <a:cs typeface="Times New Roman"/>
                <a:sym typeface="Times New Roman"/>
              </a:rPr>
              <a:t>Additional Requirements</a:t>
            </a:r>
            <a:endParaRPr>
              <a:latin typeface="Times New Roman"/>
              <a:ea typeface="Times New Roman"/>
              <a:cs typeface="Times New Roman"/>
              <a:sym typeface="Times New Roman"/>
            </a:endParaRPr>
          </a:p>
        </p:txBody>
      </p:sp>
      <p:sp>
        <p:nvSpPr>
          <p:cNvPr id="211" name="Google Shape;211;p27"/>
          <p:cNvSpPr txBox="1"/>
          <p:nvPr>
            <p:ph idx="1" type="body"/>
          </p:nvPr>
        </p:nvSpPr>
        <p:spPr>
          <a:xfrm>
            <a:off x="311700" y="1152475"/>
            <a:ext cx="8520600" cy="21987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zh-TW">
                <a:latin typeface="Times New Roman"/>
                <a:ea typeface="Times New Roman"/>
                <a:cs typeface="Times New Roman"/>
                <a:sym typeface="Times New Roman"/>
              </a:rPr>
              <a:t>Code Check and Verification: </a:t>
            </a:r>
            <a:r>
              <a:rPr b="1" lang="zh-TW">
                <a:latin typeface="Times New Roman"/>
                <a:ea typeface="Times New Roman"/>
                <a:cs typeface="Times New Roman"/>
                <a:sym typeface="Times New Roman"/>
              </a:rPr>
              <a:t>Lint</a:t>
            </a:r>
            <a:r>
              <a:rPr lang="zh-TW">
                <a:latin typeface="Times New Roman"/>
                <a:ea typeface="Times New Roman"/>
                <a:cs typeface="Times New Roman"/>
                <a:sym typeface="Times New Roman"/>
              </a:rPr>
              <a:t> the code and show the </a:t>
            </a:r>
            <a:r>
              <a:rPr b="1" lang="zh-TW">
                <a:latin typeface="Times New Roman"/>
                <a:ea typeface="Times New Roman"/>
                <a:cs typeface="Times New Roman"/>
                <a:sym typeface="Times New Roman"/>
              </a:rPr>
              <a:t>PyTest</a:t>
            </a:r>
            <a:r>
              <a:rPr lang="zh-TW">
                <a:latin typeface="Times New Roman"/>
                <a:ea typeface="Times New Roman"/>
                <a:cs typeface="Times New Roman"/>
                <a:sym typeface="Times New Roman"/>
              </a:rPr>
              <a:t> results (10%)</a:t>
            </a:r>
            <a:endParaRPr>
              <a:latin typeface="Times New Roman"/>
              <a:ea typeface="Times New Roman"/>
              <a:cs typeface="Times New Roman"/>
              <a:sym typeface="Times New Roman"/>
            </a:endParaRPr>
          </a:p>
          <a:p>
            <a:pPr indent="-342900" lvl="0" marL="457200" rtl="0" algn="l">
              <a:lnSpc>
                <a:spcPct val="150000"/>
              </a:lnSpc>
              <a:spcBef>
                <a:spcPts val="1200"/>
              </a:spcBef>
              <a:spcAft>
                <a:spcPts val="0"/>
              </a:spcAft>
              <a:buSzPts val="1800"/>
              <a:buFont typeface="Times New Roman"/>
              <a:buChar char="-"/>
            </a:pPr>
            <a:r>
              <a:rPr lang="zh-TW">
                <a:latin typeface="Times New Roman"/>
                <a:ea typeface="Times New Roman"/>
                <a:cs typeface="Times New Roman"/>
                <a:sym typeface="Times New Roman"/>
              </a:rPr>
              <a:t>Code linting: </a:t>
            </a:r>
            <a:endParaRPr>
              <a:latin typeface="Times New Roman"/>
              <a:ea typeface="Times New Roman"/>
              <a:cs typeface="Times New Roman"/>
              <a:sym typeface="Times New Roman"/>
            </a:endParaRPr>
          </a:p>
          <a:p>
            <a:pPr indent="-317500" lvl="1" marL="914400" rtl="0" algn="l">
              <a:lnSpc>
                <a:spcPct val="150000"/>
              </a:lnSpc>
              <a:spcBef>
                <a:spcPts val="0"/>
              </a:spcBef>
              <a:spcAft>
                <a:spcPts val="0"/>
              </a:spcAft>
              <a:buSzPts val="1400"/>
              <a:buFont typeface="Times New Roman"/>
              <a:buChar char="-"/>
            </a:pPr>
            <a:r>
              <a:rPr lang="zh-TW">
                <a:solidFill>
                  <a:srgbClr val="FF0000"/>
                </a:solidFill>
                <a:latin typeface="Times New Roman"/>
                <a:ea typeface="Times New Roman"/>
                <a:cs typeface="Times New Roman"/>
                <a:sym typeface="Times New Roman"/>
              </a:rPr>
              <a:t>-2pt</a:t>
            </a:r>
            <a:r>
              <a:rPr lang="zh-TW">
                <a:latin typeface="Times New Roman"/>
                <a:ea typeface="Times New Roman"/>
                <a:cs typeface="Times New Roman"/>
                <a:sym typeface="Times New Roman"/>
              </a:rPr>
              <a:t> per warning / error</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Run PyTest:</a:t>
            </a:r>
            <a:endParaRPr>
              <a:latin typeface="Times New Roman"/>
              <a:ea typeface="Times New Roman"/>
              <a:cs typeface="Times New Roman"/>
              <a:sym typeface="Times New Roman"/>
            </a:endParaRPr>
          </a:p>
          <a:p>
            <a:pPr indent="-317500" lvl="1" marL="914400" rtl="0" algn="l">
              <a:lnSpc>
                <a:spcPct val="150000"/>
              </a:lnSpc>
              <a:spcBef>
                <a:spcPts val="0"/>
              </a:spcBef>
              <a:spcAft>
                <a:spcPts val="0"/>
              </a:spcAft>
              <a:buSzPts val="1400"/>
              <a:buFont typeface="Times New Roman"/>
              <a:buChar char="-"/>
            </a:pPr>
            <a:r>
              <a:rPr lang="zh-TW">
                <a:solidFill>
                  <a:srgbClr val="FF0000"/>
                </a:solidFill>
                <a:latin typeface="Times New Roman"/>
                <a:ea typeface="Times New Roman"/>
                <a:cs typeface="Times New Roman"/>
                <a:sym typeface="Times New Roman"/>
              </a:rPr>
              <a:t>-5pt</a:t>
            </a:r>
            <a:r>
              <a:rPr lang="zh-TW">
                <a:latin typeface="Times New Roman"/>
                <a:ea typeface="Times New Roman"/>
                <a:cs typeface="Times New Roman"/>
                <a:sym typeface="Times New Roman"/>
              </a:rPr>
              <a:t> per failed case</a:t>
            </a:r>
            <a:endParaRPr>
              <a:latin typeface="Times New Roman"/>
              <a:ea typeface="Times New Roman"/>
              <a:cs typeface="Times New Roman"/>
              <a:sym typeface="Times New Roman"/>
            </a:endParaRPr>
          </a:p>
        </p:txBody>
      </p:sp>
      <p:sp>
        <p:nvSpPr>
          <p:cNvPr id="212" name="Google Shape;212;p27"/>
          <p:cNvSpPr txBox="1"/>
          <p:nvPr/>
        </p:nvSpPr>
        <p:spPr>
          <a:xfrm>
            <a:off x="2118850" y="2504950"/>
            <a:ext cx="300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200">
                <a:solidFill>
                  <a:srgbClr val="333333"/>
                </a:solidFill>
                <a:latin typeface="Courier New"/>
                <a:ea typeface="Courier New"/>
                <a:cs typeface="Courier New"/>
                <a:sym typeface="Courier New"/>
              </a:rPr>
              <a:t>$ pytest ./test_main.py -s</a:t>
            </a:r>
            <a:endParaRPr sz="1600"/>
          </a:p>
        </p:txBody>
      </p:sp>
      <p:sp>
        <p:nvSpPr>
          <p:cNvPr id="213" name="Google Shape;213;p27"/>
          <p:cNvSpPr txBox="1"/>
          <p:nvPr/>
        </p:nvSpPr>
        <p:spPr>
          <a:xfrm>
            <a:off x="2118850" y="1801225"/>
            <a:ext cx="300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200">
                <a:solidFill>
                  <a:srgbClr val="333333"/>
                </a:solidFill>
                <a:latin typeface="Courier New"/>
                <a:ea typeface="Courier New"/>
                <a:cs typeface="Courier New"/>
                <a:sym typeface="Courier New"/>
              </a:rPr>
              <a:t>$ flake8 main.py</a:t>
            </a:r>
            <a:endParaRPr sz="1600"/>
          </a:p>
        </p:txBody>
      </p:sp>
      <p:pic>
        <p:nvPicPr>
          <p:cNvPr id="214" name="Google Shape;214;p27"/>
          <p:cNvPicPr preferRelativeResize="0"/>
          <p:nvPr/>
        </p:nvPicPr>
        <p:blipFill>
          <a:blip r:embed="rId3">
            <a:alphaModFix/>
          </a:blip>
          <a:stretch>
            <a:fillRect/>
          </a:stretch>
        </p:blipFill>
        <p:spPr>
          <a:xfrm>
            <a:off x="5341550" y="1749375"/>
            <a:ext cx="3490738" cy="369300"/>
          </a:xfrm>
          <a:prstGeom prst="rect">
            <a:avLst/>
          </a:prstGeom>
          <a:noFill/>
          <a:ln>
            <a:noFill/>
          </a:ln>
        </p:spPr>
      </p:pic>
      <p:sp>
        <p:nvSpPr>
          <p:cNvPr id="215" name="Google Shape;215;p27"/>
          <p:cNvSpPr txBox="1"/>
          <p:nvPr/>
        </p:nvSpPr>
        <p:spPr>
          <a:xfrm>
            <a:off x="5832550" y="0"/>
            <a:ext cx="3311400" cy="86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solidFill>
                  <a:schemeClr val="dk2"/>
                </a:solidFill>
              </a:rPr>
              <a:t>Python Coding Style Guide Reference</a:t>
            </a:r>
            <a:endParaRPr>
              <a:solidFill>
                <a:schemeClr val="dk2"/>
              </a:solidFill>
            </a:endParaRPr>
          </a:p>
          <a:p>
            <a:pPr indent="-317500" lvl="0" marL="457200" rtl="0" algn="l">
              <a:spcBef>
                <a:spcPts val="0"/>
              </a:spcBef>
              <a:spcAft>
                <a:spcPts val="0"/>
              </a:spcAft>
              <a:buClr>
                <a:schemeClr val="dk2"/>
              </a:buClr>
              <a:buSzPts val="1400"/>
              <a:buAutoNum type="arabicPeriod"/>
            </a:pPr>
            <a:r>
              <a:rPr lang="zh-TW" u="sng">
                <a:solidFill>
                  <a:schemeClr val="hlink"/>
                </a:solidFill>
                <a:hlinkClick r:id="rId4"/>
              </a:rPr>
              <a:t>PEP8</a:t>
            </a:r>
            <a:endParaRPr>
              <a:solidFill>
                <a:schemeClr val="dk2"/>
              </a:solidFill>
            </a:endParaRPr>
          </a:p>
          <a:p>
            <a:pPr indent="-317500" lvl="0" marL="457200" rtl="0" algn="l">
              <a:spcBef>
                <a:spcPts val="0"/>
              </a:spcBef>
              <a:spcAft>
                <a:spcPts val="0"/>
              </a:spcAft>
              <a:buClr>
                <a:schemeClr val="dk2"/>
              </a:buClr>
              <a:buSzPts val="1400"/>
              <a:buAutoNum type="arabicPeriod"/>
            </a:pPr>
            <a:r>
              <a:rPr lang="zh-TW" u="sng">
                <a:solidFill>
                  <a:schemeClr val="hlink"/>
                </a:solidFill>
                <a:hlinkClick r:id="rId5"/>
              </a:rPr>
              <a:t>Google Python Style</a:t>
            </a:r>
            <a:endParaRPr>
              <a:solidFill>
                <a:schemeClr val="dk2"/>
              </a:solidFill>
            </a:endParaRPr>
          </a:p>
        </p:txBody>
      </p:sp>
      <p:pic>
        <p:nvPicPr>
          <p:cNvPr id="216" name="Google Shape;216;p27"/>
          <p:cNvPicPr preferRelativeResize="0"/>
          <p:nvPr/>
        </p:nvPicPr>
        <p:blipFill>
          <a:blip r:embed="rId6">
            <a:alphaModFix/>
          </a:blip>
          <a:stretch>
            <a:fillRect/>
          </a:stretch>
        </p:blipFill>
        <p:spPr>
          <a:xfrm>
            <a:off x="6963050" y="2331125"/>
            <a:ext cx="2090726" cy="2742325"/>
          </a:xfrm>
          <a:prstGeom prst="rect">
            <a:avLst/>
          </a:prstGeom>
          <a:noFill/>
          <a:ln>
            <a:noFill/>
          </a:ln>
        </p:spPr>
      </p:pic>
      <p:grpSp>
        <p:nvGrpSpPr>
          <p:cNvPr id="217" name="Google Shape;217;p27"/>
          <p:cNvGrpSpPr/>
          <p:nvPr/>
        </p:nvGrpSpPr>
        <p:grpSpPr>
          <a:xfrm>
            <a:off x="153325" y="3405000"/>
            <a:ext cx="6007401" cy="1557625"/>
            <a:chOff x="153325" y="3405000"/>
            <a:chExt cx="6007401" cy="1557625"/>
          </a:xfrm>
        </p:grpSpPr>
        <p:pic>
          <p:nvPicPr>
            <p:cNvPr id="218" name="Google Shape;218;p27"/>
            <p:cNvPicPr preferRelativeResize="0"/>
            <p:nvPr/>
          </p:nvPicPr>
          <p:blipFill rotWithShape="1">
            <a:blip r:embed="rId7">
              <a:alphaModFix/>
            </a:blip>
            <a:srcRect b="83712" l="0" r="0" t="0"/>
            <a:stretch/>
          </p:blipFill>
          <p:spPr>
            <a:xfrm>
              <a:off x="153325" y="3405000"/>
              <a:ext cx="6007401" cy="837725"/>
            </a:xfrm>
            <a:prstGeom prst="rect">
              <a:avLst/>
            </a:prstGeom>
            <a:noFill/>
            <a:ln>
              <a:noFill/>
            </a:ln>
          </p:spPr>
        </p:pic>
        <p:pic>
          <p:nvPicPr>
            <p:cNvPr id="219" name="Google Shape;219;p27"/>
            <p:cNvPicPr preferRelativeResize="0"/>
            <p:nvPr/>
          </p:nvPicPr>
          <p:blipFill rotWithShape="1">
            <a:blip r:embed="rId7">
              <a:alphaModFix/>
            </a:blip>
            <a:srcRect b="0" l="0" r="0" t="86003"/>
            <a:stretch/>
          </p:blipFill>
          <p:spPr>
            <a:xfrm>
              <a:off x="153325" y="4242726"/>
              <a:ext cx="6007401" cy="719899"/>
            </a:xfrm>
            <a:prstGeom prst="rect">
              <a:avLst/>
            </a:prstGeom>
            <a:noFill/>
            <a:ln>
              <a:noFill/>
            </a:ln>
          </p:spPr>
        </p:pic>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Times New Roman"/>
                <a:ea typeface="Times New Roman"/>
                <a:cs typeface="Times New Roman"/>
                <a:sym typeface="Times New Roman"/>
              </a:rPr>
              <a:t>Handwritten Questions (40%)</a:t>
            </a:r>
            <a:endParaRPr>
              <a:latin typeface="Times New Roman"/>
              <a:ea typeface="Times New Roman"/>
              <a:cs typeface="Times New Roman"/>
              <a:sym typeface="Times New Roman"/>
            </a:endParaRPr>
          </a:p>
        </p:txBody>
      </p:sp>
      <p:sp>
        <p:nvSpPr>
          <p:cNvPr id="225" name="Google Shape;225;p28"/>
          <p:cNvSpPr txBox="1"/>
          <p:nvPr>
            <p:ph idx="1" type="body"/>
          </p:nvPr>
        </p:nvSpPr>
        <p:spPr>
          <a:xfrm>
            <a:off x="311700" y="1152475"/>
            <a:ext cx="8520600" cy="3884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zh-TW" u="sng"/>
              <a:t>2-1</a:t>
            </a:r>
            <a:r>
              <a:rPr b="1" lang="zh-TW"/>
              <a:t> (10%)</a:t>
            </a:r>
            <a:endParaRPr/>
          </a:p>
          <a:p>
            <a:pPr indent="0" lvl="0" marL="0" rtl="0" algn="l">
              <a:spcBef>
                <a:spcPts val="1200"/>
              </a:spcBef>
              <a:spcAft>
                <a:spcPts val="0"/>
              </a:spcAft>
              <a:buNone/>
            </a:pPr>
            <a:r>
              <a:rPr lang="zh-TW"/>
              <a:t>Is it suitable to use Mean Square Error (MSE) as the loss function for Logistic Regression? Please explain in detail.</a:t>
            </a:r>
            <a:endParaRPr/>
          </a:p>
          <a:p>
            <a:pPr indent="0" lvl="0" marL="0" rtl="0" algn="l">
              <a:spcBef>
                <a:spcPts val="1200"/>
              </a:spcBef>
              <a:spcAft>
                <a:spcPts val="0"/>
              </a:spcAft>
              <a:buNone/>
            </a:pPr>
            <a:r>
              <a:rPr b="1" lang="zh-TW" u="sng"/>
              <a:t>2-2</a:t>
            </a:r>
            <a:r>
              <a:rPr b="1" lang="zh-TW"/>
              <a:t> (15%)</a:t>
            </a:r>
            <a:r>
              <a:rPr lang="zh-TW"/>
              <a:t> </a:t>
            </a:r>
            <a:endParaRPr/>
          </a:p>
          <a:p>
            <a:pPr indent="0" lvl="0" marL="0" rtl="0" algn="l">
              <a:spcBef>
                <a:spcPts val="1200"/>
              </a:spcBef>
              <a:spcAft>
                <a:spcPts val="0"/>
              </a:spcAft>
              <a:buClr>
                <a:schemeClr val="dk1"/>
              </a:buClr>
              <a:buSzPct val="61111"/>
              <a:buFont typeface="Arial"/>
              <a:buNone/>
            </a:pPr>
            <a:r>
              <a:rPr lang="zh-TW"/>
              <a:t>In page 31 of the lecture material (linear_classification.pdf), we introduce two methods for performing classification tasks using Fisher's linear discriminator: 1) Determining a threshold, 2) Using the k-NN (k-nearest neighbors) rule.</a:t>
            </a:r>
            <a:endParaRPr/>
          </a:p>
          <a:p>
            <a:pPr indent="0" lvl="0" marL="0" rtl="0" algn="l">
              <a:spcBef>
                <a:spcPts val="1200"/>
              </a:spcBef>
              <a:spcAft>
                <a:spcPts val="0"/>
              </a:spcAft>
              <a:buNone/>
            </a:pPr>
            <a:r>
              <a:rPr lang="zh-TW"/>
              <a:t>Please discuss at least three aspects, either advantages or disadvantages, of using the k-NN method compared to determining a threshold (resources, performance, etc.).</a:t>
            </a:r>
            <a:endParaRPr/>
          </a:p>
          <a:p>
            <a:pPr indent="0" lvl="0" marL="0" rtl="0" algn="l">
              <a:spcBef>
                <a:spcPts val="1200"/>
              </a:spcBef>
              <a:spcAft>
                <a:spcPts val="0"/>
              </a:spcAft>
              <a:buNone/>
            </a:pPr>
            <a:r>
              <a:rPr b="1" lang="zh-TW" u="sng"/>
              <a:t>2-3</a:t>
            </a:r>
            <a:r>
              <a:rPr b="1" lang="zh-TW"/>
              <a:t> (15%)</a:t>
            </a:r>
            <a:r>
              <a:rPr lang="zh-TW"/>
              <a:t> </a:t>
            </a:r>
            <a:endParaRPr/>
          </a:p>
          <a:p>
            <a:pPr indent="0" lvl="0" marL="0" rtl="0" algn="l">
              <a:spcBef>
                <a:spcPts val="1200"/>
              </a:spcBef>
              <a:spcAft>
                <a:spcPts val="1200"/>
              </a:spcAft>
              <a:buNone/>
            </a:pPr>
            <a:r>
              <a:rPr lang="zh-TW"/>
              <a:t>In logistic regression, what is the relationship between the sigmoid function and the softmax function? In what scenarios will the two functions be used respectively?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Times New Roman"/>
                <a:ea typeface="Times New Roman"/>
                <a:cs typeface="Times New Roman"/>
                <a:sym typeface="Times New Roman"/>
              </a:rPr>
              <a:t>Report</a:t>
            </a:r>
            <a:endParaRPr>
              <a:latin typeface="Times New Roman"/>
              <a:ea typeface="Times New Roman"/>
              <a:cs typeface="Times New Roman"/>
              <a:sym typeface="Times New Roman"/>
            </a:endParaRPr>
          </a:p>
        </p:txBody>
      </p:sp>
      <p:sp>
        <p:nvSpPr>
          <p:cNvPr id="231" name="Google Shape;231;p29"/>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Please follow the report template format. (</a:t>
            </a:r>
            <a:r>
              <a:rPr lang="zh-TW">
                <a:solidFill>
                  <a:srgbClr val="FF0000"/>
                </a:solidFill>
                <a:latin typeface="Times New Roman"/>
                <a:ea typeface="Times New Roman"/>
                <a:cs typeface="Times New Roman"/>
                <a:sym typeface="Times New Roman"/>
              </a:rPr>
              <a:t>-5pts</a:t>
            </a:r>
            <a:r>
              <a:rPr lang="zh-TW">
                <a:latin typeface="Times New Roman"/>
                <a:ea typeface="Times New Roman"/>
                <a:cs typeface="Times New Roman"/>
                <a:sym typeface="Times New Roman"/>
              </a:rPr>
              <a:t> if not use the template)</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zh-TW" u="sng">
                <a:solidFill>
                  <a:schemeClr val="hlink"/>
                </a:solidFill>
                <a:latin typeface="Times New Roman"/>
                <a:ea typeface="Times New Roman"/>
                <a:cs typeface="Times New Roman"/>
                <a:sym typeface="Times New Roman"/>
                <a:hlinkClick r:id="rId3"/>
              </a:rPr>
              <a:t>Link</a:t>
            </a:r>
            <a:endParaRPr>
              <a:latin typeface="Times New Roman"/>
              <a:ea typeface="Times New Roman"/>
              <a:cs typeface="Times New Roman"/>
              <a:sym typeface="Times New Roman"/>
            </a:endParaRPr>
          </a:p>
        </p:txBody>
      </p:sp>
      <p:sp>
        <p:nvSpPr>
          <p:cNvPr id="232" name="Google Shape;232;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
        <p:nvSpPr>
          <p:cNvPr id="233" name="Google Shape;233;p29"/>
          <p:cNvSpPr/>
          <p:nvPr/>
        </p:nvSpPr>
        <p:spPr>
          <a:xfrm>
            <a:off x="2342900" y="2285200"/>
            <a:ext cx="2985600" cy="117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9"/>
          <p:cNvSpPr/>
          <p:nvPr/>
        </p:nvSpPr>
        <p:spPr>
          <a:xfrm>
            <a:off x="6160300" y="2285200"/>
            <a:ext cx="1334400" cy="117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9"/>
          <p:cNvSpPr/>
          <p:nvPr/>
        </p:nvSpPr>
        <p:spPr>
          <a:xfrm>
            <a:off x="6189085" y="2546660"/>
            <a:ext cx="1334400" cy="117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Times New Roman"/>
                <a:ea typeface="Times New Roman"/>
                <a:cs typeface="Times New Roman"/>
                <a:sym typeface="Times New Roman"/>
              </a:rPr>
              <a:t>Submission</a:t>
            </a:r>
            <a:endParaRPr>
              <a:latin typeface="Times New Roman"/>
              <a:ea typeface="Times New Roman"/>
              <a:cs typeface="Times New Roman"/>
              <a:sym typeface="Times New Roman"/>
            </a:endParaRPr>
          </a:p>
        </p:txBody>
      </p:sp>
      <p:sp>
        <p:nvSpPr>
          <p:cNvPr id="241" name="Google Shape;241;p30"/>
          <p:cNvSpPr txBox="1"/>
          <p:nvPr>
            <p:ph idx="1" type="body"/>
          </p:nvPr>
        </p:nvSpPr>
        <p:spPr>
          <a:xfrm>
            <a:off x="311700" y="1152475"/>
            <a:ext cx="8520600" cy="38757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zh-TW">
                <a:latin typeface="Times New Roman"/>
                <a:ea typeface="Times New Roman"/>
                <a:cs typeface="Times New Roman"/>
                <a:sym typeface="Times New Roman"/>
              </a:rPr>
              <a:t>Compress your </a:t>
            </a:r>
            <a:r>
              <a:rPr b="1" lang="zh-TW" u="sng">
                <a:latin typeface="Times New Roman"/>
                <a:ea typeface="Times New Roman"/>
                <a:cs typeface="Times New Roman"/>
                <a:sym typeface="Times New Roman"/>
              </a:rPr>
              <a:t>code</a:t>
            </a:r>
            <a:r>
              <a:rPr lang="zh-TW">
                <a:latin typeface="Times New Roman"/>
                <a:ea typeface="Times New Roman"/>
                <a:cs typeface="Times New Roman"/>
                <a:sym typeface="Times New Roman"/>
              </a:rPr>
              <a:t> and </a:t>
            </a:r>
            <a:r>
              <a:rPr b="1" lang="zh-TW" u="sng">
                <a:latin typeface="Times New Roman"/>
                <a:ea typeface="Times New Roman"/>
                <a:cs typeface="Times New Roman"/>
                <a:sym typeface="Times New Roman"/>
              </a:rPr>
              <a:t>report</a:t>
            </a:r>
            <a:r>
              <a:rPr lang="zh-TW">
                <a:latin typeface="Times New Roman"/>
                <a:ea typeface="Times New Roman"/>
                <a:cs typeface="Times New Roman"/>
                <a:sym typeface="Times New Roman"/>
              </a:rPr>
              <a:t> into a </a:t>
            </a:r>
            <a:r>
              <a:rPr b="1" lang="zh-TW">
                <a:latin typeface="Times New Roman"/>
                <a:ea typeface="Times New Roman"/>
                <a:cs typeface="Times New Roman"/>
                <a:sym typeface="Times New Roman"/>
              </a:rPr>
              <a:t>.zip file</a:t>
            </a:r>
            <a:r>
              <a:rPr lang="zh-TW">
                <a:latin typeface="Times New Roman"/>
                <a:ea typeface="Times New Roman"/>
                <a:cs typeface="Times New Roman"/>
                <a:sym typeface="Times New Roman"/>
              </a:rPr>
              <a:t> and submit it to E3.</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Report </a:t>
            </a:r>
            <a:r>
              <a:rPr lang="zh-TW">
                <a:latin typeface="Times New Roman"/>
                <a:ea typeface="Times New Roman"/>
                <a:cs typeface="Times New Roman"/>
                <a:sym typeface="Times New Roman"/>
              </a:rPr>
              <a:t>should</a:t>
            </a:r>
            <a:r>
              <a:rPr lang="zh-TW">
                <a:latin typeface="Times New Roman"/>
                <a:ea typeface="Times New Roman"/>
                <a:cs typeface="Times New Roman"/>
                <a:sym typeface="Times New Roman"/>
              </a:rPr>
              <a:t> be written in English. (-5 pts if not English)</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zh-TW" sz="1400">
                <a:latin typeface="Times New Roman"/>
                <a:ea typeface="Times New Roman"/>
                <a:cs typeface="Times New Roman"/>
                <a:sym typeface="Times New Roman"/>
              </a:rPr>
              <a:t>&lt;STUDENT ID&gt;_HW2.zip</a:t>
            </a:r>
            <a:endParaRPr>
              <a:latin typeface="Times New Roman"/>
              <a:ea typeface="Times New Roman"/>
              <a:cs typeface="Times New Roman"/>
              <a:sym typeface="Times New Roman"/>
            </a:endParaRPr>
          </a:p>
          <a:p>
            <a:pPr indent="-317500" lvl="1" marL="914400" rtl="0" algn="l">
              <a:lnSpc>
                <a:spcPct val="150000"/>
              </a:lnSpc>
              <a:spcBef>
                <a:spcPts val="0"/>
              </a:spcBef>
              <a:spcAft>
                <a:spcPts val="0"/>
              </a:spcAft>
              <a:buSzPts val="1400"/>
              <a:buFont typeface="Times New Roman"/>
              <a:buChar char="○"/>
            </a:pPr>
            <a:r>
              <a:rPr lang="zh-TW">
                <a:latin typeface="Times New Roman"/>
                <a:ea typeface="Times New Roman"/>
                <a:cs typeface="Times New Roman"/>
                <a:sym typeface="Times New Roman"/>
              </a:rPr>
              <a:t>main.py</a:t>
            </a:r>
            <a:endParaRPr>
              <a:latin typeface="Times New Roman"/>
              <a:ea typeface="Times New Roman"/>
              <a:cs typeface="Times New Roman"/>
              <a:sym typeface="Times New Roman"/>
            </a:endParaRPr>
          </a:p>
          <a:p>
            <a:pPr indent="-317500" lvl="1" marL="914400" rtl="0" algn="l">
              <a:lnSpc>
                <a:spcPct val="150000"/>
              </a:lnSpc>
              <a:spcBef>
                <a:spcPts val="0"/>
              </a:spcBef>
              <a:spcAft>
                <a:spcPts val="0"/>
              </a:spcAft>
              <a:buSzPts val="1400"/>
              <a:buFont typeface="Times New Roman"/>
              <a:buChar char="○"/>
            </a:pPr>
            <a:r>
              <a:rPr lang="zh-TW">
                <a:latin typeface="Times New Roman"/>
                <a:ea typeface="Times New Roman"/>
                <a:cs typeface="Times New Roman"/>
                <a:sym typeface="Times New Roman"/>
              </a:rPr>
              <a:t>setup.cfg</a:t>
            </a:r>
            <a:endParaRPr>
              <a:latin typeface="Times New Roman"/>
              <a:ea typeface="Times New Roman"/>
              <a:cs typeface="Times New Roman"/>
              <a:sym typeface="Times New Roman"/>
            </a:endParaRPr>
          </a:p>
          <a:p>
            <a:pPr indent="-317500" lvl="1" marL="914400" rtl="0" algn="l">
              <a:lnSpc>
                <a:spcPct val="150000"/>
              </a:lnSpc>
              <a:spcBef>
                <a:spcPts val="0"/>
              </a:spcBef>
              <a:spcAft>
                <a:spcPts val="0"/>
              </a:spcAft>
              <a:buSzPts val="1400"/>
              <a:buFont typeface="Times New Roman"/>
              <a:buChar char="○"/>
            </a:pPr>
            <a:r>
              <a:rPr lang="zh-TW">
                <a:latin typeface="Times New Roman"/>
                <a:ea typeface="Times New Roman"/>
                <a:cs typeface="Times New Roman"/>
                <a:sym typeface="Times New Roman"/>
              </a:rPr>
              <a:t>test_main.py</a:t>
            </a:r>
            <a:endParaRPr>
              <a:latin typeface="Times New Roman"/>
              <a:ea typeface="Times New Roman"/>
              <a:cs typeface="Times New Roman"/>
              <a:sym typeface="Times New Roman"/>
            </a:endParaRPr>
          </a:p>
          <a:p>
            <a:pPr indent="-317500" lvl="1" marL="914400" rtl="0" algn="l">
              <a:lnSpc>
                <a:spcPct val="150000"/>
              </a:lnSpc>
              <a:spcBef>
                <a:spcPts val="0"/>
              </a:spcBef>
              <a:spcAft>
                <a:spcPts val="0"/>
              </a:spcAft>
              <a:buSzPts val="1400"/>
              <a:buFont typeface="Times New Roman"/>
              <a:buChar char="○"/>
            </a:pPr>
            <a:r>
              <a:rPr lang="zh-TW">
                <a:latin typeface="Times New Roman"/>
                <a:ea typeface="Times New Roman"/>
                <a:cs typeface="Times New Roman"/>
                <a:sym typeface="Times New Roman"/>
              </a:rPr>
              <a:t>&lt;STUDENT ID&gt;_HW2.</a:t>
            </a:r>
            <a:r>
              <a:rPr b="1" lang="zh-TW">
                <a:latin typeface="Times New Roman"/>
                <a:ea typeface="Times New Roman"/>
                <a:cs typeface="Times New Roman"/>
                <a:sym typeface="Times New Roman"/>
              </a:rPr>
              <a:t>pdf</a:t>
            </a:r>
            <a:r>
              <a:rPr lang="zh-TW">
                <a:latin typeface="Times New Roman"/>
                <a:ea typeface="Times New Roman"/>
                <a:cs typeface="Times New Roman"/>
                <a:sym typeface="Times New Roman"/>
              </a:rPr>
              <a:t> </a:t>
            </a:r>
            <a:r>
              <a:rPr lang="zh-TW">
                <a:solidFill>
                  <a:srgbClr val="FF0000"/>
                </a:solidFill>
                <a:latin typeface="Times New Roman"/>
                <a:ea typeface="Times New Roman"/>
                <a:cs typeface="Times New Roman"/>
                <a:sym typeface="Times New Roman"/>
              </a:rPr>
              <a:t>(NO .doc, .docx or others format)</a:t>
            </a:r>
            <a:endParaRPr>
              <a:solidFill>
                <a:srgbClr val="FF0000"/>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rgbClr val="FF0000"/>
              </a:buClr>
              <a:buSzPts val="1800"/>
              <a:buFont typeface="Times New Roman"/>
              <a:buChar char="●"/>
            </a:pPr>
            <a:r>
              <a:rPr lang="zh-TW">
                <a:solidFill>
                  <a:srgbClr val="FF0000"/>
                </a:solidFill>
                <a:latin typeface="Times New Roman"/>
                <a:ea typeface="Times New Roman"/>
                <a:cs typeface="Times New Roman"/>
                <a:sym typeface="Times New Roman"/>
              </a:rPr>
              <a:t>Don’t put the data (e.g. train.csv / test.csv) into submission file</a:t>
            </a:r>
            <a:endParaRPr>
              <a:solidFill>
                <a:srgbClr val="FF0000"/>
              </a:solidFill>
              <a:latin typeface="Times New Roman"/>
              <a:ea typeface="Times New Roman"/>
              <a:cs typeface="Times New Roman"/>
              <a:sym typeface="Times New Roman"/>
            </a:endParaRPr>
          </a:p>
        </p:txBody>
      </p:sp>
      <p:sp>
        <p:nvSpPr>
          <p:cNvPr id="242" name="Google Shape;242;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Times New Roman"/>
                <a:ea typeface="Times New Roman"/>
                <a:cs typeface="Times New Roman"/>
                <a:sym typeface="Times New Roman"/>
              </a:rPr>
              <a:t>Other rules</a:t>
            </a:r>
            <a:endParaRPr>
              <a:latin typeface="Times New Roman"/>
              <a:ea typeface="Times New Roman"/>
              <a:cs typeface="Times New Roman"/>
              <a:sym typeface="Times New Roman"/>
            </a:endParaRPr>
          </a:p>
        </p:txBody>
      </p:sp>
      <p:sp>
        <p:nvSpPr>
          <p:cNvPr id="248" name="Google Shape;248;p31"/>
          <p:cNvSpPr txBox="1"/>
          <p:nvPr>
            <p:ph idx="1" type="body"/>
          </p:nvPr>
        </p:nvSpPr>
        <p:spPr>
          <a:xfrm>
            <a:off x="0" y="1152475"/>
            <a:ext cx="9144000" cy="39909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Font typeface="Times New Roman"/>
              <a:buChar char="●"/>
            </a:pPr>
            <a:r>
              <a:rPr b="1" lang="zh-TW" u="sng">
                <a:latin typeface="Times New Roman"/>
                <a:ea typeface="Times New Roman"/>
                <a:cs typeface="Times New Roman"/>
                <a:sym typeface="Times New Roman"/>
              </a:rPr>
              <a:t>Late Policy</a:t>
            </a:r>
            <a:r>
              <a:rPr lang="zh-TW">
                <a:latin typeface="Times New Roman"/>
                <a:ea typeface="Times New Roman"/>
                <a:cs typeface="Times New Roman"/>
                <a:sym typeface="Times New Roman"/>
              </a:rPr>
              <a:t>: A</a:t>
            </a:r>
            <a:r>
              <a:rPr lang="zh-TW">
                <a:latin typeface="Times New Roman"/>
                <a:ea typeface="Times New Roman"/>
                <a:cs typeface="Times New Roman"/>
                <a:sym typeface="Times New Roman"/>
              </a:rPr>
              <a:t> penalty of </a:t>
            </a:r>
            <a:r>
              <a:rPr b="1" lang="zh-TW">
                <a:solidFill>
                  <a:srgbClr val="FF0000"/>
                </a:solidFill>
                <a:latin typeface="Times New Roman"/>
                <a:ea typeface="Times New Roman"/>
                <a:cs typeface="Times New Roman"/>
                <a:sym typeface="Times New Roman"/>
              </a:rPr>
              <a:t>20 points</a:t>
            </a:r>
            <a:r>
              <a:rPr lang="zh-TW">
                <a:latin typeface="Times New Roman"/>
                <a:ea typeface="Times New Roman"/>
                <a:cs typeface="Times New Roman"/>
                <a:sym typeface="Times New Roman"/>
              </a:rPr>
              <a:t> </a:t>
            </a:r>
            <a:r>
              <a:rPr lang="zh-TW" u="sng">
                <a:latin typeface="Times New Roman"/>
                <a:ea typeface="Times New Roman"/>
                <a:cs typeface="Times New Roman"/>
                <a:sym typeface="Times New Roman"/>
              </a:rPr>
              <a:t>per additional late day</a:t>
            </a:r>
            <a:r>
              <a:rPr lang="zh-TW">
                <a:latin typeface="Times New Roman"/>
                <a:ea typeface="Times New Roman"/>
                <a:cs typeface="Times New Roman"/>
                <a:sym typeface="Times New Roman"/>
              </a:rPr>
              <a:t>. (</a:t>
            </a:r>
            <a:r>
              <a:rPr lang="zh-TW">
                <a:solidFill>
                  <a:srgbClr val="FF0000"/>
                </a:solidFill>
                <a:latin typeface="Times New Roman"/>
                <a:ea typeface="Times New Roman"/>
                <a:cs typeface="Times New Roman"/>
                <a:sym typeface="Times New Roman"/>
              </a:rPr>
              <a:t>-20pt / delayed.day</a:t>
            </a:r>
            <a:r>
              <a:rPr lang="zh-TW">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317500" lvl="1" marL="914400" rtl="0" algn="l">
              <a:lnSpc>
                <a:spcPct val="150000"/>
              </a:lnSpc>
              <a:spcBef>
                <a:spcPts val="0"/>
              </a:spcBef>
              <a:spcAft>
                <a:spcPts val="0"/>
              </a:spcAft>
              <a:buSzPts val="1400"/>
              <a:buFont typeface="Times New Roman"/>
              <a:buChar char="○"/>
            </a:pPr>
            <a:r>
              <a:rPr lang="zh-TW">
                <a:latin typeface="Times New Roman"/>
                <a:ea typeface="Times New Roman"/>
                <a:cs typeface="Times New Roman"/>
                <a:sym typeface="Times New Roman"/>
              </a:rPr>
              <a:t>For example, If you get 90 points but delay for two days, your will get only 50 points! </a:t>
            </a:r>
            <a:endParaRPr b="1" u="sng">
              <a:latin typeface="Times New Roman"/>
              <a:ea typeface="Times New Roman"/>
              <a:cs typeface="Times New Roman"/>
              <a:sym typeface="Times New Roman"/>
            </a:endParaRPr>
          </a:p>
          <a:p>
            <a:pPr indent="0" lvl="0" marL="457200" rtl="0" algn="l">
              <a:lnSpc>
                <a:spcPct val="150000"/>
              </a:lnSpc>
              <a:spcBef>
                <a:spcPts val="1200"/>
              </a:spcBef>
              <a:spcAft>
                <a:spcPts val="0"/>
              </a:spcAft>
              <a:buNone/>
            </a:pPr>
            <a:r>
              <a:t/>
            </a:r>
            <a:endParaRPr b="1" sz="500" u="sng">
              <a:latin typeface="Times New Roman"/>
              <a:ea typeface="Times New Roman"/>
              <a:cs typeface="Times New Roman"/>
              <a:sym typeface="Times New Roman"/>
            </a:endParaRPr>
          </a:p>
          <a:p>
            <a:pPr indent="0" lvl="0" marL="0" rtl="0" algn="l">
              <a:lnSpc>
                <a:spcPct val="150000"/>
              </a:lnSpc>
              <a:spcBef>
                <a:spcPts val="1200"/>
              </a:spcBef>
              <a:spcAft>
                <a:spcPts val="0"/>
              </a:spcAft>
              <a:buNone/>
            </a:pPr>
            <a:r>
              <a:t/>
            </a:r>
            <a:endParaRPr b="1" u="sng">
              <a:latin typeface="Times New Roman"/>
              <a:ea typeface="Times New Roman"/>
              <a:cs typeface="Times New Roman"/>
              <a:sym typeface="Times New Roman"/>
            </a:endParaRPr>
          </a:p>
          <a:p>
            <a:pPr indent="-342900" lvl="0" marL="457200" rtl="0" algn="l">
              <a:lnSpc>
                <a:spcPct val="150000"/>
              </a:lnSpc>
              <a:spcBef>
                <a:spcPts val="1200"/>
              </a:spcBef>
              <a:spcAft>
                <a:spcPts val="0"/>
              </a:spcAft>
              <a:buSzPts val="1800"/>
              <a:buFont typeface="Times New Roman"/>
              <a:buChar char="●"/>
            </a:pPr>
            <a:r>
              <a:rPr b="1" lang="zh-TW" u="sng">
                <a:latin typeface="Times New Roman"/>
                <a:ea typeface="Times New Roman"/>
                <a:cs typeface="Times New Roman"/>
                <a:sym typeface="Times New Roman"/>
              </a:rPr>
              <a:t>No Plagiarism</a:t>
            </a:r>
            <a:r>
              <a:rPr lang="zh-TW">
                <a:latin typeface="Times New Roman"/>
                <a:ea typeface="Times New Roman"/>
                <a:cs typeface="Times New Roman"/>
                <a:sym typeface="Times New Roman"/>
              </a:rPr>
              <a:t>: You should complete the </a:t>
            </a:r>
            <a:r>
              <a:rPr lang="zh-TW">
                <a:latin typeface="Times New Roman"/>
                <a:ea typeface="Times New Roman"/>
                <a:cs typeface="Times New Roman"/>
                <a:sym typeface="Times New Roman"/>
              </a:rPr>
              <a:t>assignment</a:t>
            </a:r>
            <a:r>
              <a:rPr lang="zh-TW">
                <a:latin typeface="Times New Roman"/>
                <a:ea typeface="Times New Roman"/>
                <a:cs typeface="Times New Roman"/>
                <a:sym typeface="Times New Roman"/>
              </a:rPr>
              <a:t> by yourself. Students engaged in plagiarism will be penalized heavily. Super serious </a:t>
            </a:r>
            <a:r>
              <a:rPr lang="zh-TW">
                <a:latin typeface="Times New Roman"/>
                <a:ea typeface="Times New Roman"/>
                <a:cs typeface="Times New Roman"/>
                <a:sym typeface="Times New Roman"/>
              </a:rPr>
              <a:t>penalty.</a:t>
            </a:r>
            <a:endParaRPr>
              <a:latin typeface="Times New Roman"/>
              <a:ea typeface="Times New Roman"/>
              <a:cs typeface="Times New Roman"/>
              <a:sym typeface="Times New Roman"/>
            </a:endParaRPr>
          </a:p>
          <a:p>
            <a:pPr indent="-317500" lvl="1" marL="914400" rtl="0" algn="l">
              <a:lnSpc>
                <a:spcPct val="150000"/>
              </a:lnSpc>
              <a:spcBef>
                <a:spcPts val="0"/>
              </a:spcBef>
              <a:spcAft>
                <a:spcPts val="0"/>
              </a:spcAft>
              <a:buSzPts val="1400"/>
              <a:buFont typeface="Times New Roman"/>
              <a:buChar char="○"/>
            </a:pPr>
            <a:r>
              <a:rPr lang="zh-TW">
                <a:solidFill>
                  <a:srgbClr val="FF0000"/>
                </a:solidFill>
                <a:latin typeface="Times New Roman"/>
                <a:ea typeface="Times New Roman"/>
                <a:cs typeface="Times New Roman"/>
                <a:sym typeface="Times New Roman"/>
              </a:rPr>
              <a:t>e.g. </a:t>
            </a:r>
            <a:r>
              <a:rPr lang="zh-TW">
                <a:solidFill>
                  <a:srgbClr val="FF0000"/>
                </a:solidFill>
                <a:latin typeface="Times New Roman"/>
                <a:ea typeface="Times New Roman"/>
                <a:cs typeface="Times New Roman"/>
                <a:sym typeface="Times New Roman"/>
              </a:rPr>
              <a:t>-100pt for the assignment or failed this course, etc</a:t>
            </a:r>
            <a:endParaRPr>
              <a:solidFill>
                <a:srgbClr val="FF0000"/>
              </a:solidFill>
              <a:latin typeface="Times New Roman"/>
              <a:ea typeface="Times New Roman"/>
              <a:cs typeface="Times New Roman"/>
              <a:sym typeface="Times New Roman"/>
            </a:endParaRPr>
          </a:p>
          <a:p>
            <a:pPr indent="-317500" lvl="1" marL="914400" rtl="0" algn="l">
              <a:lnSpc>
                <a:spcPct val="150000"/>
              </a:lnSpc>
              <a:spcBef>
                <a:spcPts val="0"/>
              </a:spcBef>
              <a:spcAft>
                <a:spcPts val="0"/>
              </a:spcAft>
              <a:buClr>
                <a:srgbClr val="FF0000"/>
              </a:buClr>
              <a:buSzPts val="1400"/>
              <a:buFont typeface="Times New Roman"/>
              <a:buChar char="○"/>
            </a:pPr>
            <a:r>
              <a:rPr lang="zh-TW">
                <a:solidFill>
                  <a:srgbClr val="FF0000"/>
                </a:solidFill>
                <a:latin typeface="Times New Roman"/>
                <a:ea typeface="Times New Roman"/>
                <a:cs typeface="Times New Roman"/>
                <a:sym typeface="Times New Roman"/>
              </a:rPr>
              <a:t>Report to academic integrity office</a:t>
            </a:r>
            <a:endParaRPr>
              <a:solidFill>
                <a:srgbClr val="FF0000"/>
              </a:solidFill>
              <a:latin typeface="Times New Roman"/>
              <a:ea typeface="Times New Roman"/>
              <a:cs typeface="Times New Roman"/>
              <a:sym typeface="Times New Roman"/>
            </a:endParaRPr>
          </a:p>
        </p:txBody>
      </p:sp>
      <p:sp>
        <p:nvSpPr>
          <p:cNvPr id="249" name="Google Shape;249;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pic>
        <p:nvPicPr>
          <p:cNvPr id="250" name="Google Shape;250;p31"/>
          <p:cNvPicPr preferRelativeResize="0"/>
          <p:nvPr/>
        </p:nvPicPr>
        <p:blipFill>
          <a:blip r:embed="rId3">
            <a:alphaModFix/>
          </a:blip>
          <a:stretch>
            <a:fillRect/>
          </a:stretch>
        </p:blipFill>
        <p:spPr>
          <a:xfrm>
            <a:off x="7343224" y="1639475"/>
            <a:ext cx="1750774" cy="1313075"/>
          </a:xfrm>
          <a:prstGeom prst="rect">
            <a:avLst/>
          </a:prstGeom>
          <a:noFill/>
          <a:ln>
            <a:noFill/>
          </a:ln>
        </p:spPr>
      </p:pic>
      <p:pic>
        <p:nvPicPr>
          <p:cNvPr id="251" name="Google Shape;251;p31"/>
          <p:cNvPicPr preferRelativeResize="0"/>
          <p:nvPr/>
        </p:nvPicPr>
        <p:blipFill>
          <a:blip r:embed="rId4">
            <a:alphaModFix/>
          </a:blip>
          <a:stretch>
            <a:fillRect/>
          </a:stretch>
        </p:blipFill>
        <p:spPr>
          <a:xfrm>
            <a:off x="6165978" y="3477325"/>
            <a:ext cx="2967346" cy="16660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Times New Roman"/>
                <a:ea typeface="Times New Roman"/>
                <a:cs typeface="Times New Roman"/>
                <a:sym typeface="Times New Roman"/>
              </a:rPr>
              <a:t>AI-Assistant</a:t>
            </a:r>
            <a:endParaRPr>
              <a:latin typeface="Times New Roman"/>
              <a:ea typeface="Times New Roman"/>
              <a:cs typeface="Times New Roman"/>
              <a:sym typeface="Times New Roman"/>
            </a:endParaRPr>
          </a:p>
        </p:txBody>
      </p:sp>
      <p:sp>
        <p:nvSpPr>
          <p:cNvPr id="257" name="Google Shape;257;p32"/>
          <p:cNvSpPr txBox="1"/>
          <p:nvPr>
            <p:ph idx="1" type="body"/>
          </p:nvPr>
        </p:nvSpPr>
        <p:spPr>
          <a:xfrm>
            <a:off x="311700" y="1152475"/>
            <a:ext cx="8520600" cy="26337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zh-TW"/>
              <a:t>Not recommended but no forbidden</a:t>
            </a:r>
            <a:endParaRPr/>
          </a:p>
          <a:p>
            <a:pPr indent="-342900" lvl="0" marL="457200" rtl="0" algn="l">
              <a:lnSpc>
                <a:spcPct val="150000"/>
              </a:lnSpc>
              <a:spcBef>
                <a:spcPts val="0"/>
              </a:spcBef>
              <a:spcAft>
                <a:spcPts val="0"/>
              </a:spcAft>
              <a:buClr>
                <a:srgbClr val="FF0000"/>
              </a:buClr>
              <a:buSzPts val="1800"/>
              <a:buChar char="●"/>
            </a:pPr>
            <a:r>
              <a:rPr lang="zh-TW">
                <a:solidFill>
                  <a:srgbClr val="FF0000"/>
                </a:solidFill>
              </a:rPr>
              <a:t>Copy-and-Paste answers from the AI-Assiant will be seen as Plagiarism</a:t>
            </a:r>
            <a:endParaRPr/>
          </a:p>
          <a:p>
            <a:pPr indent="-317500" lvl="1" marL="914400" rtl="0" algn="l">
              <a:lnSpc>
                <a:spcPct val="150000"/>
              </a:lnSpc>
              <a:spcBef>
                <a:spcPts val="0"/>
              </a:spcBef>
              <a:spcAft>
                <a:spcPts val="0"/>
              </a:spcAft>
              <a:buSzPts val="1400"/>
              <a:buChar char="○"/>
            </a:pPr>
            <a:r>
              <a:rPr lang="zh-TW"/>
              <a:t>However, you can have your own answer first then rephrase it by AI-Assiant.</a:t>
            </a:r>
            <a:endParaRPr/>
          </a:p>
          <a:p>
            <a:pPr indent="-342900" lvl="0" marL="457200" rtl="0" algn="l">
              <a:lnSpc>
                <a:spcPct val="150000"/>
              </a:lnSpc>
              <a:spcBef>
                <a:spcPts val="0"/>
              </a:spcBef>
              <a:spcAft>
                <a:spcPts val="0"/>
              </a:spcAft>
              <a:buSzPts val="1800"/>
              <a:buChar char="●"/>
            </a:pPr>
            <a:r>
              <a:rPr lang="zh-TW"/>
              <a:t>Some questions might be parts of final exam, make sure you understand the concept</a:t>
            </a:r>
            <a:endParaRPr/>
          </a:p>
        </p:txBody>
      </p:sp>
      <p:pic>
        <p:nvPicPr>
          <p:cNvPr id="258" name="Google Shape;258;p32"/>
          <p:cNvPicPr preferRelativeResize="0"/>
          <p:nvPr/>
        </p:nvPicPr>
        <p:blipFill>
          <a:blip r:embed="rId3">
            <a:alphaModFix/>
          </a:blip>
          <a:stretch>
            <a:fillRect/>
          </a:stretch>
        </p:blipFill>
        <p:spPr>
          <a:xfrm>
            <a:off x="5450368" y="3336525"/>
            <a:ext cx="3212408" cy="1806975"/>
          </a:xfrm>
          <a:prstGeom prst="rect">
            <a:avLst/>
          </a:prstGeom>
          <a:noFill/>
          <a:ln>
            <a:noFill/>
          </a:ln>
        </p:spPr>
      </p:pic>
      <p:sp>
        <p:nvSpPr>
          <p:cNvPr id="259" name="Google Shape;259;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pic>
        <p:nvPicPr>
          <p:cNvPr id="260" name="Google Shape;260;p32"/>
          <p:cNvPicPr preferRelativeResize="0"/>
          <p:nvPr/>
        </p:nvPicPr>
        <p:blipFill>
          <a:blip r:embed="rId4">
            <a:alphaModFix/>
          </a:blip>
          <a:stretch>
            <a:fillRect/>
          </a:stretch>
        </p:blipFill>
        <p:spPr>
          <a:xfrm>
            <a:off x="2687776" y="3336525"/>
            <a:ext cx="1977774" cy="1806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Times New Roman"/>
                <a:ea typeface="Times New Roman"/>
                <a:cs typeface="Times New Roman"/>
                <a:sym typeface="Times New Roman"/>
              </a:rPr>
              <a:t>Homework 2</a:t>
            </a:r>
            <a:endParaRPr>
              <a:latin typeface="Times New Roman"/>
              <a:ea typeface="Times New Roman"/>
              <a:cs typeface="Times New Roman"/>
              <a:sym typeface="Times New Roman"/>
            </a:endParaRPr>
          </a:p>
        </p:txBody>
      </p:sp>
      <p:sp>
        <p:nvSpPr>
          <p:cNvPr id="86" name="Google Shape;86;p15"/>
          <p:cNvSpPr txBox="1"/>
          <p:nvPr>
            <p:ph idx="1" type="body"/>
          </p:nvPr>
        </p:nvSpPr>
        <p:spPr>
          <a:xfrm>
            <a:off x="311700" y="1152475"/>
            <a:ext cx="8520600" cy="38487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Deadline: </a:t>
            </a:r>
            <a:r>
              <a:rPr lang="zh-TW">
                <a:solidFill>
                  <a:srgbClr val="FF0000"/>
                </a:solidFill>
                <a:latin typeface="Times New Roman"/>
                <a:ea typeface="Times New Roman"/>
                <a:cs typeface="Times New Roman"/>
                <a:sym typeface="Times New Roman"/>
              </a:rPr>
              <a:t>23:59, Apr. 24th (Wed), 202</a:t>
            </a:r>
            <a:r>
              <a:rPr lang="zh-TW">
                <a:solidFill>
                  <a:srgbClr val="FF0000"/>
                </a:solidFill>
                <a:latin typeface="Times New Roman"/>
                <a:ea typeface="Times New Roman"/>
                <a:cs typeface="Times New Roman"/>
                <a:sym typeface="Times New Roman"/>
              </a:rPr>
              <a:t>4</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b="1" lang="zh-TW">
                <a:latin typeface="Times New Roman"/>
                <a:ea typeface="Times New Roman"/>
                <a:cs typeface="Times New Roman"/>
                <a:sym typeface="Times New Roman"/>
              </a:rPr>
              <a:t>Coding</a:t>
            </a:r>
            <a:r>
              <a:rPr lang="zh-TW">
                <a:latin typeface="Times New Roman"/>
                <a:ea typeface="Times New Roman"/>
                <a:cs typeface="Times New Roman"/>
                <a:sym typeface="Times New Roman"/>
              </a:rPr>
              <a:t> (60%): Implement </a:t>
            </a:r>
            <a:r>
              <a:rPr lang="zh-TW" u="sng">
                <a:latin typeface="Times New Roman"/>
                <a:ea typeface="Times New Roman"/>
                <a:cs typeface="Times New Roman"/>
                <a:sym typeface="Times New Roman"/>
              </a:rPr>
              <a:t>linear classification</a:t>
            </a:r>
            <a:r>
              <a:rPr lang="zh-TW">
                <a:latin typeface="Times New Roman"/>
                <a:ea typeface="Times New Roman"/>
                <a:cs typeface="Times New Roman"/>
                <a:sym typeface="Times New Roman"/>
              </a:rPr>
              <a:t> methods by </a:t>
            </a:r>
            <a:r>
              <a:rPr b="1" lang="zh-TW">
                <a:latin typeface="Times New Roman"/>
                <a:ea typeface="Times New Roman"/>
                <a:cs typeface="Times New Roman"/>
                <a:sym typeface="Times New Roman"/>
              </a:rPr>
              <a:t>only</a:t>
            </a:r>
            <a:r>
              <a:rPr lang="zh-TW">
                <a:latin typeface="Times New Roman"/>
                <a:ea typeface="Times New Roman"/>
                <a:cs typeface="Times New Roman"/>
                <a:sym typeface="Times New Roman"/>
              </a:rPr>
              <a:t> using </a:t>
            </a:r>
            <a:r>
              <a:rPr b="1" i="1" lang="zh-TW">
                <a:latin typeface="Times New Roman"/>
                <a:ea typeface="Times New Roman"/>
                <a:cs typeface="Times New Roman"/>
                <a:sym typeface="Times New Roman"/>
              </a:rPr>
              <a:t>numpy</a:t>
            </a:r>
            <a:r>
              <a:rPr b="1" lang="zh-TW">
                <a:latin typeface="Times New Roman"/>
                <a:ea typeface="Times New Roman"/>
                <a:cs typeface="Times New Roman"/>
                <a:sym typeface="Times New Roman"/>
              </a:rPr>
              <a:t>.</a:t>
            </a:r>
            <a:endParaRPr b="1">
              <a:latin typeface="Times New Roman"/>
              <a:ea typeface="Times New Roman"/>
              <a:cs typeface="Times New Roman"/>
              <a:sym typeface="Times New Roman"/>
            </a:endParaRPr>
          </a:p>
          <a:p>
            <a:pPr indent="-330200" lvl="1" marL="914400" rtl="0" algn="l">
              <a:lnSpc>
                <a:spcPct val="150000"/>
              </a:lnSpc>
              <a:spcBef>
                <a:spcPts val="0"/>
              </a:spcBef>
              <a:spcAft>
                <a:spcPts val="0"/>
              </a:spcAft>
              <a:buSzPts val="1600"/>
              <a:buFont typeface="Times New Roman"/>
              <a:buChar char="○"/>
            </a:pPr>
            <a:r>
              <a:rPr lang="zh-TW" sz="1600">
                <a:latin typeface="Times New Roman"/>
                <a:ea typeface="Times New Roman"/>
                <a:cs typeface="Times New Roman"/>
                <a:sym typeface="Times New Roman"/>
              </a:rPr>
              <a:t>Submit your code in executable python files (.py).</a:t>
            </a:r>
            <a:endParaRPr sz="1600">
              <a:latin typeface="Times New Roman"/>
              <a:ea typeface="Times New Roman"/>
              <a:cs typeface="Times New Roman"/>
              <a:sym typeface="Times New Roman"/>
            </a:endParaRPr>
          </a:p>
          <a:p>
            <a:pPr indent="-330200" lvl="1" marL="914400" rtl="0" algn="l">
              <a:lnSpc>
                <a:spcPct val="150000"/>
              </a:lnSpc>
              <a:spcBef>
                <a:spcPts val="0"/>
              </a:spcBef>
              <a:spcAft>
                <a:spcPts val="0"/>
              </a:spcAft>
              <a:buSzPts val="1600"/>
              <a:buFont typeface="Times New Roman"/>
              <a:buChar char="○"/>
            </a:pPr>
            <a:r>
              <a:rPr lang="zh-TW" sz="1600">
                <a:latin typeface="Times New Roman"/>
                <a:ea typeface="Times New Roman"/>
                <a:cs typeface="Times New Roman"/>
                <a:sym typeface="Times New Roman"/>
              </a:rPr>
              <a:t>Report the outcome and parameters by screenshots to the questions.</a:t>
            </a:r>
            <a:endParaRPr sz="1600">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b="1" lang="zh-TW">
                <a:latin typeface="Times New Roman"/>
                <a:ea typeface="Times New Roman"/>
                <a:cs typeface="Times New Roman"/>
                <a:sym typeface="Times New Roman"/>
              </a:rPr>
              <a:t>Handwritten Questions</a:t>
            </a:r>
            <a:r>
              <a:rPr lang="zh-TW">
                <a:latin typeface="Times New Roman"/>
                <a:ea typeface="Times New Roman"/>
                <a:cs typeface="Times New Roman"/>
                <a:sym typeface="Times New Roman"/>
              </a:rPr>
              <a:t> (40%): Answer questions about linear classification.</a:t>
            </a:r>
            <a:endParaRPr>
              <a:latin typeface="Times New Roman"/>
              <a:ea typeface="Times New Roman"/>
              <a:cs typeface="Times New Roman"/>
              <a:sym typeface="Times New Roman"/>
            </a:endParaRPr>
          </a:p>
          <a:p>
            <a:pPr indent="-330200" lvl="1" marL="914400" rtl="0" algn="l">
              <a:lnSpc>
                <a:spcPct val="150000"/>
              </a:lnSpc>
              <a:spcBef>
                <a:spcPts val="0"/>
              </a:spcBef>
              <a:spcAft>
                <a:spcPts val="0"/>
              </a:spcAft>
              <a:buSzPts val="1600"/>
              <a:buFont typeface="Times New Roman"/>
              <a:buChar char="○"/>
            </a:pPr>
            <a:r>
              <a:rPr lang="zh-TW" sz="1600">
                <a:latin typeface="Times New Roman"/>
                <a:ea typeface="Times New Roman"/>
                <a:cs typeface="Times New Roman"/>
                <a:sym typeface="Times New Roman"/>
              </a:rPr>
              <a:t>Answer the questions in the report.</a:t>
            </a:r>
            <a:endParaRPr sz="1600">
              <a:latin typeface="Times New Roman"/>
              <a:ea typeface="Times New Roman"/>
              <a:cs typeface="Times New Roman"/>
              <a:sym typeface="Times New Roman"/>
            </a:endParaRPr>
          </a:p>
          <a:p>
            <a:pPr indent="-330200" lvl="1" marL="914400" rtl="0" algn="l">
              <a:lnSpc>
                <a:spcPct val="150000"/>
              </a:lnSpc>
              <a:spcBef>
                <a:spcPts val="0"/>
              </a:spcBef>
              <a:spcAft>
                <a:spcPts val="0"/>
              </a:spcAft>
              <a:buSzPts val="1600"/>
              <a:buFont typeface="Times New Roman"/>
              <a:buChar char="○"/>
            </a:pPr>
            <a:r>
              <a:rPr lang="zh-TW" sz="1600">
                <a:latin typeface="Times New Roman"/>
                <a:ea typeface="Times New Roman"/>
                <a:cs typeface="Times New Roman"/>
                <a:sym typeface="Times New Roman"/>
              </a:rPr>
              <a:t>You </a:t>
            </a:r>
            <a:r>
              <a:rPr b="1" lang="zh-TW" sz="1600" u="sng">
                <a:latin typeface="Times New Roman"/>
                <a:ea typeface="Times New Roman"/>
                <a:cs typeface="Times New Roman"/>
                <a:sym typeface="Times New Roman"/>
              </a:rPr>
              <a:t>must use the template</a:t>
            </a:r>
            <a:r>
              <a:rPr lang="zh-TW" sz="1600">
                <a:latin typeface="Times New Roman"/>
                <a:ea typeface="Times New Roman"/>
                <a:cs typeface="Times New Roman"/>
                <a:sym typeface="Times New Roman"/>
              </a:rPr>
              <a:t> and in </a:t>
            </a:r>
            <a:r>
              <a:rPr b="1" lang="zh-TW" sz="1600" u="sng">
                <a:latin typeface="Times New Roman"/>
                <a:ea typeface="Times New Roman"/>
                <a:cs typeface="Times New Roman"/>
                <a:sym typeface="Times New Roman"/>
              </a:rPr>
              <a:t>digital-typed</a:t>
            </a:r>
            <a:r>
              <a:rPr lang="zh-TW" sz="1600">
                <a:latin typeface="Times New Roman"/>
                <a:ea typeface="Times New Roman"/>
                <a:cs typeface="Times New Roman"/>
                <a:sym typeface="Times New Roman"/>
              </a:rPr>
              <a:t> (</a:t>
            </a:r>
            <a:r>
              <a:rPr b="1" lang="zh-TW" sz="1600">
                <a:latin typeface="Times New Roman"/>
                <a:ea typeface="Times New Roman"/>
                <a:cs typeface="Times New Roman"/>
                <a:sym typeface="Times New Roman"/>
              </a:rPr>
              <a:t>no handwritten scan</a:t>
            </a:r>
            <a:r>
              <a:rPr lang="zh-TW" sz="1600">
                <a:latin typeface="Times New Roman"/>
                <a:ea typeface="Times New Roman"/>
                <a:cs typeface="Times New Roman"/>
                <a:sym typeface="Times New Roman"/>
              </a:rPr>
              <a:t>)</a:t>
            </a:r>
            <a:endParaRPr sz="1600">
              <a:latin typeface="Times New Roman"/>
              <a:ea typeface="Times New Roman"/>
              <a:cs typeface="Times New Roman"/>
              <a:sym typeface="Times New Roman"/>
            </a:endParaRPr>
          </a:p>
          <a:p>
            <a:pPr indent="-330200" lvl="1" marL="914400" rtl="0" algn="l">
              <a:lnSpc>
                <a:spcPct val="150000"/>
              </a:lnSpc>
              <a:spcBef>
                <a:spcPts val="0"/>
              </a:spcBef>
              <a:spcAft>
                <a:spcPts val="0"/>
              </a:spcAft>
              <a:buSzPts val="1600"/>
              <a:buFont typeface="Times New Roman"/>
              <a:buChar char="○"/>
            </a:pPr>
            <a:r>
              <a:rPr lang="zh-TW" sz="1600">
                <a:latin typeface="Times New Roman"/>
                <a:ea typeface="Times New Roman"/>
                <a:cs typeface="Times New Roman"/>
                <a:sym typeface="Times New Roman"/>
              </a:rPr>
              <a:t>In English</a:t>
            </a:r>
            <a:endParaRPr sz="1600">
              <a:latin typeface="Times New Roman"/>
              <a:ea typeface="Times New Roman"/>
              <a:cs typeface="Times New Roman"/>
              <a:sym typeface="Times New Roman"/>
            </a:endParaRPr>
          </a:p>
        </p:txBody>
      </p:sp>
      <p:sp>
        <p:nvSpPr>
          <p:cNvPr id="87" name="Google Shape;87;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Times New Roman"/>
                <a:ea typeface="Times New Roman"/>
                <a:cs typeface="Times New Roman"/>
                <a:sym typeface="Times New Roman"/>
              </a:rPr>
              <a:t>FAQs</a:t>
            </a:r>
            <a:endParaRPr>
              <a:latin typeface="Times New Roman"/>
              <a:ea typeface="Times New Roman"/>
              <a:cs typeface="Times New Roman"/>
              <a:sym typeface="Times New Roman"/>
            </a:endParaRPr>
          </a:p>
        </p:txBody>
      </p:sp>
      <p:sp>
        <p:nvSpPr>
          <p:cNvPr id="266" name="Google Shape;266;p33"/>
          <p:cNvSpPr txBox="1"/>
          <p:nvPr>
            <p:ph idx="1" type="body"/>
          </p:nvPr>
        </p:nvSpPr>
        <p:spPr>
          <a:xfrm>
            <a:off x="311700" y="1152475"/>
            <a:ext cx="8709300" cy="37425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If you have other questions, ask on </a:t>
            </a:r>
            <a:r>
              <a:rPr b="1" lang="zh-TW">
                <a:latin typeface="Times New Roman"/>
                <a:ea typeface="Times New Roman"/>
                <a:cs typeface="Times New Roman"/>
                <a:sym typeface="Times New Roman"/>
              </a:rPr>
              <a:t>E3 forum</a:t>
            </a:r>
            <a:r>
              <a:rPr lang="zh-TW">
                <a:latin typeface="Times New Roman"/>
                <a:ea typeface="Times New Roman"/>
                <a:cs typeface="Times New Roman"/>
                <a:sym typeface="Times New Roman"/>
              </a:rPr>
              <a:t> first! We will reply as soon as possible.</a:t>
            </a:r>
            <a:endParaRPr>
              <a:latin typeface="Times New Roman"/>
              <a:ea typeface="Times New Roman"/>
              <a:cs typeface="Times New Roman"/>
              <a:sym typeface="Times New Roman"/>
            </a:endParaRPr>
          </a:p>
          <a:p>
            <a:pPr indent="-317500" lvl="1" marL="914400" rtl="0" algn="l">
              <a:lnSpc>
                <a:spcPct val="150000"/>
              </a:lnSpc>
              <a:spcBef>
                <a:spcPts val="0"/>
              </a:spcBef>
              <a:spcAft>
                <a:spcPts val="0"/>
              </a:spcAft>
              <a:buSzPts val="1400"/>
              <a:buFont typeface="Times New Roman"/>
              <a:buChar char="○"/>
            </a:pPr>
            <a:r>
              <a:rPr lang="zh-TW">
                <a:latin typeface="Times New Roman"/>
                <a:ea typeface="Times New Roman"/>
                <a:cs typeface="Times New Roman"/>
                <a:sym typeface="Times New Roman"/>
              </a:rPr>
              <a:t>If the E3 discussion area still have issues, feel free to write email to TAs (And remember to cc all TAs).</a:t>
            </a:r>
            <a:endParaRPr>
              <a:latin typeface="Times New Roman"/>
              <a:ea typeface="Times New Roman"/>
              <a:cs typeface="Times New Roman"/>
              <a:sym typeface="Times New Roman"/>
            </a:endParaRPr>
          </a:p>
        </p:txBody>
      </p:sp>
      <p:sp>
        <p:nvSpPr>
          <p:cNvPr id="267" name="Google Shape;267;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Times New Roman"/>
                <a:ea typeface="Times New Roman"/>
                <a:cs typeface="Times New Roman"/>
                <a:sym typeface="Times New Roman"/>
              </a:rPr>
              <a:t>Have Fun!</a:t>
            </a:r>
            <a:endParaRPr>
              <a:latin typeface="Times New Roman"/>
              <a:ea typeface="Times New Roman"/>
              <a:cs typeface="Times New Roman"/>
              <a:sym typeface="Times New Roman"/>
            </a:endParaRPr>
          </a:p>
        </p:txBody>
      </p:sp>
      <p:sp>
        <p:nvSpPr>
          <p:cNvPr id="273" name="Google Shape;273;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pic>
        <p:nvPicPr>
          <p:cNvPr id="274" name="Google Shape;274;p34"/>
          <p:cNvPicPr preferRelativeResize="0"/>
          <p:nvPr/>
        </p:nvPicPr>
        <p:blipFill>
          <a:blip r:embed="rId3">
            <a:alphaModFix/>
          </a:blip>
          <a:stretch>
            <a:fillRect/>
          </a:stretch>
        </p:blipFill>
        <p:spPr>
          <a:xfrm>
            <a:off x="2380738" y="674300"/>
            <a:ext cx="4382525" cy="43825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Times New Roman"/>
                <a:ea typeface="Times New Roman"/>
                <a:cs typeface="Times New Roman"/>
                <a:sym typeface="Times New Roman"/>
              </a:rPr>
              <a:t>Links</a:t>
            </a:r>
            <a:endParaRPr>
              <a:latin typeface="Times New Roman"/>
              <a:ea typeface="Times New Roman"/>
              <a:cs typeface="Times New Roman"/>
              <a:sym typeface="Times New Roman"/>
            </a:endParaRPr>
          </a:p>
        </p:txBody>
      </p:sp>
      <p:sp>
        <p:nvSpPr>
          <p:cNvPr id="93" name="Google Shape;93;p16"/>
          <p:cNvSpPr txBox="1"/>
          <p:nvPr>
            <p:ph idx="1" type="body"/>
          </p:nvPr>
        </p:nvSpPr>
        <p:spPr>
          <a:xfrm>
            <a:off x="311700" y="1152475"/>
            <a:ext cx="8520600" cy="38487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Font typeface="Times New Roman"/>
              <a:buChar char="●"/>
            </a:pPr>
            <a:r>
              <a:rPr lang="zh-TW" u="sng">
                <a:solidFill>
                  <a:schemeClr val="hlink"/>
                </a:solidFill>
                <a:latin typeface="Times New Roman"/>
                <a:ea typeface="Times New Roman"/>
                <a:cs typeface="Times New Roman"/>
                <a:sym typeface="Times New Roman"/>
                <a:hlinkClick r:id="rId3"/>
              </a:rPr>
              <a:t>Questions and Report template</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zh-TW" u="sng">
                <a:solidFill>
                  <a:schemeClr val="hlink"/>
                </a:solidFill>
                <a:latin typeface="Times New Roman"/>
                <a:ea typeface="Times New Roman"/>
                <a:cs typeface="Times New Roman"/>
                <a:sym typeface="Times New Roman"/>
                <a:hlinkClick r:id="rId4"/>
              </a:rPr>
              <a:t>Sample code / Dataset</a:t>
            </a:r>
            <a:endParaRPr>
              <a:latin typeface="Times New Roman"/>
              <a:ea typeface="Times New Roman"/>
              <a:cs typeface="Times New Roman"/>
              <a:sym typeface="Times New Roman"/>
            </a:endParaRPr>
          </a:p>
        </p:txBody>
      </p:sp>
      <p:sp>
        <p:nvSpPr>
          <p:cNvPr id="94" name="Google Shape;9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Times New Roman"/>
                <a:ea typeface="Times New Roman"/>
                <a:cs typeface="Times New Roman"/>
                <a:sym typeface="Times New Roman"/>
              </a:rPr>
              <a:t>Coding </a:t>
            </a:r>
            <a:r>
              <a:rPr lang="zh-TW">
                <a:latin typeface="Times New Roman"/>
                <a:ea typeface="Times New Roman"/>
                <a:cs typeface="Times New Roman"/>
                <a:sym typeface="Times New Roman"/>
              </a:rPr>
              <a:t>Environment</a:t>
            </a:r>
            <a:endParaRPr>
              <a:latin typeface="Times New Roman"/>
              <a:ea typeface="Times New Roman"/>
              <a:cs typeface="Times New Roman"/>
              <a:sym typeface="Times New Roman"/>
            </a:endParaRPr>
          </a:p>
        </p:txBody>
      </p:sp>
      <p:sp>
        <p:nvSpPr>
          <p:cNvPr id="100" name="Google Shape;100;p17"/>
          <p:cNvSpPr txBox="1"/>
          <p:nvPr>
            <p:ph idx="1" type="body"/>
          </p:nvPr>
        </p:nvSpPr>
        <p:spPr>
          <a:xfrm>
            <a:off x="311700" y="1152475"/>
            <a:ext cx="8520600" cy="38487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Recommnedation: </a:t>
            </a:r>
            <a:r>
              <a:rPr lang="zh-TW">
                <a:latin typeface="Times New Roman"/>
                <a:ea typeface="Times New Roman"/>
                <a:cs typeface="Times New Roman"/>
                <a:sym typeface="Times New Roman"/>
              </a:rPr>
              <a:t>Python 3.9 or higher</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Tips</a:t>
            </a:r>
            <a:endParaRPr>
              <a:latin typeface="Times New Roman"/>
              <a:ea typeface="Times New Roman"/>
              <a:cs typeface="Times New Roman"/>
              <a:sym typeface="Times New Roman"/>
            </a:endParaRPr>
          </a:p>
          <a:p>
            <a:pPr indent="-317500" lvl="1" marL="914400" rtl="0" algn="l">
              <a:lnSpc>
                <a:spcPct val="150000"/>
              </a:lnSpc>
              <a:spcBef>
                <a:spcPts val="0"/>
              </a:spcBef>
              <a:spcAft>
                <a:spcPts val="0"/>
              </a:spcAft>
              <a:buSzPts val="1400"/>
              <a:buFont typeface="Times New Roman"/>
              <a:buChar char="○"/>
            </a:pPr>
            <a:r>
              <a:rPr lang="zh-TW">
                <a:latin typeface="Times New Roman"/>
                <a:ea typeface="Times New Roman"/>
                <a:cs typeface="Times New Roman"/>
                <a:sym typeface="Times New Roman"/>
              </a:rPr>
              <a:t>We recommend you to use </a:t>
            </a:r>
            <a:r>
              <a:rPr b="1" lang="zh-TW">
                <a:latin typeface="Times New Roman"/>
                <a:ea typeface="Times New Roman"/>
                <a:cs typeface="Times New Roman"/>
                <a:sym typeface="Times New Roman"/>
              </a:rPr>
              <a:t>virtual environments</a:t>
            </a:r>
            <a:r>
              <a:rPr lang="zh-TW">
                <a:latin typeface="Times New Roman"/>
                <a:ea typeface="Times New Roman"/>
                <a:cs typeface="Times New Roman"/>
                <a:sym typeface="Times New Roman"/>
              </a:rPr>
              <a:t> when implementing your homework assignments.</a:t>
            </a:r>
            <a:endParaRPr>
              <a:latin typeface="Times New Roman"/>
              <a:ea typeface="Times New Roman"/>
              <a:cs typeface="Times New Roman"/>
              <a:sym typeface="Times New Roman"/>
            </a:endParaRPr>
          </a:p>
          <a:p>
            <a:pPr indent="-317500" lvl="1" marL="914400" rtl="0" algn="l">
              <a:lnSpc>
                <a:spcPct val="150000"/>
              </a:lnSpc>
              <a:spcBef>
                <a:spcPts val="0"/>
              </a:spcBef>
              <a:spcAft>
                <a:spcPts val="0"/>
              </a:spcAft>
              <a:buSzPts val="1400"/>
              <a:buFont typeface="Times New Roman"/>
              <a:buChar char="○"/>
            </a:pPr>
            <a:r>
              <a:rPr lang="zh-TW">
                <a:latin typeface="Times New Roman"/>
                <a:ea typeface="Times New Roman"/>
                <a:cs typeface="Times New Roman"/>
                <a:sym typeface="Times New Roman"/>
              </a:rPr>
              <a:t>Here are some popular virtual environment management tools</a:t>
            </a:r>
            <a:endParaRPr>
              <a:latin typeface="Times New Roman"/>
              <a:ea typeface="Times New Roman"/>
              <a:cs typeface="Times New Roman"/>
              <a:sym typeface="Times New Roman"/>
            </a:endParaRPr>
          </a:p>
          <a:p>
            <a:pPr indent="-317500" lvl="2" marL="1371600" rtl="0" algn="l">
              <a:lnSpc>
                <a:spcPct val="150000"/>
              </a:lnSpc>
              <a:spcBef>
                <a:spcPts val="0"/>
              </a:spcBef>
              <a:spcAft>
                <a:spcPts val="0"/>
              </a:spcAft>
              <a:buSzPts val="1400"/>
              <a:buFont typeface="Times New Roman"/>
              <a:buChar char="■"/>
            </a:pPr>
            <a:r>
              <a:rPr lang="zh-TW" u="sng">
                <a:solidFill>
                  <a:schemeClr val="accent5"/>
                </a:solidFill>
                <a:latin typeface="Times New Roman"/>
                <a:ea typeface="Times New Roman"/>
                <a:cs typeface="Times New Roman"/>
                <a:sym typeface="Times New Roman"/>
                <a:hlinkClick r:id="rId3">
                  <a:extLst>
                    <a:ext uri="{A12FA001-AC4F-418D-AE19-62706E023703}">
                      <ahyp:hlinkClr val="tx"/>
                    </a:ext>
                  </a:extLst>
                </a:hlinkClick>
              </a:rPr>
              <a:t>Poetry</a:t>
            </a:r>
            <a:endParaRPr>
              <a:latin typeface="Times New Roman"/>
              <a:ea typeface="Times New Roman"/>
              <a:cs typeface="Times New Roman"/>
              <a:sym typeface="Times New Roman"/>
            </a:endParaRPr>
          </a:p>
          <a:p>
            <a:pPr indent="-317500" lvl="2" marL="1371600" rtl="0" algn="l">
              <a:lnSpc>
                <a:spcPct val="150000"/>
              </a:lnSpc>
              <a:spcBef>
                <a:spcPts val="0"/>
              </a:spcBef>
              <a:spcAft>
                <a:spcPts val="0"/>
              </a:spcAft>
              <a:buSzPts val="1400"/>
              <a:buFont typeface="Times New Roman"/>
              <a:buChar char="■"/>
            </a:pPr>
            <a:r>
              <a:rPr lang="zh-TW" u="sng">
                <a:solidFill>
                  <a:schemeClr val="hlink"/>
                </a:solidFill>
                <a:latin typeface="Times New Roman"/>
                <a:ea typeface="Times New Roman"/>
                <a:cs typeface="Times New Roman"/>
                <a:sym typeface="Times New Roman"/>
                <a:hlinkClick r:id="rId4"/>
              </a:rPr>
              <a:t>Conda</a:t>
            </a:r>
            <a:endParaRPr>
              <a:latin typeface="Times New Roman"/>
              <a:ea typeface="Times New Roman"/>
              <a:cs typeface="Times New Roman"/>
              <a:sym typeface="Times New Roman"/>
            </a:endParaRPr>
          </a:p>
          <a:p>
            <a:pPr indent="-317500" lvl="2" marL="1371600" rtl="0" algn="l">
              <a:lnSpc>
                <a:spcPct val="150000"/>
              </a:lnSpc>
              <a:spcBef>
                <a:spcPts val="0"/>
              </a:spcBef>
              <a:spcAft>
                <a:spcPts val="0"/>
              </a:spcAft>
              <a:buSzPts val="1400"/>
              <a:buFont typeface="Times New Roman"/>
              <a:buChar char="■"/>
            </a:pPr>
            <a:r>
              <a:rPr lang="zh-TW" u="sng">
                <a:solidFill>
                  <a:schemeClr val="hlink"/>
                </a:solidFill>
                <a:latin typeface="Times New Roman"/>
                <a:ea typeface="Times New Roman"/>
                <a:cs typeface="Times New Roman"/>
                <a:sym typeface="Times New Roman"/>
                <a:hlinkClick r:id="rId5"/>
              </a:rPr>
              <a:t>V</a:t>
            </a:r>
            <a:r>
              <a:rPr lang="zh-TW" u="sng">
                <a:solidFill>
                  <a:schemeClr val="hlink"/>
                </a:solidFill>
                <a:latin typeface="Times New Roman"/>
                <a:ea typeface="Times New Roman"/>
                <a:cs typeface="Times New Roman"/>
                <a:sym typeface="Times New Roman"/>
                <a:hlinkClick r:id="rId6"/>
              </a:rPr>
              <a:t>irtualenv</a:t>
            </a:r>
            <a:endParaRPr>
              <a:latin typeface="Times New Roman"/>
              <a:ea typeface="Times New Roman"/>
              <a:cs typeface="Times New Roman"/>
              <a:sym typeface="Times New Roman"/>
            </a:endParaRPr>
          </a:p>
        </p:txBody>
      </p:sp>
      <p:sp>
        <p:nvSpPr>
          <p:cNvPr id="101" name="Google Shape;101;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pic>
        <p:nvPicPr>
          <p:cNvPr id="102" name="Google Shape;102;p17"/>
          <p:cNvPicPr preferRelativeResize="0"/>
          <p:nvPr/>
        </p:nvPicPr>
        <p:blipFill>
          <a:blip r:embed="rId7">
            <a:alphaModFix/>
          </a:blip>
          <a:stretch>
            <a:fillRect/>
          </a:stretch>
        </p:blipFill>
        <p:spPr>
          <a:xfrm>
            <a:off x="3916801" y="2806025"/>
            <a:ext cx="4637450" cy="2250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Times New Roman"/>
                <a:ea typeface="Times New Roman"/>
                <a:cs typeface="Times New Roman"/>
                <a:sym typeface="Times New Roman"/>
              </a:rPr>
              <a:t>Numpy</a:t>
            </a:r>
            <a:endParaRPr>
              <a:latin typeface="Times New Roman"/>
              <a:ea typeface="Times New Roman"/>
              <a:cs typeface="Times New Roman"/>
              <a:sym typeface="Times New Roman"/>
            </a:endParaRPr>
          </a:p>
        </p:txBody>
      </p:sp>
      <p:sp>
        <p:nvSpPr>
          <p:cNvPr id="108" name="Google Shape;108;p18"/>
          <p:cNvSpPr txBox="1"/>
          <p:nvPr>
            <p:ph idx="1" type="body"/>
          </p:nvPr>
        </p:nvSpPr>
        <p:spPr>
          <a:xfrm>
            <a:off x="311700" y="1152475"/>
            <a:ext cx="8520600" cy="9462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High efficient vector and matrix </a:t>
            </a:r>
            <a:r>
              <a:rPr lang="zh-TW">
                <a:latin typeface="Times New Roman"/>
                <a:ea typeface="Times New Roman"/>
                <a:cs typeface="Times New Roman"/>
                <a:sym typeface="Times New Roman"/>
              </a:rPr>
              <a:t>operations</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Numpy Tutorial: </a:t>
            </a:r>
            <a:r>
              <a:rPr lang="zh-TW" u="sng">
                <a:solidFill>
                  <a:schemeClr val="accent5"/>
                </a:solidFill>
                <a:latin typeface="Times New Roman"/>
                <a:ea typeface="Times New Roman"/>
                <a:cs typeface="Times New Roman"/>
                <a:sym typeface="Times New Roman"/>
                <a:hlinkClick r:id="rId3">
                  <a:extLst>
                    <a:ext uri="{A12FA001-AC4F-418D-AE19-62706E023703}">
                      <ahyp:hlinkClr val="tx"/>
                    </a:ext>
                  </a:extLst>
                </a:hlinkClick>
              </a:rPr>
              <a:t>Link</a:t>
            </a:r>
            <a:endParaRPr>
              <a:latin typeface="Times New Roman"/>
              <a:ea typeface="Times New Roman"/>
              <a:cs typeface="Times New Roman"/>
              <a:sym typeface="Times New Roman"/>
            </a:endParaRPr>
          </a:p>
        </p:txBody>
      </p:sp>
      <p:sp>
        <p:nvSpPr>
          <p:cNvPr id="109" name="Google Shape;109;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pic>
        <p:nvPicPr>
          <p:cNvPr id="110" name="Google Shape;110;p18"/>
          <p:cNvPicPr preferRelativeResize="0"/>
          <p:nvPr/>
        </p:nvPicPr>
        <p:blipFill rotWithShape="1">
          <a:blip r:embed="rId4">
            <a:alphaModFix/>
          </a:blip>
          <a:srcRect b="0" l="0" r="0" t="55758"/>
          <a:stretch/>
        </p:blipFill>
        <p:spPr>
          <a:xfrm>
            <a:off x="5083350" y="2251063"/>
            <a:ext cx="2352675" cy="1104075"/>
          </a:xfrm>
          <a:prstGeom prst="rect">
            <a:avLst/>
          </a:prstGeom>
          <a:noFill/>
          <a:ln>
            <a:noFill/>
          </a:ln>
        </p:spPr>
      </p:pic>
      <p:pic>
        <p:nvPicPr>
          <p:cNvPr id="111" name="Google Shape;111;p18"/>
          <p:cNvPicPr preferRelativeResize="0"/>
          <p:nvPr/>
        </p:nvPicPr>
        <p:blipFill rotWithShape="1">
          <a:blip r:embed="rId5">
            <a:alphaModFix/>
          </a:blip>
          <a:srcRect b="0" l="0" r="0" t="60271"/>
          <a:stretch/>
        </p:blipFill>
        <p:spPr>
          <a:xfrm>
            <a:off x="5092875" y="3842555"/>
            <a:ext cx="2333625" cy="896850"/>
          </a:xfrm>
          <a:prstGeom prst="rect">
            <a:avLst/>
          </a:prstGeom>
          <a:noFill/>
          <a:ln>
            <a:noFill/>
          </a:ln>
        </p:spPr>
      </p:pic>
      <p:pic>
        <p:nvPicPr>
          <p:cNvPr id="112" name="Google Shape;112;p18"/>
          <p:cNvPicPr preferRelativeResize="0"/>
          <p:nvPr/>
        </p:nvPicPr>
        <p:blipFill rotWithShape="1">
          <a:blip r:embed="rId5">
            <a:alphaModFix/>
          </a:blip>
          <a:srcRect b="46027" l="0" r="0" t="0"/>
          <a:stretch/>
        </p:blipFill>
        <p:spPr>
          <a:xfrm>
            <a:off x="1150750" y="3681780"/>
            <a:ext cx="2333625" cy="1218425"/>
          </a:xfrm>
          <a:prstGeom prst="rect">
            <a:avLst/>
          </a:prstGeom>
          <a:noFill/>
          <a:ln>
            <a:noFill/>
          </a:ln>
        </p:spPr>
      </p:pic>
      <p:pic>
        <p:nvPicPr>
          <p:cNvPr id="113" name="Google Shape;113;p18"/>
          <p:cNvPicPr preferRelativeResize="0"/>
          <p:nvPr/>
        </p:nvPicPr>
        <p:blipFill rotWithShape="1">
          <a:blip r:embed="rId4">
            <a:alphaModFix/>
          </a:blip>
          <a:srcRect b="49431" l="0" r="0" t="0"/>
          <a:stretch/>
        </p:blipFill>
        <p:spPr>
          <a:xfrm>
            <a:off x="1141225" y="2172120"/>
            <a:ext cx="2352675" cy="1261975"/>
          </a:xfrm>
          <a:prstGeom prst="rect">
            <a:avLst/>
          </a:prstGeom>
          <a:noFill/>
          <a:ln>
            <a:noFill/>
          </a:ln>
        </p:spPr>
      </p:pic>
      <p:sp>
        <p:nvSpPr>
          <p:cNvPr id="114" name="Google Shape;114;p18"/>
          <p:cNvSpPr/>
          <p:nvPr/>
        </p:nvSpPr>
        <p:spPr>
          <a:xfrm>
            <a:off x="3848975" y="2711163"/>
            <a:ext cx="879300" cy="183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8"/>
          <p:cNvSpPr/>
          <p:nvPr/>
        </p:nvSpPr>
        <p:spPr>
          <a:xfrm>
            <a:off x="3848975" y="4199025"/>
            <a:ext cx="879300" cy="183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6" name="Google Shape;116;p18"/>
          <p:cNvCxnSpPr/>
          <p:nvPr/>
        </p:nvCxnSpPr>
        <p:spPr>
          <a:xfrm>
            <a:off x="1163600" y="2178325"/>
            <a:ext cx="2300100" cy="1237800"/>
          </a:xfrm>
          <a:prstGeom prst="straightConnector1">
            <a:avLst/>
          </a:prstGeom>
          <a:noFill/>
          <a:ln cap="flat" cmpd="sng" w="38100">
            <a:solidFill>
              <a:srgbClr val="FF0000"/>
            </a:solidFill>
            <a:prstDash val="solid"/>
            <a:round/>
            <a:headEnd len="med" w="med" type="none"/>
            <a:tailEnd len="med" w="med" type="none"/>
          </a:ln>
        </p:spPr>
      </p:cxnSp>
      <p:cxnSp>
        <p:nvCxnSpPr>
          <p:cNvPr id="117" name="Google Shape;117;p18"/>
          <p:cNvCxnSpPr/>
          <p:nvPr/>
        </p:nvCxnSpPr>
        <p:spPr>
          <a:xfrm flipH="1" rot="10800000">
            <a:off x="1182650" y="2186725"/>
            <a:ext cx="2289300" cy="1233900"/>
          </a:xfrm>
          <a:prstGeom prst="straightConnector1">
            <a:avLst/>
          </a:prstGeom>
          <a:noFill/>
          <a:ln cap="flat" cmpd="sng" w="38100">
            <a:solidFill>
              <a:srgbClr val="FF0000"/>
            </a:solidFill>
            <a:prstDash val="solid"/>
            <a:round/>
            <a:headEnd len="med" w="med" type="none"/>
            <a:tailEnd len="med" w="med" type="none"/>
          </a:ln>
        </p:spPr>
      </p:cxnSp>
      <p:cxnSp>
        <p:nvCxnSpPr>
          <p:cNvPr id="118" name="Google Shape;118;p18"/>
          <p:cNvCxnSpPr/>
          <p:nvPr/>
        </p:nvCxnSpPr>
        <p:spPr>
          <a:xfrm>
            <a:off x="1176025" y="3669825"/>
            <a:ext cx="2300100" cy="1237800"/>
          </a:xfrm>
          <a:prstGeom prst="straightConnector1">
            <a:avLst/>
          </a:prstGeom>
          <a:noFill/>
          <a:ln cap="flat" cmpd="sng" w="38100">
            <a:solidFill>
              <a:srgbClr val="FF0000"/>
            </a:solidFill>
            <a:prstDash val="solid"/>
            <a:round/>
            <a:headEnd len="med" w="med" type="none"/>
            <a:tailEnd len="med" w="med" type="none"/>
          </a:ln>
        </p:spPr>
      </p:cxnSp>
      <p:cxnSp>
        <p:nvCxnSpPr>
          <p:cNvPr id="119" name="Google Shape;119;p18"/>
          <p:cNvCxnSpPr/>
          <p:nvPr/>
        </p:nvCxnSpPr>
        <p:spPr>
          <a:xfrm flipH="1" rot="10800000">
            <a:off x="1195075" y="3678225"/>
            <a:ext cx="2289300" cy="1233900"/>
          </a:xfrm>
          <a:prstGeom prst="straightConnector1">
            <a:avLst/>
          </a:prstGeom>
          <a:noFill/>
          <a:ln cap="flat" cmpd="sng" w="38100">
            <a:solidFill>
              <a:srgbClr val="FF0000"/>
            </a:solidFill>
            <a:prstDash val="solid"/>
            <a:round/>
            <a:headEnd len="med" w="med" type="none"/>
            <a:tailEnd len="med" w="med" type="none"/>
          </a:ln>
        </p:spPr>
      </p:cxnSp>
      <p:sp>
        <p:nvSpPr>
          <p:cNvPr id="120" name="Google Shape;120;p18"/>
          <p:cNvSpPr txBox="1"/>
          <p:nvPr/>
        </p:nvSpPr>
        <p:spPr>
          <a:xfrm>
            <a:off x="102375" y="2554975"/>
            <a:ext cx="970500" cy="49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1000">
                <a:solidFill>
                  <a:schemeClr val="dk2"/>
                </a:solidFill>
              </a:rPr>
              <a:t>element-wise multiply</a:t>
            </a:r>
            <a:endParaRPr sz="1000">
              <a:solidFill>
                <a:schemeClr val="dk2"/>
              </a:solidFill>
            </a:endParaRPr>
          </a:p>
        </p:txBody>
      </p:sp>
      <p:sp>
        <p:nvSpPr>
          <p:cNvPr id="121" name="Google Shape;121;p18"/>
          <p:cNvSpPr txBox="1"/>
          <p:nvPr/>
        </p:nvSpPr>
        <p:spPr>
          <a:xfrm>
            <a:off x="102375" y="4127025"/>
            <a:ext cx="970500" cy="33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1000">
                <a:solidFill>
                  <a:schemeClr val="dk2"/>
                </a:solidFill>
              </a:rPr>
              <a:t>squre root</a:t>
            </a:r>
            <a:endParaRPr sz="10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Times New Roman"/>
                <a:ea typeface="Times New Roman"/>
                <a:cs typeface="Times New Roman"/>
                <a:sym typeface="Times New Roman"/>
              </a:rPr>
              <a:t>Logistic Regression for Binary classification</a:t>
            </a:r>
            <a:endParaRPr>
              <a:latin typeface="Times New Roman"/>
              <a:ea typeface="Times New Roman"/>
              <a:cs typeface="Times New Roman"/>
              <a:sym typeface="Times New Roman"/>
            </a:endParaRPr>
          </a:p>
        </p:txBody>
      </p:sp>
      <p:sp>
        <p:nvSpPr>
          <p:cNvPr id="127" name="Google Shape;127;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zh-TW">
                <a:latin typeface="Times New Roman"/>
                <a:ea typeface="Times New Roman"/>
                <a:cs typeface="Times New Roman"/>
                <a:sym typeface="Times New Roman"/>
              </a:rPr>
              <a:t>Find the best value of the weights and the intercept of a logistic model</a:t>
            </a:r>
            <a:endParaRPr>
              <a:latin typeface="Times New Roman"/>
              <a:ea typeface="Times New Roman"/>
              <a:cs typeface="Times New Roman"/>
              <a:sym typeface="Times New Roman"/>
            </a:endParaRPr>
          </a:p>
        </p:txBody>
      </p:sp>
      <p:sp>
        <p:nvSpPr>
          <p:cNvPr id="128" name="Google Shape;128;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pic>
        <p:nvPicPr>
          <p:cNvPr id="129" name="Google Shape;129;p19"/>
          <p:cNvPicPr preferRelativeResize="0"/>
          <p:nvPr/>
        </p:nvPicPr>
        <p:blipFill>
          <a:blip r:embed="rId3">
            <a:alphaModFix/>
          </a:blip>
          <a:stretch>
            <a:fillRect/>
          </a:stretch>
        </p:blipFill>
        <p:spPr>
          <a:xfrm>
            <a:off x="2847450" y="1836447"/>
            <a:ext cx="3449100" cy="2826775"/>
          </a:xfrm>
          <a:prstGeom prst="rect">
            <a:avLst/>
          </a:prstGeom>
          <a:noFill/>
          <a:ln>
            <a:noFill/>
          </a:ln>
        </p:spPr>
      </p:pic>
      <p:cxnSp>
        <p:nvCxnSpPr>
          <p:cNvPr id="130" name="Google Shape;130;p19"/>
          <p:cNvCxnSpPr/>
          <p:nvPr/>
        </p:nvCxnSpPr>
        <p:spPr>
          <a:xfrm flipH="1">
            <a:off x="5989450" y="1871150"/>
            <a:ext cx="521100" cy="222000"/>
          </a:xfrm>
          <a:prstGeom prst="straightConnector1">
            <a:avLst/>
          </a:prstGeom>
          <a:noFill/>
          <a:ln cap="flat" cmpd="sng" w="9525">
            <a:solidFill>
              <a:schemeClr val="dk2"/>
            </a:solidFill>
            <a:prstDash val="solid"/>
            <a:round/>
            <a:headEnd len="med" w="med" type="none"/>
            <a:tailEnd len="med" w="med" type="triangle"/>
          </a:ln>
        </p:spPr>
      </p:cxnSp>
      <p:sp>
        <p:nvSpPr>
          <p:cNvPr id="131" name="Google Shape;131;p19"/>
          <p:cNvSpPr txBox="1"/>
          <p:nvPr/>
        </p:nvSpPr>
        <p:spPr>
          <a:xfrm>
            <a:off x="6510550" y="1751525"/>
            <a:ext cx="820200" cy="196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TW" sz="1200">
                <a:solidFill>
                  <a:schemeClr val="dk2"/>
                </a:solidFill>
              </a:rPr>
              <a:t>label</a:t>
            </a:r>
            <a:endParaRPr sz="12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0"/>
          <p:cNvSpPr txBox="1"/>
          <p:nvPr>
            <p:ph idx="1" type="body"/>
          </p:nvPr>
        </p:nvSpPr>
        <p:spPr>
          <a:xfrm>
            <a:off x="311700" y="1152475"/>
            <a:ext cx="8520600" cy="7149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Font typeface="Times New Roman"/>
              <a:buChar char="●"/>
            </a:pPr>
            <a:r>
              <a:rPr lang="zh-TW" u="sng">
                <a:solidFill>
                  <a:schemeClr val="hlink"/>
                </a:solidFill>
                <a:latin typeface="Times New Roman"/>
                <a:ea typeface="Times New Roman"/>
                <a:cs typeface="Times New Roman"/>
                <a:sym typeface="Times New Roman"/>
                <a:hlinkClick r:id="rId3"/>
              </a:rPr>
              <a:t>Gradient Descent</a:t>
            </a:r>
            <a:endParaRPr>
              <a:latin typeface="Times New Roman"/>
              <a:ea typeface="Times New Roman"/>
              <a:cs typeface="Times New Roman"/>
              <a:sym typeface="Times New Roman"/>
            </a:endParaRPr>
          </a:p>
        </p:txBody>
      </p:sp>
      <p:sp>
        <p:nvSpPr>
          <p:cNvPr id="137" name="Google Shape;13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zh-TW">
                <a:latin typeface="Times New Roman"/>
                <a:ea typeface="Times New Roman"/>
                <a:cs typeface="Times New Roman"/>
                <a:sym typeface="Times New Roman"/>
              </a:rPr>
              <a:t>Logistic Regression</a:t>
            </a:r>
            <a:endParaRPr>
              <a:latin typeface="Times New Roman"/>
              <a:ea typeface="Times New Roman"/>
              <a:cs typeface="Times New Roman"/>
              <a:sym typeface="Times New Roman"/>
            </a:endParaRPr>
          </a:p>
        </p:txBody>
      </p:sp>
      <p:sp>
        <p:nvSpPr>
          <p:cNvPr id="138" name="Google Shape;138;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pic>
        <p:nvPicPr>
          <p:cNvPr id="139" name="Google Shape;139;p20"/>
          <p:cNvPicPr preferRelativeResize="0"/>
          <p:nvPr/>
        </p:nvPicPr>
        <p:blipFill>
          <a:blip r:embed="rId4">
            <a:alphaModFix/>
          </a:blip>
          <a:stretch>
            <a:fillRect/>
          </a:stretch>
        </p:blipFill>
        <p:spPr>
          <a:xfrm>
            <a:off x="139525" y="1867375"/>
            <a:ext cx="3615875" cy="2176725"/>
          </a:xfrm>
          <a:prstGeom prst="rect">
            <a:avLst/>
          </a:prstGeom>
          <a:noFill/>
          <a:ln>
            <a:noFill/>
          </a:ln>
        </p:spPr>
      </p:pic>
      <p:pic>
        <p:nvPicPr>
          <p:cNvPr id="140" name="Google Shape;140;p20"/>
          <p:cNvPicPr preferRelativeResize="0"/>
          <p:nvPr/>
        </p:nvPicPr>
        <p:blipFill rotWithShape="1">
          <a:blip r:embed="rId5">
            <a:alphaModFix/>
          </a:blip>
          <a:srcRect b="0" l="0" r="0" t="10778"/>
          <a:stretch/>
        </p:blipFill>
        <p:spPr>
          <a:xfrm>
            <a:off x="3962799" y="1767751"/>
            <a:ext cx="5181199" cy="2947594"/>
          </a:xfrm>
          <a:prstGeom prst="rect">
            <a:avLst/>
          </a:prstGeom>
          <a:noFill/>
          <a:ln>
            <a:noFill/>
          </a:ln>
        </p:spPr>
      </p:pic>
      <p:sp>
        <p:nvSpPr>
          <p:cNvPr id="141" name="Google Shape;141;p20"/>
          <p:cNvSpPr txBox="1"/>
          <p:nvPr/>
        </p:nvSpPr>
        <p:spPr>
          <a:xfrm>
            <a:off x="5375025" y="2832588"/>
            <a:ext cx="2034900" cy="246300"/>
          </a:xfrm>
          <a:prstGeom prst="rect">
            <a:avLst/>
          </a:prstGeom>
          <a:solidFill>
            <a:schemeClr val="l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400">
              <a:solidFill>
                <a:srgbClr val="6AA84F"/>
              </a:solidFill>
            </a:endParaRPr>
          </a:p>
        </p:txBody>
      </p:sp>
      <p:sp>
        <p:nvSpPr>
          <p:cNvPr id="142" name="Google Shape;142;p20"/>
          <p:cNvSpPr txBox="1"/>
          <p:nvPr/>
        </p:nvSpPr>
        <p:spPr>
          <a:xfrm>
            <a:off x="5945615" y="1666571"/>
            <a:ext cx="2313900" cy="431100"/>
          </a:xfrm>
          <a:prstGeom prst="rect">
            <a:avLst/>
          </a:prstGeom>
          <a:solidFill>
            <a:schemeClr val="l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400">
              <a:solidFill>
                <a:srgbClr val="6AA84F"/>
              </a:solidFill>
            </a:endParaRPr>
          </a:p>
          <a:p>
            <a:pPr indent="0" lvl="0" marL="0" rtl="0" algn="ctr">
              <a:spcBef>
                <a:spcPts val="0"/>
              </a:spcBef>
              <a:spcAft>
                <a:spcPts val="0"/>
              </a:spcAft>
              <a:buNone/>
            </a:pPr>
            <a:r>
              <a:t/>
            </a:r>
            <a:endParaRPr sz="400">
              <a:solidFill>
                <a:srgbClr val="6AA84F"/>
              </a:solidFill>
            </a:endParaRPr>
          </a:p>
          <a:p>
            <a:pPr indent="0" lvl="0" marL="0" rtl="0" algn="ctr">
              <a:spcBef>
                <a:spcPts val="0"/>
              </a:spcBef>
              <a:spcAft>
                <a:spcPts val="0"/>
              </a:spcAft>
              <a:buNone/>
            </a:pPr>
            <a:r>
              <a:t/>
            </a:r>
            <a:endParaRPr sz="400">
              <a:solidFill>
                <a:srgbClr val="6AA84F"/>
              </a:solidFill>
            </a:endParaRPr>
          </a:p>
          <a:p>
            <a:pPr indent="0" lvl="0" marL="0" rtl="0" algn="ctr">
              <a:spcBef>
                <a:spcPts val="0"/>
              </a:spcBef>
              <a:spcAft>
                <a:spcPts val="0"/>
              </a:spcAft>
              <a:buNone/>
            </a:pPr>
            <a:r>
              <a:t/>
            </a:r>
            <a:endParaRPr sz="400">
              <a:solidFill>
                <a:srgbClr val="6AA84F"/>
              </a:solidFill>
            </a:endParaRPr>
          </a:p>
        </p:txBody>
      </p:sp>
      <p:sp>
        <p:nvSpPr>
          <p:cNvPr id="143" name="Google Shape;143;p20"/>
          <p:cNvSpPr txBox="1"/>
          <p:nvPr/>
        </p:nvSpPr>
        <p:spPr>
          <a:xfrm>
            <a:off x="7549425" y="1867375"/>
            <a:ext cx="1540500" cy="431100"/>
          </a:xfrm>
          <a:prstGeom prst="rect">
            <a:avLst/>
          </a:prstGeom>
          <a:solidFill>
            <a:schemeClr val="l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400">
              <a:solidFill>
                <a:srgbClr val="6AA84F"/>
              </a:solidFill>
            </a:endParaRPr>
          </a:p>
          <a:p>
            <a:pPr indent="0" lvl="0" marL="0" rtl="0" algn="ctr">
              <a:spcBef>
                <a:spcPts val="0"/>
              </a:spcBef>
              <a:spcAft>
                <a:spcPts val="0"/>
              </a:spcAft>
              <a:buNone/>
            </a:pPr>
            <a:r>
              <a:t/>
            </a:r>
            <a:endParaRPr sz="400">
              <a:solidFill>
                <a:srgbClr val="6AA84F"/>
              </a:solidFill>
            </a:endParaRPr>
          </a:p>
          <a:p>
            <a:pPr indent="0" lvl="0" marL="0" rtl="0" algn="ctr">
              <a:spcBef>
                <a:spcPts val="0"/>
              </a:spcBef>
              <a:spcAft>
                <a:spcPts val="0"/>
              </a:spcAft>
              <a:buNone/>
            </a:pPr>
            <a:r>
              <a:t/>
            </a:r>
            <a:endParaRPr sz="400">
              <a:solidFill>
                <a:srgbClr val="6AA84F"/>
              </a:solidFill>
            </a:endParaRPr>
          </a:p>
          <a:p>
            <a:pPr indent="0" lvl="0" marL="0" rtl="0" algn="ctr">
              <a:spcBef>
                <a:spcPts val="0"/>
              </a:spcBef>
              <a:spcAft>
                <a:spcPts val="0"/>
              </a:spcAft>
              <a:buNone/>
            </a:pPr>
            <a:r>
              <a:t/>
            </a:r>
            <a:endParaRPr sz="400">
              <a:solidFill>
                <a:srgbClr val="6AA84F"/>
              </a:solidFill>
            </a:endParaRPr>
          </a:p>
        </p:txBody>
      </p:sp>
      <p:sp>
        <p:nvSpPr>
          <p:cNvPr id="144" name="Google Shape;144;p20"/>
          <p:cNvSpPr txBox="1"/>
          <p:nvPr/>
        </p:nvSpPr>
        <p:spPr>
          <a:xfrm>
            <a:off x="6049946" y="1800031"/>
            <a:ext cx="2346300" cy="3387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000">
                <a:solidFill>
                  <a:srgbClr val="F1C232"/>
                </a:solidFill>
              </a:rPr>
              <a:t>Learning rate: How far for one step</a:t>
            </a:r>
            <a:endParaRPr sz="1000">
              <a:solidFill>
                <a:srgbClr val="F1C232"/>
              </a:solidFill>
            </a:endParaRPr>
          </a:p>
        </p:txBody>
      </p:sp>
      <p:sp>
        <p:nvSpPr>
          <p:cNvPr id="145" name="Google Shape;145;p20"/>
          <p:cNvSpPr txBox="1"/>
          <p:nvPr/>
        </p:nvSpPr>
        <p:spPr>
          <a:xfrm>
            <a:off x="5299622" y="2709444"/>
            <a:ext cx="23139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zh-TW" sz="1000">
                <a:solidFill>
                  <a:srgbClr val="6AA84F"/>
                </a:solidFill>
              </a:rPr>
              <a:t>Move in the opposite direction of the gradient</a:t>
            </a:r>
            <a:endParaRPr sz="1000">
              <a:solidFill>
                <a:srgbClr val="6AA84F"/>
              </a:solidFill>
            </a:endParaRPr>
          </a:p>
        </p:txBody>
      </p:sp>
      <p:sp>
        <p:nvSpPr>
          <p:cNvPr id="146" name="Google Shape;146;p20"/>
          <p:cNvSpPr txBox="1"/>
          <p:nvPr/>
        </p:nvSpPr>
        <p:spPr>
          <a:xfrm>
            <a:off x="3895275" y="4804800"/>
            <a:ext cx="4785900" cy="338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zh-TW" sz="1000">
                <a:solidFill>
                  <a:schemeClr val="dk2"/>
                </a:solidFill>
              </a:rPr>
              <a:t>To better </a:t>
            </a:r>
            <a:r>
              <a:rPr lang="zh-TW" sz="1000">
                <a:solidFill>
                  <a:schemeClr val="dk2"/>
                </a:solidFill>
              </a:rPr>
              <a:t>understand GD, see </a:t>
            </a:r>
            <a:r>
              <a:rPr lang="zh-TW" sz="1000" u="sng">
                <a:solidFill>
                  <a:schemeClr val="hlink"/>
                </a:solidFill>
                <a:hlinkClick r:id="rId6"/>
              </a:rPr>
              <a:t>https://www.youtube.com/watch?v=yKKNr-QKz2Q</a:t>
            </a:r>
            <a:endParaRPr sz="10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Times New Roman"/>
                <a:ea typeface="Times New Roman"/>
                <a:cs typeface="Times New Roman"/>
                <a:sym typeface="Times New Roman"/>
              </a:rPr>
              <a:t>Fisher’s Linear Discriminant, FLD</a:t>
            </a:r>
            <a:endParaRPr>
              <a:latin typeface="Times New Roman"/>
              <a:ea typeface="Times New Roman"/>
              <a:cs typeface="Times New Roman"/>
              <a:sym typeface="Times New Roman"/>
            </a:endParaRPr>
          </a:p>
        </p:txBody>
      </p:sp>
      <p:sp>
        <p:nvSpPr>
          <p:cNvPr id="152" name="Google Shape;152;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zh-TW">
                <a:latin typeface="Times New Roman"/>
                <a:ea typeface="Times New Roman"/>
                <a:cs typeface="Times New Roman"/>
                <a:sym typeface="Times New Roman"/>
              </a:rPr>
              <a:t>FLD seeks the projection w that gives a large distance between the projected data center (means) while giving a small variance within each class.</a:t>
            </a:r>
            <a:endParaRPr>
              <a:latin typeface="Times New Roman"/>
              <a:ea typeface="Times New Roman"/>
              <a:cs typeface="Times New Roman"/>
              <a:sym typeface="Times New Roman"/>
            </a:endParaRPr>
          </a:p>
          <a:p>
            <a:pPr indent="0" lvl="0" marL="0" rtl="0" algn="l">
              <a:spcBef>
                <a:spcPts val="0"/>
              </a:spcBef>
              <a:spcAft>
                <a:spcPts val="1200"/>
              </a:spcAft>
              <a:buNone/>
            </a:pPr>
            <a:r>
              <a:t/>
            </a:r>
            <a:endParaRPr>
              <a:latin typeface="Times New Roman"/>
              <a:ea typeface="Times New Roman"/>
              <a:cs typeface="Times New Roman"/>
              <a:sym typeface="Times New Roman"/>
            </a:endParaRPr>
          </a:p>
        </p:txBody>
      </p:sp>
      <p:sp>
        <p:nvSpPr>
          <p:cNvPr id="153" name="Google Shape;153;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pic>
        <p:nvPicPr>
          <p:cNvPr id="154" name="Google Shape;154;p21"/>
          <p:cNvPicPr preferRelativeResize="0"/>
          <p:nvPr/>
        </p:nvPicPr>
        <p:blipFill rotWithShape="1">
          <a:blip r:embed="rId3">
            <a:alphaModFix/>
          </a:blip>
          <a:srcRect b="15033" l="18250" r="18269" t="14815"/>
          <a:stretch/>
        </p:blipFill>
        <p:spPr>
          <a:xfrm>
            <a:off x="4571999" y="2647950"/>
            <a:ext cx="3045251" cy="1373200"/>
          </a:xfrm>
          <a:prstGeom prst="rect">
            <a:avLst/>
          </a:prstGeom>
          <a:noFill/>
          <a:ln>
            <a:noFill/>
          </a:ln>
        </p:spPr>
      </p:pic>
      <p:sp>
        <p:nvSpPr>
          <p:cNvPr id="155" name="Google Shape;155;p21"/>
          <p:cNvSpPr txBox="1"/>
          <p:nvPr/>
        </p:nvSpPr>
        <p:spPr>
          <a:xfrm>
            <a:off x="2940225" y="4835700"/>
            <a:ext cx="6203400" cy="3078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zh-TW" sz="800"/>
              <a:t> https://sebastianraschka.com/Articles/2014_python_lda.html, https://sthalles.github.io/fisher-linear-discriminant/</a:t>
            </a:r>
            <a:endParaRPr sz="800"/>
          </a:p>
        </p:txBody>
      </p:sp>
      <p:pic>
        <p:nvPicPr>
          <p:cNvPr id="156" name="Google Shape;156;p21"/>
          <p:cNvPicPr preferRelativeResize="0"/>
          <p:nvPr/>
        </p:nvPicPr>
        <p:blipFill rotWithShape="1">
          <a:blip r:embed="rId4">
            <a:alphaModFix/>
          </a:blip>
          <a:srcRect b="0" l="45969" r="0" t="0"/>
          <a:stretch/>
        </p:blipFill>
        <p:spPr>
          <a:xfrm>
            <a:off x="504425" y="2075300"/>
            <a:ext cx="3255474" cy="3068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Times New Roman"/>
                <a:ea typeface="Times New Roman"/>
                <a:cs typeface="Times New Roman"/>
                <a:sym typeface="Times New Roman"/>
              </a:rPr>
              <a:t>Dataset and Environment</a:t>
            </a:r>
            <a:endParaRPr>
              <a:latin typeface="Times New Roman"/>
              <a:ea typeface="Times New Roman"/>
              <a:cs typeface="Times New Roman"/>
              <a:sym typeface="Times New Roman"/>
            </a:endParaRPr>
          </a:p>
        </p:txBody>
      </p:sp>
      <p:sp>
        <p:nvSpPr>
          <p:cNvPr id="162" name="Google Shape;162;p22"/>
          <p:cNvSpPr txBox="1"/>
          <p:nvPr>
            <p:ph idx="1" type="body"/>
          </p:nvPr>
        </p:nvSpPr>
        <p:spPr>
          <a:xfrm>
            <a:off x="311700" y="1152475"/>
            <a:ext cx="8520600" cy="3904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zh-TW">
                <a:latin typeface="Times New Roman"/>
                <a:ea typeface="Times New Roman"/>
                <a:cs typeface="Times New Roman"/>
                <a:sym typeface="Times New Roman"/>
              </a:rPr>
              <a:t>Sonar dataset - A binary classification problem</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zh-TW">
                <a:latin typeface="Times New Roman"/>
                <a:ea typeface="Times New Roman"/>
                <a:cs typeface="Times New Roman"/>
                <a:sym typeface="Times New Roman"/>
              </a:rPr>
              <a:t>Datapoints</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zh-TW">
                <a:latin typeface="Times New Roman"/>
                <a:ea typeface="Times New Roman"/>
                <a:cs typeface="Times New Roman"/>
                <a:sym typeface="Times New Roman"/>
              </a:rPr>
              <a:t>208 (166 for train / 42 for test)</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zh-TW">
                <a:latin typeface="Times New Roman"/>
                <a:ea typeface="Times New Roman"/>
                <a:cs typeface="Times New Roman"/>
                <a:sym typeface="Times New Roman"/>
              </a:rPr>
              <a:t>Features</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zh-TW">
                <a:latin typeface="Times New Roman"/>
                <a:ea typeface="Times New Roman"/>
                <a:cs typeface="Times New Roman"/>
                <a:sym typeface="Times New Roman"/>
              </a:rPr>
              <a:t>60 features (already normalized)</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zh-TW">
                <a:latin typeface="Times New Roman"/>
                <a:ea typeface="Times New Roman"/>
                <a:cs typeface="Times New Roman"/>
                <a:sym typeface="Times New Roman"/>
              </a:rPr>
              <a:t>Target</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zh-TW">
                <a:latin typeface="Times New Roman"/>
                <a:ea typeface="Times New Roman"/>
                <a:cs typeface="Times New Roman"/>
                <a:sym typeface="Times New Roman"/>
              </a:rPr>
              <a:t>Rock or Mine (0 / 1)</a:t>
            </a:r>
            <a:endParaRPr>
              <a:latin typeface="Times New Roman"/>
              <a:ea typeface="Times New Roman"/>
              <a:cs typeface="Times New Roman"/>
              <a:sym typeface="Times New Roman"/>
            </a:endParaRPr>
          </a:p>
          <a:p>
            <a:pPr indent="0" lvl="0" marL="914400" rtl="0" algn="l">
              <a:spcBef>
                <a:spcPts val="1200"/>
              </a:spcBef>
              <a:spcAft>
                <a:spcPts val="0"/>
              </a:spcAft>
              <a:buNone/>
            </a:pPr>
            <a:r>
              <a:t/>
            </a:r>
            <a:endParaRPr>
              <a:latin typeface="Times New Roman"/>
              <a:ea typeface="Times New Roman"/>
              <a:cs typeface="Times New Roman"/>
              <a:sym typeface="Times New Roman"/>
            </a:endParaRPr>
          </a:p>
          <a:p>
            <a:pPr indent="-342900" lvl="0" marL="457200" rtl="0" algn="l">
              <a:lnSpc>
                <a:spcPct val="150000"/>
              </a:lnSpc>
              <a:spcBef>
                <a:spcPts val="1200"/>
              </a:spcBef>
              <a:spcAft>
                <a:spcPts val="0"/>
              </a:spcAft>
              <a:buSzPts val="1800"/>
              <a:buFont typeface="Times New Roman"/>
              <a:buChar char="●"/>
            </a:pPr>
            <a:r>
              <a:rPr lang="zh-TW">
                <a:latin typeface="Times New Roman"/>
                <a:ea typeface="Times New Roman"/>
                <a:cs typeface="Times New Roman"/>
                <a:sym typeface="Times New Roman"/>
              </a:rPr>
              <a:t>R</a:t>
            </a:r>
            <a:r>
              <a:rPr lang="zh-TW">
                <a:latin typeface="Times New Roman"/>
                <a:ea typeface="Times New Roman"/>
                <a:cs typeface="Times New Roman"/>
                <a:sym typeface="Times New Roman"/>
              </a:rPr>
              <a:t>equired packages: `numpy`, `pandas`, `matplotlib`, `loguru`, `flake8`, `pytest`, `scikit-learn`</a:t>
            </a:r>
            <a:endParaRPr>
              <a:latin typeface="Times New Roman"/>
              <a:ea typeface="Times New Roman"/>
              <a:cs typeface="Times New Roman"/>
              <a:sym typeface="Times New Roman"/>
            </a:endParaRPr>
          </a:p>
        </p:txBody>
      </p:sp>
      <p:sp>
        <p:nvSpPr>
          <p:cNvPr id="163" name="Google Shape;163;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