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58" r:id="rId5"/>
    <p:sldId id="273" r:id="rId6"/>
    <p:sldId id="260" r:id="rId7"/>
    <p:sldId id="262" r:id="rId8"/>
    <p:sldId id="272" r:id="rId9"/>
    <p:sldId id="271" r:id="rId10"/>
    <p:sldId id="274" r:id="rId11"/>
    <p:sldId id="263" r:id="rId12"/>
    <p:sldId id="261" r:id="rId13"/>
    <p:sldId id="276" r:id="rId14"/>
    <p:sldId id="275" r:id="rId15"/>
    <p:sldId id="277" r:id="rId16"/>
    <p:sldId id="278" r:id="rId17"/>
    <p:sldId id="265" r:id="rId18"/>
    <p:sldId id="280" r:id="rId19"/>
    <p:sldId id="279" r:id="rId20"/>
    <p:sldId id="281" r:id="rId21"/>
    <p:sldId id="266" r:id="rId22"/>
    <p:sldId id="270" r:id="rId23"/>
    <p:sldId id="269" r:id="rId24"/>
    <p:sldId id="268" r:id="rId25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3F89C987-70D6-4027-A06C-671BA774A2E1}">
          <p14:sldIdLst>
            <p14:sldId id="256"/>
          </p14:sldIdLst>
        </p14:section>
        <p14:section name="Chapitre 1" id="{22398345-C336-426F-9477-7B8166F3BF12}">
          <p14:sldIdLst>
            <p14:sldId id="259"/>
            <p14:sldId id="258"/>
            <p14:sldId id="273"/>
            <p14:sldId id="260"/>
            <p14:sldId id="262"/>
            <p14:sldId id="272"/>
            <p14:sldId id="271"/>
            <p14:sldId id="274"/>
            <p14:sldId id="263"/>
            <p14:sldId id="261"/>
            <p14:sldId id="276"/>
            <p14:sldId id="275"/>
            <p14:sldId id="277"/>
            <p14:sldId id="278"/>
            <p14:sldId id="265"/>
            <p14:sldId id="280"/>
            <p14:sldId id="279"/>
            <p14:sldId id="281"/>
            <p14:sldId id="266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7A"/>
    <a:srgbClr val="D60037"/>
    <a:srgbClr val="00B0F0"/>
    <a:srgbClr val="FFFFFF"/>
    <a:srgbClr val="4DC1E1"/>
    <a:srgbClr val="F3E1F0"/>
    <a:srgbClr val="EE7624"/>
    <a:srgbClr val="702C63"/>
    <a:srgbClr val="A2A5B9"/>
    <a:srgbClr val="C060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8401" autoAdjust="0"/>
  </p:normalViewPr>
  <p:slideViewPr>
    <p:cSldViewPr>
      <p:cViewPr varScale="1">
        <p:scale>
          <a:sx n="115" d="100"/>
          <a:sy n="115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7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10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5E63C35-1585-4383-8B1E-7A2086C666E0}" type="datetimeFigureOut">
              <a:rPr lang="fr-FR" smtClean="0"/>
              <a:t>20/04/2017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10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9C249A2-2B2B-4C9C-A5E7-067CA9FECA0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9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latinLnBrk="0">
              <a:defRPr lang="fr-FR" sz="1200"/>
            </a:lvl1pPr>
          </a:lstStyle>
          <a:p>
            <a:fld id="{00F830A1-3891-4B82-A120-081866556DA0}" type="datetimeFigureOut">
              <a:pPr/>
              <a:t>20/04/2017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 latinLnBrk="0">
              <a:defRPr lang="fr-FR" sz="1200"/>
            </a:lvl1pPr>
          </a:lstStyle>
          <a:p>
            <a:fld id="{58CC9574-A819-4FE4-99A7-1E27AD09ADC2}" type="slidenum"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977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85" y="-1395536"/>
            <a:ext cx="6586405" cy="4939804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4149080"/>
            <a:ext cx="6120680" cy="432048"/>
          </a:xfrm>
        </p:spPr>
        <p:txBody>
          <a:bodyPr anchor="b">
            <a:normAutofit/>
          </a:bodyPr>
          <a:lstStyle>
            <a:lvl1pPr algn="l" eaLnBrk="1" latinLnBrk="0" hangingPunct="1">
              <a:buNone/>
              <a:defRPr kumimoji="0" lang="fr-FR" sz="2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kumimoji="0" lang="fr-FR" dirty="0"/>
              <a:t>Modifiez le style des sous-titres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678141"/>
            <a:ext cx="5162550" cy="40957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371656" cy="175899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0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99F75A7-9A10-420C-A4A0-8D4CAA8AFFB6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/>
              <a:t>www.infotel.com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0A8D93-40B8-428C-ADC4-92D20CB4B794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4DC1E1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C1F79-6F54-44A5-A036-D1263133F7B9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8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D60037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B04EA-70E2-4264-A28E-FA7178E4CC52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8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EE7624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2604DE-B258-4617-AC8A-645893754986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4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702C63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FBD193-1B61-48CF-8ED5-5E82A813EB31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1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40904" y="3289176"/>
            <a:ext cx="5059288" cy="1018456"/>
          </a:xfrm>
        </p:spPr>
        <p:txBody>
          <a:bodyPr anchor="ctr" anchorCtr="0">
            <a:normAutofit/>
          </a:bodyPr>
          <a:lstStyle>
            <a:lvl1pPr algn="ctr" eaLnBrk="1" latinLnBrk="0" hangingPunct="1">
              <a:defRPr kumimoji="0" lang="fr-FR" sz="3200" b="0">
                <a:solidFill>
                  <a:srgbClr val="00147A"/>
                </a:solidFill>
                <a:effectLst>
                  <a:reflection blurRad="6350" stA="60000" endA="900" endPos="58000" dir="5400000" sy="-100000" algn="bl" rotWithShape="0"/>
                </a:effectLst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DAD381-B766-40A1-B5A3-E3977323E85E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908720"/>
          </a:xfrm>
        </p:spPr>
        <p:txBody>
          <a:bodyPr/>
          <a:lstStyle>
            <a:lvl1pPr algn="ctr">
              <a:defRPr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"/>
            <a:ext cx="6732240" cy="908719"/>
          </a:xfrm>
        </p:spPr>
        <p:txBody>
          <a:bodyPr anchor="b">
            <a:noAutofit/>
          </a:bodyPr>
          <a:lstStyle>
            <a:lvl1pPr algn="ctr" eaLnBrk="1" latinLnBrk="0" hangingPunct="1">
              <a:defRPr kumimoji="0" lang="fr-FR"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7D4179-2891-453C-A011-32B8C13949EB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71600" y="899004"/>
            <a:ext cx="817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899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latinLnBrk="0" hangingPunct="1"/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1E5CCE-493E-430C-835B-1FCEEBBB3978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3" r:id="rId4"/>
    <p:sldLayoutId id="2147483664" r:id="rId5"/>
    <p:sldLayoutId id="2147483665" r:id="rId6"/>
    <p:sldLayoutId id="2147483650" r:id="rId7"/>
    <p:sldLayoutId id="2147483661" r:id="rId8"/>
    <p:sldLayoutId id="2147483652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kumimoji="0" lang="fr-FR" sz="4000" b="1" kern="1200">
          <a:solidFill>
            <a:srgbClr val="00147A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1403648" y="3372391"/>
            <a:ext cx="7272808" cy="1800200"/>
          </a:xfrm>
        </p:spPr>
        <p:txBody>
          <a:bodyPr>
            <a:normAutofit/>
          </a:bodyPr>
          <a:lstStyle/>
          <a:p>
            <a:r>
              <a:rPr lang="fr-FR" dirty="0"/>
              <a:t>Alexandre PERRUSSET</a:t>
            </a:r>
          </a:p>
          <a:p>
            <a:r>
              <a:rPr lang="fr-FR" dirty="0"/>
              <a:t>Thomas PILON</a:t>
            </a:r>
          </a:p>
          <a:p>
            <a:r>
              <a:rPr lang="fr-FR" dirty="0"/>
              <a:t>Raphaëlle TIGEOT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69512" y="2501810"/>
            <a:ext cx="8371656" cy="1758990"/>
          </a:xfrm>
        </p:spPr>
        <p:txBody>
          <a:bodyPr>
            <a:normAutofit/>
          </a:bodyPr>
          <a:lstStyle/>
          <a:p>
            <a:r>
              <a:rPr lang="fr-FR" sz="3200" dirty="0"/>
              <a:t>Gastronome Gourmand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28/04/17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2407313"/>
            <a:ext cx="1656184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38" y="1016517"/>
            <a:ext cx="2143125" cy="15853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39757"/>
            <a:ext cx="6660232" cy="908720"/>
          </a:xfrm>
        </p:spPr>
        <p:txBody>
          <a:bodyPr/>
          <a:lstStyle/>
          <a:p>
            <a:r>
              <a:rPr lang="fr-FR" dirty="0"/>
              <a:t>Qualité - Test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514042" y="1464563"/>
            <a:ext cx="2573631" cy="9854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57573" y="4541571"/>
            <a:ext cx="257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Robustesse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10" y="1999217"/>
            <a:ext cx="1884085" cy="75363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923928" y="4547162"/>
            <a:ext cx="273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Performances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3200" y="4553402"/>
            <a:ext cx="274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Maintenabilité</a:t>
            </a:r>
          </a:p>
        </p:txBody>
      </p:sp>
      <p:cxnSp>
        <p:nvCxnSpPr>
          <p:cNvPr id="15" name="Connecteur droit avec flèche 14"/>
          <p:cNvCxnSpPr>
            <a:cxnSpLocks/>
          </p:cNvCxnSpPr>
          <p:nvPr/>
        </p:nvCxnSpPr>
        <p:spPr>
          <a:xfrm flipH="1">
            <a:off x="2265794" y="3005824"/>
            <a:ext cx="1955871" cy="13368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cxnSpLocks/>
          </p:cNvCxnSpPr>
          <p:nvPr/>
        </p:nvCxnSpPr>
        <p:spPr>
          <a:xfrm>
            <a:off x="5514203" y="2994227"/>
            <a:ext cx="1703834" cy="13569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4" y="3005824"/>
            <a:ext cx="32290" cy="16065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" y="3198115"/>
            <a:ext cx="1711478" cy="25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6737" y="1732702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Applications Web et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7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dirty="0"/>
              <a:t>Fonctionnalités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Recherche par nom de restaurant, ville et style de cuisine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Description complète des restaurants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Réservation facile et rapide</a:t>
            </a:r>
          </a:p>
          <a:p>
            <a:pPr marL="0" indent="0"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Inscription en quelques clics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852936"/>
            <a:ext cx="2637656" cy="26376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08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Application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 du site web + </a:t>
            </a:r>
            <a:r>
              <a:rPr lang="fr-FR" dirty="0" err="1"/>
              <a:t>materilize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2D050"/>
                </a:solidFill>
              </a:rPr>
              <a:t>Application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 de l’appli + </a:t>
            </a:r>
            <a:r>
              <a:rPr lang="fr-FR" dirty="0" err="1"/>
              <a:t>android</a:t>
            </a:r>
            <a:r>
              <a:rPr lang="fr-FR" dirty="0"/>
              <a:t> studio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0662" y="1705778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92D050"/>
                </a:solidFill>
              </a:rPr>
              <a:t>Démonstration 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sz="3200" dirty="0"/>
              <a:t>Fonctionnalités restaurateur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Consulter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Valider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Laisser un commentaire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48880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réservation en ligne : un outil indispensable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0A8D93-40B8-428C-ADC4-92D20CB4B794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9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restaurateur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Gastronome Gourmand dans le futur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2604DE-B258-4617-AC8A-645893754986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8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Intégration de Google Maps</a:t>
            </a:r>
          </a:p>
          <a:p>
            <a:r>
              <a:rPr lang="fr-FR" dirty="0"/>
              <a:t>Recherche par géolocalisation</a:t>
            </a:r>
          </a:p>
          <a:p>
            <a:endParaRPr lang="fr-FR" dirty="0"/>
          </a:p>
          <a:p>
            <a:r>
              <a:rPr lang="fr-FR" dirty="0"/>
              <a:t>Système de fidélité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57" y="2731869"/>
            <a:ext cx="2101776" cy="1398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35611"/>
            <a:ext cx="865443" cy="8654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373688"/>
            <a:ext cx="4105129" cy="1982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1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pour votre attention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FBD193-1B61-48CF-8ED5-5E82A813EB31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8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Clients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2176" y="3202564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Quand on veut ou on veut !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Bye bye le stress du téléphone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Limiter le risque d’erreurs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822" y="2383272"/>
            <a:ext cx="1219245" cy="18905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6" y="1240076"/>
            <a:ext cx="1512168" cy="126528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339752" y="1391126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Recherche majoritairement sur internet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Gage de confort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lèche : droite 6"/>
          <p:cNvSpPr/>
          <p:nvPr/>
        </p:nvSpPr>
        <p:spPr>
          <a:xfrm>
            <a:off x="3347864" y="1925164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59" y="3328348"/>
            <a:ext cx="948444" cy="117965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91" y="4610777"/>
            <a:ext cx="1036412" cy="115863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40770" y="2853578"/>
            <a:ext cx="7947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Rechercher / réserver en toute simplicité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Restaurateurs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07" y="1006536"/>
            <a:ext cx="1332945" cy="133294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37322" y="2536713"/>
            <a:ext cx="852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Faire fructifier son restaurant à moindre coût</a:t>
            </a:r>
          </a:p>
          <a:p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3"/>
          </p:nvPr>
        </p:nvSpPr>
        <p:spPr>
          <a:xfrm>
            <a:off x="172176" y="3051997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Plus de réservations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Augmentation du chiffre d’affaire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 et charge de travail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Réelle valeur ajoutée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" y="3605781"/>
            <a:ext cx="1824879" cy="173760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08" y="4340696"/>
            <a:ext cx="1728192" cy="1728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ZoneTexte 19"/>
          <p:cNvSpPr txBox="1"/>
          <p:nvPr/>
        </p:nvSpPr>
        <p:spPr>
          <a:xfrm>
            <a:off x="2367812" y="1307218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Génération web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Visibilité à grande échelle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Flèche : droite 20"/>
          <p:cNvSpPr/>
          <p:nvPr/>
        </p:nvSpPr>
        <p:spPr>
          <a:xfrm>
            <a:off x="3347864" y="1882757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de réservation en ligne appliqué à la restauration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1F79-6F54-44A5-A036-D1263133F7B9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467544" y="1556793"/>
            <a:ext cx="7272808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Répond aux habitudes et tendances du marché</a:t>
            </a: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115458"/>
            <a:ext cx="1503611" cy="15036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3" y="2728770"/>
            <a:ext cx="1590556" cy="17513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79712" y="272877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Permet l’utilisation sur différents supports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9091" y="4480073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Développements réalisé et hébergé en France</a:t>
            </a:r>
            <a:r>
              <a:rPr lang="fr-FR" b="1" dirty="0"/>
              <a:t> </a:t>
            </a:r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98" y="3946467"/>
            <a:ext cx="1777593" cy="1777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</p:spTree>
    <p:extLst>
      <p:ext uri="{BB962C8B-B14F-4D97-AF65-F5344CB8AC3E}">
        <p14:creationId xmlns:p14="http://schemas.microsoft.com/office/powerpoint/2010/main" val="23588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2123728" y="1294057"/>
            <a:ext cx="5349280" cy="20629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Une envie, une adresse…</a:t>
            </a:r>
          </a:p>
          <a:p>
            <a:pPr marL="0" indent="0" algn="ctr">
              <a:buNone/>
            </a:pPr>
            <a:endParaRPr lang="fr-FR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Gastronome Gourmand est la solution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20" y="3742329"/>
            <a:ext cx="2918436" cy="23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2" y="1145079"/>
            <a:ext cx="2220888" cy="1272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1" y="1092287"/>
            <a:ext cx="1656184" cy="13254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499563"/>
            <a:ext cx="3312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Le client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1. Rechercher un restaurant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2. Trouver son bonheur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3. Réserver en 1 clic !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4. Consulter ses réservations à tout moment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5. Donner une note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007807" y="2428427"/>
            <a:ext cx="29694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2"/>
                </a:solidFill>
              </a:rPr>
              <a:t>     </a:t>
            </a:r>
            <a:r>
              <a:rPr lang="fr-FR" sz="1600" b="1" dirty="0">
                <a:solidFill>
                  <a:schemeClr val="bg2"/>
                </a:solidFill>
              </a:rPr>
              <a:t>Le restaurateur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Gérer les réservations :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1. Consulter</a:t>
            </a: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algn="ctr"/>
            <a:endParaRPr lang="fr-FR" sz="1600" dirty="0">
              <a:solidFill>
                <a:schemeClr val="bg2"/>
              </a:solidFill>
            </a:endParaRP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2. Valider la venue du client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3. Laisser un commentaire</a:t>
            </a:r>
          </a:p>
        </p:txBody>
      </p:sp>
      <p:sp>
        <p:nvSpPr>
          <p:cNvPr id="24" name="Flèche : courbe vers la droite 23"/>
          <p:cNvSpPr/>
          <p:nvPr/>
        </p:nvSpPr>
        <p:spPr>
          <a:xfrm>
            <a:off x="3394175" y="3018910"/>
            <a:ext cx="576064" cy="2013389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Flèche : courbe vers la gauche 24"/>
          <p:cNvSpPr/>
          <p:nvPr/>
        </p:nvSpPr>
        <p:spPr>
          <a:xfrm>
            <a:off x="5580112" y="3001718"/>
            <a:ext cx="648072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62" y="3305770"/>
            <a:ext cx="1724227" cy="14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63688" y="1844824"/>
            <a:ext cx="5349280" cy="206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D60037"/>
                </a:solidFill>
              </a:rPr>
              <a:t>Schéma dispositif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20/04/2017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7130820" cy="908720"/>
          </a:xfrm>
        </p:spPr>
        <p:txBody>
          <a:bodyPr/>
          <a:lstStyle/>
          <a:p>
            <a:r>
              <a:rPr lang="fr-FR" sz="3600" dirty="0"/>
              <a:t>Architecture /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49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ésentation de PowerPoint 2010">
  <a:themeElements>
    <a:clrScheme name="Personnalisé 6">
      <a:dk1>
        <a:srgbClr val="001689"/>
      </a:dk1>
      <a:lt1>
        <a:srgbClr val="EEECE1"/>
      </a:lt1>
      <a:dk2>
        <a:srgbClr val="595959"/>
      </a:dk2>
      <a:lt2>
        <a:srgbClr val="5F5F5F"/>
      </a:lt2>
      <a:accent1>
        <a:srgbClr val="5F5F5F"/>
      </a:accent1>
      <a:accent2>
        <a:srgbClr val="7F7F7F"/>
      </a:accent2>
      <a:accent3>
        <a:srgbClr val="646464"/>
      </a:accent3>
      <a:accent4>
        <a:srgbClr val="EE7624"/>
      </a:accent4>
      <a:accent5>
        <a:srgbClr val="9B9B9B"/>
      </a:accent5>
      <a:accent6>
        <a:srgbClr val="702C63"/>
      </a:accent6>
      <a:hlink>
        <a:srgbClr val="5C5C5C"/>
      </a:hlink>
      <a:folHlink>
        <a:srgbClr val="002060"/>
      </a:folHlink>
    </a:clrScheme>
    <a:fontScheme name="Personnalisé 5">
      <a:majorFont>
        <a:latin typeface="Euphem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1BC80C-8824-4F03-9E47-5773CF087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Affichage à l'écran (4:3)</PresentationFormat>
  <Paragraphs>191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Euphemia</vt:lpstr>
      <vt:lpstr>Wingdings</vt:lpstr>
      <vt:lpstr>Présentation de PowerPoint 2010</vt:lpstr>
      <vt:lpstr>Gastronome Gourmand</vt:lpstr>
      <vt:lpstr>Le contexte </vt:lpstr>
      <vt:lpstr>Clients</vt:lpstr>
      <vt:lpstr>Restaurateurs</vt:lpstr>
      <vt:lpstr>Le Service</vt:lpstr>
      <vt:lpstr>Notre service</vt:lpstr>
      <vt:lpstr>Notre service</vt:lpstr>
      <vt:lpstr>Fonctionnement</vt:lpstr>
      <vt:lpstr>Architecture / technologies</vt:lpstr>
      <vt:lpstr>Qualité - Test</vt:lpstr>
      <vt:lpstr>Applications Web et Android</vt:lpstr>
      <vt:lpstr>Fonctionnalités client</vt:lpstr>
      <vt:lpstr>Application Web</vt:lpstr>
      <vt:lpstr>Application web</vt:lpstr>
      <vt:lpstr>Démonstration web</vt:lpstr>
      <vt:lpstr>Application Android</vt:lpstr>
      <vt:lpstr>Application android</vt:lpstr>
      <vt:lpstr>Démonstration  Android</vt:lpstr>
      <vt:lpstr>Fonctionnalités restaurateur</vt:lpstr>
      <vt:lpstr>Démonstration</vt:lpstr>
      <vt:lpstr>évolutions</vt:lpstr>
      <vt:lpstr>Perspectives</vt:lpstr>
      <vt:lpstr>Des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2013-02-13T14:55:28Z</dcterms:created>
  <dcterms:modified xsi:type="dcterms:W3CDTF">2017-04-20T07:33:25Z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