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9" r:id="rId4"/>
    <p:sldId id="258" r:id="rId5"/>
    <p:sldId id="273" r:id="rId6"/>
    <p:sldId id="260" r:id="rId7"/>
    <p:sldId id="262" r:id="rId8"/>
    <p:sldId id="272" r:id="rId9"/>
    <p:sldId id="271" r:id="rId10"/>
    <p:sldId id="283" r:id="rId11"/>
    <p:sldId id="263" r:id="rId12"/>
    <p:sldId id="275" r:id="rId13"/>
    <p:sldId id="276" r:id="rId14"/>
    <p:sldId id="277" r:id="rId15"/>
    <p:sldId id="282" r:id="rId16"/>
    <p:sldId id="278" r:id="rId17"/>
    <p:sldId id="265" r:id="rId18"/>
    <p:sldId id="280" r:id="rId19"/>
    <p:sldId id="279" r:id="rId20"/>
    <p:sldId id="281" r:id="rId21"/>
    <p:sldId id="266" r:id="rId22"/>
    <p:sldId id="270" r:id="rId23"/>
    <p:sldId id="269" r:id="rId24"/>
    <p:sldId id="268" r:id="rId25"/>
  </p:sldIdLst>
  <p:sldSz cx="9144000" cy="6858000" type="screen4x3"/>
  <p:notesSz cx="6794500" cy="9906000"/>
  <p:defaultTextStyle>
    <a:defPPr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3F89C987-70D6-4027-A06C-671BA774A2E1}">
          <p14:sldIdLst>
            <p14:sldId id="256"/>
          </p14:sldIdLst>
        </p14:section>
        <p14:section name="Chapitre 1" id="{22398345-C336-426F-9477-7B8166F3BF12}">
          <p14:sldIdLst>
            <p14:sldId id="259"/>
            <p14:sldId id="258"/>
            <p14:sldId id="273"/>
            <p14:sldId id="260"/>
            <p14:sldId id="262"/>
            <p14:sldId id="272"/>
            <p14:sldId id="271"/>
            <p14:sldId id="283"/>
            <p14:sldId id="263"/>
            <p14:sldId id="275"/>
            <p14:sldId id="276"/>
            <p14:sldId id="277"/>
            <p14:sldId id="282"/>
            <p14:sldId id="278"/>
            <p14:sldId id="265"/>
            <p14:sldId id="280"/>
            <p14:sldId id="279"/>
            <p14:sldId id="281"/>
            <p14:sldId id="266"/>
            <p14:sldId id="270"/>
            <p14:sldId id="269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eu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47A"/>
    <a:srgbClr val="D60037"/>
    <a:srgbClr val="00B0F0"/>
    <a:srgbClr val="FFFFFF"/>
    <a:srgbClr val="4DC1E1"/>
    <a:srgbClr val="F3E1F0"/>
    <a:srgbClr val="EE7624"/>
    <a:srgbClr val="702C63"/>
    <a:srgbClr val="A2A5B9"/>
    <a:srgbClr val="C060A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2" autoAdjust="0"/>
    <p:restoredTop sz="98401" autoAdjust="0"/>
  </p:normalViewPr>
  <p:slideViewPr>
    <p:cSldViewPr>
      <p:cViewPr varScale="1">
        <p:scale>
          <a:sx n="115" d="100"/>
          <a:sy n="115" d="100"/>
        </p:scale>
        <p:origin x="148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982" y="-78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813" cy="495300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8101" y="1"/>
            <a:ext cx="2944813" cy="495300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25E63C35-1585-4383-8B1E-7A2086C666E0}" type="datetimeFigureOut">
              <a:rPr lang="fr-FR" smtClean="0"/>
              <a:t>21/04/2017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409114"/>
            <a:ext cx="2944813" cy="495300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8101" y="9409114"/>
            <a:ext cx="2944813" cy="495300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F9C249A2-2B2B-4C9C-A5E7-067CA9FECA0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04989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283" cy="495300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6" y="1"/>
            <a:ext cx="2944283" cy="495300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 latinLnBrk="0">
              <a:defRPr lang="fr-FR" sz="1200"/>
            </a:lvl1pPr>
          </a:lstStyle>
          <a:p>
            <a:fld id="{00F830A1-3891-4B82-A120-081866556DA0}" type="datetimeFigureOut">
              <a:pPr/>
              <a:t>21/04/2017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5" rIns="91430" bIns="45715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30" tIns="45715" rIns="91430" bIns="45715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08981"/>
            <a:ext cx="2944283" cy="495300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6" y="9408981"/>
            <a:ext cx="2944283" cy="495300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 latinLnBrk="0">
              <a:defRPr lang="fr-FR" sz="1200"/>
            </a:lvl1pPr>
          </a:lstStyle>
          <a:p>
            <a:fld id="{58CC9574-A819-4FE4-99A7-1E27AD09ADC2}" type="slidenum"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59773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" y="0"/>
            <a:ext cx="9141970" cy="6858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685" y="-1395536"/>
            <a:ext cx="6586405" cy="4939804"/>
          </a:xfrm>
          <a:prstGeom prst="rect">
            <a:avLst/>
          </a:prstGeom>
        </p:spPr>
      </p:pic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7544" y="4149080"/>
            <a:ext cx="6120680" cy="432048"/>
          </a:xfrm>
        </p:spPr>
        <p:txBody>
          <a:bodyPr anchor="b">
            <a:normAutofit/>
          </a:bodyPr>
          <a:lstStyle>
            <a:lvl1pPr algn="l" eaLnBrk="1" latinLnBrk="0" hangingPunct="1">
              <a:buNone/>
              <a:defRPr kumimoji="0" lang="fr-FR" sz="22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kumimoji="0" lang="fr-FR" dirty="0"/>
              <a:t>Modifiez le style des sous-titres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3678141"/>
            <a:ext cx="5162550" cy="409575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67544" y="1916832"/>
            <a:ext cx="8371656" cy="175899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algn="l" eaLnBrk="1" latinLnBrk="0" hangingPunct="1">
              <a:defRPr kumimoji="0" lang="fr-FR" sz="3600" b="0" cap="all"/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99F75A7-9A10-420C-A4A0-8D4CAA8AFFB6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dirty="0"/>
              <a:t>www.infotel.com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384"/>
            <a:ext cx="9144000" cy="60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1705777"/>
            <a:ext cx="5707360" cy="197004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algn="l" eaLnBrk="1" latinLnBrk="0" hangingPunct="1">
              <a:defRPr kumimoji="0" lang="fr-FR" sz="3600" b="1" cap="all"/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20688" y="4349144"/>
            <a:ext cx="8189913" cy="375787"/>
          </a:xfrm>
        </p:spPr>
        <p:txBody>
          <a:bodyPr anchor="b">
            <a:normAutofit/>
          </a:bodyPr>
          <a:lstStyle>
            <a:lvl1pPr marL="0" indent="0" algn="l" eaLnBrk="1" latinLnBrk="0" hangingPunct="1">
              <a:buNone/>
              <a:defRPr kumimoji="0" lang="fr-FR" sz="1800">
                <a:solidFill>
                  <a:schemeClr val="tx2"/>
                </a:solidFill>
              </a:defRPr>
            </a:lvl1pPr>
            <a:lvl2pPr marL="457200" indent="0" eaLnBrk="1" latinLnBrk="0" hangingPunct="1">
              <a:buNone/>
              <a:defRPr kumimoji="0" lang="fr-F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fr-F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36512" y="4508224"/>
            <a:ext cx="457200" cy="96672"/>
          </a:xfrm>
          <a:prstGeom prst="rect">
            <a:avLst/>
          </a:prstGeom>
          <a:solidFill>
            <a:srgbClr val="4DC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fr-FR" dirty="0">
                <a:solidFill>
                  <a:srgbClr val="FF0000"/>
                </a:solidFill>
              </a:rPr>
              <a:t>           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8" y="1679226"/>
            <a:ext cx="2798070" cy="2164084"/>
          </a:xfrm>
          <a:prstGeom prst="rect">
            <a:avLst/>
          </a:prstGeom>
        </p:spPr>
      </p:pic>
      <p:sp>
        <p:nvSpPr>
          <p:cNvPr id="12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A0A8D93-40B8-428C-ADC4-92D20CB4B794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13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14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384"/>
            <a:ext cx="9144000" cy="60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1705777"/>
            <a:ext cx="5707360" cy="197004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algn="l" eaLnBrk="1" latinLnBrk="0" hangingPunct="1">
              <a:defRPr kumimoji="0" lang="fr-FR" sz="3600" b="1" cap="all">
                <a:solidFill>
                  <a:srgbClr val="4DC1E1"/>
                </a:solidFill>
              </a:defRPr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20688" y="4349144"/>
            <a:ext cx="8189913" cy="375787"/>
          </a:xfrm>
        </p:spPr>
        <p:txBody>
          <a:bodyPr anchor="b">
            <a:normAutofit/>
          </a:bodyPr>
          <a:lstStyle>
            <a:lvl1pPr marL="0" indent="0" algn="l" eaLnBrk="1" latinLnBrk="0" hangingPunct="1">
              <a:buNone/>
              <a:defRPr kumimoji="0" lang="fr-FR" sz="1800">
                <a:solidFill>
                  <a:schemeClr val="tx2"/>
                </a:solidFill>
              </a:defRPr>
            </a:lvl1pPr>
            <a:lvl2pPr marL="457200" indent="0" eaLnBrk="1" latinLnBrk="0" hangingPunct="1">
              <a:buNone/>
              <a:defRPr kumimoji="0" lang="fr-F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fr-F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36512" y="4508224"/>
            <a:ext cx="457200" cy="96672"/>
          </a:xfrm>
          <a:prstGeom prst="rect">
            <a:avLst/>
          </a:prstGeom>
          <a:solidFill>
            <a:srgbClr val="4DC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fr-FR" dirty="0">
                <a:solidFill>
                  <a:srgbClr val="FF0000"/>
                </a:solidFill>
              </a:rPr>
              <a:t>           </a:t>
            </a:r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8" y="1679226"/>
            <a:ext cx="2798070" cy="2164084"/>
          </a:xfrm>
          <a:prstGeom prst="rect">
            <a:avLst/>
          </a:prstGeom>
        </p:spPr>
      </p:pic>
      <p:sp>
        <p:nvSpPr>
          <p:cNvPr id="12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4AC1F79-6F54-44A5-A036-D1263133F7B9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13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14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587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384"/>
            <a:ext cx="9144000" cy="60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1705777"/>
            <a:ext cx="5707360" cy="197004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algn="l" eaLnBrk="1" latinLnBrk="0" hangingPunct="1">
              <a:defRPr kumimoji="0" lang="fr-FR" sz="3600" b="1" cap="all">
                <a:solidFill>
                  <a:srgbClr val="D60037"/>
                </a:solidFill>
              </a:defRPr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20688" y="4349144"/>
            <a:ext cx="8189913" cy="375787"/>
          </a:xfrm>
        </p:spPr>
        <p:txBody>
          <a:bodyPr anchor="b">
            <a:normAutofit/>
          </a:bodyPr>
          <a:lstStyle>
            <a:lvl1pPr marL="0" indent="0" algn="l" eaLnBrk="1" latinLnBrk="0" hangingPunct="1">
              <a:buNone/>
              <a:defRPr kumimoji="0" lang="fr-FR" sz="1800">
                <a:solidFill>
                  <a:schemeClr val="tx2"/>
                </a:solidFill>
              </a:defRPr>
            </a:lvl1pPr>
            <a:lvl2pPr marL="457200" indent="0" eaLnBrk="1" latinLnBrk="0" hangingPunct="1">
              <a:buNone/>
              <a:defRPr kumimoji="0" lang="fr-F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fr-F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36512" y="4508224"/>
            <a:ext cx="457200" cy="96672"/>
          </a:xfrm>
          <a:prstGeom prst="rect">
            <a:avLst/>
          </a:prstGeom>
          <a:solidFill>
            <a:srgbClr val="4DC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fr-FR" dirty="0">
                <a:solidFill>
                  <a:srgbClr val="FF0000"/>
                </a:solidFill>
              </a:rPr>
              <a:t>           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8" y="1679226"/>
            <a:ext cx="2798070" cy="2164084"/>
          </a:xfrm>
          <a:prstGeom prst="rect">
            <a:avLst/>
          </a:prstGeom>
        </p:spPr>
      </p:pic>
      <p:sp>
        <p:nvSpPr>
          <p:cNvPr id="12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6FB04EA-70E2-4264-A28E-FA7178E4CC52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13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14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988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384"/>
            <a:ext cx="9144000" cy="60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1705777"/>
            <a:ext cx="5707360" cy="197004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algn="l" eaLnBrk="1" latinLnBrk="0" hangingPunct="1">
              <a:defRPr kumimoji="0" lang="fr-FR" sz="3600" b="1" cap="all">
                <a:solidFill>
                  <a:srgbClr val="EE7624"/>
                </a:solidFill>
              </a:defRPr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20688" y="4349144"/>
            <a:ext cx="8189913" cy="375787"/>
          </a:xfrm>
        </p:spPr>
        <p:txBody>
          <a:bodyPr anchor="b">
            <a:normAutofit/>
          </a:bodyPr>
          <a:lstStyle>
            <a:lvl1pPr marL="0" indent="0" algn="l" eaLnBrk="1" latinLnBrk="0" hangingPunct="1">
              <a:buNone/>
              <a:defRPr kumimoji="0" lang="fr-FR" sz="1800">
                <a:solidFill>
                  <a:schemeClr val="tx2"/>
                </a:solidFill>
              </a:defRPr>
            </a:lvl1pPr>
            <a:lvl2pPr marL="457200" indent="0" eaLnBrk="1" latinLnBrk="0" hangingPunct="1">
              <a:buNone/>
              <a:defRPr kumimoji="0" lang="fr-F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fr-F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36512" y="4508224"/>
            <a:ext cx="457200" cy="96672"/>
          </a:xfrm>
          <a:prstGeom prst="rect">
            <a:avLst/>
          </a:prstGeom>
          <a:solidFill>
            <a:srgbClr val="4DC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fr-FR" dirty="0">
                <a:solidFill>
                  <a:srgbClr val="FF0000"/>
                </a:solidFill>
              </a:rPr>
              <a:t>           </a:t>
            </a:r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8" y="1679226"/>
            <a:ext cx="2798070" cy="2164084"/>
          </a:xfrm>
          <a:prstGeom prst="rect">
            <a:avLst/>
          </a:prstGeom>
        </p:spPr>
      </p:pic>
      <p:sp>
        <p:nvSpPr>
          <p:cNvPr id="12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32604DE-B258-4617-AC8A-645893754986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13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14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45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384"/>
            <a:ext cx="9144000" cy="60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1705777"/>
            <a:ext cx="5707360" cy="197004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algn="l" eaLnBrk="1" latinLnBrk="0" hangingPunct="1">
              <a:defRPr kumimoji="0" lang="fr-FR" sz="3600" b="1" cap="all">
                <a:solidFill>
                  <a:srgbClr val="702C63"/>
                </a:solidFill>
              </a:defRPr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20688" y="4349144"/>
            <a:ext cx="8189913" cy="375787"/>
          </a:xfrm>
        </p:spPr>
        <p:txBody>
          <a:bodyPr anchor="b">
            <a:normAutofit/>
          </a:bodyPr>
          <a:lstStyle>
            <a:lvl1pPr marL="0" indent="0" algn="l" eaLnBrk="1" latinLnBrk="0" hangingPunct="1">
              <a:buNone/>
              <a:defRPr kumimoji="0" lang="fr-FR" sz="1800">
                <a:solidFill>
                  <a:schemeClr val="tx2"/>
                </a:solidFill>
              </a:defRPr>
            </a:lvl1pPr>
            <a:lvl2pPr marL="457200" indent="0" eaLnBrk="1" latinLnBrk="0" hangingPunct="1">
              <a:buNone/>
              <a:defRPr kumimoji="0" lang="fr-F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fr-F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36512" y="4508224"/>
            <a:ext cx="457200" cy="96672"/>
          </a:xfrm>
          <a:prstGeom prst="rect">
            <a:avLst/>
          </a:prstGeom>
          <a:solidFill>
            <a:srgbClr val="4DC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fr-FR" dirty="0">
                <a:solidFill>
                  <a:srgbClr val="FF0000"/>
                </a:solidFill>
              </a:rPr>
              <a:t>           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28" y="1679226"/>
            <a:ext cx="2798070" cy="2164084"/>
          </a:xfrm>
          <a:prstGeom prst="rect">
            <a:avLst/>
          </a:prstGeom>
        </p:spPr>
      </p:pic>
      <p:sp>
        <p:nvSpPr>
          <p:cNvPr id="12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DFBD193-1B61-48CF-8ED5-5E82A813EB31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13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14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814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840904" y="3289176"/>
            <a:ext cx="5059288" cy="1018456"/>
          </a:xfrm>
        </p:spPr>
        <p:txBody>
          <a:bodyPr anchor="ctr" anchorCtr="0">
            <a:normAutofit/>
          </a:bodyPr>
          <a:lstStyle>
            <a:lvl1pPr algn="ctr" eaLnBrk="1" latinLnBrk="0" hangingPunct="1">
              <a:defRPr kumimoji="0" lang="fr-FR" sz="3200" b="0">
                <a:solidFill>
                  <a:srgbClr val="00147A"/>
                </a:solidFill>
                <a:effectLst>
                  <a:reflection blurRad="6350" stA="60000" endA="900" endPos="58000" dir="5400000" sy="-100000" algn="bl" rotWithShape="0"/>
                </a:effectLst>
              </a:defRPr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600200"/>
            <a:ext cx="7067128" cy="4525963"/>
          </a:xfrm>
        </p:spPr>
        <p:txBody>
          <a:bodyPr/>
          <a:lstStyle>
            <a:lvl1pPr marL="342900" indent="-342900" eaLnBrk="1" latinLnBrk="0" hangingPunct="1">
              <a:buFontTx/>
              <a:buBlip>
                <a:blip r:embed="rId2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1pPr>
            <a:lvl2pPr marL="742950" indent="-285750" eaLnBrk="1" latinLnBrk="0" hangingPunct="1">
              <a:buFontTx/>
              <a:buBlip>
                <a:blip r:embed="rId3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2pPr>
            <a:lvl3pPr marL="1143000" indent="-228600" eaLnBrk="1" latinLnBrk="0" hangingPunct="1">
              <a:buFontTx/>
              <a:buBlip>
                <a:blip r:embed="rId4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3pPr>
            <a:lvl4pPr marL="1600200" indent="-228600" eaLnBrk="1" latinLnBrk="0" hangingPunct="1">
              <a:buFontTx/>
              <a:buBlip>
                <a:blip r:embed="rId5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4pPr>
            <a:lvl5pPr marL="2057400" indent="-228600" eaLnBrk="1" latinLnBrk="0" hangingPunct="1">
              <a:buFontTx/>
              <a:buBlip>
                <a:blip r:embed="rId6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1DAD381-B766-40A1-B5A3-E3977323E85E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0"/>
            <a:ext cx="6660232" cy="908720"/>
          </a:xfrm>
        </p:spPr>
        <p:txBody>
          <a:bodyPr/>
          <a:lstStyle>
            <a:lvl1pPr algn="ctr">
              <a:defRPr sz="4000">
                <a:solidFill>
                  <a:srgbClr val="00147A"/>
                </a:solidFill>
              </a:defRPr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7544" y="1556792"/>
            <a:ext cx="8229600" cy="4525963"/>
          </a:xfrm>
        </p:spPr>
        <p:txBody>
          <a:bodyPr/>
          <a:lstStyle>
            <a:lvl1pPr marL="342900" indent="-342900" eaLnBrk="1" latinLnBrk="0" hangingPunct="1">
              <a:buFontTx/>
              <a:buBlip>
                <a:blip r:embed="rId2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1pPr>
            <a:lvl2pPr marL="742950" indent="-285750" eaLnBrk="1" latinLnBrk="0" hangingPunct="1">
              <a:buFontTx/>
              <a:buBlip>
                <a:blip r:embed="rId3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2pPr>
            <a:lvl3pPr marL="1143000" indent="-228600" eaLnBrk="1" latinLnBrk="0" hangingPunct="1">
              <a:buFontTx/>
              <a:buBlip>
                <a:blip r:embed="rId4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3pPr>
            <a:lvl4pPr marL="1600200" indent="-228600" eaLnBrk="1" latinLnBrk="0" hangingPunct="1">
              <a:buFontTx/>
              <a:buBlip>
                <a:blip r:embed="rId5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4pPr>
            <a:lvl5pPr marL="2057400" indent="-228600" eaLnBrk="1" latinLnBrk="0" hangingPunct="1">
              <a:buFontTx/>
              <a:buBlip>
                <a:blip r:embed="rId6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dirty="0"/>
          </a:p>
        </p:txBody>
      </p:sp>
      <p:sp>
        <p:nvSpPr>
          <p:cNvPr id="8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9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10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1"/>
            <a:ext cx="6732240" cy="908719"/>
          </a:xfrm>
        </p:spPr>
        <p:txBody>
          <a:bodyPr anchor="b">
            <a:noAutofit/>
          </a:bodyPr>
          <a:lstStyle>
            <a:lvl1pPr algn="ctr" eaLnBrk="1" latinLnBrk="0" hangingPunct="1">
              <a:defRPr kumimoji="0" lang="fr-FR" sz="4000">
                <a:solidFill>
                  <a:srgbClr val="00147A"/>
                </a:solidFill>
              </a:defRPr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>
            <a:normAutofit/>
          </a:bodyPr>
          <a:lstStyle>
            <a:lvl1pPr eaLnBrk="1" latinLnBrk="0" hangingPunct="1">
              <a:defRPr kumimoji="0" lang="fr-FR" sz="1800">
                <a:solidFill>
                  <a:schemeClr val="accent2">
                    <a:lumMod val="75000"/>
                  </a:schemeClr>
                </a:solidFill>
              </a:defRPr>
            </a:lvl1pPr>
            <a:lvl2pPr eaLnBrk="1" latinLnBrk="0" hangingPunct="1">
              <a:defRPr kumimoji="0" lang="fr-FR" sz="1600">
                <a:solidFill>
                  <a:schemeClr val="accent2">
                    <a:lumMod val="75000"/>
                  </a:schemeClr>
                </a:solidFill>
              </a:defRPr>
            </a:lvl2pPr>
            <a:lvl3pPr eaLnBrk="1" latinLnBrk="0" hangingPunct="1">
              <a:defRPr kumimoji="0" lang="fr-FR" sz="1400">
                <a:solidFill>
                  <a:schemeClr val="accent2">
                    <a:lumMod val="75000"/>
                  </a:schemeClr>
                </a:solidFill>
              </a:defRPr>
            </a:lvl3pPr>
            <a:lvl4pPr eaLnBrk="1" latinLnBrk="0" hangingPunct="1">
              <a:defRPr kumimoji="0" lang="fr-FR" sz="1200">
                <a:solidFill>
                  <a:schemeClr val="accent2">
                    <a:lumMod val="75000"/>
                  </a:schemeClr>
                </a:solidFill>
              </a:defRPr>
            </a:lvl4pPr>
            <a:lvl5pPr eaLnBrk="1" latinLnBrk="0" hangingPunct="1">
              <a:defRPr kumimoji="0" lang="fr-FR" sz="1200">
                <a:solidFill>
                  <a:schemeClr val="accent2">
                    <a:lumMod val="75000"/>
                  </a:schemeClr>
                </a:solidFill>
              </a:defRPr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>
            <a:normAutofit/>
          </a:bodyPr>
          <a:lstStyle>
            <a:lvl1pPr eaLnBrk="1" latinLnBrk="0" hangingPunct="1">
              <a:defRPr kumimoji="0" lang="fr-FR" sz="1800">
                <a:solidFill>
                  <a:schemeClr val="accent2">
                    <a:lumMod val="75000"/>
                  </a:schemeClr>
                </a:solidFill>
              </a:defRPr>
            </a:lvl1pPr>
            <a:lvl2pPr eaLnBrk="1" latinLnBrk="0" hangingPunct="1">
              <a:defRPr kumimoji="0" lang="fr-FR" sz="1600">
                <a:solidFill>
                  <a:schemeClr val="accent2">
                    <a:lumMod val="75000"/>
                  </a:schemeClr>
                </a:solidFill>
              </a:defRPr>
            </a:lvl2pPr>
            <a:lvl3pPr eaLnBrk="1" latinLnBrk="0" hangingPunct="1">
              <a:defRPr kumimoji="0" lang="fr-FR" sz="1400">
                <a:solidFill>
                  <a:schemeClr val="accent2">
                    <a:lumMod val="75000"/>
                  </a:schemeClr>
                </a:solidFill>
              </a:defRPr>
            </a:lvl3pPr>
            <a:lvl4pPr eaLnBrk="1" latinLnBrk="0" hangingPunct="1">
              <a:defRPr kumimoji="0" lang="fr-FR" sz="1200">
                <a:solidFill>
                  <a:schemeClr val="accent2">
                    <a:lumMod val="75000"/>
                  </a:schemeClr>
                </a:solidFill>
              </a:defRPr>
            </a:lvl4pPr>
            <a:lvl5pPr eaLnBrk="1" latinLnBrk="0" hangingPunct="1">
              <a:defRPr kumimoji="0" lang="fr-FR" sz="1200">
                <a:solidFill>
                  <a:schemeClr val="accent2">
                    <a:lumMod val="75000"/>
                  </a:schemeClr>
                </a:solidFill>
              </a:defRPr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dirty="0"/>
          </a:p>
        </p:txBody>
      </p:sp>
      <p:sp>
        <p:nvSpPr>
          <p:cNvPr id="8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47D4179-2891-453C-A011-32B8C13949EB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9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10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971600" y="899004"/>
            <a:ext cx="81724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83768" y="0"/>
            <a:ext cx="6660232" cy="8990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1" latinLnBrk="0" hangingPunct="1"/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fr-FR" dirty="0"/>
              <a:t>Modifiez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D1E5CCE-493E-430C-835B-1FCEEBBB3978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2" r:id="rId3"/>
    <p:sldLayoutId id="2147483663" r:id="rId4"/>
    <p:sldLayoutId id="2147483664" r:id="rId5"/>
    <p:sldLayoutId id="2147483665" r:id="rId6"/>
    <p:sldLayoutId id="2147483650" r:id="rId7"/>
    <p:sldLayoutId id="2147483661" r:id="rId8"/>
    <p:sldLayoutId id="2147483652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/>
  <p:txStyles>
    <p:titleStyle>
      <a:lvl1pPr algn="ctr" defTabSz="914400" rtl="0" eaLnBrk="1" latinLnBrk="0" hangingPunct="1">
        <a:spcBef>
          <a:spcPct val="0"/>
        </a:spcBef>
        <a:buNone/>
        <a:defRPr kumimoji="0" lang="fr-FR" sz="4000" b="1" kern="1200">
          <a:solidFill>
            <a:srgbClr val="00147A"/>
          </a:solidFill>
          <a:effectLst/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2"/>
        </a:buBlip>
        <a:defRPr kumimoji="0" lang="fr-FR" sz="32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2"/>
        </a:buBlip>
        <a:defRPr kumimoji="0" lang="fr-FR" sz="2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12"/>
        </a:buBlip>
        <a:defRPr kumimoji="0" lang="fr-FR" sz="2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12"/>
        </a:buBlip>
        <a:defRPr kumimoji="0" lang="fr-FR"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2"/>
        </a:buBlip>
        <a:defRPr kumimoji="0" lang="fr-FR"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fr-FR"/>
      </a:defPPr>
      <a:lvl1pPr marL="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>
          <a:xfrm>
            <a:off x="1403648" y="3372391"/>
            <a:ext cx="7272808" cy="1800200"/>
          </a:xfrm>
        </p:spPr>
        <p:txBody>
          <a:bodyPr>
            <a:normAutofit/>
          </a:bodyPr>
          <a:lstStyle/>
          <a:p>
            <a:r>
              <a:rPr lang="fr-FR" dirty="0"/>
              <a:t>Alexandre PERRUSSET</a:t>
            </a:r>
          </a:p>
          <a:p>
            <a:r>
              <a:rPr lang="fr-FR" dirty="0"/>
              <a:t>Thomas PILON</a:t>
            </a:r>
          </a:p>
          <a:p>
            <a:r>
              <a:rPr lang="fr-FR" dirty="0"/>
              <a:t>Raphaëlle TIGEOT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669512" y="2501810"/>
            <a:ext cx="8371656" cy="1758990"/>
          </a:xfrm>
        </p:spPr>
        <p:txBody>
          <a:bodyPr>
            <a:normAutofit/>
          </a:bodyPr>
          <a:lstStyle/>
          <a:p>
            <a:r>
              <a:rPr lang="fr-FR" sz="3200" dirty="0"/>
              <a:t>Gastronome Gourmand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fr-FR" dirty="0"/>
              <a:t>28/04/17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2407313"/>
            <a:ext cx="1656184" cy="135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3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938" y="1016517"/>
            <a:ext cx="2143125" cy="158537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63688" y="39757"/>
            <a:ext cx="6660232" cy="908720"/>
          </a:xfrm>
        </p:spPr>
        <p:txBody>
          <a:bodyPr/>
          <a:lstStyle/>
          <a:p>
            <a:r>
              <a:rPr lang="fr-FR" dirty="0"/>
              <a:t>Qualité - Test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5514042" y="1464563"/>
            <a:ext cx="2573631" cy="985495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657573" y="4541571"/>
            <a:ext cx="257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147A"/>
                </a:solidFill>
              </a:rPr>
              <a:t>Robustesse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510" y="1999217"/>
            <a:ext cx="1884085" cy="75363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923928" y="4547162"/>
            <a:ext cx="2737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147A"/>
                </a:solidFill>
              </a:rPr>
              <a:t>Performances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553200" y="4553402"/>
            <a:ext cx="2746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147A"/>
                </a:solidFill>
              </a:rPr>
              <a:t>Maintenabilité</a:t>
            </a:r>
          </a:p>
        </p:txBody>
      </p:sp>
      <p:cxnSp>
        <p:nvCxnSpPr>
          <p:cNvPr id="15" name="Connecteur droit avec flèche 14"/>
          <p:cNvCxnSpPr>
            <a:cxnSpLocks/>
          </p:cNvCxnSpPr>
          <p:nvPr/>
        </p:nvCxnSpPr>
        <p:spPr>
          <a:xfrm flipH="1">
            <a:off x="2265794" y="3005824"/>
            <a:ext cx="1955871" cy="133680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cxnSpLocks/>
          </p:cNvCxnSpPr>
          <p:nvPr/>
        </p:nvCxnSpPr>
        <p:spPr>
          <a:xfrm>
            <a:off x="5514203" y="2994227"/>
            <a:ext cx="1703834" cy="135697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cxnSpLocks/>
          </p:cNvCxnSpPr>
          <p:nvPr/>
        </p:nvCxnSpPr>
        <p:spPr>
          <a:xfrm flipH="1">
            <a:off x="4788024" y="3005824"/>
            <a:ext cx="32290" cy="16065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0" y="3198115"/>
            <a:ext cx="1711478" cy="252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7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B0F0"/>
                </a:solidFill>
              </a:rPr>
              <a:t>Application Web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Interface utilisateur pour le site web de réservation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FB04EA-70E2-4264-A28E-FA7178E4CC52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24000"/>
            <a:ext cx="2143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4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67744" y="30087"/>
            <a:ext cx="6660232" cy="908720"/>
          </a:xfrm>
        </p:spPr>
        <p:txBody>
          <a:bodyPr/>
          <a:lstStyle/>
          <a:p>
            <a:r>
              <a:rPr lang="fr-FR" dirty="0"/>
              <a:t>Fonctionnalités client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Recherche par nom de restaurant, ville et style de cuisine</a:t>
            </a:r>
          </a:p>
          <a:p>
            <a:endParaRPr lang="fr-FR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Description complète des restaurants</a:t>
            </a:r>
          </a:p>
          <a:p>
            <a:endParaRPr lang="fr-FR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Réservation facile et rapide</a:t>
            </a:r>
          </a:p>
          <a:p>
            <a:pPr marL="0" indent="0">
              <a:buNone/>
            </a:pPr>
            <a:endParaRPr lang="fr-FR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Inscription en quelques clics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12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2852936"/>
            <a:ext cx="2637656" cy="26376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4083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web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65" y="1196752"/>
            <a:ext cx="8428158" cy="4896544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13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419" y="1844824"/>
            <a:ext cx="1282581" cy="92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3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web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14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419" y="1844824"/>
            <a:ext cx="1282581" cy="927224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fr-FR" smtClean="0"/>
              <a:t>elasticsearch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73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B0F0"/>
                </a:solidFill>
              </a:rPr>
              <a:t>Démonstration web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Interface utilisateur pour le site web de réservation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FB04EA-70E2-4264-A28E-FA7178E4CC52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15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24000"/>
            <a:ext cx="2143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92D050"/>
                </a:solidFill>
              </a:rPr>
              <a:t>Application Android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Interface utilisateur pour support mobile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FB04EA-70E2-4264-A28E-FA7178E4CC52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16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1" y="1619238"/>
            <a:ext cx="2056586" cy="205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8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</a:t>
            </a:r>
            <a:r>
              <a:rPr lang="fr-FR" dirty="0" err="1"/>
              <a:t>android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Image de l’appli + </a:t>
            </a:r>
            <a:r>
              <a:rPr lang="fr-FR" dirty="0" err="1"/>
              <a:t>android</a:t>
            </a:r>
            <a:r>
              <a:rPr lang="fr-FR" dirty="0"/>
              <a:t> studio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86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90662" y="1705778"/>
            <a:ext cx="5707360" cy="1970046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92D050"/>
                </a:solidFill>
              </a:rPr>
              <a:t>Démonstration  Android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Interface utilisateur pour support mobile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FB04EA-70E2-4264-A28E-FA7178E4CC52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18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1" y="1619238"/>
            <a:ext cx="2056586" cy="205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67744" y="30087"/>
            <a:ext cx="6660232" cy="908720"/>
          </a:xfrm>
        </p:spPr>
        <p:txBody>
          <a:bodyPr/>
          <a:lstStyle/>
          <a:p>
            <a:r>
              <a:rPr lang="fr-FR" sz="3200" dirty="0"/>
              <a:t>Fonctionnalités restaurateur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 Consulter les réservations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 Valider les réservations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 Laisser un commentaire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19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2348880"/>
            <a:ext cx="223224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contexte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réservation en ligne : un outil indispensable ?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0A8D93-40B8-428C-ADC4-92D20CB4B794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799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B0F0"/>
                </a:solidFill>
              </a:rPr>
              <a:t>Démonstration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Interface restaurateur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FB04EA-70E2-4264-A28E-FA7178E4CC52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20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24000"/>
            <a:ext cx="2143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5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évolutions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Gastronome Gourmand dans le futur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2604DE-B258-4617-AC8A-645893754986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886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Intégration de Google Maps</a:t>
            </a:r>
          </a:p>
          <a:p>
            <a:r>
              <a:rPr lang="fr-FR" dirty="0"/>
              <a:t>Recherche par géolocalisation</a:t>
            </a:r>
          </a:p>
          <a:p>
            <a:endParaRPr lang="fr-FR" dirty="0"/>
          </a:p>
          <a:p>
            <a:r>
              <a:rPr lang="fr-FR" dirty="0"/>
              <a:t>Système de fidélité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57" y="2731869"/>
            <a:ext cx="2101776" cy="139863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1735611"/>
            <a:ext cx="865443" cy="86544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4373688"/>
            <a:ext cx="4105129" cy="19826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5413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 Questions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Merci pour votre attention !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FBD193-1B61-48CF-8ED5-5E82A813EB31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481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13180" y="0"/>
            <a:ext cx="6660232" cy="908720"/>
          </a:xfrm>
        </p:spPr>
        <p:txBody>
          <a:bodyPr/>
          <a:lstStyle/>
          <a:p>
            <a:r>
              <a:rPr lang="fr-FR" dirty="0"/>
              <a:t>Clients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>
          <a:xfrm>
            <a:off x="172176" y="3202564"/>
            <a:ext cx="8799648" cy="315378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fr-FR" sz="3100" b="1" dirty="0"/>
          </a:p>
          <a:p>
            <a:pPr marL="0" indent="0">
              <a:buNone/>
            </a:pPr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4">
              <a:buFont typeface="Wingdings" panose="05000000000000000000" pitchFamily="2" charset="2"/>
              <a:buChar char="ü"/>
            </a:pPr>
            <a:r>
              <a:rPr lang="fr-FR" sz="5000" dirty="0">
                <a:solidFill>
                  <a:schemeClr val="accent1">
                    <a:lumMod val="50000"/>
                  </a:schemeClr>
                </a:solidFill>
              </a:rPr>
              <a:t>Gain de temps</a:t>
            </a:r>
          </a:p>
          <a:p>
            <a:pPr marL="0" indent="0">
              <a:buNone/>
            </a:pPr>
            <a:endParaRPr lang="fr-FR" sz="5000" dirty="0">
              <a:solidFill>
                <a:schemeClr val="accent1">
                  <a:lumMod val="50000"/>
                </a:schemeClr>
              </a:solidFill>
            </a:endParaRPr>
          </a:p>
          <a:p>
            <a:pPr lvl="4">
              <a:buFont typeface="Wingdings" panose="05000000000000000000" pitchFamily="2" charset="2"/>
              <a:buChar char="ü"/>
            </a:pPr>
            <a:r>
              <a:rPr lang="fr-FR" sz="5000" dirty="0">
                <a:solidFill>
                  <a:schemeClr val="accent1">
                    <a:lumMod val="50000"/>
                  </a:schemeClr>
                </a:solidFill>
              </a:rPr>
              <a:t>Quand on veut ou on veut !</a:t>
            </a:r>
          </a:p>
          <a:p>
            <a:pPr marL="457200" lvl="1" indent="0">
              <a:buNone/>
            </a:pPr>
            <a:endParaRPr lang="fr-FR" sz="5000" dirty="0">
              <a:solidFill>
                <a:schemeClr val="accent1">
                  <a:lumMod val="50000"/>
                </a:schemeClr>
              </a:solidFill>
            </a:endParaRPr>
          </a:p>
          <a:p>
            <a:pPr lvl="4">
              <a:buFont typeface="Wingdings" panose="05000000000000000000" pitchFamily="2" charset="2"/>
              <a:buChar char="ü"/>
            </a:pPr>
            <a:r>
              <a:rPr lang="fr-FR" sz="5000" dirty="0">
                <a:solidFill>
                  <a:schemeClr val="accent1">
                    <a:lumMod val="50000"/>
                  </a:schemeClr>
                </a:solidFill>
              </a:rPr>
              <a:t>Bye bye le stress du téléphone</a:t>
            </a:r>
          </a:p>
          <a:p>
            <a:pPr lvl="4">
              <a:buFont typeface="Wingdings" panose="05000000000000000000" pitchFamily="2" charset="2"/>
              <a:buChar char="ü"/>
            </a:pPr>
            <a:endParaRPr lang="fr-FR" sz="5000" dirty="0">
              <a:solidFill>
                <a:schemeClr val="accent1">
                  <a:lumMod val="50000"/>
                </a:schemeClr>
              </a:solidFill>
            </a:endParaRPr>
          </a:p>
          <a:p>
            <a:pPr lvl="4">
              <a:buFont typeface="Wingdings" panose="05000000000000000000" pitchFamily="2" charset="2"/>
              <a:buChar char="ü"/>
            </a:pPr>
            <a:r>
              <a:rPr lang="fr-FR" sz="5000" dirty="0">
                <a:solidFill>
                  <a:schemeClr val="accent1">
                    <a:lumMod val="50000"/>
                  </a:schemeClr>
                </a:solidFill>
              </a:rPr>
              <a:t>Limiter le risque d’erreurs</a:t>
            </a:r>
          </a:p>
          <a:p>
            <a:pPr marL="457200" lvl="1" indent="0">
              <a:buNone/>
            </a:pPr>
            <a:r>
              <a:rPr lang="fr-FR" sz="2200" dirty="0"/>
              <a:t>	</a:t>
            </a:r>
            <a:endParaRPr lang="fr-FR" sz="2600" b="1" dirty="0"/>
          </a:p>
          <a:p>
            <a:pPr marL="457200" lvl="1" indent="0">
              <a:buNone/>
            </a:pPr>
            <a:r>
              <a:rPr lang="fr-FR" sz="2600" b="1" dirty="0"/>
              <a:t>	</a:t>
            </a:r>
            <a:endParaRPr lang="fr-FR" b="1" dirty="0"/>
          </a:p>
          <a:p>
            <a:pPr lvl="1"/>
            <a:endParaRPr lang="fr-FR" b="1" dirty="0"/>
          </a:p>
          <a:p>
            <a:endParaRPr lang="fr-FR" b="1" dirty="0"/>
          </a:p>
          <a:p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822" y="2383272"/>
            <a:ext cx="1219245" cy="189051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16" y="1240076"/>
            <a:ext cx="1512168" cy="1265283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339752" y="1391126"/>
            <a:ext cx="6804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 Recherche majoritairement sur internet</a:t>
            </a:r>
          </a:p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	        Gage de confort</a:t>
            </a: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Flèche : droite 6"/>
          <p:cNvSpPr/>
          <p:nvPr/>
        </p:nvSpPr>
        <p:spPr>
          <a:xfrm>
            <a:off x="3347864" y="1925164"/>
            <a:ext cx="504056" cy="131377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159" y="3328348"/>
            <a:ext cx="948444" cy="1179656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191" y="4610777"/>
            <a:ext cx="1036412" cy="1158630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440770" y="2853578"/>
            <a:ext cx="7947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Besoins : Rechercher / réserver en toute simplicité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541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13180" y="0"/>
            <a:ext cx="6660232" cy="908720"/>
          </a:xfrm>
        </p:spPr>
        <p:txBody>
          <a:bodyPr/>
          <a:lstStyle/>
          <a:p>
            <a:r>
              <a:rPr lang="fr-FR" dirty="0"/>
              <a:t>Restaurateurs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07" y="1006536"/>
            <a:ext cx="1332945" cy="1332945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437322" y="2536713"/>
            <a:ext cx="85271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Besoins : Faire fructifier son restaurant à moindre coût</a:t>
            </a:r>
          </a:p>
          <a:p>
            <a:endParaRPr lang="fr-FR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idx="13"/>
          </p:nvPr>
        </p:nvSpPr>
        <p:spPr>
          <a:xfrm>
            <a:off x="172176" y="3051997"/>
            <a:ext cx="8799648" cy="315378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fr-FR" sz="3100" b="1" dirty="0"/>
          </a:p>
          <a:p>
            <a:pPr marL="0" indent="0">
              <a:buNone/>
            </a:pPr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4">
              <a:buFont typeface="Wingdings" panose="05000000000000000000" pitchFamily="2" charset="2"/>
              <a:buChar char="ü"/>
            </a:pPr>
            <a:r>
              <a:rPr lang="fr-FR" sz="5000" dirty="0">
                <a:solidFill>
                  <a:schemeClr val="accent1">
                    <a:lumMod val="50000"/>
                  </a:schemeClr>
                </a:solidFill>
              </a:rPr>
              <a:t>Plus de réservations</a:t>
            </a:r>
          </a:p>
          <a:p>
            <a:pPr marL="0" indent="0">
              <a:buNone/>
            </a:pPr>
            <a:endParaRPr lang="fr-FR" sz="5000" dirty="0">
              <a:solidFill>
                <a:schemeClr val="accent1">
                  <a:lumMod val="50000"/>
                </a:schemeClr>
              </a:solidFill>
            </a:endParaRPr>
          </a:p>
          <a:p>
            <a:pPr lvl="4">
              <a:buFont typeface="Wingdings" panose="05000000000000000000" pitchFamily="2" charset="2"/>
              <a:buChar char="ü"/>
            </a:pPr>
            <a:r>
              <a:rPr lang="fr-FR" sz="5000" dirty="0">
                <a:solidFill>
                  <a:schemeClr val="accent1">
                    <a:lumMod val="50000"/>
                  </a:schemeClr>
                </a:solidFill>
              </a:rPr>
              <a:t>Augmentation du chiffre d’affaire</a:t>
            </a:r>
          </a:p>
          <a:p>
            <a:pPr marL="457200" lvl="1" indent="0">
              <a:buNone/>
            </a:pPr>
            <a:endParaRPr lang="fr-FR" sz="5000" dirty="0">
              <a:solidFill>
                <a:schemeClr val="accent1">
                  <a:lumMod val="50000"/>
                </a:schemeClr>
              </a:solidFill>
            </a:endParaRPr>
          </a:p>
          <a:p>
            <a:pPr lvl="4">
              <a:buFont typeface="Wingdings" panose="05000000000000000000" pitchFamily="2" charset="2"/>
              <a:buChar char="ü"/>
            </a:pPr>
            <a:r>
              <a:rPr lang="fr-FR" sz="5000" dirty="0">
                <a:solidFill>
                  <a:schemeClr val="accent1">
                    <a:lumMod val="50000"/>
                  </a:schemeClr>
                </a:solidFill>
              </a:rPr>
              <a:t>Gain de temps et charge de travail</a:t>
            </a:r>
          </a:p>
          <a:p>
            <a:pPr lvl="4">
              <a:buFont typeface="Wingdings" panose="05000000000000000000" pitchFamily="2" charset="2"/>
              <a:buChar char="ü"/>
            </a:pPr>
            <a:endParaRPr lang="fr-FR" sz="5000" dirty="0">
              <a:solidFill>
                <a:schemeClr val="accent1">
                  <a:lumMod val="50000"/>
                </a:schemeClr>
              </a:solidFill>
            </a:endParaRPr>
          </a:p>
          <a:p>
            <a:pPr lvl="4">
              <a:buFont typeface="Wingdings" panose="05000000000000000000" pitchFamily="2" charset="2"/>
              <a:buChar char="ü"/>
            </a:pPr>
            <a:r>
              <a:rPr lang="fr-FR" sz="5000" dirty="0">
                <a:solidFill>
                  <a:schemeClr val="accent1">
                    <a:lumMod val="50000"/>
                  </a:schemeClr>
                </a:solidFill>
              </a:rPr>
              <a:t>Réelle valeur ajoutée</a:t>
            </a:r>
          </a:p>
          <a:p>
            <a:pPr marL="457200" lvl="1" indent="0">
              <a:buNone/>
            </a:pPr>
            <a:r>
              <a:rPr lang="fr-FR" sz="2200" dirty="0"/>
              <a:t>	</a:t>
            </a:r>
            <a:endParaRPr lang="fr-FR" sz="2600" b="1" dirty="0"/>
          </a:p>
          <a:p>
            <a:pPr marL="457200" lvl="1" indent="0">
              <a:buNone/>
            </a:pPr>
            <a:r>
              <a:rPr lang="fr-FR" sz="2600" b="1" dirty="0"/>
              <a:t>	</a:t>
            </a:r>
            <a:endParaRPr lang="fr-FR" b="1" dirty="0"/>
          </a:p>
          <a:p>
            <a:pPr lvl="1"/>
            <a:endParaRPr lang="fr-FR" b="1" dirty="0"/>
          </a:p>
          <a:p>
            <a:endParaRPr lang="fr-FR" b="1" dirty="0"/>
          </a:p>
          <a:p>
            <a:endParaRPr lang="fr-FR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7" y="3605781"/>
            <a:ext cx="1824879" cy="1737603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608" y="4340696"/>
            <a:ext cx="1728192" cy="17281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ZoneTexte 19"/>
          <p:cNvSpPr txBox="1"/>
          <p:nvPr/>
        </p:nvSpPr>
        <p:spPr>
          <a:xfrm>
            <a:off x="2367812" y="1307218"/>
            <a:ext cx="6804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Génération web</a:t>
            </a:r>
          </a:p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	        Visibilité à grande échelle</a:t>
            </a: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Flèche : droite 20"/>
          <p:cNvSpPr/>
          <p:nvPr/>
        </p:nvSpPr>
        <p:spPr>
          <a:xfrm>
            <a:off x="3347864" y="1882757"/>
            <a:ext cx="504056" cy="131377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86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Service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Service de réservation en ligne appliqué à la restauration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4AC1F79-6F54-44A5-A036-D1263133F7B9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326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>
          <a:xfrm>
            <a:off x="467544" y="1556793"/>
            <a:ext cx="7272808" cy="936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Répond aux habitudes et tendances du marché</a:t>
            </a:r>
          </a:p>
          <a:p>
            <a:pPr marL="0" indent="0">
              <a:buNone/>
            </a:pPr>
            <a:endParaRPr lang="fr-FR" sz="2400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28" y="1115458"/>
            <a:ext cx="1503611" cy="150361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93" y="2728770"/>
            <a:ext cx="1590556" cy="175130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979712" y="2728770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Permet l’utilisation sur différents supports</a:t>
            </a:r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89091" y="4480073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Développements réalisé et hébergé en France</a:t>
            </a:r>
            <a:r>
              <a:rPr lang="fr-FR" b="1" dirty="0"/>
              <a:t> </a:t>
            </a:r>
          </a:p>
          <a:p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298" y="3946467"/>
            <a:ext cx="1777593" cy="177759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2013180" y="0"/>
            <a:ext cx="6660232" cy="908720"/>
          </a:xfrm>
        </p:spPr>
        <p:txBody>
          <a:bodyPr/>
          <a:lstStyle/>
          <a:p>
            <a:r>
              <a:rPr lang="fr-FR" dirty="0"/>
              <a:t>Notre service</a:t>
            </a:r>
          </a:p>
        </p:txBody>
      </p:sp>
    </p:spTree>
    <p:extLst>
      <p:ext uri="{BB962C8B-B14F-4D97-AF65-F5344CB8AC3E}">
        <p14:creationId xmlns:p14="http://schemas.microsoft.com/office/powerpoint/2010/main" val="235884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>
          <a:xfrm>
            <a:off x="2123728" y="1294057"/>
            <a:ext cx="5349280" cy="206293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b="1" i="1" dirty="0">
                <a:solidFill>
                  <a:srgbClr val="FF0000"/>
                </a:solidFill>
              </a:rPr>
              <a:t>Une envie, une adresse…</a:t>
            </a:r>
          </a:p>
          <a:p>
            <a:pPr marL="0" indent="0" algn="ctr">
              <a:buNone/>
            </a:pPr>
            <a:endParaRPr lang="fr-FR" b="1" i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fr-FR" b="1" i="1" dirty="0">
                <a:solidFill>
                  <a:srgbClr val="FF0000"/>
                </a:solidFill>
              </a:rPr>
              <a:t>Gastronome Gourmand est la solution !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2013180" y="0"/>
            <a:ext cx="6660232" cy="908720"/>
          </a:xfrm>
        </p:spPr>
        <p:txBody>
          <a:bodyPr/>
          <a:lstStyle/>
          <a:p>
            <a:r>
              <a:rPr lang="fr-FR" dirty="0"/>
              <a:t>Notre service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420" y="3742329"/>
            <a:ext cx="2918436" cy="238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02" y="1145079"/>
            <a:ext cx="2220888" cy="127264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1" y="1092287"/>
            <a:ext cx="1656184" cy="132543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0" y="2499563"/>
            <a:ext cx="33123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accent5">
                    <a:lumMod val="75000"/>
                  </a:schemeClr>
                </a:solidFill>
              </a:rPr>
              <a:t>Le client</a:t>
            </a:r>
          </a:p>
          <a:p>
            <a:pPr algn="ctr"/>
            <a:r>
              <a:rPr lang="fr-FR" sz="1600" dirty="0">
                <a:solidFill>
                  <a:schemeClr val="accent5">
                    <a:lumMod val="75000"/>
                  </a:schemeClr>
                </a:solidFill>
              </a:rPr>
              <a:t>1. Rechercher un restaurant</a:t>
            </a:r>
          </a:p>
          <a:p>
            <a:pPr algn="ctr"/>
            <a:r>
              <a:rPr lang="fr-FR" sz="1600" dirty="0">
                <a:solidFill>
                  <a:schemeClr val="accent5">
                    <a:lumMod val="75000"/>
                  </a:schemeClr>
                </a:solidFill>
              </a:rPr>
              <a:t>2. Trouver son bonheur</a:t>
            </a:r>
          </a:p>
          <a:p>
            <a:pPr algn="ctr"/>
            <a:r>
              <a:rPr lang="fr-FR" sz="1600" dirty="0">
                <a:solidFill>
                  <a:schemeClr val="accent5">
                    <a:lumMod val="75000"/>
                  </a:schemeClr>
                </a:solidFill>
              </a:rPr>
              <a:t>3. Réserver en 1 clic !</a:t>
            </a:r>
          </a:p>
          <a:p>
            <a:pPr algn="ctr"/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fr-FR" sz="1600" dirty="0">
                <a:solidFill>
                  <a:schemeClr val="accent5">
                    <a:lumMod val="75000"/>
                  </a:schemeClr>
                </a:solidFill>
              </a:rPr>
              <a:t>4. Consulter ses réservations à tout moment</a:t>
            </a:r>
          </a:p>
          <a:p>
            <a:pPr algn="ctr"/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fr-FR" sz="1600" dirty="0">
                <a:solidFill>
                  <a:schemeClr val="accent5">
                    <a:lumMod val="75000"/>
                  </a:schemeClr>
                </a:solidFill>
              </a:rPr>
              <a:t>5. Donner une note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6007807" y="2428427"/>
            <a:ext cx="296944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2"/>
                </a:solidFill>
              </a:rPr>
              <a:t>     </a:t>
            </a:r>
            <a:r>
              <a:rPr lang="fr-FR" sz="1600" b="1" dirty="0">
                <a:solidFill>
                  <a:schemeClr val="bg2"/>
                </a:solidFill>
              </a:rPr>
              <a:t>Le restaurateur</a:t>
            </a:r>
          </a:p>
          <a:p>
            <a:pPr algn="ctr"/>
            <a:r>
              <a:rPr lang="fr-FR" sz="1600" dirty="0">
                <a:solidFill>
                  <a:schemeClr val="bg2"/>
                </a:solidFill>
              </a:rPr>
              <a:t>Gérer les réservations :</a:t>
            </a:r>
          </a:p>
          <a:p>
            <a:pPr algn="ctr"/>
            <a:r>
              <a:rPr lang="fr-FR" sz="1600" dirty="0">
                <a:solidFill>
                  <a:schemeClr val="bg2"/>
                </a:solidFill>
              </a:rPr>
              <a:t>1. Consulter</a:t>
            </a:r>
          </a:p>
          <a:p>
            <a:pPr marL="342900" indent="-342900" algn="ctr">
              <a:buAutoNum type="arabicPeriod"/>
            </a:pPr>
            <a:endParaRPr lang="fr-FR" sz="1600" dirty="0">
              <a:solidFill>
                <a:schemeClr val="bg2"/>
              </a:solidFill>
            </a:endParaRPr>
          </a:p>
          <a:p>
            <a:pPr marL="342900" indent="-342900" algn="ctr">
              <a:buAutoNum type="arabicPeriod"/>
            </a:pPr>
            <a:endParaRPr lang="fr-FR" sz="1600" dirty="0">
              <a:solidFill>
                <a:schemeClr val="bg2"/>
              </a:solidFill>
            </a:endParaRPr>
          </a:p>
          <a:p>
            <a:pPr marL="342900" indent="-342900" algn="ctr">
              <a:buAutoNum type="arabicPeriod"/>
            </a:pPr>
            <a:endParaRPr lang="fr-FR" sz="1600" dirty="0">
              <a:solidFill>
                <a:schemeClr val="bg2"/>
              </a:solidFill>
            </a:endParaRPr>
          </a:p>
          <a:p>
            <a:pPr marL="342900" indent="-342900" algn="ctr">
              <a:buAutoNum type="arabicPeriod"/>
            </a:pPr>
            <a:endParaRPr lang="fr-FR" sz="1600" dirty="0">
              <a:solidFill>
                <a:schemeClr val="bg2"/>
              </a:solidFill>
            </a:endParaRPr>
          </a:p>
          <a:p>
            <a:pPr marL="342900" indent="-342900" algn="ctr">
              <a:buAutoNum type="arabicPeriod"/>
            </a:pPr>
            <a:endParaRPr lang="fr-FR" sz="1600" dirty="0">
              <a:solidFill>
                <a:schemeClr val="bg2"/>
              </a:solidFill>
            </a:endParaRPr>
          </a:p>
          <a:p>
            <a:pPr marL="342900" indent="-342900" algn="ctr">
              <a:buAutoNum type="arabicPeriod"/>
            </a:pPr>
            <a:endParaRPr lang="fr-FR" sz="1600" dirty="0">
              <a:solidFill>
                <a:schemeClr val="bg2"/>
              </a:solidFill>
            </a:endParaRPr>
          </a:p>
          <a:p>
            <a:pPr marL="342900" indent="-342900" algn="ctr">
              <a:buAutoNum type="arabicPeriod"/>
            </a:pPr>
            <a:endParaRPr lang="fr-FR" sz="1600" dirty="0">
              <a:solidFill>
                <a:schemeClr val="bg2"/>
              </a:solidFill>
            </a:endParaRPr>
          </a:p>
          <a:p>
            <a:pPr algn="ctr"/>
            <a:endParaRPr lang="fr-FR" sz="1600" dirty="0">
              <a:solidFill>
                <a:schemeClr val="bg2"/>
              </a:solidFill>
            </a:endParaRPr>
          </a:p>
          <a:p>
            <a:pPr algn="ctr"/>
            <a:r>
              <a:rPr lang="fr-FR" sz="1600" dirty="0">
                <a:solidFill>
                  <a:schemeClr val="bg2"/>
                </a:solidFill>
              </a:rPr>
              <a:t>2. Valider la venue du client</a:t>
            </a:r>
          </a:p>
          <a:p>
            <a:pPr algn="ctr"/>
            <a:r>
              <a:rPr lang="fr-FR" sz="1600" dirty="0">
                <a:solidFill>
                  <a:schemeClr val="bg2"/>
                </a:solidFill>
              </a:rPr>
              <a:t>3. Laisser un commentaire</a:t>
            </a:r>
          </a:p>
        </p:txBody>
      </p:sp>
      <p:sp>
        <p:nvSpPr>
          <p:cNvPr id="24" name="Flèche : courbe vers la droite 23"/>
          <p:cNvSpPr/>
          <p:nvPr/>
        </p:nvSpPr>
        <p:spPr>
          <a:xfrm>
            <a:off x="3394175" y="3018910"/>
            <a:ext cx="576064" cy="2013389"/>
          </a:xfrm>
          <a:prstGeom prst="curv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5" name="Flèche : courbe vers la gauche 24"/>
          <p:cNvSpPr/>
          <p:nvPr/>
        </p:nvSpPr>
        <p:spPr>
          <a:xfrm>
            <a:off x="5580112" y="3001718"/>
            <a:ext cx="648072" cy="2016224"/>
          </a:xfrm>
          <a:prstGeom prst="curved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062" y="3305770"/>
            <a:ext cx="1724227" cy="140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2013180" y="0"/>
            <a:ext cx="7130820" cy="908720"/>
          </a:xfrm>
        </p:spPr>
        <p:txBody>
          <a:bodyPr/>
          <a:lstStyle/>
          <a:p>
            <a:r>
              <a:rPr lang="fr-FR" sz="3600" dirty="0"/>
              <a:t>Architecture / technologies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25" y="2371228"/>
            <a:ext cx="1590352" cy="195559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81" y="3645024"/>
            <a:ext cx="976437" cy="271021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5" y="4326821"/>
            <a:ext cx="1071522" cy="803642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9" y="1548840"/>
            <a:ext cx="1694681" cy="1320354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077072"/>
            <a:ext cx="1694681" cy="1694681"/>
          </a:xfrm>
          <a:prstGeom prst="rect">
            <a:avLst/>
          </a:prstGeom>
        </p:spPr>
      </p:pic>
      <p:cxnSp>
        <p:nvCxnSpPr>
          <p:cNvPr id="18" name="Connecteur droit avec flèche 17"/>
          <p:cNvCxnSpPr>
            <a:cxnSpLocks/>
            <a:endCxn id="16" idx="1"/>
          </p:cNvCxnSpPr>
          <p:nvPr/>
        </p:nvCxnSpPr>
        <p:spPr>
          <a:xfrm flipV="1">
            <a:off x="2267744" y="2209017"/>
            <a:ext cx="3752055" cy="66017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cxnSpLocks/>
            <a:endCxn id="17" idx="1"/>
          </p:cNvCxnSpPr>
          <p:nvPr/>
        </p:nvCxnSpPr>
        <p:spPr>
          <a:xfrm>
            <a:off x="2195736" y="3916045"/>
            <a:ext cx="3824064" cy="100836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 25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28" y="4318584"/>
            <a:ext cx="1704539" cy="881198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636704"/>
            <a:ext cx="1660453" cy="603089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3419872" y="213285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REST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3362249" y="455508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bg2">
                    <a:lumMod val="50000"/>
                  </a:schemeClr>
                </a:solidFill>
              </a:rPr>
              <a:t>Spring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 MVC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65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</p:bldLst>
  </p:timing>
</p:sld>
</file>

<file path=ppt/theme/theme1.xml><?xml version="1.0" encoding="utf-8"?>
<a:theme xmlns:a="http://schemas.openxmlformats.org/drawingml/2006/main" name="Présentation de PowerPoint 2010">
  <a:themeElements>
    <a:clrScheme name="Personnalisé 6">
      <a:dk1>
        <a:srgbClr val="001689"/>
      </a:dk1>
      <a:lt1>
        <a:srgbClr val="EEECE1"/>
      </a:lt1>
      <a:dk2>
        <a:srgbClr val="595959"/>
      </a:dk2>
      <a:lt2>
        <a:srgbClr val="5F5F5F"/>
      </a:lt2>
      <a:accent1>
        <a:srgbClr val="5F5F5F"/>
      </a:accent1>
      <a:accent2>
        <a:srgbClr val="7F7F7F"/>
      </a:accent2>
      <a:accent3>
        <a:srgbClr val="646464"/>
      </a:accent3>
      <a:accent4>
        <a:srgbClr val="EE7624"/>
      </a:accent4>
      <a:accent5>
        <a:srgbClr val="9B9B9B"/>
      </a:accent5>
      <a:accent6>
        <a:srgbClr val="702C63"/>
      </a:accent6>
      <a:hlink>
        <a:srgbClr val="5C5C5C"/>
      </a:hlink>
      <a:folHlink>
        <a:srgbClr val="002060"/>
      </a:folHlink>
    </a:clrScheme>
    <a:fontScheme name="Personnalisé 5">
      <a:majorFont>
        <a:latin typeface="Euphem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A1BC80C-8824-4F03-9E47-5773CF0876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375</Words>
  <Application>Microsoft Office PowerPoint</Application>
  <PresentationFormat>Affichage à l'écran (4:3)</PresentationFormat>
  <Paragraphs>191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Calibri</vt:lpstr>
      <vt:lpstr>Euphemia</vt:lpstr>
      <vt:lpstr>Wingdings</vt:lpstr>
      <vt:lpstr>Présentation de PowerPoint 2010</vt:lpstr>
      <vt:lpstr>Gastronome Gourmand</vt:lpstr>
      <vt:lpstr>Le contexte </vt:lpstr>
      <vt:lpstr>Clients</vt:lpstr>
      <vt:lpstr>Restaurateurs</vt:lpstr>
      <vt:lpstr>Le Service</vt:lpstr>
      <vt:lpstr>Notre service</vt:lpstr>
      <vt:lpstr>Notre service</vt:lpstr>
      <vt:lpstr>Fonctionnement</vt:lpstr>
      <vt:lpstr>Architecture / technologies</vt:lpstr>
      <vt:lpstr>Qualité - Test</vt:lpstr>
      <vt:lpstr>Application Web</vt:lpstr>
      <vt:lpstr>Fonctionnalités client</vt:lpstr>
      <vt:lpstr>Application web</vt:lpstr>
      <vt:lpstr>Application web</vt:lpstr>
      <vt:lpstr>Démonstration web</vt:lpstr>
      <vt:lpstr>Application Android</vt:lpstr>
      <vt:lpstr>Application android</vt:lpstr>
      <vt:lpstr>Démonstration  Android</vt:lpstr>
      <vt:lpstr>Fonctionnalités restaurateur</vt:lpstr>
      <vt:lpstr>Démonstration</vt:lpstr>
      <vt:lpstr>évolutions</vt:lpstr>
      <vt:lpstr>Perspectives</vt:lpstr>
      <vt:lpstr>Des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2013-02-13T14:55:28Z</dcterms:created>
  <dcterms:modified xsi:type="dcterms:W3CDTF">2017-04-21T14:04:51Z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TC016745519991</vt:lpwstr>
  </property>
</Properties>
</file>