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92" r:id="rId6"/>
    <p:sldId id="293" r:id="rId7"/>
    <p:sldId id="277" r:id="rId8"/>
    <p:sldId id="286" r:id="rId9"/>
    <p:sldId id="262" r:id="rId10"/>
    <p:sldId id="263" r:id="rId11"/>
    <p:sldId id="264" r:id="rId12"/>
    <p:sldId id="258" r:id="rId13"/>
    <p:sldId id="278" r:id="rId14"/>
    <p:sldId id="287" r:id="rId15"/>
    <p:sldId id="279" r:id="rId16"/>
    <p:sldId id="268" r:id="rId17"/>
    <p:sldId id="288" r:id="rId18"/>
    <p:sldId id="282" r:id="rId19"/>
    <p:sldId id="271" r:id="rId20"/>
    <p:sldId id="289" r:id="rId21"/>
    <p:sldId id="260" r:id="rId22"/>
    <p:sldId id="272" r:id="rId23"/>
    <p:sldId id="273" r:id="rId24"/>
    <p:sldId id="283"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AA2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215" autoAdjust="0"/>
  </p:normalViewPr>
  <p:slideViewPr>
    <p:cSldViewPr snapToGrid="0">
      <p:cViewPr varScale="1">
        <p:scale>
          <a:sx n="114" d="100"/>
          <a:sy n="114" d="100"/>
        </p:scale>
        <p:origin x="414" y="10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7D89-4D74-BF0D-F67388E11FB3}"/>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DD9-48FF-9826-9411C26B9C55}"/>
              </c:ext>
            </c:extLst>
          </c:dPt>
          <c:dPt>
            <c:idx val="1"/>
            <c:bubble3D val="0"/>
            <c:spPr>
              <a:solidFill>
                <a:schemeClr val="accent4"/>
              </a:solidFill>
              <a:ln w="19050">
                <a:noFill/>
              </a:ln>
              <a:effectLst/>
            </c:spPr>
            <c:extLst>
              <c:ext xmlns:c16="http://schemas.microsoft.com/office/drawing/2014/chart" uri="{C3380CC4-5D6E-409C-BE32-E72D297353CC}">
                <c16:uniqueId val="{00000003-3DD9-48FF-9826-9411C26B9C55}"/>
              </c:ext>
            </c:extLst>
          </c:dPt>
          <c:dPt>
            <c:idx val="2"/>
            <c:bubble3D val="0"/>
            <c:spPr>
              <a:solidFill>
                <a:schemeClr val="accent5"/>
              </a:solidFill>
              <a:ln w="19050">
                <a:noFill/>
              </a:ln>
              <a:effectLst/>
            </c:spPr>
            <c:extLst>
              <c:ext xmlns:c16="http://schemas.microsoft.com/office/drawing/2014/chart" uri="{C3380CC4-5D6E-409C-BE32-E72D297353CC}">
                <c16:uniqueId val="{00000005-3DD9-48FF-9826-9411C26B9C55}"/>
              </c:ext>
            </c:extLst>
          </c:dPt>
          <c:dPt>
            <c:idx val="3"/>
            <c:bubble3D val="0"/>
            <c:spPr>
              <a:solidFill>
                <a:schemeClr val="accent6"/>
              </a:solidFill>
              <a:ln w="19050">
                <a:noFill/>
              </a:ln>
              <a:effectLst/>
            </c:spPr>
            <c:extLst>
              <c:ext xmlns:c16="http://schemas.microsoft.com/office/drawing/2014/chart" uri="{C3380CC4-5D6E-409C-BE32-E72D297353CC}">
                <c16:uniqueId val="{00000007-3DD9-48FF-9826-9411C26B9C5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extLst>
            <c:ext xmlns:c16="http://schemas.microsoft.com/office/drawing/2014/chart" uri="{C3380CC4-5D6E-409C-BE32-E72D297353CC}">
              <c16:uniqueId val="{00000008-3DD9-48FF-9826-9411C26B9C55}"/>
            </c:ext>
          </c:extLst>
        </c:ser>
        <c:dLbls>
          <c:showLegendKey val="0"/>
          <c:showVal val="0"/>
          <c:showCatName val="0"/>
          <c:showSerName val="0"/>
          <c:showPercent val="0"/>
          <c:showBubbleSize val="0"/>
          <c:showLeaderLines val="1"/>
        </c:dLbls>
        <c:firstSliceAng val="1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10/26/2021</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10/26/2021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17.xml"/><Relationship Id="rId5" Type="http://schemas.openxmlformats.org/officeDocument/2006/relationships/image" Target="../media/image38.jpeg"/><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8.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 Id="rId9"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chart" Target="../charts/chart2.xml"/><Relationship Id="rId1" Type="http://schemas.openxmlformats.org/officeDocument/2006/relationships/slideLayout" Target="../slideLayouts/slideLayout19.xml"/><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259897" y="1122363"/>
            <a:ext cx="6311167" cy="2387600"/>
          </a:xfrm>
        </p:spPr>
        <p:txBody>
          <a:bodyPr>
            <a:normAutofit fontScale="90000"/>
          </a:bodyPr>
          <a:lstStyle/>
          <a:p>
            <a:r>
              <a:rPr lang="en-US" dirty="0"/>
              <a:t>Planetary Guide Modernization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672280" y="3711095"/>
            <a:ext cx="5486400" cy="1655762"/>
          </a:xfrm>
        </p:spPr>
        <p:txBody>
          <a:bodyPr/>
          <a:lstStyle/>
          <a:p>
            <a:r>
              <a:rPr lang="en-US" dirty="0"/>
              <a:t>Alexandre Pineau</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$3B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423160"/>
            <a:ext cx="2468880" cy="457200"/>
          </a:xfrm>
        </p:spPr>
        <p:txBody>
          <a:bodyPr vert="horz" lIns="91440" tIns="45720" rIns="91440" bIns="45720" rtlCol="0" anchor="t">
            <a:normAutofit/>
          </a:bodyPr>
          <a:lstStyle/>
          <a:p>
            <a:r>
              <a:rPr lang="en-ZA" noProof="1"/>
              <a:t>$2B</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423160"/>
            <a:ext cx="2468880" cy="457200"/>
          </a:xfrm>
        </p:spPr>
        <p:txBody>
          <a:bodyPr/>
          <a:lstStyle/>
          <a:p>
            <a:r>
              <a:rPr lang="en-ZA" dirty="0"/>
              <a:t>$1B</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Few competitors</a:t>
            </a:r>
          </a:p>
          <a:p>
            <a:r>
              <a:rPr lang="en-ZA" noProof="1"/>
              <a:t>Specifically targeted market</a:t>
            </a:r>
          </a:p>
          <a:p>
            <a:r>
              <a:rPr lang="en-ZA" noProof="1"/>
              <a:t>Serviceable obtainable market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67207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MARKET COMPARISON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$3B</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465576"/>
            <a:ext cx="1463040" cy="785812"/>
          </a:xfrm>
        </p:spPr>
        <p:txBody>
          <a:bodyPr vert="horz" lIns="91440" tIns="45720" rIns="91440" bIns="45720" rtlCol="0" anchor="ctr" anchorCtr="0">
            <a:normAutofit/>
          </a:bodyPr>
          <a:lstStyle/>
          <a:p>
            <a:r>
              <a:rPr lang="en-ZA" dirty="0"/>
              <a:t>$2B</a:t>
            </a:r>
            <a:endParaRPr lang="en-ZA"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1463040" cy="785812"/>
          </a:xfrm>
        </p:spPr>
        <p:txBody>
          <a:bodyPr/>
          <a:lstStyle/>
          <a:p>
            <a:r>
              <a:rPr lang="en-ZA" dirty="0"/>
              <a:t>$1B</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Opportunity to build + </a:t>
            </a:r>
            <a:r>
              <a:rPr lang="en-ZA" noProof="1"/>
              <a:t>addressable market</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ZA" dirty="0"/>
              <a:t>Freedom to invent + </a:t>
            </a:r>
            <a:r>
              <a:rPr lang="en-US" dirty="0"/>
              <a:t>serviceable market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Few competitors + o</a:t>
            </a:r>
            <a:r>
              <a:rPr lang="en-ZA" noProof="1"/>
              <a:t>btainable market</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12</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dirty="0"/>
              <a:t>OUR COMPETITION GRAPHIC</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5271896" y="2355182"/>
            <a:ext cx="1980000" cy="365760"/>
          </a:xfrm>
        </p:spPr>
        <p:txBody>
          <a:bodyPr>
            <a:normAutofit/>
          </a:bodyPr>
          <a:lstStyle/>
          <a:p>
            <a:r>
              <a:rPr lang="en-ZA" dirty="0"/>
              <a:t>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1070771" y="3383280"/>
            <a:ext cx="1980000" cy="365760"/>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9171870" y="3383280"/>
            <a:ext cx="1980000" cy="365760"/>
          </a:xfrm>
        </p:spPr>
        <p:txBody>
          <a:bodyPr>
            <a:normAutofit/>
          </a:bodyPr>
          <a:lstStyle/>
          <a:p>
            <a:r>
              <a:rPr lang="en-ZA" dirty="0"/>
              <a:t>AFFORDABLE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5264750" y="4933275"/>
            <a:ext cx="1980000" cy="365760"/>
          </a:xfrm>
        </p:spPr>
        <p:txBody>
          <a:bodyPr>
            <a:normAutofit/>
          </a:bodyPr>
          <a:lstStyle/>
          <a:p>
            <a:r>
              <a:rPr lang="en-ZA" dirty="0"/>
              <a:t>INCONVENIENT</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fld id="{19B51A1E-902D-48AF-9020-955120F399B6}" type="slidenum">
              <a:rPr lang="en-ZA" smtClean="0"/>
              <a:pPr/>
              <a:t>14</a:t>
            </a:fld>
            <a:endParaRPr lang="en-ZA" dirty="0"/>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1179196" y="2452440"/>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A</a:t>
              </a:r>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2237505" y="4868466"/>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E</a:t>
              </a: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8113395" y="4035304"/>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C</a:t>
              </a: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7384570" y="4873925"/>
            <a:ext cx="2103120" cy="482268"/>
            <a:chOff x="7384570" y="4873925"/>
            <a:chExt cx="2103120" cy="482268"/>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B</a:t>
              </a: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1777326" y="4025314"/>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D</a:t>
              </a: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3" name="Group 52">
            <a:extLst>
              <a:ext uri="{FF2B5EF4-FFF2-40B4-BE49-F238E27FC236}">
                <a16:creationId xmlns:a16="http://schemas.microsoft.com/office/drawing/2014/main" id="{761FFCDD-A5D1-437E-9BBD-090DE98F5F5B}"/>
              </a:ext>
              <a:ext uri="{C183D7F6-B498-43B3-948B-1728B52AA6E4}">
                <adec:decorative xmlns:adec="http://schemas.microsoft.com/office/drawing/2017/decorative" val="1"/>
              </a:ext>
            </a:extLst>
          </p:cNvPr>
          <p:cNvGrpSpPr/>
          <p:nvPr/>
        </p:nvGrpSpPr>
        <p:grpSpPr>
          <a:xfrm>
            <a:off x="8966337" y="2010684"/>
            <a:ext cx="1510910" cy="594065"/>
            <a:chOff x="8966337" y="2010684"/>
            <a:chExt cx="1510910" cy="594065"/>
          </a:xfrm>
        </p:grpSpPr>
        <p:sp>
          <p:nvSpPr>
            <p:cNvPr id="54" name="Oval 53">
              <a:extLst>
                <a:ext uri="{FF2B5EF4-FFF2-40B4-BE49-F238E27FC236}">
                  <a16:creationId xmlns:a16="http://schemas.microsoft.com/office/drawing/2014/main" id="{81E45DAF-25CC-4774-B217-D71FE1B0147C}"/>
                </a:ext>
                <a:ext uri="{C183D7F6-B498-43B3-948B-1728B52AA6E4}">
                  <adec:decorative xmlns:adec="http://schemas.microsoft.com/office/drawing/2017/decorative" val="1"/>
                </a:ext>
              </a:extLst>
            </p:cNvPr>
            <p:cNvSpPr/>
            <p:nvPr/>
          </p:nvSpPr>
          <p:spPr>
            <a:xfrm>
              <a:off x="9630352" y="2421869"/>
              <a:ext cx="182880" cy="182880"/>
            </a:xfrm>
            <a:prstGeom prst="ellipse">
              <a:avLst/>
            </a:pr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
              <a:extLst>
                <a:ext uri="{FF2B5EF4-FFF2-40B4-BE49-F238E27FC236}">
                  <a16:creationId xmlns:a16="http://schemas.microsoft.com/office/drawing/2014/main" id="{D142D114-E32A-4CD4-A831-9783D5F783A4}"/>
                </a:ext>
              </a:extLst>
            </p:cNvPr>
            <p:cNvSpPr txBox="1">
              <a:spLocks/>
            </p:cNvSpPr>
            <p:nvPr/>
          </p:nvSpPr>
          <p:spPr>
            <a:xfrm>
              <a:off x="8966337" y="2010684"/>
              <a:ext cx="1510910" cy="40005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CONTOSO</a:t>
              </a:r>
            </a:p>
          </p:txBody>
        </p:sp>
      </p:grpSp>
    </p:spTree>
    <p:extLst>
      <p:ext uri="{BB962C8B-B14F-4D97-AF65-F5344CB8AC3E}">
        <p14:creationId xmlns:p14="http://schemas.microsoft.com/office/powerpoint/2010/main" val="275279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914400" y="896112"/>
            <a:ext cx="9124951" cy="1325563"/>
          </a:xfrm>
        </p:spPr>
        <p:txBody>
          <a:bodyPr/>
          <a:lstStyle/>
          <a:p>
            <a:r>
              <a:rPr lang="en-US" dirty="0"/>
              <a:t>TRACTION</a:t>
            </a:r>
          </a:p>
        </p:txBody>
      </p:sp>
      <p:sp>
        <p:nvSpPr>
          <p:cNvPr id="12" name="Text Placeholder 11">
            <a:extLst>
              <a:ext uri="{FF2B5EF4-FFF2-40B4-BE49-F238E27FC236}">
                <a16:creationId xmlns:a16="http://schemas.microsoft.com/office/drawing/2014/main" id="{9637FD5B-C365-4A61-B1ED-ACD08F00805E}"/>
              </a:ext>
            </a:extLst>
          </p:cNvPr>
          <p:cNvSpPr>
            <a:spLocks noGrp="1"/>
          </p:cNvSpPr>
          <p:nvPr>
            <p:ph type="body" sz="quarter" idx="14"/>
          </p:nvPr>
        </p:nvSpPr>
        <p:spPr>
          <a:xfrm>
            <a:off x="914400" y="1595438"/>
            <a:ext cx="9124950" cy="600075"/>
          </a:xfrm>
        </p:spPr>
        <p:txBody>
          <a:bodyPr/>
          <a:lstStyle/>
          <a:p>
            <a:r>
              <a:rPr lang="en-ZA" dirty="0"/>
              <a:t>Forecasting for success</a:t>
            </a:r>
          </a:p>
        </p:txBody>
      </p:sp>
      <p:sp>
        <p:nvSpPr>
          <p:cNvPr id="9" name="Text Placeholder 8">
            <a:extLst>
              <a:ext uri="{FF2B5EF4-FFF2-40B4-BE49-F238E27FC236}">
                <a16:creationId xmlns:a16="http://schemas.microsoft.com/office/drawing/2014/main" id="{C54CD4A7-4E1A-4902-993B-81A396A3670C}"/>
              </a:ext>
            </a:extLst>
          </p:cNvPr>
          <p:cNvSpPr>
            <a:spLocks noGrp="1"/>
          </p:cNvSpPr>
          <p:nvPr>
            <p:ph type="body" idx="13"/>
          </p:nvPr>
        </p:nvSpPr>
        <p:spPr>
          <a:xfrm>
            <a:off x="914400" y="2354580"/>
            <a:ext cx="4297679" cy="455295"/>
          </a:xfrm>
        </p:spPr>
        <p:txBody>
          <a:bodyPr/>
          <a:lstStyle/>
          <a:p>
            <a:r>
              <a:rPr lang="en-US" dirty="0"/>
              <a:t>KEY METRICS</a:t>
            </a:r>
          </a:p>
        </p:txBody>
      </p:sp>
      <p:graphicFrame>
        <p:nvGraphicFramePr>
          <p:cNvPr id="11" name="Table 11">
            <a:extLst>
              <a:ext uri="{FF2B5EF4-FFF2-40B4-BE49-F238E27FC236}">
                <a16:creationId xmlns:a16="http://schemas.microsoft.com/office/drawing/2014/main" id="{1CA23F63-61EC-4BE5-8A2D-0A89EBD54F67}"/>
              </a:ext>
            </a:extLst>
          </p:cNvPr>
          <p:cNvGraphicFramePr>
            <a:graphicFrameLocks noGrp="1"/>
          </p:cNvGraphicFramePr>
          <p:nvPr>
            <p:ph sz="half" idx="1"/>
            <p:extLst>
              <p:ext uri="{D42A27DB-BD31-4B8C-83A1-F6EECF244321}">
                <p14:modId xmlns:p14="http://schemas.microsoft.com/office/powerpoint/2010/main" val="716638500"/>
              </p:ext>
            </p:extLst>
          </p:nvPr>
        </p:nvGraphicFramePr>
        <p:xfrm>
          <a:off x="914400" y="2990850"/>
          <a:ext cx="4298950" cy="2928689"/>
        </p:xfrm>
        <a:graphic>
          <a:graphicData uri="http://schemas.openxmlformats.org/drawingml/2006/table">
            <a:tbl>
              <a:tblPr firstRow="1" bandRow="1">
                <a:tableStyleId>{69012ECD-51FC-41F1-AA8D-1B2483CD663E}</a:tableStyleId>
              </a:tblPr>
              <a:tblGrid>
                <a:gridCol w="859790">
                  <a:extLst>
                    <a:ext uri="{9D8B030D-6E8A-4147-A177-3AD203B41FA5}">
                      <a16:colId xmlns:a16="http://schemas.microsoft.com/office/drawing/2014/main" val="3233966979"/>
                    </a:ext>
                  </a:extLst>
                </a:gridCol>
                <a:gridCol w="859790">
                  <a:extLst>
                    <a:ext uri="{9D8B030D-6E8A-4147-A177-3AD203B41FA5}">
                      <a16:colId xmlns:a16="http://schemas.microsoft.com/office/drawing/2014/main" val="1158840958"/>
                    </a:ext>
                  </a:extLst>
                </a:gridCol>
                <a:gridCol w="859790">
                  <a:extLst>
                    <a:ext uri="{9D8B030D-6E8A-4147-A177-3AD203B41FA5}">
                      <a16:colId xmlns:a16="http://schemas.microsoft.com/office/drawing/2014/main" val="1014947327"/>
                    </a:ext>
                  </a:extLst>
                </a:gridCol>
                <a:gridCol w="859790">
                  <a:extLst>
                    <a:ext uri="{9D8B030D-6E8A-4147-A177-3AD203B41FA5}">
                      <a16:colId xmlns:a16="http://schemas.microsoft.com/office/drawing/2014/main" val="2653728004"/>
                    </a:ext>
                  </a:extLst>
                </a:gridCol>
                <a:gridCol w="859790">
                  <a:extLst>
                    <a:ext uri="{9D8B030D-6E8A-4147-A177-3AD203B41FA5}">
                      <a16:colId xmlns:a16="http://schemas.microsoft.com/office/drawing/2014/main" val="4218738779"/>
                    </a:ext>
                  </a:extLst>
                </a:gridCol>
              </a:tblGrid>
              <a:tr h="658733">
                <a:tc>
                  <a:txBody>
                    <a:bodyPr/>
                    <a:lstStyle/>
                    <a:p>
                      <a:endParaRPr lang="en-US" sz="1100" dirty="0"/>
                    </a:p>
                  </a:txBody>
                  <a:tcPr/>
                </a:tc>
                <a:tc>
                  <a:txBody>
                    <a:bodyPr/>
                    <a:lstStyle/>
                    <a:p>
                      <a:pPr algn="ctr"/>
                      <a:r>
                        <a:rPr lang="en-US" sz="1100" dirty="0"/>
                        <a:t>Clients</a:t>
                      </a:r>
                      <a:endParaRPr lang="ru-RU" sz="1100" dirty="0"/>
                    </a:p>
                  </a:txBody>
                  <a:tcPr marL="95186" marR="95186" marT="47593" marB="47593" anchor="ctr"/>
                </a:tc>
                <a:tc>
                  <a:txBody>
                    <a:bodyPr/>
                    <a:lstStyle/>
                    <a:p>
                      <a:pPr algn="ctr"/>
                      <a:r>
                        <a:rPr lang="en-US" sz="1100" dirty="0"/>
                        <a:t>Orders</a:t>
                      </a:r>
                      <a:endParaRPr lang="ru-RU" sz="1100" dirty="0"/>
                    </a:p>
                  </a:txBody>
                  <a:tcPr marL="95186" marR="95186" marT="47593" marB="47593" anchor="ctr"/>
                </a:tc>
                <a:tc>
                  <a:txBody>
                    <a:bodyPr/>
                    <a:lstStyle/>
                    <a:p>
                      <a:pPr algn="ctr"/>
                      <a:r>
                        <a:rPr lang="en-US" sz="1100" dirty="0"/>
                        <a:t>Gross revenue</a:t>
                      </a:r>
                      <a:endParaRPr lang="ru-RU" sz="1100" dirty="0"/>
                    </a:p>
                  </a:txBody>
                  <a:tcPr marL="95186" marR="95186" marT="47593" marB="47593" anchor="ctr"/>
                </a:tc>
                <a:tc>
                  <a:txBody>
                    <a:bodyPr/>
                    <a:lstStyle/>
                    <a:p>
                      <a:pPr algn="ctr"/>
                      <a:r>
                        <a:rPr lang="en-US" sz="1100" dirty="0"/>
                        <a:t>Net revenue</a:t>
                      </a:r>
                      <a:endParaRPr lang="ru-RU" sz="1100" dirty="0"/>
                    </a:p>
                  </a:txBody>
                  <a:tcPr marL="95186" marR="95186" marT="47593" marB="47593" anchor="ctr"/>
                </a:tc>
                <a:extLst>
                  <a:ext uri="{0D108BD9-81ED-4DB2-BD59-A6C34878D82A}">
                    <a16:rowId xmlns:a16="http://schemas.microsoft.com/office/drawing/2014/main" val="3213590700"/>
                  </a:ext>
                </a:extLst>
              </a:tr>
              <a:tr h="567489">
                <a:tc>
                  <a:txBody>
                    <a:bodyPr/>
                    <a:lstStyle/>
                    <a:p>
                      <a:pPr algn="ctr"/>
                      <a:r>
                        <a:rPr lang="en-US" sz="1100" dirty="0"/>
                        <a:t>20XX</a:t>
                      </a:r>
                      <a:endParaRPr lang="ru-RU" sz="1100" dirty="0"/>
                    </a:p>
                  </a:txBody>
                  <a:tcPr anchor="ctr"/>
                </a:tc>
                <a:tc>
                  <a:txBody>
                    <a:bodyPr/>
                    <a:lstStyle/>
                    <a:p>
                      <a:pPr algn="r"/>
                      <a:r>
                        <a:rPr lang="en-US" sz="1100" dirty="0"/>
                        <a:t>10</a:t>
                      </a:r>
                      <a:endParaRPr lang="ru-RU" sz="1100" dirty="0"/>
                    </a:p>
                  </a:txBody>
                  <a:tcPr marL="95186" marR="95186" marT="47593" marB="47593" anchor="ctr"/>
                </a:tc>
                <a:tc>
                  <a:txBody>
                    <a:bodyPr/>
                    <a:lstStyle/>
                    <a:p>
                      <a:pPr algn="r"/>
                      <a:r>
                        <a:rPr lang="en-US" sz="1100" dirty="0"/>
                        <a:t>1100</a:t>
                      </a:r>
                      <a:endParaRPr lang="ru-RU" sz="1100" dirty="0"/>
                    </a:p>
                  </a:txBody>
                  <a:tcPr marL="95186" marR="95186" marT="47593" marB="47593" anchor="ctr"/>
                </a:tc>
                <a:tc>
                  <a:txBody>
                    <a:bodyPr/>
                    <a:lstStyle/>
                    <a:p>
                      <a:pPr algn="r"/>
                      <a:r>
                        <a:rPr lang="en-US" sz="1100" dirty="0"/>
                        <a:t>$10,000</a:t>
                      </a:r>
                      <a:endParaRPr lang="ru-RU" sz="1100" dirty="0"/>
                    </a:p>
                  </a:txBody>
                  <a:tcPr marL="95186" marR="95186" marT="47593" marB="47593" anchor="ctr"/>
                </a:tc>
                <a:tc>
                  <a:txBody>
                    <a:bodyPr/>
                    <a:lstStyle/>
                    <a:p>
                      <a:pPr algn="r"/>
                      <a:r>
                        <a:rPr lang="en-US" sz="1100" dirty="0"/>
                        <a:t>$7,000</a:t>
                      </a:r>
                      <a:endParaRPr lang="ru-RU" sz="1100" dirty="0"/>
                    </a:p>
                  </a:txBody>
                  <a:tcPr marL="95186" marR="95186" marT="47593" marB="47593" anchor="ctr"/>
                </a:tc>
                <a:extLst>
                  <a:ext uri="{0D108BD9-81ED-4DB2-BD59-A6C34878D82A}">
                    <a16:rowId xmlns:a16="http://schemas.microsoft.com/office/drawing/2014/main" val="2830826746"/>
                  </a:ext>
                </a:extLst>
              </a:tr>
              <a:tr h="567489">
                <a:tc>
                  <a:txBody>
                    <a:bodyPr/>
                    <a:lstStyle/>
                    <a:p>
                      <a:pPr algn="ctr"/>
                      <a:r>
                        <a:rPr lang="en-US" sz="1100" dirty="0"/>
                        <a:t>20XX</a:t>
                      </a:r>
                      <a:endParaRPr lang="ru-RU" sz="1100" dirty="0"/>
                    </a:p>
                  </a:txBody>
                  <a:tcPr anchor="ctr"/>
                </a:tc>
                <a:tc>
                  <a:txBody>
                    <a:bodyPr/>
                    <a:lstStyle/>
                    <a:p>
                      <a:pPr algn="r"/>
                      <a:r>
                        <a:rPr lang="en-US" sz="1100" dirty="0"/>
                        <a:t>20</a:t>
                      </a:r>
                      <a:endParaRPr lang="ru-RU" sz="1100" dirty="0"/>
                    </a:p>
                  </a:txBody>
                  <a:tcPr marL="95186" marR="95186" marT="47593" marB="47593" anchor="ctr"/>
                </a:tc>
                <a:tc>
                  <a:txBody>
                    <a:bodyPr/>
                    <a:lstStyle/>
                    <a:p>
                      <a:pPr algn="r"/>
                      <a:r>
                        <a:rPr lang="en-US" sz="1100" dirty="0"/>
                        <a:t>200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$16,000</a:t>
                      </a:r>
                      <a:endParaRPr lang="ru-RU" sz="1100" dirty="0"/>
                    </a:p>
                  </a:txBody>
                  <a:tcPr marL="95186" marR="95186" marT="47593" marB="47593" anchor="ctr"/>
                </a:tc>
                <a:extLst>
                  <a:ext uri="{0D108BD9-81ED-4DB2-BD59-A6C34878D82A}">
                    <a16:rowId xmlns:a16="http://schemas.microsoft.com/office/drawing/2014/main" val="2517333721"/>
                  </a:ext>
                </a:extLst>
              </a:tr>
              <a:tr h="567489">
                <a:tc>
                  <a:txBody>
                    <a:bodyPr/>
                    <a:lstStyle/>
                    <a:p>
                      <a:pPr algn="ctr"/>
                      <a:r>
                        <a:rPr lang="en-US" sz="1100" dirty="0"/>
                        <a:t>20XX</a:t>
                      </a:r>
                      <a:endParaRPr lang="ru-RU" sz="1100" dirty="0"/>
                    </a:p>
                  </a:txBody>
                  <a:tcPr anchor="ctr"/>
                </a:tc>
                <a:tc>
                  <a:txBody>
                    <a:bodyPr/>
                    <a:lstStyle/>
                    <a:p>
                      <a:pPr algn="r"/>
                      <a:r>
                        <a:rPr lang="en-US" sz="1100" dirty="0"/>
                        <a:t>30</a:t>
                      </a:r>
                      <a:endParaRPr lang="ru-RU" sz="1100" dirty="0"/>
                    </a:p>
                  </a:txBody>
                  <a:tcPr marL="95186" marR="95186" marT="47593" marB="47593" anchor="ctr"/>
                </a:tc>
                <a:tc>
                  <a:txBody>
                    <a:bodyPr/>
                    <a:lstStyle/>
                    <a:p>
                      <a:pPr algn="r"/>
                      <a:r>
                        <a:rPr lang="en-US" sz="1100" dirty="0"/>
                        <a:t>300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$25,000</a:t>
                      </a:r>
                      <a:endParaRPr lang="ru-RU" sz="1100" dirty="0"/>
                    </a:p>
                  </a:txBody>
                  <a:tcPr marL="95186" marR="95186" marT="47593" marB="47593" anchor="ctr"/>
                </a:tc>
                <a:extLst>
                  <a:ext uri="{0D108BD9-81ED-4DB2-BD59-A6C34878D82A}">
                    <a16:rowId xmlns:a16="http://schemas.microsoft.com/office/drawing/2014/main" val="3321589815"/>
                  </a:ext>
                </a:extLst>
              </a:tr>
              <a:tr h="567489">
                <a:tc>
                  <a:txBody>
                    <a:bodyPr/>
                    <a:lstStyle/>
                    <a:p>
                      <a:pPr algn="ctr"/>
                      <a:r>
                        <a:rPr lang="en-US" sz="1100" dirty="0"/>
                        <a:t>20XX</a:t>
                      </a:r>
                      <a:endParaRPr lang="ru-RU" sz="1100" dirty="0"/>
                    </a:p>
                  </a:txBody>
                  <a:tcPr anchor="ctr"/>
                </a:tc>
                <a:tc>
                  <a:txBody>
                    <a:bodyPr/>
                    <a:lstStyle/>
                    <a:p>
                      <a:pPr algn="r"/>
                      <a:r>
                        <a:rPr lang="en-US" sz="1100" dirty="0"/>
                        <a:t>40</a:t>
                      </a:r>
                      <a:endParaRPr lang="ru-RU" sz="1100" dirty="0"/>
                    </a:p>
                  </a:txBody>
                  <a:tcPr marL="95186" marR="95186" marT="47593" marB="47593" anchor="ctr"/>
                </a:tc>
                <a:tc>
                  <a:txBody>
                    <a:bodyPr/>
                    <a:lstStyle/>
                    <a:p>
                      <a:pPr algn="r"/>
                      <a:r>
                        <a:rPr lang="en-US" sz="1100" dirty="0"/>
                        <a:t>400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$40,000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extLst>
                  <a:ext uri="{0D108BD9-81ED-4DB2-BD59-A6C34878D82A}">
                    <a16:rowId xmlns:a16="http://schemas.microsoft.com/office/drawing/2014/main" val="3345832805"/>
                  </a:ext>
                </a:extLst>
              </a:tr>
            </a:tbl>
          </a:graphicData>
        </a:graphic>
      </p:graphicFrame>
      <p:sp>
        <p:nvSpPr>
          <p:cNvPr id="7" name="Text Placeholder 6">
            <a:extLst>
              <a:ext uri="{FF2B5EF4-FFF2-40B4-BE49-F238E27FC236}">
                <a16:creationId xmlns:a16="http://schemas.microsoft.com/office/drawing/2014/main" id="{AC6715B5-2190-4A3A-B45B-26A2669D1708}"/>
              </a:ext>
            </a:extLst>
          </p:cNvPr>
          <p:cNvSpPr>
            <a:spLocks noGrp="1"/>
          </p:cNvSpPr>
          <p:nvPr>
            <p:ph type="body" sz="quarter" idx="3"/>
          </p:nvPr>
        </p:nvSpPr>
        <p:spPr>
          <a:xfrm>
            <a:off x="6373368" y="2352675"/>
            <a:ext cx="4297680" cy="457200"/>
          </a:xfrm>
        </p:spPr>
        <p:txBody>
          <a:bodyPr/>
          <a:lstStyle/>
          <a:p>
            <a:r>
              <a:rPr lang="en-US" dirty="0"/>
              <a:t>REVENUE BY YEAR</a:t>
            </a:r>
          </a:p>
        </p:txBody>
      </p:sp>
      <p:graphicFrame>
        <p:nvGraphicFramePr>
          <p:cNvPr id="27" name="Content Placeholder 13" descr="Chart">
            <a:extLst>
              <a:ext uri="{FF2B5EF4-FFF2-40B4-BE49-F238E27FC236}">
                <a16:creationId xmlns:a16="http://schemas.microsoft.com/office/drawing/2014/main" id="{864E5252-A4EE-4C7C-AF7F-132ED2B8ECD8}"/>
              </a:ext>
            </a:extLst>
          </p:cNvPr>
          <p:cNvGraphicFramePr>
            <a:graphicFrameLocks noGrp="1"/>
          </p:cNvGraphicFramePr>
          <p:nvPr>
            <p:ph sz="half" idx="2"/>
            <p:extLst>
              <p:ext uri="{D42A27DB-BD31-4B8C-83A1-F6EECF244321}">
                <p14:modId xmlns:p14="http://schemas.microsoft.com/office/powerpoint/2010/main" val="1068245613"/>
              </p:ext>
            </p:extLst>
          </p:nvPr>
        </p:nvGraphicFramePr>
        <p:xfrm>
          <a:off x="6372225" y="2990850"/>
          <a:ext cx="4297363" cy="3105150"/>
        </p:xfrm>
        <a:graphic>
          <a:graphicData uri="http://schemas.openxmlformats.org/drawingml/2006/chart">
            <c:chart xmlns:c="http://schemas.openxmlformats.org/drawingml/2006/chart" xmlns:r="http://schemas.openxmlformats.org/officeDocument/2006/relationships" r:id="rId2"/>
          </a:graphicData>
        </a:graphic>
      </p:graphicFrame>
      <p:sp>
        <p:nvSpPr>
          <p:cNvPr id="32" name="Date Placeholder 31">
            <a:extLst>
              <a:ext uri="{FF2B5EF4-FFF2-40B4-BE49-F238E27FC236}">
                <a16:creationId xmlns:a16="http://schemas.microsoft.com/office/drawing/2014/main" id="{E9EBB125-3717-454C-B67A-6062EA38DBCB}"/>
              </a:ext>
            </a:extLst>
          </p:cNvPr>
          <p:cNvSpPr>
            <a:spLocks noGrp="1"/>
          </p:cNvSpPr>
          <p:nvPr>
            <p:ph type="dt" sz="half" idx="10"/>
          </p:nvPr>
        </p:nvSpPr>
        <p:spPr>
          <a:xfrm>
            <a:off x="914400" y="6353175"/>
            <a:ext cx="1097280" cy="365125"/>
          </a:xfrm>
        </p:spPr>
        <p:txBody>
          <a:bodyPr/>
          <a:lstStyle/>
          <a:p>
            <a:r>
              <a:rPr lang="en-US" dirty="0"/>
              <a:t>20XX</a:t>
            </a:r>
          </a:p>
        </p:txBody>
      </p:sp>
      <p:sp>
        <p:nvSpPr>
          <p:cNvPr id="33" name="Footer Placeholder 32">
            <a:extLst>
              <a:ext uri="{FF2B5EF4-FFF2-40B4-BE49-F238E27FC236}">
                <a16:creationId xmlns:a16="http://schemas.microsoft.com/office/drawing/2014/main" id="{199BD19A-6E75-40A9-B2F6-ACE9757F9F17}"/>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34" name="Slide Number Placeholder 33">
            <a:extLst>
              <a:ext uri="{FF2B5EF4-FFF2-40B4-BE49-F238E27FC236}">
                <a16:creationId xmlns:a16="http://schemas.microsoft.com/office/drawing/2014/main" id="{6B5C6981-F34F-439A-B2E5-6227C9257FA1}"/>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460935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896112"/>
            <a:ext cx="10515600" cy="1325563"/>
          </a:xfrm>
        </p:spPr>
        <p:txBody>
          <a:bodyPr/>
          <a:lstStyle/>
          <a:p>
            <a:r>
              <a:rPr lang="en-ZA" dirty="0"/>
              <a:t>TWO YEAR ACTION PLAN</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59"/>
          </p:nvPr>
        </p:nvSpPr>
        <p:spPr>
          <a:xfrm>
            <a:off x="2258568" y="2304288"/>
            <a:ext cx="1554480" cy="561975"/>
          </a:xfrm>
        </p:spPr>
        <p:txBody>
          <a:bodyPr>
            <a:normAutofit/>
          </a:bodyPr>
          <a:lstStyle/>
          <a:p>
            <a:r>
              <a:rPr lang="en-ZA" dirty="0"/>
              <a:t>Draft blueprints</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60"/>
          </p:nvPr>
        </p:nvSpPr>
        <p:spPr>
          <a:xfrm>
            <a:off x="2313432" y="2615184"/>
            <a:ext cx="1463040" cy="224670"/>
          </a:xfrm>
        </p:spPr>
        <p:txBody>
          <a:bodyPr anchor="t" anchorCtr="0">
            <a:noAutofit/>
          </a:bodyPr>
          <a:lstStyle/>
          <a:p>
            <a:r>
              <a:rPr lang="en-ZA" dirty="0"/>
              <a:t>Feb 20XX</a:t>
            </a:r>
          </a:p>
        </p:txBody>
      </p:sp>
      <p:sp>
        <p:nvSpPr>
          <p:cNvPr id="370" name="Text Placeholder 369">
            <a:extLst>
              <a:ext uri="{FF2B5EF4-FFF2-40B4-BE49-F238E27FC236}">
                <a16:creationId xmlns:a16="http://schemas.microsoft.com/office/drawing/2014/main" id="{0DC8C4F9-0201-4398-9035-72D47B8BF16E}"/>
              </a:ext>
            </a:extLst>
          </p:cNvPr>
          <p:cNvSpPr>
            <a:spLocks noGrp="1"/>
          </p:cNvSpPr>
          <p:nvPr>
            <p:ph type="body" sz="quarter" idx="61"/>
          </p:nvPr>
        </p:nvSpPr>
        <p:spPr>
          <a:xfrm>
            <a:off x="4667859" y="2302547"/>
            <a:ext cx="1554480" cy="561975"/>
          </a:xfrm>
        </p:spPr>
        <p:txBody>
          <a:bodyPr/>
          <a:lstStyle/>
          <a:p>
            <a:r>
              <a:rPr lang="en-US" dirty="0"/>
              <a:t>run focus group</a:t>
            </a:r>
          </a:p>
        </p:txBody>
      </p:sp>
      <p:sp>
        <p:nvSpPr>
          <p:cNvPr id="407" name="Text Placeholder 406">
            <a:extLst>
              <a:ext uri="{FF2B5EF4-FFF2-40B4-BE49-F238E27FC236}">
                <a16:creationId xmlns:a16="http://schemas.microsoft.com/office/drawing/2014/main" id="{36719383-F8EF-4FB6-BDDE-C0D7D49E7872}"/>
              </a:ext>
            </a:extLst>
          </p:cNvPr>
          <p:cNvSpPr>
            <a:spLocks noGrp="1"/>
          </p:cNvSpPr>
          <p:nvPr>
            <p:ph type="body" sz="quarter" idx="62"/>
          </p:nvPr>
        </p:nvSpPr>
        <p:spPr>
          <a:xfrm>
            <a:off x="4722723" y="2613443"/>
            <a:ext cx="1463040" cy="224670"/>
          </a:xfrm>
        </p:spPr>
        <p:txBody>
          <a:bodyPr/>
          <a:lstStyle/>
          <a:p>
            <a:r>
              <a:rPr lang="en-US" dirty="0"/>
              <a:t>May 20XX</a:t>
            </a:r>
          </a:p>
        </p:txBody>
      </p:sp>
      <p:sp>
        <p:nvSpPr>
          <p:cNvPr id="408" name="Text Placeholder 407">
            <a:extLst>
              <a:ext uri="{FF2B5EF4-FFF2-40B4-BE49-F238E27FC236}">
                <a16:creationId xmlns:a16="http://schemas.microsoft.com/office/drawing/2014/main" id="{177C5727-7047-4DA0-9BDA-091AE83D6E32}"/>
              </a:ext>
            </a:extLst>
          </p:cNvPr>
          <p:cNvSpPr>
            <a:spLocks noGrp="1"/>
          </p:cNvSpPr>
          <p:nvPr>
            <p:ph type="body" sz="quarter" idx="63"/>
          </p:nvPr>
        </p:nvSpPr>
        <p:spPr>
          <a:xfrm>
            <a:off x="8577756" y="2319697"/>
            <a:ext cx="1554480" cy="561975"/>
          </a:xfrm>
        </p:spPr>
        <p:txBody>
          <a:bodyPr/>
          <a:lstStyle/>
          <a:p>
            <a:r>
              <a:rPr lang="en-US" dirty="0"/>
              <a:t>Gather feedback</a:t>
            </a:r>
          </a:p>
        </p:txBody>
      </p:sp>
      <p:sp>
        <p:nvSpPr>
          <p:cNvPr id="409" name="Text Placeholder 408">
            <a:extLst>
              <a:ext uri="{FF2B5EF4-FFF2-40B4-BE49-F238E27FC236}">
                <a16:creationId xmlns:a16="http://schemas.microsoft.com/office/drawing/2014/main" id="{40FE6D64-CA3D-45C9-B6AE-A27DA1FDA971}"/>
              </a:ext>
            </a:extLst>
          </p:cNvPr>
          <p:cNvSpPr>
            <a:spLocks noGrp="1"/>
          </p:cNvSpPr>
          <p:nvPr>
            <p:ph type="body" sz="quarter" idx="64"/>
          </p:nvPr>
        </p:nvSpPr>
        <p:spPr>
          <a:xfrm>
            <a:off x="8632620" y="2630593"/>
            <a:ext cx="1463040" cy="224670"/>
          </a:xfrm>
        </p:spPr>
        <p:txBody>
          <a:bodyPr/>
          <a:lstStyle/>
          <a:p>
            <a:r>
              <a:rPr lang="en-US" dirty="0"/>
              <a:t>Oct 20XX</a:t>
            </a:r>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Autofit/>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Autofit/>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Autofit/>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Autofit/>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Autofit/>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Autofit/>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Autofit/>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Autofit/>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Autofit/>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Autofit/>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Autofit/>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Autofit/>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Autofit/>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Autofit/>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Autofit/>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Autofit/>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Autofit/>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Autofit/>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Autofit/>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Autofit/>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Autofit/>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Autofit/>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Autofit/>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Autofit/>
          </a:bodyPr>
          <a:lstStyle/>
          <a:p>
            <a:r>
              <a:rPr lang="en-ZA" dirty="0"/>
              <a:t>DEC</a:t>
            </a:r>
          </a:p>
        </p:txBody>
      </p:sp>
      <p:sp>
        <p:nvSpPr>
          <p:cNvPr id="554" name="Text Placeholder 553">
            <a:extLst>
              <a:ext uri="{FF2B5EF4-FFF2-40B4-BE49-F238E27FC236}">
                <a16:creationId xmlns:a16="http://schemas.microsoft.com/office/drawing/2014/main" id="{47A68155-DE7E-43BB-B44A-7FB1896936F3}"/>
              </a:ext>
            </a:extLst>
          </p:cNvPr>
          <p:cNvSpPr>
            <a:spLocks noGrp="1"/>
          </p:cNvSpPr>
          <p:nvPr>
            <p:ph type="body" sz="quarter" idx="65"/>
          </p:nvPr>
        </p:nvSpPr>
        <p:spPr>
          <a:xfrm>
            <a:off x="2302341" y="5269637"/>
            <a:ext cx="1554480" cy="561975"/>
          </a:xfrm>
        </p:spPr>
        <p:txBody>
          <a:bodyPr/>
          <a:lstStyle/>
          <a:p>
            <a:r>
              <a:rPr lang="en-US" dirty="0"/>
              <a:t>Test design</a:t>
            </a:r>
          </a:p>
        </p:txBody>
      </p:sp>
      <p:sp>
        <p:nvSpPr>
          <p:cNvPr id="555" name="Text Placeholder 554">
            <a:extLst>
              <a:ext uri="{FF2B5EF4-FFF2-40B4-BE49-F238E27FC236}">
                <a16:creationId xmlns:a16="http://schemas.microsoft.com/office/drawing/2014/main" id="{2EA4CDFB-F76D-429B-984A-315FD33E85C2}"/>
              </a:ext>
            </a:extLst>
          </p:cNvPr>
          <p:cNvSpPr>
            <a:spLocks noGrp="1"/>
          </p:cNvSpPr>
          <p:nvPr>
            <p:ph type="body" sz="quarter" idx="66"/>
          </p:nvPr>
        </p:nvSpPr>
        <p:spPr>
          <a:xfrm>
            <a:off x="2357205" y="5580533"/>
            <a:ext cx="1463040" cy="224670"/>
          </a:xfrm>
        </p:spPr>
        <p:txBody>
          <a:bodyPr/>
          <a:lstStyle/>
          <a:p>
            <a:r>
              <a:rPr lang="en-US" dirty="0"/>
              <a:t>Feb 20XX</a:t>
            </a:r>
          </a:p>
        </p:txBody>
      </p:sp>
      <p:sp>
        <p:nvSpPr>
          <p:cNvPr id="556" name="Text Placeholder 555">
            <a:extLst>
              <a:ext uri="{FF2B5EF4-FFF2-40B4-BE49-F238E27FC236}">
                <a16:creationId xmlns:a16="http://schemas.microsoft.com/office/drawing/2014/main" id="{854FD9ED-4041-410B-93B1-9B3DAE4C8FB4}"/>
              </a:ext>
            </a:extLst>
          </p:cNvPr>
          <p:cNvSpPr>
            <a:spLocks noGrp="1"/>
          </p:cNvSpPr>
          <p:nvPr>
            <p:ph type="body" sz="quarter" idx="67"/>
          </p:nvPr>
        </p:nvSpPr>
        <p:spPr>
          <a:xfrm>
            <a:off x="6222339" y="5272948"/>
            <a:ext cx="1554480" cy="561975"/>
          </a:xfrm>
        </p:spPr>
        <p:txBody>
          <a:bodyPr/>
          <a:lstStyle/>
          <a:p>
            <a:r>
              <a:rPr lang="en-US" dirty="0"/>
              <a:t>Launch design</a:t>
            </a:r>
          </a:p>
        </p:txBody>
      </p:sp>
      <p:sp>
        <p:nvSpPr>
          <p:cNvPr id="557" name="Text Placeholder 556">
            <a:extLst>
              <a:ext uri="{FF2B5EF4-FFF2-40B4-BE49-F238E27FC236}">
                <a16:creationId xmlns:a16="http://schemas.microsoft.com/office/drawing/2014/main" id="{6B7C42E3-7D15-496E-946F-401A49BFD09E}"/>
              </a:ext>
            </a:extLst>
          </p:cNvPr>
          <p:cNvSpPr>
            <a:spLocks noGrp="1"/>
          </p:cNvSpPr>
          <p:nvPr>
            <p:ph type="body" sz="quarter" idx="68"/>
          </p:nvPr>
        </p:nvSpPr>
        <p:spPr>
          <a:xfrm>
            <a:off x="6277203" y="5583844"/>
            <a:ext cx="1463040" cy="224670"/>
          </a:xfrm>
        </p:spPr>
        <p:txBody>
          <a:bodyPr/>
          <a:lstStyle/>
          <a:p>
            <a:r>
              <a:rPr lang="en-US" dirty="0"/>
              <a:t>July 20XX</a:t>
            </a:r>
          </a:p>
        </p:txBody>
      </p:sp>
      <p:sp>
        <p:nvSpPr>
          <p:cNvPr id="558" name="Text Placeholder 557">
            <a:extLst>
              <a:ext uri="{FF2B5EF4-FFF2-40B4-BE49-F238E27FC236}">
                <a16:creationId xmlns:a16="http://schemas.microsoft.com/office/drawing/2014/main" id="{CAFD0B98-F30B-4B42-9952-008A84A1701A}"/>
              </a:ext>
            </a:extLst>
          </p:cNvPr>
          <p:cNvSpPr>
            <a:spLocks noGrp="1"/>
          </p:cNvSpPr>
          <p:nvPr>
            <p:ph type="body" sz="quarter" idx="69"/>
          </p:nvPr>
        </p:nvSpPr>
        <p:spPr>
          <a:xfrm>
            <a:off x="10161393" y="5272948"/>
            <a:ext cx="1554480" cy="561975"/>
          </a:xfrm>
        </p:spPr>
        <p:txBody>
          <a:bodyPr/>
          <a:lstStyle/>
          <a:p>
            <a:r>
              <a:rPr lang="en-US" dirty="0"/>
              <a:t>Deliver to client</a:t>
            </a:r>
          </a:p>
        </p:txBody>
      </p:sp>
      <p:sp>
        <p:nvSpPr>
          <p:cNvPr id="559" name="Text Placeholder 558">
            <a:extLst>
              <a:ext uri="{FF2B5EF4-FFF2-40B4-BE49-F238E27FC236}">
                <a16:creationId xmlns:a16="http://schemas.microsoft.com/office/drawing/2014/main" id="{7E377FA3-206F-4D84-8212-D6C57108A7BA}"/>
              </a:ext>
            </a:extLst>
          </p:cNvPr>
          <p:cNvSpPr>
            <a:spLocks noGrp="1"/>
          </p:cNvSpPr>
          <p:nvPr>
            <p:ph type="body" sz="quarter" idx="70"/>
          </p:nvPr>
        </p:nvSpPr>
        <p:spPr>
          <a:xfrm>
            <a:off x="10216257" y="5583844"/>
            <a:ext cx="1463040" cy="224670"/>
          </a:xfrm>
        </p:spPr>
        <p:txBody>
          <a:bodyPr/>
          <a:lstStyle/>
          <a:p>
            <a:r>
              <a:rPr lang="en-US" dirty="0"/>
              <a:t>Dec 20XX</a:t>
            </a:r>
          </a:p>
        </p:txBody>
      </p:sp>
      <p:sp>
        <p:nvSpPr>
          <p:cNvPr id="234" name="Date Placeholder 233">
            <a:extLst>
              <a:ext uri="{FF2B5EF4-FFF2-40B4-BE49-F238E27FC236}">
                <a16:creationId xmlns:a16="http://schemas.microsoft.com/office/drawing/2014/main" id="{97B42A28-9673-438C-9EEE-0311F40F940A}"/>
              </a:ext>
            </a:extLst>
          </p:cNvPr>
          <p:cNvSpPr>
            <a:spLocks noGrp="1"/>
          </p:cNvSpPr>
          <p:nvPr>
            <p:ph type="dt" sz="half" idx="10"/>
          </p:nvPr>
        </p:nvSpPr>
        <p:spPr>
          <a:xfrm>
            <a:off x="914400" y="6353175"/>
            <a:ext cx="1097280" cy="365125"/>
          </a:xfrm>
        </p:spPr>
        <p:txBody>
          <a:bodyPr/>
          <a:lstStyle/>
          <a:p>
            <a:r>
              <a:rPr lang="en-US" dirty="0"/>
              <a:t>20XX</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a:xfrm>
            <a:off x="5424487" y="6350000"/>
            <a:ext cx="2286000" cy="365125"/>
          </a:xfrm>
        </p:spPr>
        <p:txBody>
          <a:bodyPr/>
          <a:lstStyle/>
          <a:p>
            <a:r>
              <a:rPr lang="en-ZA" dirty="0"/>
              <a:t>Pitch deck title</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fld id="{19B51A1E-902D-48AF-9020-955120F399B6}" type="slidenum">
              <a:rPr lang="en-ZA" smtClean="0"/>
              <a:pPr/>
              <a:t>17</a:t>
            </a:fld>
            <a:endParaRPr lang="en-ZA" dirty="0"/>
          </a:p>
        </p:txBody>
      </p:sp>
    </p:spTree>
    <p:extLst>
      <p:ext uri="{BB962C8B-B14F-4D97-AF65-F5344CB8AC3E}">
        <p14:creationId xmlns:p14="http://schemas.microsoft.com/office/powerpoint/2010/main" val="3060063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dirty="0"/>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2906025217"/>
              </p:ext>
            </p:extLst>
          </p:nvPr>
        </p:nvGraphicFramePr>
        <p:xfrm>
          <a:off x="1020763" y="1825625"/>
          <a:ext cx="10021217" cy="4136262"/>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9">
                  <a:extLst>
                    <a:ext uri="{9D8B030D-6E8A-4147-A177-3AD203B41FA5}">
                      <a16:colId xmlns:a16="http://schemas.microsoft.com/office/drawing/2014/main" val="1935352797"/>
                    </a:ext>
                  </a:extLst>
                </a:gridCol>
                <a:gridCol w="2075502">
                  <a:extLst>
                    <a:ext uri="{9D8B030D-6E8A-4147-A177-3AD203B41FA5}">
                      <a16:colId xmlns:a16="http://schemas.microsoft.com/office/drawing/2014/main" val="1218263486"/>
                    </a:ext>
                  </a:extLst>
                </a:gridCol>
                <a:gridCol w="2075502">
                  <a:extLst>
                    <a:ext uri="{9D8B030D-6E8A-4147-A177-3AD203B41FA5}">
                      <a16:colId xmlns:a16="http://schemas.microsoft.com/office/drawing/2014/main" val="3235153012"/>
                    </a:ext>
                  </a:extLst>
                </a:gridCol>
              </a:tblGrid>
              <a:tr h="318174">
                <a:tc>
                  <a:txBody>
                    <a:bodyPr/>
                    <a:lstStyle/>
                    <a:p>
                      <a:pPr algn="l" fontAlgn="b"/>
                      <a:endParaRPr lang="en-US" sz="1400" b="0" i="0" u="none" strike="noStrike" dirty="0">
                        <a:solidFill>
                          <a:schemeClr val="bg1"/>
                        </a:solidFill>
                        <a:effectLst/>
                        <a:latin typeface="+mn-lt"/>
                      </a:endParaRPr>
                    </a:p>
                  </a:txBody>
                  <a:tcPr marL="288000" anchor="b"/>
                </a:tc>
                <a:tc>
                  <a:txBody>
                    <a:bodyPr/>
                    <a:lstStyle/>
                    <a:p>
                      <a:pPr algn="r" fontAlgn="b"/>
                      <a:r>
                        <a:rPr lang="en-US" sz="1400" b="1" u="none" strike="noStrike" dirty="0">
                          <a:solidFill>
                            <a:schemeClr val="bg1"/>
                          </a:solidFill>
                          <a:effectLst/>
                        </a:rPr>
                        <a:t>Year 1</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2</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3</a:t>
                      </a:r>
                      <a:endParaRPr lang="en-US" sz="1400" b="1" i="0" u="none" strike="noStrike" dirty="0">
                        <a:solidFill>
                          <a:schemeClr val="bg1"/>
                        </a:solidFill>
                        <a:effectLst/>
                        <a:latin typeface="+mn-lt"/>
                      </a:endParaRPr>
                    </a:p>
                  </a:txBody>
                  <a:tcPr anchor="b"/>
                </a:tc>
                <a:tc>
                  <a:txBody>
                    <a:bodyPr/>
                    <a:lstStyle/>
                    <a:p>
                      <a:pPr algn="l" fontAlgn="b"/>
                      <a:endParaRPr lang="en-US" sz="1400" b="0" i="0" u="none" strike="noStrike" dirty="0">
                        <a:solidFill>
                          <a:schemeClr val="bg1"/>
                        </a:solidFill>
                        <a:effectLst/>
                        <a:latin typeface="+mn-lt"/>
                      </a:endParaRPr>
                    </a:p>
                  </a:txBody>
                  <a:tcPr anchor="b"/>
                </a:tc>
                <a:extLst>
                  <a:ext uri="{0D108BD9-81ED-4DB2-BD59-A6C34878D82A}">
                    <a16:rowId xmlns:a16="http://schemas.microsoft.com/office/drawing/2014/main" val="4140773105"/>
                  </a:ext>
                </a:extLst>
              </a:tr>
              <a:tr h="318174">
                <a:tc>
                  <a:txBody>
                    <a:bodyPr/>
                    <a:lstStyle/>
                    <a:p>
                      <a:pPr algn="l" fontAlgn="b"/>
                      <a:r>
                        <a:rPr lang="en-US" sz="1400" b="0" i="0" u="none" strike="noStrike" dirty="0">
                          <a:solidFill>
                            <a:schemeClr val="tx1"/>
                          </a:solidFill>
                          <a:effectLst/>
                          <a:latin typeface="+mn-lt"/>
                        </a:rPr>
                        <a:t>INCOME</a:t>
                      </a:r>
                    </a:p>
                  </a:txBody>
                  <a:tcPr marL="288000"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004244551"/>
                  </a:ext>
                </a:extLst>
              </a:tr>
              <a:tr h="318174">
                <a:tc>
                  <a:txBody>
                    <a:bodyPr/>
                    <a:lstStyle/>
                    <a:p>
                      <a:pPr lvl="1" algn="l" fontAlgn="b"/>
                      <a:r>
                        <a:rPr lang="en-US" sz="1400" b="0" u="none" strike="noStrike" dirty="0">
                          <a:solidFill>
                            <a:schemeClr val="tx1"/>
                          </a:solidFill>
                          <a:effectLst/>
                        </a:rPr>
                        <a:t>Users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543393929"/>
                  </a:ext>
                </a:extLst>
              </a:tr>
              <a:tr h="318174">
                <a:tc>
                  <a:txBody>
                    <a:bodyPr/>
                    <a:lstStyle/>
                    <a:p>
                      <a:pPr lvl="1" algn="l" fontAlgn="b"/>
                      <a:r>
                        <a:rPr lang="en-US" sz="1400" b="0" u="none" strike="noStrike" dirty="0">
                          <a:solidFill>
                            <a:schemeClr val="tx1"/>
                          </a:solidFill>
                          <a:effectLst/>
                        </a:rPr>
                        <a:t>Sales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5711469"/>
                  </a:ext>
                </a:extLst>
              </a:tr>
              <a:tr h="318174">
                <a:tc>
                  <a:txBody>
                    <a:bodyPr/>
                    <a:lstStyle/>
                    <a:p>
                      <a:pPr lvl="1" algn="l" fontAlgn="b"/>
                      <a:r>
                        <a:rPr lang="en-US" sz="1400" b="0" u="none" strike="noStrike" dirty="0">
                          <a:solidFill>
                            <a:schemeClr val="tx1"/>
                          </a:solidFill>
                          <a:effectLst/>
                        </a:rPr>
                        <a:t>Average price per sale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75</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80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498944196"/>
                  </a:ext>
                </a:extLst>
              </a:tr>
              <a:tr h="318174">
                <a:tc>
                  <a:txBody>
                    <a:bodyPr/>
                    <a:lstStyle/>
                    <a:p>
                      <a:pPr lvl="1" algn="l" fontAlgn="b"/>
                      <a:r>
                        <a:rPr lang="en-US" sz="1400" b="0" u="none" strike="noStrike" dirty="0">
                          <a:solidFill>
                            <a:schemeClr val="tx1"/>
                          </a:solidFill>
                          <a:effectLst/>
                        </a:rPr>
                        <a:t>Revenue @ 15%</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48,000,000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61606819"/>
                  </a:ext>
                </a:extLst>
              </a:tr>
              <a:tr h="318174">
                <a:tc>
                  <a:txBody>
                    <a:bodyPr/>
                    <a:lstStyle/>
                    <a:p>
                      <a:pPr algn="l" fontAlgn="b"/>
                      <a:r>
                        <a:rPr lang="en-US" sz="1400" b="1" u="none" strike="noStrike" dirty="0">
                          <a:solidFill>
                            <a:schemeClr val="tx1"/>
                          </a:solidFill>
                          <a:effectLst/>
                        </a:rPr>
                        <a:t>Gross profit</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5,625,000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48,000,000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216,000,000</a:t>
                      </a:r>
                      <a:endParaRPr lang="en-US" sz="1400" b="1"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365120011"/>
                  </a:ext>
                </a:extLst>
              </a:tr>
              <a:tr h="318174">
                <a:tc>
                  <a:txBody>
                    <a:bodyPr/>
                    <a:lstStyle/>
                    <a:p>
                      <a:pPr algn="l" fontAlgn="b"/>
                      <a:r>
                        <a:rPr lang="en-US" sz="1400" b="0" u="none" strike="noStrike" dirty="0">
                          <a:solidFill>
                            <a:schemeClr val="tx1"/>
                          </a:solidFill>
                          <a:effectLst/>
                        </a:rPr>
                        <a:t>EXPENSES</a:t>
                      </a:r>
                      <a:endParaRPr lang="en-US" sz="1400" b="0" i="0" u="none" strike="noStrike" dirty="0">
                        <a:solidFill>
                          <a:schemeClr val="tx1"/>
                        </a:solidFill>
                        <a:effectLst/>
                        <a:latin typeface="+mn-lt"/>
                      </a:endParaRPr>
                    </a:p>
                  </a:txBody>
                  <a:tcPr marL="288000"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241422160"/>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Sales &amp; marketing</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38,400,000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151,200,000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70%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662407092"/>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Customer service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1,687,500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9,600,000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10%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806368409"/>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Product development</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10,800,000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879688327"/>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Research</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281,250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4,320,000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2%</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613433075"/>
                  </a:ext>
                </a:extLst>
              </a:tr>
              <a:tr h="318174">
                <a:tc>
                  <a:txBody>
                    <a:bodyPr/>
                    <a:lstStyle/>
                    <a:p>
                      <a:pPr algn="l" fontAlgn="b"/>
                      <a:r>
                        <a:rPr lang="en-US" sz="1400" b="1" u="none" strike="noStrike" dirty="0">
                          <a:solidFill>
                            <a:schemeClr val="tx1"/>
                          </a:solidFill>
                          <a:effectLst/>
                        </a:rPr>
                        <a:t>Total expenses</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7,593,750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52,800,000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187,920,000</a:t>
                      </a:r>
                      <a:endParaRPr lang="en-US" sz="1400" b="1"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dirty="0"/>
              <a:t>Pitch deck title</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descr="Team member">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Takuma Hayashi</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President</a:t>
            </a:r>
            <a:endParaRPr lang="en-US" dirty="0"/>
          </a:p>
        </p:txBody>
      </p:sp>
      <p:pic>
        <p:nvPicPr>
          <p:cNvPr id="20" name="Picture Placeholder 19" descr="Team member">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ZA" noProof="1"/>
              <a:t>Mirjam Nilsson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ZA" noProof="1"/>
              <a:t>Chief Executive Officer</a:t>
            </a:r>
            <a:endParaRPr lang="en-US" dirty="0"/>
          </a:p>
        </p:txBody>
      </p:sp>
      <p:pic>
        <p:nvPicPr>
          <p:cNvPr id="22" name="Picture Placeholder 21" descr="Team member">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Flora Berggren</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ZA" noProof="1"/>
              <a:t>Chief Operations Officer</a:t>
            </a:r>
            <a:endParaRPr lang="en-ZA" dirty="0"/>
          </a:p>
        </p:txBody>
      </p:sp>
      <p:pic>
        <p:nvPicPr>
          <p:cNvPr id="24" name="Picture Placeholder 23" descr="Team member">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00362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a:t>Rajesh Santoshi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ZA" noProof="1"/>
              <a:t>VP Marketing</a:t>
            </a:r>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20XX</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138626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F816-D12A-408B-BFA5-FAAFCA246154}"/>
              </a:ext>
            </a:extLst>
          </p:cNvPr>
          <p:cNvSpPr>
            <a:spLocks noGrp="1"/>
          </p:cNvSpPr>
          <p:nvPr>
            <p:ph type="title"/>
          </p:nvPr>
        </p:nvSpPr>
        <p:spPr/>
        <p:txBody>
          <a:bodyPr/>
          <a:lstStyle/>
          <a:p>
            <a:r>
              <a:rPr lang="en-CA" dirty="0"/>
              <a:t>Evaluation</a:t>
            </a:r>
          </a:p>
        </p:txBody>
      </p:sp>
      <p:sp>
        <p:nvSpPr>
          <p:cNvPr id="3" name="Text Placeholder 2">
            <a:extLst>
              <a:ext uri="{FF2B5EF4-FFF2-40B4-BE49-F238E27FC236}">
                <a16:creationId xmlns:a16="http://schemas.microsoft.com/office/drawing/2014/main" id="{0AF47200-A0C2-47CE-8B79-63558FB8CE42}"/>
              </a:ext>
            </a:extLst>
          </p:cNvPr>
          <p:cNvSpPr>
            <a:spLocks noGrp="1"/>
          </p:cNvSpPr>
          <p:nvPr>
            <p:ph type="body" idx="13"/>
          </p:nvPr>
        </p:nvSpPr>
        <p:spPr/>
        <p:txBody>
          <a:bodyPr/>
          <a:lstStyle/>
          <a:p>
            <a:r>
              <a:rPr lang="en-CA" dirty="0">
                <a:solidFill>
                  <a:srgbClr val="20AA2D"/>
                </a:solidFill>
              </a:rPr>
              <a:t>What can stay</a:t>
            </a:r>
          </a:p>
        </p:txBody>
      </p:sp>
      <p:sp>
        <p:nvSpPr>
          <p:cNvPr id="4" name="Content Placeholder 3">
            <a:extLst>
              <a:ext uri="{FF2B5EF4-FFF2-40B4-BE49-F238E27FC236}">
                <a16:creationId xmlns:a16="http://schemas.microsoft.com/office/drawing/2014/main" id="{76038F7E-1968-4147-8806-58362FDE577B}"/>
              </a:ext>
            </a:extLst>
          </p:cNvPr>
          <p:cNvSpPr>
            <a:spLocks noGrp="1"/>
          </p:cNvSpPr>
          <p:nvPr>
            <p:ph sz="half" idx="1"/>
          </p:nvPr>
        </p:nvSpPr>
        <p:spPr/>
        <p:txBody>
          <a:bodyPr/>
          <a:lstStyle/>
          <a:p>
            <a:r>
              <a:rPr lang="en-CA" dirty="0"/>
              <a:t>Simple structure</a:t>
            </a:r>
          </a:p>
          <a:p>
            <a:r>
              <a:rPr lang="en-CA" dirty="0"/>
              <a:t>Clean design</a:t>
            </a:r>
          </a:p>
        </p:txBody>
      </p:sp>
      <p:sp>
        <p:nvSpPr>
          <p:cNvPr id="5" name="Text Placeholder 4">
            <a:extLst>
              <a:ext uri="{FF2B5EF4-FFF2-40B4-BE49-F238E27FC236}">
                <a16:creationId xmlns:a16="http://schemas.microsoft.com/office/drawing/2014/main" id="{BBC9AD5E-4B4E-4726-A9BF-1C46184EFA83}"/>
              </a:ext>
            </a:extLst>
          </p:cNvPr>
          <p:cNvSpPr>
            <a:spLocks noGrp="1"/>
          </p:cNvSpPr>
          <p:nvPr>
            <p:ph type="body" sz="quarter" idx="3"/>
          </p:nvPr>
        </p:nvSpPr>
        <p:spPr/>
        <p:txBody>
          <a:bodyPr/>
          <a:lstStyle/>
          <a:p>
            <a:r>
              <a:rPr lang="en-CA" dirty="0"/>
              <a:t>What Needs change</a:t>
            </a:r>
          </a:p>
        </p:txBody>
      </p:sp>
      <p:sp>
        <p:nvSpPr>
          <p:cNvPr id="6" name="Content Placeholder 5">
            <a:extLst>
              <a:ext uri="{FF2B5EF4-FFF2-40B4-BE49-F238E27FC236}">
                <a16:creationId xmlns:a16="http://schemas.microsoft.com/office/drawing/2014/main" id="{3CAE2F3E-7FB3-43B6-BF5A-1375AB5C2730}"/>
              </a:ext>
            </a:extLst>
          </p:cNvPr>
          <p:cNvSpPr>
            <a:spLocks noGrp="1"/>
          </p:cNvSpPr>
          <p:nvPr>
            <p:ph sz="half" idx="2"/>
          </p:nvPr>
        </p:nvSpPr>
        <p:spPr/>
        <p:txBody>
          <a:bodyPr/>
          <a:lstStyle/>
          <a:p>
            <a:r>
              <a:rPr lang="en-CA" b="1" dirty="0"/>
              <a:t>Uranus!</a:t>
            </a:r>
          </a:p>
          <a:p>
            <a:r>
              <a:rPr lang="en-CA" dirty="0"/>
              <a:t>Mismatched fonts</a:t>
            </a:r>
          </a:p>
          <a:p>
            <a:r>
              <a:rPr lang="en-CA" dirty="0"/>
              <a:t>Boring background</a:t>
            </a:r>
          </a:p>
          <a:p>
            <a:r>
              <a:rPr lang="en-CA" dirty="0"/>
              <a:t>Hover boxes are too large</a:t>
            </a:r>
          </a:p>
        </p:txBody>
      </p:sp>
      <p:sp>
        <p:nvSpPr>
          <p:cNvPr id="9" name="Slide Number Placeholder 8">
            <a:extLst>
              <a:ext uri="{FF2B5EF4-FFF2-40B4-BE49-F238E27FC236}">
                <a16:creationId xmlns:a16="http://schemas.microsoft.com/office/drawing/2014/main" id="{6896A012-C091-47D1-9626-D4821AD200C0}"/>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99392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pic>
        <p:nvPicPr>
          <p:cNvPr id="7" name="Picture Placeholder 6" descr="Team member&#10;">
            <a:extLst>
              <a:ext uri="{FF2B5EF4-FFF2-40B4-BE49-F238E27FC236}">
                <a16:creationId xmlns:a16="http://schemas.microsoft.com/office/drawing/2014/main" id="{CA0CDA8D-9DA3-4051-9051-FE32968D8D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14400" y="1975104"/>
            <a:ext cx="2057400" cy="1371600"/>
          </a:xfrm>
        </p:spPr>
      </p:pic>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noProof="1"/>
              <a:t>Takuma Hayashi</a:t>
            </a:r>
            <a:endParaRPr lang="en-US" dirty="0"/>
          </a:p>
          <a:p>
            <a:endParaRPr lang="en-US" dirty="0"/>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r>
              <a:rPr lang="en-US" dirty="0"/>
              <a:t>President</a:t>
            </a:r>
          </a:p>
        </p:txBody>
      </p:sp>
      <p:pic>
        <p:nvPicPr>
          <p:cNvPr id="132" name="Picture Placeholder 131" descr="Team member&#10;">
            <a:extLst>
              <a:ext uri="{FF2B5EF4-FFF2-40B4-BE49-F238E27FC236}">
                <a16:creationId xmlns:a16="http://schemas.microsoft.com/office/drawing/2014/main" id="{8F4E9A66-B492-4691-B3DA-B4C5D0B17BB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82999" y="1975104"/>
            <a:ext cx="2057400" cy="1371600"/>
          </a:xfrm>
        </p:spPr>
      </p:pic>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r>
              <a:rPr lang="en-ZA" noProof="1"/>
              <a:t>Mirjam Nilsson</a:t>
            </a:r>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r>
              <a:rPr lang="en-US" dirty="0"/>
              <a:t>Chief Executive Officer</a:t>
            </a:r>
          </a:p>
        </p:txBody>
      </p:sp>
      <p:pic>
        <p:nvPicPr>
          <p:cNvPr id="134" name="Picture Placeholder 133" descr="Team member&#10;">
            <a:extLst>
              <a:ext uri="{FF2B5EF4-FFF2-40B4-BE49-F238E27FC236}">
                <a16:creationId xmlns:a16="http://schemas.microsoft.com/office/drawing/2014/main" id="{7C3209F2-A6E7-4E6E-9ED7-88DB1491337B}"/>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451598" y="1975104"/>
            <a:ext cx="2057400" cy="1371600"/>
          </a:xfrm>
        </p:spPr>
      </p:pic>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r>
              <a:rPr lang="en-ZA" noProof="1"/>
              <a:t>Flora Berggren</a:t>
            </a:r>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r>
              <a:rPr lang="en-US" dirty="0"/>
              <a:t>Chief Operations Officer</a:t>
            </a:r>
          </a:p>
        </p:txBody>
      </p:sp>
      <p:pic>
        <p:nvPicPr>
          <p:cNvPr id="136" name="Picture Placeholder 135" descr="Team member&#10;">
            <a:extLst>
              <a:ext uri="{FF2B5EF4-FFF2-40B4-BE49-F238E27FC236}">
                <a16:creationId xmlns:a16="http://schemas.microsoft.com/office/drawing/2014/main" id="{F83F74CF-7091-486A-8608-FD1A1B0D1A3D}"/>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220198" y="1975104"/>
            <a:ext cx="2057400" cy="1371600"/>
          </a:xfrm>
        </p:spPr>
      </p:pic>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r>
              <a:rPr lang="en-US" dirty="0"/>
              <a:t>Rajesh Santoshi</a:t>
            </a:r>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r>
              <a:rPr lang="en-US" dirty="0"/>
              <a:t>VP Marketing</a:t>
            </a:r>
          </a:p>
        </p:txBody>
      </p:sp>
      <p:pic>
        <p:nvPicPr>
          <p:cNvPr id="142" name="Picture Placeholder 141" descr="Team member&#10;">
            <a:extLst>
              <a:ext uri="{FF2B5EF4-FFF2-40B4-BE49-F238E27FC236}">
                <a16:creationId xmlns:a16="http://schemas.microsoft.com/office/drawing/2014/main" id="{2EC99944-3745-4CDC-ABE0-ACB4A5C28C94}"/>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914400" y="4160520"/>
            <a:ext cx="2057400" cy="1371600"/>
          </a:xfrm>
        </p:spPr>
      </p:pic>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r>
              <a:rPr lang="en-US" dirty="0"/>
              <a:t>Graham Barnes</a:t>
            </a:r>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r>
              <a:rPr lang="en-US" dirty="0"/>
              <a:t>VP Product</a:t>
            </a:r>
          </a:p>
        </p:txBody>
      </p:sp>
      <p:pic>
        <p:nvPicPr>
          <p:cNvPr id="144" name="Picture Placeholder 143" descr="Team member&#10;">
            <a:extLst>
              <a:ext uri="{FF2B5EF4-FFF2-40B4-BE49-F238E27FC236}">
                <a16:creationId xmlns:a16="http://schemas.microsoft.com/office/drawing/2014/main" id="{8BEEAB52-7C39-4CD6-8BA5-E3E06128F995}"/>
              </a:ext>
            </a:extLst>
          </p:cNvPr>
          <p:cNvPicPr>
            <a:picLocks noGrp="1" noChangeAspect="1"/>
          </p:cNvPicPr>
          <p:nvPr>
            <p:ph type="pic" sz="quarter" idx="28"/>
          </p:nvPr>
        </p:nvPicPr>
        <p:blipFill rotWithShape="1">
          <a:blip r:embed="rId7" cstate="screen">
            <a:extLst>
              <a:ext uri="{28A0092B-C50C-407E-A947-70E740481C1C}">
                <a14:useLocalDpi xmlns:a14="http://schemas.microsoft.com/office/drawing/2010/main" val="0"/>
              </a:ext>
            </a:extLst>
          </a:blip>
          <a:srcRect/>
          <a:stretch/>
        </p:blipFill>
        <p:spPr>
          <a:xfrm>
            <a:off x="3685032" y="4160520"/>
            <a:ext cx="2057400" cy="1371600"/>
          </a:xfrm>
        </p:spPr>
      </p:pic>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r>
              <a:rPr lang="en-US" dirty="0"/>
              <a:t>Rowan Murphy</a:t>
            </a:r>
          </a:p>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r>
              <a:rPr lang="en-US" dirty="0"/>
              <a:t>SEO Strategist</a:t>
            </a:r>
          </a:p>
        </p:txBody>
      </p:sp>
      <p:pic>
        <p:nvPicPr>
          <p:cNvPr id="146" name="Picture Placeholder 145" descr="Team member&#10;">
            <a:extLst>
              <a:ext uri="{FF2B5EF4-FFF2-40B4-BE49-F238E27FC236}">
                <a16:creationId xmlns:a16="http://schemas.microsoft.com/office/drawing/2014/main" id="{E528CDB1-6E7A-407B-9C4E-802034803C1A}"/>
              </a:ext>
            </a:extLst>
          </p:cNvPr>
          <p:cNvPicPr>
            <a:picLocks noGrp="1" noChangeAspect="1"/>
          </p:cNvPicPr>
          <p:nvPr>
            <p:ph type="pic" sz="quarter" idx="34"/>
          </p:nvPr>
        </p:nvPicPr>
        <p:blipFill rotWithShape="1">
          <a:blip r:embed="rId8" cstate="screen">
            <a:extLst>
              <a:ext uri="{28A0092B-C50C-407E-A947-70E740481C1C}">
                <a14:useLocalDpi xmlns:a14="http://schemas.microsoft.com/office/drawing/2010/main" val="0"/>
              </a:ext>
            </a:extLst>
          </a:blip>
          <a:srcRect/>
          <a:stretch/>
        </p:blipFill>
        <p:spPr>
          <a:xfrm>
            <a:off x="6455664" y="4160520"/>
            <a:ext cx="2057400" cy="1371600"/>
          </a:xfrm>
        </p:spPr>
      </p:pic>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r>
              <a:rPr lang="en-US" dirty="0"/>
              <a:t>Elizabeth Moore</a:t>
            </a:r>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r>
              <a:rPr lang="en-US" dirty="0"/>
              <a:t>Product Designer</a:t>
            </a:r>
          </a:p>
        </p:txBody>
      </p:sp>
      <p:pic>
        <p:nvPicPr>
          <p:cNvPr id="148" name="Picture Placeholder 147" descr="Team member&#10;">
            <a:extLst>
              <a:ext uri="{FF2B5EF4-FFF2-40B4-BE49-F238E27FC236}">
                <a16:creationId xmlns:a16="http://schemas.microsoft.com/office/drawing/2014/main" id="{50A872A8-9A23-480D-A329-E17CADC31896}"/>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val="0"/>
              </a:ext>
            </a:extLst>
          </a:blip>
          <a:srcRect/>
          <a:stretch/>
        </p:blipFill>
        <p:spPr>
          <a:xfrm>
            <a:off x="9217152" y="4160520"/>
            <a:ext cx="2057400" cy="1371600"/>
          </a:xfrm>
        </p:spPr>
      </p:pic>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r>
              <a:rPr lang="en-US" dirty="0"/>
              <a:t>Robin Kline</a:t>
            </a:r>
          </a:p>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r>
              <a:rPr lang="en-US" dirty="0"/>
              <a:t>Content Developer</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369402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a:xfrm>
            <a:off x="914400" y="896112"/>
            <a:ext cx="10058400" cy="694171"/>
          </a:xfrm>
        </p:spPr>
        <p:txBody>
          <a:bodyPr>
            <a:normAutofit fontScale="90000"/>
          </a:bodyPr>
          <a:lstStyle/>
          <a:p>
            <a:r>
              <a:rPr lang="en-US" dirty="0"/>
              <a:t>FUNDING</a:t>
            </a:r>
          </a:p>
        </p:txBody>
      </p:sp>
      <p:sp>
        <p:nvSpPr>
          <p:cNvPr id="108" name="Text Placeholder 107">
            <a:extLst>
              <a:ext uri="{FF2B5EF4-FFF2-40B4-BE49-F238E27FC236}">
                <a16:creationId xmlns:a16="http://schemas.microsoft.com/office/drawing/2014/main" id="{4424F001-15F3-481C-8AD7-34A18560F6B6}"/>
              </a:ext>
            </a:extLst>
          </p:cNvPr>
          <p:cNvSpPr>
            <a:spLocks noGrp="1"/>
          </p:cNvSpPr>
          <p:nvPr>
            <p:ph type="body" sz="quarter" idx="14"/>
          </p:nvPr>
        </p:nvSpPr>
        <p:spPr>
          <a:xfrm>
            <a:off x="2678424" y="2107851"/>
            <a:ext cx="1530196" cy="394033"/>
          </a:xfrm>
        </p:spPr>
        <p:txBody>
          <a:bodyPr/>
          <a:lstStyle/>
          <a:p>
            <a:r>
              <a:rPr lang="en-US" dirty="0"/>
              <a:t>$14,000</a:t>
            </a:r>
          </a:p>
        </p:txBody>
      </p:sp>
      <p:sp>
        <p:nvSpPr>
          <p:cNvPr id="112" name="Text Placeholder 111">
            <a:extLst>
              <a:ext uri="{FF2B5EF4-FFF2-40B4-BE49-F238E27FC236}">
                <a16:creationId xmlns:a16="http://schemas.microsoft.com/office/drawing/2014/main" id="{4E34F5C7-47F6-4356-B7A3-3453191B5A96}"/>
              </a:ext>
            </a:extLst>
          </p:cNvPr>
          <p:cNvSpPr>
            <a:spLocks noGrp="1"/>
          </p:cNvSpPr>
          <p:nvPr>
            <p:ph type="body" sz="quarter" idx="18"/>
          </p:nvPr>
        </p:nvSpPr>
        <p:spPr>
          <a:xfrm>
            <a:off x="2052902" y="2559632"/>
            <a:ext cx="2070325" cy="380859"/>
          </a:xfrm>
        </p:spPr>
        <p:txBody>
          <a:bodyPr/>
          <a:lstStyle/>
          <a:p>
            <a:r>
              <a:rPr lang="en-US" dirty="0"/>
              <a:t>Angel Investments</a:t>
            </a:r>
          </a:p>
        </p:txBody>
      </p:sp>
      <p:sp>
        <p:nvSpPr>
          <p:cNvPr id="158" name="Text Placeholder 157">
            <a:extLst>
              <a:ext uri="{FF2B5EF4-FFF2-40B4-BE49-F238E27FC236}">
                <a16:creationId xmlns:a16="http://schemas.microsoft.com/office/drawing/2014/main" id="{EFD90D1C-94E0-4F56-B0F9-6A9406B79838}"/>
              </a:ext>
            </a:extLst>
          </p:cNvPr>
          <p:cNvSpPr>
            <a:spLocks noGrp="1"/>
          </p:cNvSpPr>
          <p:nvPr>
            <p:ph type="body" sz="quarter" idx="22"/>
          </p:nvPr>
        </p:nvSpPr>
        <p:spPr>
          <a:xfrm>
            <a:off x="1878637" y="2848394"/>
            <a:ext cx="2074739" cy="509921"/>
          </a:xfrm>
        </p:spPr>
        <p:txBody>
          <a:bodyPr/>
          <a:lstStyle/>
          <a:p>
            <a:r>
              <a:rPr lang="en-ZA" dirty="0"/>
              <a:t>Amount obtained through other investors</a:t>
            </a:r>
          </a:p>
        </p:txBody>
      </p:sp>
      <p:sp>
        <p:nvSpPr>
          <p:cNvPr id="167" name="Text Placeholder 166">
            <a:extLst>
              <a:ext uri="{FF2B5EF4-FFF2-40B4-BE49-F238E27FC236}">
                <a16:creationId xmlns:a16="http://schemas.microsoft.com/office/drawing/2014/main" id="{43C3B087-7705-4070-93F8-BC86E9F83F18}"/>
              </a:ext>
            </a:extLst>
          </p:cNvPr>
          <p:cNvSpPr>
            <a:spLocks noGrp="1"/>
          </p:cNvSpPr>
          <p:nvPr>
            <p:ph type="body" sz="quarter" idx="15"/>
          </p:nvPr>
        </p:nvSpPr>
        <p:spPr>
          <a:xfrm>
            <a:off x="7060242" y="1685195"/>
            <a:ext cx="1050925" cy="377825"/>
          </a:xfrm>
        </p:spPr>
        <p:txBody>
          <a:bodyPr/>
          <a:lstStyle/>
          <a:p>
            <a:r>
              <a:rPr lang="en-US" dirty="0"/>
              <a:t>$12,000</a:t>
            </a:r>
          </a:p>
        </p:txBody>
      </p:sp>
      <p:sp>
        <p:nvSpPr>
          <p:cNvPr id="170" name="Text Placeholder 169">
            <a:extLst>
              <a:ext uri="{FF2B5EF4-FFF2-40B4-BE49-F238E27FC236}">
                <a16:creationId xmlns:a16="http://schemas.microsoft.com/office/drawing/2014/main" id="{13D21C61-A57D-40F1-9196-FE77AB342A9D}"/>
              </a:ext>
            </a:extLst>
          </p:cNvPr>
          <p:cNvSpPr>
            <a:spLocks noGrp="1"/>
          </p:cNvSpPr>
          <p:nvPr>
            <p:ph type="body" sz="quarter" idx="19"/>
          </p:nvPr>
        </p:nvSpPr>
        <p:spPr>
          <a:xfrm>
            <a:off x="7667063" y="2203470"/>
            <a:ext cx="1680922" cy="377825"/>
          </a:xfrm>
        </p:spPr>
        <p:txBody>
          <a:bodyPr/>
          <a:lstStyle/>
          <a:p>
            <a:r>
              <a:rPr lang="en-US" dirty="0"/>
              <a:t>Property</a:t>
            </a:r>
          </a:p>
        </p:txBody>
      </p:sp>
      <p:sp>
        <p:nvSpPr>
          <p:cNvPr id="173" name="Text Placeholder 172">
            <a:extLst>
              <a:ext uri="{FF2B5EF4-FFF2-40B4-BE49-F238E27FC236}">
                <a16:creationId xmlns:a16="http://schemas.microsoft.com/office/drawing/2014/main" id="{D1886D69-C12D-4FC9-AFA3-56F0DF589499}"/>
              </a:ext>
            </a:extLst>
          </p:cNvPr>
          <p:cNvSpPr>
            <a:spLocks noGrp="1"/>
          </p:cNvSpPr>
          <p:nvPr>
            <p:ph type="body" sz="quarter" idx="23"/>
          </p:nvPr>
        </p:nvSpPr>
        <p:spPr>
          <a:xfrm>
            <a:off x="7662713" y="2512081"/>
            <a:ext cx="1957767" cy="569574"/>
          </a:xfrm>
        </p:spPr>
        <p:txBody>
          <a:bodyPr/>
          <a:lstStyle/>
          <a:p>
            <a:r>
              <a:rPr lang="en-US" dirty="0"/>
              <a:t>Revenue obtained from property rentals</a:t>
            </a:r>
          </a:p>
        </p:txBody>
      </p:sp>
      <p:sp>
        <p:nvSpPr>
          <p:cNvPr id="168" name="Text Placeholder 167">
            <a:extLst>
              <a:ext uri="{FF2B5EF4-FFF2-40B4-BE49-F238E27FC236}">
                <a16:creationId xmlns:a16="http://schemas.microsoft.com/office/drawing/2014/main" id="{2B47CF13-61A7-4BC8-9B02-FB3DC2802A92}"/>
              </a:ext>
            </a:extLst>
          </p:cNvPr>
          <p:cNvSpPr>
            <a:spLocks noGrp="1"/>
          </p:cNvSpPr>
          <p:nvPr>
            <p:ph type="body" sz="quarter" idx="16"/>
          </p:nvPr>
        </p:nvSpPr>
        <p:spPr>
          <a:xfrm>
            <a:off x="1996818" y="4181199"/>
            <a:ext cx="1050925" cy="377825"/>
          </a:xfrm>
        </p:spPr>
        <p:txBody>
          <a:bodyPr/>
          <a:lstStyle/>
          <a:p>
            <a:r>
              <a:rPr lang="en-US" dirty="0"/>
              <a:t>$32,000</a:t>
            </a:r>
          </a:p>
        </p:txBody>
      </p:sp>
      <p:sp>
        <p:nvSpPr>
          <p:cNvPr id="171" name="Text Placeholder 170">
            <a:extLst>
              <a:ext uri="{FF2B5EF4-FFF2-40B4-BE49-F238E27FC236}">
                <a16:creationId xmlns:a16="http://schemas.microsoft.com/office/drawing/2014/main" id="{43541AC6-4418-4655-9BD6-8D3B4319AB78}"/>
              </a:ext>
            </a:extLst>
          </p:cNvPr>
          <p:cNvSpPr>
            <a:spLocks noGrp="1"/>
          </p:cNvSpPr>
          <p:nvPr>
            <p:ph type="body" sz="quarter" idx="20"/>
          </p:nvPr>
        </p:nvSpPr>
        <p:spPr>
          <a:xfrm>
            <a:off x="1810730" y="4727342"/>
            <a:ext cx="1857095" cy="377825"/>
          </a:xfrm>
        </p:spPr>
        <p:txBody>
          <a:bodyPr/>
          <a:lstStyle/>
          <a:p>
            <a:r>
              <a:rPr lang="en-US" dirty="0"/>
              <a:t>Cash</a:t>
            </a:r>
          </a:p>
        </p:txBody>
      </p:sp>
      <p:sp>
        <p:nvSpPr>
          <p:cNvPr id="174" name="Text Placeholder 173">
            <a:extLst>
              <a:ext uri="{FF2B5EF4-FFF2-40B4-BE49-F238E27FC236}">
                <a16:creationId xmlns:a16="http://schemas.microsoft.com/office/drawing/2014/main" id="{DAF907A1-DBDD-411E-BC9F-BB69FB37B6B2}"/>
              </a:ext>
            </a:extLst>
          </p:cNvPr>
          <p:cNvSpPr>
            <a:spLocks noGrp="1"/>
          </p:cNvSpPr>
          <p:nvPr>
            <p:ph type="body" sz="quarter" idx="24"/>
          </p:nvPr>
        </p:nvSpPr>
        <p:spPr>
          <a:xfrm>
            <a:off x="1308100" y="5052157"/>
            <a:ext cx="2350537" cy="875894"/>
          </a:xfrm>
        </p:spPr>
        <p:txBody>
          <a:bodyPr/>
          <a:lstStyle/>
          <a:p>
            <a:r>
              <a:rPr lang="en-US" dirty="0"/>
              <a:t>Liquid cash we have on hand</a:t>
            </a:r>
          </a:p>
        </p:txBody>
      </p:sp>
      <p:graphicFrame>
        <p:nvGraphicFramePr>
          <p:cNvPr id="61" name="Content Placeholder 57" descr="Pie Chart Placeholder&#10;">
            <a:extLst>
              <a:ext uri="{FF2B5EF4-FFF2-40B4-BE49-F238E27FC236}">
                <a16:creationId xmlns:a16="http://schemas.microsoft.com/office/drawing/2014/main" id="{5BDE8D49-5874-418A-8F81-242E30C69ED6}"/>
              </a:ext>
              <a:ext uri="{C183D7F6-B498-43B3-948B-1728B52AA6E4}">
                <adec:decorative xmlns:adec="http://schemas.microsoft.com/office/drawing/2017/decorative" val="0"/>
              </a:ext>
            </a:extLst>
          </p:cNvPr>
          <p:cNvGraphicFramePr>
            <a:graphicFrameLocks noGrp="1"/>
          </p:cNvGraphicFramePr>
          <p:nvPr>
            <p:ph sz="quarter" idx="13"/>
            <p:extLst>
              <p:ext uri="{D42A27DB-BD31-4B8C-83A1-F6EECF244321}">
                <p14:modId xmlns:p14="http://schemas.microsoft.com/office/powerpoint/2010/main" val="902677040"/>
              </p:ext>
            </p:extLst>
          </p:nvPr>
        </p:nvGraphicFramePr>
        <p:xfrm>
          <a:off x="3883025" y="2093913"/>
          <a:ext cx="3908425" cy="3887787"/>
        </p:xfrm>
        <a:graphic>
          <a:graphicData uri="http://schemas.openxmlformats.org/drawingml/2006/chart">
            <c:chart xmlns:c="http://schemas.openxmlformats.org/drawingml/2006/chart" xmlns:r="http://schemas.openxmlformats.org/officeDocument/2006/relationships" r:id="rId2"/>
          </a:graphicData>
        </a:graphic>
      </p:graphicFrame>
      <p:sp>
        <p:nvSpPr>
          <p:cNvPr id="169" name="Text Placeholder 168">
            <a:extLst>
              <a:ext uri="{FF2B5EF4-FFF2-40B4-BE49-F238E27FC236}">
                <a16:creationId xmlns:a16="http://schemas.microsoft.com/office/drawing/2014/main" id="{8FB0EC63-FA2C-4A82-9D41-47DFE5F7DE85}"/>
              </a:ext>
            </a:extLst>
          </p:cNvPr>
          <p:cNvSpPr>
            <a:spLocks noGrp="1"/>
          </p:cNvSpPr>
          <p:nvPr>
            <p:ph type="body" sz="quarter" idx="17"/>
          </p:nvPr>
        </p:nvSpPr>
        <p:spPr>
          <a:xfrm>
            <a:off x="8493650" y="5089231"/>
            <a:ext cx="1050925" cy="377825"/>
          </a:xfrm>
        </p:spPr>
        <p:txBody>
          <a:bodyPr/>
          <a:lstStyle/>
          <a:p>
            <a:r>
              <a:rPr lang="en-US" dirty="0"/>
              <a:t>$82,000</a:t>
            </a:r>
          </a:p>
        </p:txBody>
      </p:sp>
      <p:sp>
        <p:nvSpPr>
          <p:cNvPr id="172" name="Text Placeholder 171">
            <a:extLst>
              <a:ext uri="{FF2B5EF4-FFF2-40B4-BE49-F238E27FC236}">
                <a16:creationId xmlns:a16="http://schemas.microsoft.com/office/drawing/2014/main" id="{3759AF57-6AD5-4115-B7E8-513786CD6D5E}"/>
              </a:ext>
            </a:extLst>
          </p:cNvPr>
          <p:cNvSpPr>
            <a:spLocks noGrp="1"/>
          </p:cNvSpPr>
          <p:nvPr>
            <p:ph type="body" sz="quarter" idx="21"/>
          </p:nvPr>
        </p:nvSpPr>
        <p:spPr>
          <a:xfrm>
            <a:off x="8544683" y="5490771"/>
            <a:ext cx="1513717" cy="377825"/>
          </a:xfrm>
        </p:spPr>
        <p:txBody>
          <a:bodyPr/>
          <a:lstStyle/>
          <a:p>
            <a:r>
              <a:rPr lang="en-US" dirty="0"/>
              <a:t>Shares</a:t>
            </a:r>
          </a:p>
        </p:txBody>
      </p:sp>
      <p:sp>
        <p:nvSpPr>
          <p:cNvPr id="175" name="Text Placeholder 174">
            <a:extLst>
              <a:ext uri="{FF2B5EF4-FFF2-40B4-BE49-F238E27FC236}">
                <a16:creationId xmlns:a16="http://schemas.microsoft.com/office/drawing/2014/main" id="{1C2A3150-D3A6-44B1-BE90-42E759F97946}"/>
              </a:ext>
            </a:extLst>
          </p:cNvPr>
          <p:cNvSpPr>
            <a:spLocks noGrp="1"/>
          </p:cNvSpPr>
          <p:nvPr>
            <p:ph type="body" sz="quarter" idx="25"/>
          </p:nvPr>
        </p:nvSpPr>
        <p:spPr>
          <a:xfrm>
            <a:off x="8541799" y="5792787"/>
            <a:ext cx="1783301" cy="447757"/>
          </a:xfrm>
        </p:spPr>
        <p:txBody>
          <a:bodyPr/>
          <a:lstStyle/>
          <a:p>
            <a:r>
              <a:rPr lang="en-US" dirty="0"/>
              <a:t>Number of shares converted into USD</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21</a:t>
            </a:fld>
            <a:endParaRPr lang="en-US" dirty="0"/>
          </a:p>
        </p:txBody>
      </p:sp>
      <p:grpSp>
        <p:nvGrpSpPr>
          <p:cNvPr id="7" name="Group 6">
            <a:extLst>
              <a:ext uri="{FF2B5EF4-FFF2-40B4-BE49-F238E27FC236}">
                <a16:creationId xmlns:a16="http://schemas.microsoft.com/office/drawing/2014/main" id="{1B3DC700-C227-478E-A345-FBCE9C296815}"/>
              </a:ext>
              <a:ext uri="{C183D7F6-B498-43B3-948B-1728B52AA6E4}">
                <adec:decorative xmlns:adec="http://schemas.microsoft.com/office/drawing/2017/decorative" val="1"/>
              </a:ext>
            </a:extLst>
          </p:cNvPr>
          <p:cNvGrpSpPr/>
          <p:nvPr/>
        </p:nvGrpSpPr>
        <p:grpSpPr>
          <a:xfrm>
            <a:off x="3685283" y="2226807"/>
            <a:ext cx="779076" cy="340983"/>
            <a:chOff x="3685283" y="2226807"/>
            <a:chExt cx="779076" cy="340983"/>
          </a:xfrm>
        </p:grpSpPr>
        <p:cxnSp>
          <p:nvCxnSpPr>
            <p:cNvPr id="19" name="Straight Connector 18">
              <a:extLst>
                <a:ext uri="{FF2B5EF4-FFF2-40B4-BE49-F238E27FC236}">
                  <a16:creationId xmlns:a16="http://schemas.microsoft.com/office/drawing/2014/main" id="{B9D65749-16A6-4B89-8E7F-7D7BDE6B22E0}"/>
                </a:ext>
              </a:extLst>
            </p:cNvPr>
            <p:cNvCxnSpPr>
              <a:cxnSpLocks/>
            </p:cNvCxnSpPr>
            <p:nvPr/>
          </p:nvCxnSpPr>
          <p:spPr>
            <a:xfrm>
              <a:off x="3685283" y="2249649"/>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8C3010-03A0-40A1-9BDA-9299FD60B5E2}"/>
                </a:ext>
              </a:extLst>
            </p:cNvPr>
            <p:cNvCxnSpPr>
              <a:cxnSpLocks/>
            </p:cNvCxnSpPr>
            <p:nvPr/>
          </p:nvCxnSpPr>
          <p:spPr>
            <a:xfrm rot="3600000">
              <a:off x="4293867" y="2397299"/>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EE308CFA-66AB-49D0-9990-1541A54A172F}"/>
              </a:ext>
              <a:ext uri="{C183D7F6-B498-43B3-948B-1728B52AA6E4}">
                <adec:decorative xmlns:adec="http://schemas.microsoft.com/office/drawing/2017/decorative" val="1"/>
              </a:ext>
            </a:extLst>
          </p:cNvPr>
          <p:cNvGrpSpPr/>
          <p:nvPr/>
        </p:nvGrpSpPr>
        <p:grpSpPr>
          <a:xfrm>
            <a:off x="3019343" y="4026441"/>
            <a:ext cx="779076" cy="340983"/>
            <a:chOff x="3019343" y="4026441"/>
            <a:chExt cx="779076" cy="340983"/>
          </a:xfrm>
        </p:grpSpPr>
        <p:cxnSp>
          <p:nvCxnSpPr>
            <p:cNvPr id="21" name="Straight Connector 20">
              <a:extLst>
                <a:ext uri="{FF2B5EF4-FFF2-40B4-BE49-F238E27FC236}">
                  <a16:creationId xmlns:a16="http://schemas.microsoft.com/office/drawing/2014/main" id="{2CCFD450-D6B8-4095-8A5D-6B5BD1CC865F}"/>
                </a:ext>
              </a:extLst>
            </p:cNvPr>
            <p:cNvCxnSpPr>
              <a:cxnSpLocks/>
            </p:cNvCxnSpPr>
            <p:nvPr/>
          </p:nvCxnSpPr>
          <p:spPr>
            <a:xfrm flipV="1">
              <a:off x="3019343" y="4344582"/>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8F6EF06-9292-4045-A9AE-84E639E726B7}"/>
                </a:ext>
              </a:extLst>
            </p:cNvPr>
            <p:cNvCxnSpPr>
              <a:cxnSpLocks/>
            </p:cNvCxnSpPr>
            <p:nvPr/>
          </p:nvCxnSpPr>
          <p:spPr>
            <a:xfrm rot="18000000" flipV="1">
              <a:off x="3627927" y="4196933"/>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14F7C23B-1987-4CEC-AD97-4A3FDBC4615D}"/>
              </a:ext>
              <a:ext uri="{C183D7F6-B498-43B3-948B-1728B52AA6E4}">
                <adec:decorative xmlns:adec="http://schemas.microsoft.com/office/drawing/2017/decorative" val="1"/>
              </a:ext>
            </a:extLst>
          </p:cNvPr>
          <p:cNvGrpSpPr/>
          <p:nvPr/>
        </p:nvGrpSpPr>
        <p:grpSpPr>
          <a:xfrm>
            <a:off x="6305669" y="1830680"/>
            <a:ext cx="714906" cy="291867"/>
            <a:chOff x="6305669" y="1830680"/>
            <a:chExt cx="714906" cy="291867"/>
          </a:xfrm>
        </p:grpSpPr>
        <p:cxnSp>
          <p:nvCxnSpPr>
            <p:cNvPr id="23" name="Straight Connector 22">
              <a:extLst>
                <a:ext uri="{FF2B5EF4-FFF2-40B4-BE49-F238E27FC236}">
                  <a16:creationId xmlns:a16="http://schemas.microsoft.com/office/drawing/2014/main" id="{0F7BB223-D798-4D7C-94EB-B8D0CA8C586A}"/>
                </a:ext>
              </a:extLst>
            </p:cNvPr>
            <p:cNvCxnSpPr>
              <a:cxnSpLocks/>
            </p:cNvCxnSpPr>
            <p:nvPr/>
          </p:nvCxnSpPr>
          <p:spPr>
            <a:xfrm flipH="1">
              <a:off x="6378636" y="1850232"/>
              <a:ext cx="64193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9AF9B2-AAD9-4D0C-8C1E-81BCC0E661EF}"/>
                </a:ext>
              </a:extLst>
            </p:cNvPr>
            <p:cNvCxnSpPr>
              <a:cxnSpLocks/>
            </p:cNvCxnSpPr>
            <p:nvPr/>
          </p:nvCxnSpPr>
          <p:spPr>
            <a:xfrm rot="18000000" flipH="1">
              <a:off x="6159735" y="1976614"/>
              <a:ext cx="29186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225A8C6-D18E-4B99-B094-6D80F69688D2}"/>
              </a:ext>
              <a:ext uri="{C183D7F6-B498-43B3-948B-1728B52AA6E4}">
                <adec:decorative xmlns:adec="http://schemas.microsoft.com/office/drawing/2017/decorative" val="1"/>
              </a:ext>
            </a:extLst>
          </p:cNvPr>
          <p:cNvGrpSpPr/>
          <p:nvPr/>
        </p:nvGrpSpPr>
        <p:grpSpPr>
          <a:xfrm>
            <a:off x="7679009" y="4922928"/>
            <a:ext cx="779073" cy="340983"/>
            <a:chOff x="7679009" y="4922928"/>
            <a:chExt cx="779073" cy="340983"/>
          </a:xfrm>
        </p:grpSpPr>
        <p:cxnSp>
          <p:nvCxnSpPr>
            <p:cNvPr id="25" name="Straight Connector 24">
              <a:extLst>
                <a:ext uri="{FF2B5EF4-FFF2-40B4-BE49-F238E27FC236}">
                  <a16:creationId xmlns:a16="http://schemas.microsoft.com/office/drawing/2014/main" id="{28E77889-C42A-47F1-8CBD-F41BF7B7701C}"/>
                </a:ext>
              </a:extLst>
            </p:cNvPr>
            <p:cNvCxnSpPr>
              <a:cxnSpLocks/>
            </p:cNvCxnSpPr>
            <p:nvPr/>
          </p:nvCxnSpPr>
          <p:spPr>
            <a:xfrm flipH="1" flipV="1">
              <a:off x="7764252" y="5241070"/>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B205E0-5B6C-4056-B2B1-62A42F2F70B4}"/>
                </a:ext>
              </a:extLst>
            </p:cNvPr>
            <p:cNvCxnSpPr>
              <a:cxnSpLocks/>
            </p:cNvCxnSpPr>
            <p:nvPr/>
          </p:nvCxnSpPr>
          <p:spPr>
            <a:xfrm rot="3600000" flipH="1" flipV="1">
              <a:off x="7508517" y="5093420"/>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1" name="Graphic 30">
            <a:extLst>
              <a:ext uri="{FF2B5EF4-FFF2-40B4-BE49-F238E27FC236}">
                <a16:creationId xmlns:a16="http://schemas.microsoft.com/office/drawing/2014/main" id="{E75182C3-A0D2-4BC2-90C5-ADA69CB362FC}"/>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115096" y="1981119"/>
            <a:ext cx="472658" cy="441807"/>
          </a:xfrm>
          <a:prstGeom prst="rect">
            <a:avLst/>
          </a:prstGeom>
        </p:spPr>
      </p:pic>
      <p:pic>
        <p:nvPicPr>
          <p:cNvPr id="32" name="Graphic 31">
            <a:extLst>
              <a:ext uri="{FF2B5EF4-FFF2-40B4-BE49-F238E27FC236}">
                <a16:creationId xmlns:a16="http://schemas.microsoft.com/office/drawing/2014/main" id="{E88DF4D7-FEE9-4928-AFFF-7E256B7DCAA6}"/>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518738" y="4122660"/>
            <a:ext cx="441808" cy="441807"/>
          </a:xfrm>
          <a:prstGeom prst="rect">
            <a:avLst/>
          </a:prstGeom>
        </p:spPr>
      </p:pic>
      <p:pic>
        <p:nvPicPr>
          <p:cNvPr id="33" name="Graphic 32">
            <a:extLst>
              <a:ext uri="{FF2B5EF4-FFF2-40B4-BE49-F238E27FC236}">
                <a16:creationId xmlns:a16="http://schemas.microsoft.com/office/drawing/2014/main" id="{72D82517-DBCB-4B44-8BD1-F6928D07FE27}"/>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134351" y="1610832"/>
            <a:ext cx="441804" cy="441804"/>
          </a:xfrm>
          <a:prstGeom prst="rect">
            <a:avLst/>
          </a:prstGeom>
        </p:spPr>
      </p:pic>
      <p:pic>
        <p:nvPicPr>
          <p:cNvPr id="34" name="Graphic 33">
            <a:extLst>
              <a:ext uri="{FF2B5EF4-FFF2-40B4-BE49-F238E27FC236}">
                <a16:creationId xmlns:a16="http://schemas.microsoft.com/office/drawing/2014/main" id="{8AFAE958-CCC5-4D21-944A-716AFF1AA5C6}"/>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588355" y="4948963"/>
            <a:ext cx="400604" cy="485988"/>
          </a:xfrm>
          <a:prstGeom prst="rect">
            <a:avLst/>
          </a:prstGeom>
        </p:spPr>
      </p:pic>
    </p:spTree>
    <p:extLst>
      <p:ext uri="{BB962C8B-B14F-4D97-AF65-F5344CB8AC3E}">
        <p14:creationId xmlns:p14="http://schemas.microsoft.com/office/powerpoint/2010/main" val="3586986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F816-D12A-408B-BFA5-FAAFCA246154}"/>
              </a:ext>
            </a:extLst>
          </p:cNvPr>
          <p:cNvSpPr>
            <a:spLocks noGrp="1"/>
          </p:cNvSpPr>
          <p:nvPr>
            <p:ph type="title"/>
          </p:nvPr>
        </p:nvSpPr>
        <p:spPr/>
        <p:txBody>
          <a:bodyPr/>
          <a:lstStyle/>
          <a:p>
            <a:r>
              <a:rPr lang="en-CA" dirty="0"/>
              <a:t>Review</a:t>
            </a:r>
          </a:p>
        </p:txBody>
      </p:sp>
      <p:sp>
        <p:nvSpPr>
          <p:cNvPr id="3" name="Text Placeholder 2">
            <a:extLst>
              <a:ext uri="{FF2B5EF4-FFF2-40B4-BE49-F238E27FC236}">
                <a16:creationId xmlns:a16="http://schemas.microsoft.com/office/drawing/2014/main" id="{0AF47200-A0C2-47CE-8B79-63558FB8CE42}"/>
              </a:ext>
            </a:extLst>
          </p:cNvPr>
          <p:cNvSpPr>
            <a:spLocks noGrp="1"/>
          </p:cNvSpPr>
          <p:nvPr>
            <p:ph type="body" idx="13"/>
          </p:nvPr>
        </p:nvSpPr>
        <p:spPr/>
        <p:txBody>
          <a:bodyPr/>
          <a:lstStyle/>
          <a:p>
            <a:r>
              <a:rPr lang="en-CA" dirty="0"/>
              <a:t>What I added</a:t>
            </a:r>
          </a:p>
        </p:txBody>
      </p:sp>
      <p:sp>
        <p:nvSpPr>
          <p:cNvPr id="4" name="Content Placeholder 3">
            <a:extLst>
              <a:ext uri="{FF2B5EF4-FFF2-40B4-BE49-F238E27FC236}">
                <a16:creationId xmlns:a16="http://schemas.microsoft.com/office/drawing/2014/main" id="{76038F7E-1968-4147-8806-58362FDE577B}"/>
              </a:ext>
            </a:extLst>
          </p:cNvPr>
          <p:cNvSpPr>
            <a:spLocks noGrp="1"/>
          </p:cNvSpPr>
          <p:nvPr>
            <p:ph sz="half" idx="1"/>
          </p:nvPr>
        </p:nvSpPr>
        <p:spPr/>
        <p:txBody>
          <a:bodyPr/>
          <a:lstStyle/>
          <a:p>
            <a:r>
              <a:rPr lang="en-CA" dirty="0"/>
              <a:t>Sorting planets</a:t>
            </a:r>
          </a:p>
          <a:p>
            <a:r>
              <a:rPr lang="en-CA" dirty="0"/>
              <a:t>Hovering effects</a:t>
            </a:r>
          </a:p>
        </p:txBody>
      </p:sp>
      <p:sp>
        <p:nvSpPr>
          <p:cNvPr id="9" name="Slide Number Placeholder 8">
            <a:extLst>
              <a:ext uri="{FF2B5EF4-FFF2-40B4-BE49-F238E27FC236}">
                <a16:creationId xmlns:a16="http://schemas.microsoft.com/office/drawing/2014/main" id="{6896A012-C091-47D1-9626-D4821AD200C0}"/>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43051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Few, if any, products on the market help customers like we do</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CUSTOMERS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66% of US consumers spend money on multiple products that only partially resolves their issue</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FINANCIALS</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dirty="0"/>
              <a:t>Millennials account for about a quarter of the $48 billion spent on other products in 2018</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COSTS</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t>Loss of productivity costing consumers thousands of dollars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Customers want something easy to use that helps make their life easier </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Our product makes consumer lives easier, and no other product on the market offers the same features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Gen Z (18-25 years old)</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Simple design that gives customers the targeted information they need</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D1D862-643C-46A1-A5ED-679CEB6DE2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13</TotalTime>
  <Words>928</Words>
  <Application>Microsoft Office PowerPoint</Application>
  <PresentationFormat>Widescreen</PresentationFormat>
  <Paragraphs>329</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Avenir Next LT Pro</vt:lpstr>
      <vt:lpstr>Calibri</vt:lpstr>
      <vt:lpstr>Office Theme</vt:lpstr>
      <vt:lpstr>Planetary Guide Modernization</vt:lpstr>
      <vt:lpstr>Evaluation</vt:lpstr>
      <vt:lpstr>Review</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GRAPHIC</vt:lpstr>
      <vt:lpstr>GROWTH STRATEGY</vt:lpstr>
      <vt:lpstr>TRACTION</vt:lpstr>
      <vt:lpstr>TWO YEAR ACTION PLAN</vt:lpstr>
      <vt:lpstr>FINANCIALS</vt:lpstr>
      <vt:lpstr>MEET THE TEAM</vt:lpstr>
      <vt:lpstr>MEET THE TEAM </vt:lpstr>
      <vt:lpstr>FUNDING</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Alexandre Pineau</dc:creator>
  <cp:lastModifiedBy>Alexandre Pineau</cp:lastModifiedBy>
  <cp:revision>4</cp:revision>
  <dcterms:created xsi:type="dcterms:W3CDTF">2021-10-27T00:42:29Z</dcterms:created>
  <dcterms:modified xsi:type="dcterms:W3CDTF">2021-10-27T01:18:53Z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