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1"/>
  </p:notesMasterIdLst>
  <p:handoutMasterIdLst>
    <p:handoutMasterId r:id="rId32"/>
  </p:handoutMasterIdLst>
  <p:sldIdLst>
    <p:sldId id="256" r:id="rId5"/>
    <p:sldId id="292" r:id="rId6"/>
    <p:sldId id="297" r:id="rId7"/>
    <p:sldId id="296" r:id="rId8"/>
    <p:sldId id="298" r:id="rId9"/>
    <p:sldId id="299" r:id="rId10"/>
    <p:sldId id="277" r:id="rId11"/>
    <p:sldId id="286" r:id="rId12"/>
    <p:sldId id="262" r:id="rId13"/>
    <p:sldId id="263" r:id="rId14"/>
    <p:sldId id="264" r:id="rId15"/>
    <p:sldId id="258" r:id="rId16"/>
    <p:sldId id="278" r:id="rId17"/>
    <p:sldId id="287" r:id="rId18"/>
    <p:sldId id="279" r:id="rId19"/>
    <p:sldId id="268" r:id="rId20"/>
    <p:sldId id="288" r:id="rId21"/>
    <p:sldId id="282" r:id="rId22"/>
    <p:sldId id="271" r:id="rId23"/>
    <p:sldId id="289" r:id="rId24"/>
    <p:sldId id="260" r:id="rId25"/>
    <p:sldId id="272" r:id="rId26"/>
    <p:sldId id="273" r:id="rId27"/>
    <p:sldId id="283" r:id="rId28"/>
    <p:sldId id="275" r:id="rId29"/>
    <p:sldId id="27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AA2D"/>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215" autoAdjust="0"/>
  </p:normalViewPr>
  <p:slideViewPr>
    <p:cSldViewPr snapToGrid="0">
      <p:cViewPr varScale="1">
        <p:scale>
          <a:sx n="114" d="100"/>
          <a:sy n="114" d="100"/>
        </p:scale>
        <p:origin x="414" y="108"/>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20XX</c:v>
                </c:pt>
                <c:pt idx="1">
                  <c:v>20XX</c:v>
                </c:pt>
                <c:pt idx="2">
                  <c:v>20XX</c:v>
                </c:pt>
                <c:pt idx="3">
                  <c:v>20XX</c:v>
                </c:pt>
              </c:strCache>
            </c:strRef>
          </c:cat>
          <c:val>
            <c:numRef>
              <c:f>Sheet1!$B$2:$B$5</c:f>
              <c:numCache>
                <c:formatCode>[$$-409]#,##0</c:formatCode>
                <c:ptCount val="4"/>
                <c:pt idx="0">
                  <c:v>10000</c:v>
                </c:pt>
                <c:pt idx="1">
                  <c:v>20000</c:v>
                </c:pt>
                <c:pt idx="2">
                  <c:v>30000</c:v>
                </c:pt>
                <c:pt idx="3">
                  <c:v>40000</c:v>
                </c:pt>
              </c:numCache>
            </c:numRef>
          </c:val>
          <c:extLst>
            <c:ext xmlns:c16="http://schemas.microsoft.com/office/drawing/2014/chart" uri="{C3380CC4-5D6E-409C-BE32-E72D297353CC}">
              <c16:uniqueId val="{00000000-7D89-4D74-BF0D-F67388E11FB3}"/>
            </c:ext>
          </c:extLst>
        </c:ser>
        <c:dLbls>
          <c:showLegendKey val="0"/>
          <c:showVal val="0"/>
          <c:showCatName val="0"/>
          <c:showSerName val="0"/>
          <c:showPercent val="0"/>
          <c:showBubbleSize val="0"/>
        </c:dLbls>
        <c:gapWidth val="118"/>
        <c:overlap val="-3"/>
        <c:axId val="694597680"/>
        <c:axId val="694598992"/>
      </c:barChart>
      <c:catAx>
        <c:axId val="694597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8992"/>
        <c:crosses val="autoZero"/>
        <c:auto val="1"/>
        <c:lblAlgn val="ctr"/>
        <c:lblOffset val="100"/>
        <c:noMultiLvlLbl val="0"/>
      </c:catAx>
      <c:valAx>
        <c:axId val="694598992"/>
        <c:scaling>
          <c:orientation val="minMax"/>
          <c:max val="40000"/>
        </c:scaling>
        <c:delete val="0"/>
        <c:axPos val="l"/>
        <c:majorGridlines>
          <c:spPr>
            <a:ln w="9525" cap="flat" cmpd="sng" algn="ctr">
              <a:solidFill>
                <a:schemeClr val="tx1">
                  <a:lumMod val="15000"/>
                  <a:lumOff val="8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7680"/>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3"/>
              </a:solidFill>
              <a:ln w="19050">
                <a:noFill/>
              </a:ln>
              <a:effectLst/>
            </c:spPr>
            <c:extLst>
              <c:ext xmlns:c16="http://schemas.microsoft.com/office/drawing/2014/chart" uri="{C3380CC4-5D6E-409C-BE32-E72D297353CC}">
                <c16:uniqueId val="{00000001-3DD9-48FF-9826-9411C26B9C55}"/>
              </c:ext>
            </c:extLst>
          </c:dPt>
          <c:dPt>
            <c:idx val="1"/>
            <c:bubble3D val="0"/>
            <c:spPr>
              <a:solidFill>
                <a:schemeClr val="accent4"/>
              </a:solidFill>
              <a:ln w="19050">
                <a:noFill/>
              </a:ln>
              <a:effectLst/>
            </c:spPr>
            <c:extLst>
              <c:ext xmlns:c16="http://schemas.microsoft.com/office/drawing/2014/chart" uri="{C3380CC4-5D6E-409C-BE32-E72D297353CC}">
                <c16:uniqueId val="{00000003-3DD9-48FF-9826-9411C26B9C55}"/>
              </c:ext>
            </c:extLst>
          </c:dPt>
          <c:dPt>
            <c:idx val="2"/>
            <c:bubble3D val="0"/>
            <c:spPr>
              <a:solidFill>
                <a:schemeClr val="accent5"/>
              </a:solidFill>
              <a:ln w="19050">
                <a:noFill/>
              </a:ln>
              <a:effectLst/>
            </c:spPr>
            <c:extLst>
              <c:ext xmlns:c16="http://schemas.microsoft.com/office/drawing/2014/chart" uri="{C3380CC4-5D6E-409C-BE32-E72D297353CC}">
                <c16:uniqueId val="{00000005-3DD9-48FF-9826-9411C26B9C55}"/>
              </c:ext>
            </c:extLst>
          </c:dPt>
          <c:dPt>
            <c:idx val="3"/>
            <c:bubble3D val="0"/>
            <c:spPr>
              <a:solidFill>
                <a:schemeClr val="accent6"/>
              </a:solidFill>
              <a:ln w="19050">
                <a:noFill/>
              </a:ln>
              <a:effectLst/>
            </c:spPr>
            <c:extLst>
              <c:ext xmlns:c16="http://schemas.microsoft.com/office/drawing/2014/chart" uri="{C3380CC4-5D6E-409C-BE32-E72D297353CC}">
                <c16:uniqueId val="{00000007-3DD9-48FF-9826-9411C26B9C55}"/>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82</c:v>
                </c:pt>
                <c:pt idx="1">
                  <c:v>32</c:v>
                </c:pt>
                <c:pt idx="2">
                  <c:v>14</c:v>
                </c:pt>
                <c:pt idx="3">
                  <c:v>12</c:v>
                </c:pt>
              </c:numCache>
            </c:numRef>
          </c:val>
          <c:extLst>
            <c:ext xmlns:c16="http://schemas.microsoft.com/office/drawing/2014/chart" uri="{C3380CC4-5D6E-409C-BE32-E72D297353CC}">
              <c16:uniqueId val="{00000008-3DD9-48FF-9826-9411C26B9C55}"/>
            </c:ext>
          </c:extLst>
        </c:ser>
        <c:dLbls>
          <c:showLegendKey val="0"/>
          <c:showVal val="0"/>
          <c:showCatName val="0"/>
          <c:showSerName val="0"/>
          <c:showPercent val="0"/>
          <c:showBubbleSize val="0"/>
          <c:showLeaderLines val="1"/>
        </c:dLbls>
        <c:firstSliceAng val="17"/>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10/28/2021</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10/28/2021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15</a:t>
            </a:fld>
            <a:endParaRPr lang="en-US" dirty="0"/>
          </a:p>
        </p:txBody>
      </p:sp>
    </p:spTree>
    <p:extLst>
      <p:ext uri="{BB962C8B-B14F-4D97-AF65-F5344CB8AC3E}">
        <p14:creationId xmlns:p14="http://schemas.microsoft.com/office/powerpoint/2010/main" val="1648291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2.svg"/><Relationship Id="rId7" Type="http://schemas.openxmlformats.org/officeDocument/2006/relationships/image" Target="../media/image36.svg"/><Relationship Id="rId2" Type="http://schemas.openxmlformats.org/officeDocument/2006/relationships/image" Target="../media/image31.png"/><Relationship Id="rId1" Type="http://schemas.openxmlformats.org/officeDocument/2006/relationships/slideLayout" Target="../slideLayouts/slideLayout8.xml"/><Relationship Id="rId6" Type="http://schemas.openxmlformats.org/officeDocument/2006/relationships/image" Target="../media/image35.png"/><Relationship Id="rId5" Type="http://schemas.openxmlformats.org/officeDocument/2006/relationships/image" Target="../media/image34.sv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17.xml"/><Relationship Id="rId5" Type="http://schemas.openxmlformats.org/officeDocument/2006/relationships/image" Target="../media/image40.jpeg"/><Relationship Id="rId4" Type="http://schemas.openxmlformats.org/officeDocument/2006/relationships/image" Target="../media/image39.jpeg"/></Relationships>
</file>

<file path=ppt/slides/_rels/slide23.xml.rels><?xml version="1.0" encoding="UTF-8" standalone="yes"?>
<Relationships xmlns="http://schemas.openxmlformats.org/package/2006/relationships"><Relationship Id="rId8" Type="http://schemas.openxmlformats.org/officeDocument/2006/relationships/image" Target="../media/image47.jpeg"/><Relationship Id="rId3" Type="http://schemas.openxmlformats.org/officeDocument/2006/relationships/image" Target="../media/image42.jpe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18.xml"/><Relationship Id="rId6" Type="http://schemas.openxmlformats.org/officeDocument/2006/relationships/image" Target="../media/image45.jpeg"/><Relationship Id="rId5" Type="http://schemas.openxmlformats.org/officeDocument/2006/relationships/image" Target="../media/image44.jpeg"/><Relationship Id="rId4" Type="http://schemas.openxmlformats.org/officeDocument/2006/relationships/image" Target="../media/image43.jpeg"/><Relationship Id="rId9" Type="http://schemas.openxmlformats.org/officeDocument/2006/relationships/image" Target="../media/image48.png"/></Relationships>
</file>

<file path=ppt/slides/_rels/slide24.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chart" Target="../charts/chart2.xml"/><Relationship Id="rId1" Type="http://schemas.openxmlformats.org/officeDocument/2006/relationships/slideLayout" Target="../slideLayouts/slideLayout19.xml"/><Relationship Id="rId6" Type="http://schemas.openxmlformats.org/officeDocument/2006/relationships/image" Target="../media/image52.svg"/><Relationship Id="rId5" Type="http://schemas.openxmlformats.org/officeDocument/2006/relationships/image" Target="../media/image51.png"/><Relationship Id="rId10" Type="http://schemas.openxmlformats.org/officeDocument/2006/relationships/image" Target="../media/image56.svg"/><Relationship Id="rId4" Type="http://schemas.openxmlformats.org/officeDocument/2006/relationships/image" Target="../media/image50.svg"/><Relationship Id="rId9" Type="http://schemas.openxmlformats.org/officeDocument/2006/relationships/image" Target="../media/image5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5259897" y="1122363"/>
            <a:ext cx="6311167" cy="2387600"/>
          </a:xfrm>
        </p:spPr>
        <p:txBody>
          <a:bodyPr>
            <a:normAutofit fontScale="90000"/>
          </a:bodyPr>
          <a:lstStyle/>
          <a:p>
            <a:r>
              <a:rPr lang="en-US" dirty="0"/>
              <a:t>Planetary Guide Modernization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5672280" y="3711095"/>
            <a:ext cx="5486400" cy="1655762"/>
          </a:xfrm>
        </p:spPr>
        <p:txBody>
          <a:bodyPr/>
          <a:lstStyle/>
          <a:p>
            <a:r>
              <a:rPr lang="en-US" dirty="0"/>
              <a:t>Alexandre Pineau</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400" y="896112"/>
            <a:ext cx="6800850" cy="1325880"/>
          </a:xfrm>
        </p:spPr>
        <p:txBody>
          <a:bodyPr/>
          <a:lstStyle/>
          <a:p>
            <a:r>
              <a:rPr lang="en-US" dirty="0"/>
              <a:t>PRODUCT OVERVIEW</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914400" y="2084832"/>
            <a:ext cx="3200400" cy="365760"/>
          </a:xfrm>
        </p:spPr>
        <p:txBody>
          <a:bodyPr/>
          <a:lstStyle/>
          <a:p>
            <a:r>
              <a:rPr lang="en-US" dirty="0"/>
              <a:t>UNIQUE</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14400" y="2496312"/>
            <a:ext cx="3200400" cy="1188720"/>
          </a:xfrm>
        </p:spPr>
        <p:txBody>
          <a:bodyPr vert="horz" lIns="91440" tIns="45720" rIns="91440" bIns="45720" rtlCol="0" anchor="t">
            <a:normAutofit/>
          </a:bodyPr>
          <a:lstStyle/>
          <a:p>
            <a:r>
              <a:rPr lang="en-ZA" dirty="0"/>
              <a:t>Only product specifically dedicated to this niche market</a:t>
            </a:r>
          </a:p>
        </p:txBody>
      </p:sp>
      <p:sp>
        <p:nvSpPr>
          <p:cNvPr id="24" name="Text Placeholder 23">
            <a:extLst>
              <a:ext uri="{FF2B5EF4-FFF2-40B4-BE49-F238E27FC236}">
                <a16:creationId xmlns:a16="http://schemas.microsoft.com/office/drawing/2014/main" id="{4F05CFBF-1A7F-4C99-9321-EF2EF7BEF771}"/>
              </a:ext>
            </a:extLst>
          </p:cNvPr>
          <p:cNvSpPr>
            <a:spLocks noGrp="1"/>
          </p:cNvSpPr>
          <p:nvPr>
            <p:ph type="body" sz="quarter" idx="16"/>
          </p:nvPr>
        </p:nvSpPr>
        <p:spPr>
          <a:xfrm>
            <a:off x="4538277" y="2084832"/>
            <a:ext cx="3200400" cy="365760"/>
          </a:xfrm>
        </p:spPr>
        <p:txBody>
          <a:bodyPr/>
          <a:lstStyle/>
          <a:p>
            <a:r>
              <a:rPr lang="en-US" dirty="0"/>
              <a:t>TESTED</a:t>
            </a:r>
          </a:p>
        </p:txBody>
      </p:sp>
      <p:sp>
        <p:nvSpPr>
          <p:cNvPr id="22" name="Text Placeholder 21">
            <a:extLst>
              <a:ext uri="{FF2B5EF4-FFF2-40B4-BE49-F238E27FC236}">
                <a16:creationId xmlns:a16="http://schemas.microsoft.com/office/drawing/2014/main" id="{90EE4EC2-315F-4BCE-91FD-64A3D3AF94D2}"/>
              </a:ext>
            </a:extLst>
          </p:cNvPr>
          <p:cNvSpPr>
            <a:spLocks noGrp="1"/>
          </p:cNvSpPr>
          <p:nvPr>
            <p:ph type="body" sz="quarter" idx="14"/>
          </p:nvPr>
        </p:nvSpPr>
        <p:spPr>
          <a:xfrm>
            <a:off x="4535424" y="2496312"/>
            <a:ext cx="3200400" cy="1188720"/>
          </a:xfrm>
        </p:spPr>
        <p:txBody>
          <a:bodyPr/>
          <a:lstStyle/>
          <a:p>
            <a:r>
              <a:rPr lang="en-ZA" dirty="0"/>
              <a:t>Conducted testing with college students in the area</a:t>
            </a:r>
          </a:p>
        </p:txBody>
      </p:sp>
      <p:sp>
        <p:nvSpPr>
          <p:cNvPr id="27" name="Text Placeholder 26">
            <a:extLst>
              <a:ext uri="{FF2B5EF4-FFF2-40B4-BE49-F238E27FC236}">
                <a16:creationId xmlns:a16="http://schemas.microsoft.com/office/drawing/2014/main" id="{8385ECC2-8A21-4825-96AB-97E7C4FB9A1A}"/>
              </a:ext>
            </a:extLst>
          </p:cNvPr>
          <p:cNvSpPr>
            <a:spLocks noGrp="1"/>
          </p:cNvSpPr>
          <p:nvPr>
            <p:ph type="body" sz="quarter" idx="19"/>
          </p:nvPr>
        </p:nvSpPr>
        <p:spPr>
          <a:xfrm>
            <a:off x="914400" y="3840480"/>
            <a:ext cx="3200400" cy="365760"/>
          </a:xfrm>
        </p:spPr>
        <p:txBody>
          <a:bodyPr/>
          <a:lstStyle/>
          <a:p>
            <a:r>
              <a:rPr lang="en-US" dirty="0"/>
              <a:t>FIRST TO MARKET</a:t>
            </a:r>
          </a:p>
        </p:txBody>
      </p:sp>
      <p:sp>
        <p:nvSpPr>
          <p:cNvPr id="25" name="Text Placeholder 24">
            <a:extLst>
              <a:ext uri="{FF2B5EF4-FFF2-40B4-BE49-F238E27FC236}">
                <a16:creationId xmlns:a16="http://schemas.microsoft.com/office/drawing/2014/main" id="{A8113FBA-9114-48D1-A189-9A1B7ABCF38A}"/>
              </a:ext>
            </a:extLst>
          </p:cNvPr>
          <p:cNvSpPr>
            <a:spLocks noGrp="1"/>
          </p:cNvSpPr>
          <p:nvPr>
            <p:ph type="body" sz="quarter" idx="17"/>
          </p:nvPr>
        </p:nvSpPr>
        <p:spPr>
          <a:xfrm>
            <a:off x="914400" y="4251960"/>
            <a:ext cx="3200400" cy="1143000"/>
          </a:xfrm>
        </p:spPr>
        <p:txBody>
          <a:bodyPr/>
          <a:lstStyle/>
          <a:p>
            <a:r>
              <a:rPr lang="en-ZA" dirty="0"/>
              <a:t>First beautifully designed product that's both stylish and functional</a:t>
            </a:r>
          </a:p>
          <a:p>
            <a:endParaRPr lang="en-US" dirty="0"/>
          </a:p>
        </p:txBody>
      </p:sp>
      <p:sp>
        <p:nvSpPr>
          <p:cNvPr id="28" name="Text Placeholder 27">
            <a:extLst>
              <a:ext uri="{FF2B5EF4-FFF2-40B4-BE49-F238E27FC236}">
                <a16:creationId xmlns:a16="http://schemas.microsoft.com/office/drawing/2014/main" id="{9BB8B2E0-57A3-43A4-859A-28669F14F8FE}"/>
              </a:ext>
            </a:extLst>
          </p:cNvPr>
          <p:cNvSpPr>
            <a:spLocks noGrp="1"/>
          </p:cNvSpPr>
          <p:nvPr>
            <p:ph type="body" sz="quarter" idx="20"/>
          </p:nvPr>
        </p:nvSpPr>
        <p:spPr>
          <a:xfrm>
            <a:off x="4535424" y="3840480"/>
            <a:ext cx="3200400" cy="365760"/>
          </a:xfrm>
        </p:spPr>
        <p:txBody>
          <a:bodyPr/>
          <a:lstStyle/>
          <a:p>
            <a:r>
              <a:rPr lang="en-ZA" dirty="0"/>
              <a:t>AUTHENTIC</a:t>
            </a:r>
            <a:endParaRPr lang="en-US" dirty="0"/>
          </a:p>
        </p:txBody>
      </p:sp>
      <p:sp>
        <p:nvSpPr>
          <p:cNvPr id="26" name="Text Placeholder 25">
            <a:extLst>
              <a:ext uri="{FF2B5EF4-FFF2-40B4-BE49-F238E27FC236}">
                <a16:creationId xmlns:a16="http://schemas.microsoft.com/office/drawing/2014/main" id="{E6AB6387-E6AE-46CB-8500-4F11FA6B44BA}"/>
              </a:ext>
            </a:extLst>
          </p:cNvPr>
          <p:cNvSpPr>
            <a:spLocks noGrp="1"/>
          </p:cNvSpPr>
          <p:nvPr>
            <p:ph type="body" sz="quarter" idx="18"/>
          </p:nvPr>
        </p:nvSpPr>
        <p:spPr>
          <a:xfrm>
            <a:off x="4535424" y="4251960"/>
            <a:ext cx="3200400" cy="1143000"/>
          </a:xfrm>
        </p:spPr>
        <p:txBody>
          <a:bodyPr/>
          <a:lstStyle/>
          <a:p>
            <a:r>
              <a:rPr lang="en-ZA" dirty="0"/>
              <a:t>Designed with the help and input of experts in the field </a:t>
            </a:r>
          </a:p>
        </p:txBody>
      </p:sp>
      <p:sp>
        <p:nvSpPr>
          <p:cNvPr id="3" name="Date Placeholder 2">
            <a:extLst>
              <a:ext uri="{FF2B5EF4-FFF2-40B4-BE49-F238E27FC236}">
                <a16:creationId xmlns:a16="http://schemas.microsoft.com/office/drawing/2014/main" id="{54E3FF72-DB34-4BB6-A010-93B275EE274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CA13291-3BED-433C-95D4-9FD6E2828B1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627911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dirty="0"/>
              <a:t>PRODUCT BENEFITS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3"/>
          </p:nvPr>
        </p:nvSpPr>
        <p:spPr>
          <a:xfrm>
            <a:off x="914400" y="2206377"/>
            <a:ext cx="6800850" cy="3840480"/>
          </a:xfrm>
        </p:spPr>
        <p:txBody>
          <a:bodyPr vert="horz" lIns="91440" tIns="45720" rIns="91440" bIns="45720" rtlCol="0" anchor="t">
            <a:normAutofit/>
          </a:bodyPr>
          <a:lstStyle/>
          <a:p>
            <a:r>
              <a:rPr lang="en-ZA" dirty="0"/>
              <a:t>Cool and stylish product</a:t>
            </a:r>
          </a:p>
          <a:p>
            <a:r>
              <a:rPr lang="en-ZA" noProof="1"/>
              <a:t>Areas for community connections </a:t>
            </a:r>
          </a:p>
          <a:p>
            <a:r>
              <a:rPr lang="en-ZA" noProof="1"/>
              <a:t>Online store and market swap</a:t>
            </a:r>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605937" y="1098339"/>
            <a:ext cx="5099392" cy="2264112"/>
          </a:xfrm>
        </p:spPr>
        <p:txBody>
          <a:bodyPr/>
          <a:lstStyle/>
          <a:p>
            <a:r>
              <a:rPr lang="en-US" dirty="0"/>
              <a:t>COMPANY OVERVIEW</a:t>
            </a:r>
          </a:p>
        </p:txBody>
      </p:sp>
      <p:sp>
        <p:nvSpPr>
          <p:cNvPr id="3" name="Date Placeholder 2">
            <a:extLst>
              <a:ext uri="{FF2B5EF4-FFF2-40B4-BE49-F238E27FC236}">
                <a16:creationId xmlns:a16="http://schemas.microsoft.com/office/drawing/2014/main" id="{B41BEFCB-C2E8-4F6F-B4E4-FDD52E2041BF}"/>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92078759-3A2F-49C4-A46E-BF94133C0D22}"/>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707789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552574" y="896112"/>
            <a:ext cx="9725026" cy="1325880"/>
          </a:xfrm>
        </p:spPr>
        <p:txBody>
          <a:bodyPr/>
          <a:lstStyle/>
          <a:p>
            <a:r>
              <a:rPr lang="en-ZA" dirty="0"/>
              <a:t>BUSINESS MODEL</a:t>
            </a:r>
          </a:p>
        </p:txBody>
      </p:sp>
      <p:pic>
        <p:nvPicPr>
          <p:cNvPr id="43" name="Online Image Placeholder 42" descr="Research outline">
            <a:extLst>
              <a:ext uri="{FF2B5EF4-FFF2-40B4-BE49-F238E27FC236}">
                <a16:creationId xmlns:a16="http://schemas.microsoft.com/office/drawing/2014/main" id="{76CE5C81-A86F-4C82-AE52-FE744077859B}"/>
              </a:ext>
            </a:extLst>
          </p:cNvPr>
          <p:cNvPicPr>
            <a:picLocks noGrp="1" noChangeAspect="1"/>
          </p:cNvPicPr>
          <p:nvPr>
            <p:ph type="clipArt" sz="quarter" idx="18"/>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69641" y="2184400"/>
            <a:ext cx="914400" cy="914400"/>
          </a:xfrm>
        </p:spPr>
      </p:pic>
      <p:pic>
        <p:nvPicPr>
          <p:cNvPr id="55" name="Online Image Placeholder 54" descr="Group success with solid fill">
            <a:extLst>
              <a:ext uri="{FF2B5EF4-FFF2-40B4-BE49-F238E27FC236}">
                <a16:creationId xmlns:a16="http://schemas.microsoft.com/office/drawing/2014/main" id="{236942CE-38CE-4E5D-9773-5224E03D4C0A}"/>
              </a:ext>
            </a:extLst>
          </p:cNvPr>
          <p:cNvPicPr>
            <a:picLocks noGrp="1" noChangeAspect="1"/>
          </p:cNvPicPr>
          <p:nvPr>
            <p:ph type="clipArt" sz="quarter" idx="19"/>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60930" y="2184654"/>
            <a:ext cx="914400" cy="914400"/>
          </a:xfrm>
        </p:spPr>
      </p:pic>
      <p:pic>
        <p:nvPicPr>
          <p:cNvPr id="57" name="Online Image Placeholder 56" descr="Repeat with solid fill">
            <a:extLst>
              <a:ext uri="{FF2B5EF4-FFF2-40B4-BE49-F238E27FC236}">
                <a16:creationId xmlns:a16="http://schemas.microsoft.com/office/drawing/2014/main" id="{353E75F9-0061-4D63-BFE6-6462C5C0E351}"/>
              </a:ext>
            </a:extLst>
          </p:cNvPr>
          <p:cNvPicPr>
            <a:picLocks noGrp="1" noChangeAspect="1"/>
          </p:cNvPicPr>
          <p:nvPr>
            <p:ph type="clipArt" sz="quarter" idx="20"/>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39445" y="2184400"/>
            <a:ext cx="914400" cy="914400"/>
          </a:xfrm>
        </p:spPr>
      </p:pic>
      <p:sp>
        <p:nvSpPr>
          <p:cNvPr id="6" name="Text Placeholder 5">
            <a:extLst>
              <a:ext uri="{FF2B5EF4-FFF2-40B4-BE49-F238E27FC236}">
                <a16:creationId xmlns:a16="http://schemas.microsoft.com/office/drawing/2014/main" id="{3EF7E5E6-2411-4199-BA08-EF574433C585}"/>
              </a:ext>
            </a:extLst>
          </p:cNvPr>
          <p:cNvSpPr>
            <a:spLocks noGrp="1"/>
          </p:cNvSpPr>
          <p:nvPr>
            <p:ph type="body" idx="13"/>
          </p:nvPr>
        </p:nvSpPr>
        <p:spPr>
          <a:xfrm>
            <a:off x="1555241" y="3366741"/>
            <a:ext cx="2743200" cy="457200"/>
          </a:xfrm>
        </p:spPr>
        <p:txBody>
          <a:bodyPr/>
          <a:lstStyle/>
          <a:p>
            <a:r>
              <a:rPr lang="en-US" dirty="0"/>
              <a:t>RESEARCH</a:t>
            </a:r>
          </a:p>
        </p:txBody>
      </p:sp>
      <p:sp>
        <p:nvSpPr>
          <p:cNvPr id="3" name="Content Placeholder 2">
            <a:extLst>
              <a:ext uri="{FF2B5EF4-FFF2-40B4-BE49-F238E27FC236}">
                <a16:creationId xmlns:a16="http://schemas.microsoft.com/office/drawing/2014/main" id="{D026614D-21E6-483C-8FE2-C9CF4346C75C}"/>
              </a:ext>
            </a:extLst>
          </p:cNvPr>
          <p:cNvSpPr>
            <a:spLocks noGrp="1"/>
          </p:cNvSpPr>
          <p:nvPr>
            <p:ph sz="half" idx="1"/>
          </p:nvPr>
        </p:nvSpPr>
        <p:spPr>
          <a:xfrm>
            <a:off x="1555241" y="3901419"/>
            <a:ext cx="2743200" cy="2103120"/>
          </a:xfrm>
        </p:spPr>
        <p:txBody>
          <a:bodyPr/>
          <a:lstStyle/>
          <a:p>
            <a:r>
              <a:rPr lang="en-ZA" noProof="1"/>
              <a:t>We based our research on market trends and social media</a:t>
            </a:r>
          </a:p>
          <a:p>
            <a:endParaRPr lang="en-US" dirty="0"/>
          </a:p>
        </p:txBody>
      </p:sp>
      <p:sp>
        <p:nvSpPr>
          <p:cNvPr id="8" name="Text Placeholder 7">
            <a:extLst>
              <a:ext uri="{FF2B5EF4-FFF2-40B4-BE49-F238E27FC236}">
                <a16:creationId xmlns:a16="http://schemas.microsoft.com/office/drawing/2014/main" id="{CEC37629-42BA-462B-B066-292B3B37327E}"/>
              </a:ext>
            </a:extLst>
          </p:cNvPr>
          <p:cNvSpPr>
            <a:spLocks noGrp="1"/>
          </p:cNvSpPr>
          <p:nvPr>
            <p:ph type="body" idx="15"/>
          </p:nvPr>
        </p:nvSpPr>
        <p:spPr>
          <a:xfrm>
            <a:off x="5046530" y="3359890"/>
            <a:ext cx="2743200" cy="457200"/>
          </a:xfrm>
        </p:spPr>
        <p:txBody>
          <a:bodyPr/>
          <a:lstStyle/>
          <a:p>
            <a:r>
              <a:rPr lang="en-US" dirty="0"/>
              <a:t>ABSTRACT</a:t>
            </a:r>
          </a:p>
        </p:txBody>
      </p:sp>
      <p:sp>
        <p:nvSpPr>
          <p:cNvPr id="7" name="Content Placeholder 6">
            <a:extLst>
              <a:ext uri="{FF2B5EF4-FFF2-40B4-BE49-F238E27FC236}">
                <a16:creationId xmlns:a16="http://schemas.microsoft.com/office/drawing/2014/main" id="{E6614090-4A8B-46A2-BCB9-23379FE06BFA}"/>
              </a:ext>
            </a:extLst>
          </p:cNvPr>
          <p:cNvSpPr>
            <a:spLocks noGrp="1"/>
          </p:cNvSpPr>
          <p:nvPr>
            <p:ph sz="half" idx="14"/>
          </p:nvPr>
        </p:nvSpPr>
        <p:spPr>
          <a:xfrm>
            <a:off x="5046530" y="3894568"/>
            <a:ext cx="2743200" cy="2103120"/>
          </a:xfrm>
        </p:spPr>
        <p:txBody>
          <a:bodyPr/>
          <a:lstStyle/>
          <a:p>
            <a:r>
              <a:rPr lang="en-ZA" noProof="1"/>
              <a:t>We believe people need more products specifically dedicated to this niche market</a:t>
            </a:r>
          </a:p>
          <a:p>
            <a:endParaRPr lang="en-US" dirty="0"/>
          </a:p>
        </p:txBody>
      </p:sp>
      <p:sp>
        <p:nvSpPr>
          <p:cNvPr id="5" name="Text Placeholder 4">
            <a:extLst>
              <a:ext uri="{FF2B5EF4-FFF2-40B4-BE49-F238E27FC236}">
                <a16:creationId xmlns:a16="http://schemas.microsoft.com/office/drawing/2014/main" id="{771AD60F-B816-490D-81D4-73DD13910439}"/>
              </a:ext>
            </a:extLst>
          </p:cNvPr>
          <p:cNvSpPr>
            <a:spLocks noGrp="1"/>
          </p:cNvSpPr>
          <p:nvPr>
            <p:ph type="body" sz="quarter" idx="3"/>
          </p:nvPr>
        </p:nvSpPr>
        <p:spPr>
          <a:xfrm>
            <a:off x="8525045" y="3364836"/>
            <a:ext cx="2743200" cy="457200"/>
          </a:xfrm>
        </p:spPr>
        <p:txBody>
          <a:bodyPr/>
          <a:lstStyle/>
          <a:p>
            <a:r>
              <a:rPr lang="en-US" dirty="0"/>
              <a:t>DESIGN</a:t>
            </a:r>
          </a:p>
        </p:txBody>
      </p:sp>
      <p:sp>
        <p:nvSpPr>
          <p:cNvPr id="4" name="Content Placeholder 3">
            <a:extLst>
              <a:ext uri="{FF2B5EF4-FFF2-40B4-BE49-F238E27FC236}">
                <a16:creationId xmlns:a16="http://schemas.microsoft.com/office/drawing/2014/main" id="{FA5B6D57-2EB5-41BE-ACA0-29F300D5F21B}"/>
              </a:ext>
            </a:extLst>
          </p:cNvPr>
          <p:cNvSpPr>
            <a:spLocks noGrp="1"/>
          </p:cNvSpPr>
          <p:nvPr>
            <p:ph sz="half" idx="2"/>
          </p:nvPr>
        </p:nvSpPr>
        <p:spPr>
          <a:xfrm>
            <a:off x="8525045" y="3901419"/>
            <a:ext cx="2743200" cy="2103120"/>
          </a:xfrm>
        </p:spPr>
        <p:txBody>
          <a:bodyPr/>
          <a:lstStyle/>
          <a:p>
            <a:r>
              <a:rPr lang="en-ZA" noProof="1"/>
              <a:t>Minimalist and easy to use </a:t>
            </a:r>
          </a:p>
        </p:txBody>
      </p:sp>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a:xfrm>
            <a:off x="1554480" y="6353175"/>
            <a:ext cx="1097280" cy="365125"/>
          </a:xfrm>
        </p:spPr>
        <p:txBody>
          <a:bodyPr/>
          <a:lstStyle/>
          <a:p>
            <a:r>
              <a:rPr lang="en-US" dirty="0"/>
              <a:t>20XX</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2069393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3044952" y="898524"/>
            <a:ext cx="8232648" cy="1325880"/>
          </a:xfrm>
        </p:spPr>
        <p:txBody>
          <a:bodyPr/>
          <a:lstStyle/>
          <a:p>
            <a:r>
              <a:rPr lang="en-US" dirty="0"/>
              <a:t>MARKET OVERVIEW</a:t>
            </a:r>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idx="13"/>
          </p:nvPr>
        </p:nvSpPr>
        <p:spPr>
          <a:xfrm>
            <a:off x="3044952" y="2423160"/>
            <a:ext cx="2468880" cy="457200"/>
          </a:xfrm>
        </p:spPr>
        <p:txBody>
          <a:bodyPr/>
          <a:lstStyle/>
          <a:p>
            <a:r>
              <a:rPr lang="en-ZA" dirty="0"/>
              <a:t>$3B</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type="body" sz="quarter" idx="16"/>
          </p:nvPr>
        </p:nvSpPr>
        <p:spPr>
          <a:xfrm>
            <a:off x="3048000" y="2889504"/>
            <a:ext cx="2468880" cy="2743200"/>
          </a:xfrm>
        </p:spPr>
        <p:txBody>
          <a:bodyPr vert="horz" lIns="91440" tIns="45720" rIns="91440" bIns="45720" rtlCol="0" anchor="t">
            <a:normAutofit/>
          </a:bodyPr>
          <a:lstStyle/>
          <a:p>
            <a:r>
              <a:rPr lang="en-ZA" dirty="0"/>
              <a:t>Opportunity to build</a:t>
            </a:r>
          </a:p>
          <a:p>
            <a:r>
              <a:rPr lang="en-ZA" dirty="0"/>
              <a:t>Fully inclusive market</a:t>
            </a:r>
          </a:p>
          <a:p>
            <a:r>
              <a:rPr lang="en-ZA" dirty="0"/>
              <a:t>Total addressable market</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5"/>
          </p:nvPr>
        </p:nvSpPr>
        <p:spPr>
          <a:xfrm>
            <a:off x="5926836" y="2423160"/>
            <a:ext cx="2468880" cy="457200"/>
          </a:xfrm>
        </p:spPr>
        <p:txBody>
          <a:bodyPr vert="horz" lIns="91440" tIns="45720" rIns="91440" bIns="45720" rtlCol="0" anchor="t">
            <a:normAutofit/>
          </a:bodyPr>
          <a:lstStyle/>
          <a:p>
            <a:r>
              <a:rPr lang="en-ZA" noProof="1"/>
              <a:t>$2B</a:t>
            </a:r>
          </a:p>
        </p:txBody>
      </p:sp>
      <p:sp>
        <p:nvSpPr>
          <p:cNvPr id="3" name="Text Placeholder 2">
            <a:extLst>
              <a:ext uri="{FF2B5EF4-FFF2-40B4-BE49-F238E27FC236}">
                <a16:creationId xmlns:a16="http://schemas.microsoft.com/office/drawing/2014/main" id="{C37B42F1-D776-4124-8B16-57F2D738E61B}"/>
              </a:ext>
            </a:extLst>
          </p:cNvPr>
          <p:cNvSpPr>
            <a:spLocks noGrp="1"/>
          </p:cNvSpPr>
          <p:nvPr>
            <p:ph type="body" sz="quarter" idx="17"/>
          </p:nvPr>
        </p:nvSpPr>
        <p:spPr>
          <a:xfrm>
            <a:off x="5926836" y="2889504"/>
            <a:ext cx="2468880" cy="2743200"/>
          </a:xfrm>
        </p:spPr>
        <p:txBody>
          <a:bodyPr/>
          <a:lstStyle/>
          <a:p>
            <a:r>
              <a:rPr lang="en-US" noProof="1"/>
              <a:t>Freedom to invent</a:t>
            </a:r>
            <a:endParaRPr lang="en-US" dirty="0"/>
          </a:p>
          <a:p>
            <a:r>
              <a:rPr lang="en-ZA" noProof="1"/>
              <a:t>Selectively inclusive market</a:t>
            </a:r>
          </a:p>
          <a:p>
            <a:r>
              <a:rPr lang="en-ZA" noProof="1"/>
              <a:t>Serviceable available market</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sz="quarter" idx="3"/>
          </p:nvPr>
        </p:nvSpPr>
        <p:spPr>
          <a:xfrm>
            <a:off x="8808720" y="2423160"/>
            <a:ext cx="2468880" cy="457200"/>
          </a:xfrm>
        </p:spPr>
        <p:txBody>
          <a:bodyPr/>
          <a:lstStyle/>
          <a:p>
            <a:r>
              <a:rPr lang="en-ZA" dirty="0"/>
              <a:t>$1B</a:t>
            </a:r>
          </a:p>
        </p:txBody>
      </p:sp>
      <p:sp>
        <p:nvSpPr>
          <p:cNvPr id="8" name="Text Placeholder 7">
            <a:extLst>
              <a:ext uri="{FF2B5EF4-FFF2-40B4-BE49-F238E27FC236}">
                <a16:creationId xmlns:a16="http://schemas.microsoft.com/office/drawing/2014/main" id="{C9E6EB39-B15D-4FE6-A30D-18F0F416CC9D}"/>
              </a:ext>
            </a:extLst>
          </p:cNvPr>
          <p:cNvSpPr>
            <a:spLocks noGrp="1"/>
          </p:cNvSpPr>
          <p:nvPr>
            <p:ph type="body" sz="quarter" idx="18"/>
          </p:nvPr>
        </p:nvSpPr>
        <p:spPr>
          <a:xfrm>
            <a:off x="8808720" y="2889504"/>
            <a:ext cx="2468880" cy="2743200"/>
          </a:xfrm>
        </p:spPr>
        <p:txBody>
          <a:bodyPr/>
          <a:lstStyle/>
          <a:p>
            <a:r>
              <a:rPr lang="en-ZA" noProof="1"/>
              <a:t>Few competitors</a:t>
            </a:r>
          </a:p>
          <a:p>
            <a:r>
              <a:rPr lang="en-ZA" noProof="1"/>
              <a:t>Specifically targeted market</a:t>
            </a:r>
          </a:p>
          <a:p>
            <a:r>
              <a:rPr lang="en-ZA" noProof="1"/>
              <a:t>Serviceable obtainable market</a:t>
            </a:r>
            <a:endParaRPr lang="en-ZA" dirty="0"/>
          </a:p>
        </p:txBody>
      </p:sp>
      <p:sp>
        <p:nvSpPr>
          <p:cNvPr id="12" name="Date Placeholder 11">
            <a:extLst>
              <a:ext uri="{FF2B5EF4-FFF2-40B4-BE49-F238E27FC236}">
                <a16:creationId xmlns:a16="http://schemas.microsoft.com/office/drawing/2014/main" id="{F1D4EAB4-6E8F-44AD-A635-F321DC9478A1}"/>
              </a:ext>
            </a:extLst>
          </p:cNvPr>
          <p:cNvSpPr>
            <a:spLocks noGrp="1"/>
          </p:cNvSpPr>
          <p:nvPr>
            <p:ph type="dt" sz="half" idx="10"/>
          </p:nvPr>
        </p:nvSpPr>
        <p:spPr>
          <a:xfrm>
            <a:off x="3044952" y="6353175"/>
            <a:ext cx="1097280" cy="365125"/>
          </a:xfrm>
        </p:spPr>
        <p:txBody>
          <a:bodyPr/>
          <a:lstStyle/>
          <a:p>
            <a:r>
              <a:rPr lang="en-US" dirty="0"/>
              <a:t>20XX</a:t>
            </a:r>
          </a:p>
        </p:txBody>
      </p:sp>
      <p:sp>
        <p:nvSpPr>
          <p:cNvPr id="13" name="Footer Placeholder 12">
            <a:extLst>
              <a:ext uri="{FF2B5EF4-FFF2-40B4-BE49-F238E27FC236}">
                <a16:creationId xmlns:a16="http://schemas.microsoft.com/office/drawing/2014/main" id="{1B3EC7D9-8DEA-4D02-9A04-30C73A63FB23}"/>
              </a:ext>
            </a:extLst>
          </p:cNvPr>
          <p:cNvSpPr>
            <a:spLocks noGrp="1"/>
          </p:cNvSpPr>
          <p:nvPr>
            <p:ph type="ftr" sz="quarter" idx="11"/>
          </p:nvPr>
        </p:nvSpPr>
        <p:spPr>
          <a:xfrm>
            <a:off x="6489763" y="6350000"/>
            <a:ext cx="2286000" cy="365125"/>
          </a:xfrm>
        </p:spPr>
        <p:txBody>
          <a:bodyPr/>
          <a:lstStyle/>
          <a:p>
            <a:r>
              <a:rPr lang="en-US" dirty="0"/>
              <a:t>Pitch deck title</a:t>
            </a:r>
          </a:p>
        </p:txBody>
      </p:sp>
      <p:sp>
        <p:nvSpPr>
          <p:cNvPr id="14" name="Slide Number Placeholder 13">
            <a:extLst>
              <a:ext uri="{FF2B5EF4-FFF2-40B4-BE49-F238E27FC236}">
                <a16:creationId xmlns:a16="http://schemas.microsoft.com/office/drawing/2014/main" id="{B6D5B665-A640-4C90-A812-51AFE038FDF2}"/>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1672070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a:xfrm>
            <a:off x="1552574" y="896111"/>
            <a:ext cx="10182226" cy="1325880"/>
          </a:xfrm>
        </p:spPr>
        <p:txBody>
          <a:bodyPr>
            <a:normAutofit/>
          </a:bodyPr>
          <a:lstStyle/>
          <a:p>
            <a:r>
              <a:rPr lang="en-ZA" dirty="0"/>
              <a:t>MARKET COMPARISON</a:t>
            </a:r>
          </a:p>
        </p:txBody>
      </p:sp>
      <p:sp>
        <p:nvSpPr>
          <p:cNvPr id="3" name="Text Placeholder 2">
            <a:extLst>
              <a:ext uri="{FF2B5EF4-FFF2-40B4-BE49-F238E27FC236}">
                <a16:creationId xmlns:a16="http://schemas.microsoft.com/office/drawing/2014/main" id="{082463A9-91ED-406C-A142-DF9DBB5C018D}"/>
              </a:ext>
            </a:extLst>
          </p:cNvPr>
          <p:cNvSpPr>
            <a:spLocks noGrp="1"/>
          </p:cNvSpPr>
          <p:nvPr>
            <p:ph type="body" sz="quarter" idx="21"/>
          </p:nvPr>
        </p:nvSpPr>
        <p:spPr>
          <a:xfrm>
            <a:off x="1380744" y="2203704"/>
            <a:ext cx="1463040" cy="785812"/>
          </a:xfrm>
        </p:spPr>
        <p:txBody>
          <a:bodyPr vert="horz" lIns="91440" tIns="45720" rIns="91440" bIns="45720" rtlCol="0" anchor="ctr" anchorCtr="0">
            <a:normAutofit/>
          </a:bodyPr>
          <a:lstStyle/>
          <a:p>
            <a:r>
              <a:rPr lang="en-ZA" dirty="0"/>
              <a:t>$3B</a:t>
            </a:r>
            <a:endParaRPr lang="en-US" dirty="0"/>
          </a:p>
        </p:txBody>
      </p:sp>
      <p:sp>
        <p:nvSpPr>
          <p:cNvPr id="26" name="Text Placeholder 25">
            <a:extLst>
              <a:ext uri="{FF2B5EF4-FFF2-40B4-BE49-F238E27FC236}">
                <a16:creationId xmlns:a16="http://schemas.microsoft.com/office/drawing/2014/main" id="{AF961A7D-A035-4952-BEF5-34EE93A2486F}"/>
              </a:ext>
            </a:extLst>
          </p:cNvPr>
          <p:cNvSpPr>
            <a:spLocks noGrp="1"/>
          </p:cNvSpPr>
          <p:nvPr>
            <p:ph type="body" sz="quarter" idx="22"/>
          </p:nvPr>
        </p:nvSpPr>
        <p:spPr>
          <a:xfrm>
            <a:off x="1325880" y="3465576"/>
            <a:ext cx="1463040" cy="785812"/>
          </a:xfrm>
        </p:spPr>
        <p:txBody>
          <a:bodyPr vert="horz" lIns="91440" tIns="45720" rIns="91440" bIns="45720" rtlCol="0" anchor="ctr" anchorCtr="0">
            <a:normAutofit/>
          </a:bodyPr>
          <a:lstStyle/>
          <a:p>
            <a:r>
              <a:rPr lang="en-ZA" dirty="0"/>
              <a:t>$2B</a:t>
            </a:r>
            <a:endParaRPr lang="en-ZA" noProof="1"/>
          </a:p>
        </p:txBody>
      </p:sp>
      <p:sp>
        <p:nvSpPr>
          <p:cNvPr id="27" name="Text Placeholder 26">
            <a:extLst>
              <a:ext uri="{FF2B5EF4-FFF2-40B4-BE49-F238E27FC236}">
                <a16:creationId xmlns:a16="http://schemas.microsoft.com/office/drawing/2014/main" id="{3C7B196D-A4EB-4450-8C2E-D4F26C77F843}"/>
              </a:ext>
            </a:extLst>
          </p:cNvPr>
          <p:cNvSpPr>
            <a:spLocks noGrp="1"/>
          </p:cNvSpPr>
          <p:nvPr>
            <p:ph type="body" sz="quarter" idx="23"/>
          </p:nvPr>
        </p:nvSpPr>
        <p:spPr>
          <a:xfrm>
            <a:off x="1325880" y="4745736"/>
            <a:ext cx="1463040" cy="785812"/>
          </a:xfrm>
        </p:spPr>
        <p:txBody>
          <a:bodyPr/>
          <a:lstStyle/>
          <a:p>
            <a:r>
              <a:rPr lang="en-ZA" dirty="0"/>
              <a:t>$1B</a:t>
            </a:r>
          </a:p>
        </p:txBody>
      </p:sp>
      <p:sp>
        <p:nvSpPr>
          <p:cNvPr id="58" name="Date Placeholder 57">
            <a:extLst>
              <a:ext uri="{FF2B5EF4-FFF2-40B4-BE49-F238E27FC236}">
                <a16:creationId xmlns:a16="http://schemas.microsoft.com/office/drawing/2014/main" id="{E7AB850C-6B59-47AE-8A29-9081F971C193}"/>
              </a:ext>
            </a:extLst>
          </p:cNvPr>
          <p:cNvSpPr>
            <a:spLocks noGrp="1"/>
          </p:cNvSpPr>
          <p:nvPr>
            <p:ph type="dt" sz="half" idx="10"/>
          </p:nvPr>
        </p:nvSpPr>
        <p:spPr>
          <a:xfrm>
            <a:off x="1554480" y="6353175"/>
            <a:ext cx="1097280" cy="365125"/>
          </a:xfrm>
        </p:spPr>
        <p:txBody>
          <a:bodyPr/>
          <a:lstStyle/>
          <a:p>
            <a:r>
              <a:rPr lang="en-US" dirty="0"/>
              <a:t>20XX</a:t>
            </a:r>
          </a:p>
        </p:txBody>
      </p:sp>
      <p:sp>
        <p:nvSpPr>
          <p:cNvPr id="28" name="Text Placeholder 27">
            <a:extLst>
              <a:ext uri="{FF2B5EF4-FFF2-40B4-BE49-F238E27FC236}">
                <a16:creationId xmlns:a16="http://schemas.microsoft.com/office/drawing/2014/main" id="{16852965-5187-4677-B878-4167E7B69252}"/>
              </a:ext>
            </a:extLst>
          </p:cNvPr>
          <p:cNvSpPr>
            <a:spLocks noGrp="1"/>
          </p:cNvSpPr>
          <p:nvPr>
            <p:ph type="body" sz="quarter" idx="24"/>
          </p:nvPr>
        </p:nvSpPr>
        <p:spPr>
          <a:xfrm>
            <a:off x="4489704" y="2624328"/>
            <a:ext cx="6153912" cy="941832"/>
          </a:xfrm>
        </p:spPr>
        <p:txBody>
          <a:bodyPr anchor="t" anchorCtr="0"/>
          <a:lstStyle/>
          <a:p>
            <a:r>
              <a:rPr lang="en-ZA" dirty="0"/>
              <a:t>Opportunity to build + </a:t>
            </a:r>
            <a:r>
              <a:rPr lang="en-ZA" noProof="1"/>
              <a:t>addressable market</a:t>
            </a:r>
          </a:p>
          <a:p>
            <a:endParaRPr lang="en-ZA" dirty="0"/>
          </a:p>
        </p:txBody>
      </p:sp>
      <p:sp>
        <p:nvSpPr>
          <p:cNvPr id="30" name="Text Placeholder 29">
            <a:extLst>
              <a:ext uri="{FF2B5EF4-FFF2-40B4-BE49-F238E27FC236}">
                <a16:creationId xmlns:a16="http://schemas.microsoft.com/office/drawing/2014/main" id="{B42237DE-8579-4920-9331-C835DA7AE69A}"/>
              </a:ext>
            </a:extLst>
          </p:cNvPr>
          <p:cNvSpPr>
            <a:spLocks noGrp="1"/>
          </p:cNvSpPr>
          <p:nvPr>
            <p:ph type="body" sz="quarter" idx="26"/>
          </p:nvPr>
        </p:nvSpPr>
        <p:spPr>
          <a:xfrm>
            <a:off x="4489704" y="3904488"/>
            <a:ext cx="6153912" cy="941832"/>
          </a:xfrm>
        </p:spPr>
        <p:txBody>
          <a:bodyPr anchor="t" anchorCtr="0"/>
          <a:lstStyle/>
          <a:p>
            <a:r>
              <a:rPr lang="en-ZA" dirty="0"/>
              <a:t>Freedom to invent + </a:t>
            </a:r>
            <a:r>
              <a:rPr lang="en-US" dirty="0"/>
              <a:t>serviceable market</a:t>
            </a:r>
          </a:p>
          <a:p>
            <a:endParaRPr lang="en-ZA" dirty="0"/>
          </a:p>
        </p:txBody>
      </p:sp>
      <p:sp>
        <p:nvSpPr>
          <p:cNvPr id="33" name="Text Placeholder 32">
            <a:extLst>
              <a:ext uri="{FF2B5EF4-FFF2-40B4-BE49-F238E27FC236}">
                <a16:creationId xmlns:a16="http://schemas.microsoft.com/office/drawing/2014/main" id="{D57220B4-795B-4602-8E69-5D53D12DCC80}"/>
              </a:ext>
            </a:extLst>
          </p:cNvPr>
          <p:cNvSpPr>
            <a:spLocks noGrp="1"/>
          </p:cNvSpPr>
          <p:nvPr>
            <p:ph type="body" sz="quarter" idx="28"/>
          </p:nvPr>
        </p:nvSpPr>
        <p:spPr>
          <a:xfrm>
            <a:off x="4489704" y="5157216"/>
            <a:ext cx="6153912" cy="941832"/>
          </a:xfrm>
        </p:spPr>
        <p:txBody>
          <a:bodyPr anchor="t" anchorCtr="0"/>
          <a:lstStyle/>
          <a:p>
            <a:r>
              <a:rPr lang="en-ZA" dirty="0"/>
              <a:t>Few competitors + o</a:t>
            </a:r>
            <a:r>
              <a:rPr lang="en-ZA" noProof="1"/>
              <a:t>btainable market</a:t>
            </a:r>
            <a:endParaRPr lang="en-US" dirty="0"/>
          </a:p>
          <a:p>
            <a:endParaRPr lang="en-ZA" dirty="0"/>
          </a:p>
        </p:txBody>
      </p:sp>
      <p:sp>
        <p:nvSpPr>
          <p:cNvPr id="59" name="Footer Placeholder 58">
            <a:extLst>
              <a:ext uri="{FF2B5EF4-FFF2-40B4-BE49-F238E27FC236}">
                <a16:creationId xmlns:a16="http://schemas.microsoft.com/office/drawing/2014/main" id="{EF8627AE-696F-4F7E-8860-C455528611E4}"/>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60" name="Slide Number Placeholder 59">
            <a:extLst>
              <a:ext uri="{FF2B5EF4-FFF2-40B4-BE49-F238E27FC236}">
                <a16:creationId xmlns:a16="http://schemas.microsoft.com/office/drawing/2014/main" id="{FF34679F-7E8E-4242-BA88-639B44A7587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15</a:t>
            </a:fld>
            <a:endParaRPr lang="en-US" dirty="0"/>
          </a:p>
        </p:txBody>
      </p:sp>
      <p:cxnSp>
        <p:nvCxnSpPr>
          <p:cNvPr id="20" name="Straight Connector 19">
            <a:extLst>
              <a:ext uri="{FF2B5EF4-FFF2-40B4-BE49-F238E27FC236}">
                <a16:creationId xmlns:a16="http://schemas.microsoft.com/office/drawing/2014/main" id="{F629CBD3-811B-024D-97AD-CABA2360CFAC}"/>
              </a:ext>
              <a:ext uri="{C183D7F6-B498-43B3-948B-1728B52AA6E4}">
                <adec:decorative xmlns:adec="http://schemas.microsoft.com/office/drawing/2017/decorative" val="1"/>
              </a:ext>
            </a:extLst>
          </p:cNvPr>
          <p:cNvCxnSpPr>
            <a:cxnSpLocks/>
          </p:cNvCxnSpPr>
          <p:nvPr/>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5ED2DD05-B7DA-4548-8559-3C330A95A59B}"/>
              </a:ext>
              <a:ext uri="{C183D7F6-B498-43B3-948B-1728B52AA6E4}">
                <adec:decorative xmlns:adec="http://schemas.microsoft.com/office/drawing/2017/decorative" val="1"/>
              </a:ext>
            </a:extLst>
          </p:cNvPr>
          <p:cNvSpPr/>
          <p:nvPr/>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a:extLst>
              <a:ext uri="{FF2B5EF4-FFF2-40B4-BE49-F238E27FC236}">
                <a16:creationId xmlns:a16="http://schemas.microsoft.com/office/drawing/2014/main" id="{9B534B90-7DA2-E345-8750-23A209E659A3}"/>
              </a:ext>
              <a:ext uri="{C183D7F6-B498-43B3-948B-1728B52AA6E4}">
                <adec:decorative xmlns:adec="http://schemas.microsoft.com/office/drawing/2017/decorative" val="1"/>
              </a:ext>
            </a:extLst>
          </p:cNvPr>
          <p:cNvCxnSpPr>
            <a:cxnSpLocks/>
          </p:cNvCxnSpPr>
          <p:nvPr/>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20F06F09-4D82-3748-AED7-2C0611810068}"/>
              </a:ext>
              <a:ext uri="{C183D7F6-B498-43B3-948B-1728B52AA6E4}">
                <adec:decorative xmlns:adec="http://schemas.microsoft.com/office/drawing/2017/decorative" val="1"/>
              </a:ext>
            </a:extLst>
          </p:cNvPr>
          <p:cNvSpPr/>
          <p:nvPr/>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a:extLst>
              <a:ext uri="{FF2B5EF4-FFF2-40B4-BE49-F238E27FC236}">
                <a16:creationId xmlns:a16="http://schemas.microsoft.com/office/drawing/2014/main" id="{CC60C07F-C64B-CA40-9D84-ABB3079F81A9}"/>
              </a:ext>
              <a:ext uri="{C183D7F6-B498-43B3-948B-1728B52AA6E4}">
                <adec:decorative xmlns:adec="http://schemas.microsoft.com/office/drawing/2017/decorative" val="1"/>
              </a:ext>
            </a:extLst>
          </p:cNvPr>
          <p:cNvCxnSpPr>
            <a:cxnSpLocks/>
          </p:cNvCxnSpPr>
          <p:nvPr/>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DEADCA46-378E-3D45-B9B9-35A5CC4183B4}"/>
              </a:ext>
              <a:ext uri="{C183D7F6-B498-43B3-948B-1728B52AA6E4}">
                <adec:decorative xmlns:adec="http://schemas.microsoft.com/office/drawing/2017/decorative" val="1"/>
              </a:ext>
            </a:extLst>
          </p:cNvPr>
          <p:cNvSpPr/>
          <p:nvPr/>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52466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914400" y="896112"/>
            <a:ext cx="9124951" cy="1362456"/>
          </a:xfrm>
        </p:spPr>
        <p:txBody>
          <a:bodyPr/>
          <a:lstStyle/>
          <a:p>
            <a:r>
              <a:rPr lang="en-US" dirty="0"/>
              <a:t>OUR COMPETITION</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idx="13"/>
          </p:nvPr>
        </p:nvSpPr>
        <p:spPr>
          <a:xfrm>
            <a:off x="914400" y="2354580"/>
            <a:ext cx="4297679" cy="455295"/>
          </a:xfrm>
        </p:spPr>
        <p:txBody>
          <a:bodyPr/>
          <a:lstStyle/>
          <a:p>
            <a:r>
              <a:rPr lang="en-US" dirty="0"/>
              <a:t>CONTOSO</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
          </p:nvPr>
        </p:nvSpPr>
        <p:spPr>
          <a:xfrm>
            <a:off x="914400" y="2990850"/>
            <a:ext cx="4297680" cy="3105150"/>
          </a:xfrm>
        </p:spPr>
        <p:txBody>
          <a:bodyPr vert="horz" lIns="91440" tIns="45720" rIns="91440" bIns="45720" rtlCol="0" anchor="t">
            <a:normAutofit/>
          </a:bodyPr>
          <a:lstStyle/>
          <a:p>
            <a:r>
              <a:rPr lang="en-ZA" noProof="1"/>
              <a:t>Our product is priced below that of other companies on the market</a:t>
            </a:r>
          </a:p>
          <a:p>
            <a:r>
              <a:rPr lang="en-ZA" noProof="1"/>
              <a:t>Design is simple and easy to use, compared to the complex designs of the competitors</a:t>
            </a:r>
          </a:p>
          <a:p>
            <a:r>
              <a:rPr lang="en-ZA" noProof="1"/>
              <a:t>Affordability is the main draw for our consumers to our product</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sz="quarter" idx="3"/>
          </p:nvPr>
        </p:nvSpPr>
        <p:spPr>
          <a:xfrm>
            <a:off x="5864487" y="2352675"/>
            <a:ext cx="4297680" cy="457200"/>
          </a:xfrm>
        </p:spPr>
        <p:txBody>
          <a:bodyPr/>
          <a:lstStyle/>
          <a:p>
            <a:r>
              <a:rPr lang="en-ZA" dirty="0"/>
              <a:t>COMPETITORS</a:t>
            </a:r>
          </a:p>
        </p:txBody>
      </p:sp>
      <p:sp>
        <p:nvSpPr>
          <p:cNvPr id="8" name="Content Placeholder 7">
            <a:extLst>
              <a:ext uri="{FF2B5EF4-FFF2-40B4-BE49-F238E27FC236}">
                <a16:creationId xmlns:a16="http://schemas.microsoft.com/office/drawing/2014/main" id="{813F3455-E568-40C9-9F4D-8C89F4CD95F8}"/>
              </a:ext>
            </a:extLst>
          </p:cNvPr>
          <p:cNvSpPr>
            <a:spLocks noGrp="1"/>
          </p:cNvSpPr>
          <p:nvPr>
            <p:ph sz="half" idx="2"/>
          </p:nvPr>
        </p:nvSpPr>
        <p:spPr>
          <a:xfrm>
            <a:off x="5863344" y="2990850"/>
            <a:ext cx="4297680" cy="3105150"/>
          </a:xfrm>
        </p:spPr>
        <p:txBody>
          <a:bodyPr vert="horz" lIns="91440" tIns="45720" rIns="91440" bIns="45720" rtlCol="0" anchor="t">
            <a:normAutofit/>
          </a:bodyPr>
          <a:lstStyle/>
          <a:p>
            <a:r>
              <a:rPr lang="en-ZA" noProof="1"/>
              <a:t>Company A</a:t>
            </a:r>
            <a:br>
              <a:rPr lang="en-ZA" noProof="1"/>
            </a:br>
            <a:r>
              <a:rPr lang="en-ZA" noProof="1"/>
              <a:t>Product is more expensive</a:t>
            </a:r>
          </a:p>
          <a:p>
            <a:r>
              <a:rPr lang="en-ZA" noProof="1"/>
              <a:t>Companies B &amp; C </a:t>
            </a:r>
            <a:br>
              <a:rPr lang="en-ZA" noProof="1"/>
            </a:br>
            <a:r>
              <a:rPr lang="en-ZA" noProof="1"/>
              <a:t>Product is expensive and inconvenient   to use</a:t>
            </a:r>
          </a:p>
          <a:p>
            <a:r>
              <a:rPr lang="en-ZA" noProof="1"/>
              <a:t>Companies D &amp; E</a:t>
            </a:r>
            <a:br>
              <a:rPr lang="en-ZA" noProof="1"/>
            </a:br>
            <a:r>
              <a:rPr lang="en-ZA" noProof="1"/>
              <a:t>Product is affordable, but inconvenient   to use</a:t>
            </a:r>
          </a:p>
          <a:p>
            <a:endParaRPr lang="en-US" dirty="0"/>
          </a:p>
        </p:txBody>
      </p:sp>
      <p:sp>
        <p:nvSpPr>
          <p:cNvPr id="23" name="Date Placeholder 22">
            <a:extLst>
              <a:ext uri="{FF2B5EF4-FFF2-40B4-BE49-F238E27FC236}">
                <a16:creationId xmlns:a16="http://schemas.microsoft.com/office/drawing/2014/main" id="{E3DFBE3A-6329-4424-BCE9-1661811C2296}"/>
              </a:ext>
            </a:extLst>
          </p:cNvPr>
          <p:cNvSpPr>
            <a:spLocks noGrp="1"/>
          </p:cNvSpPr>
          <p:nvPr>
            <p:ph type="dt" sz="half" idx="10"/>
          </p:nvPr>
        </p:nvSpPr>
        <p:spPr>
          <a:xfrm>
            <a:off x="914400" y="6353175"/>
            <a:ext cx="1097280" cy="365125"/>
          </a:xfrm>
        </p:spPr>
        <p:txBody>
          <a:bodyPr/>
          <a:lstStyle/>
          <a:p>
            <a:r>
              <a:rPr lang="en-US" dirty="0"/>
              <a:t>20XX</a:t>
            </a:r>
          </a:p>
        </p:txBody>
      </p:sp>
      <p:sp>
        <p:nvSpPr>
          <p:cNvPr id="24" name="Footer Placeholder 23">
            <a:extLst>
              <a:ext uri="{FF2B5EF4-FFF2-40B4-BE49-F238E27FC236}">
                <a16:creationId xmlns:a16="http://schemas.microsoft.com/office/drawing/2014/main" id="{E8C12A0D-F4F0-42DA-9829-6FC870648BEB}"/>
              </a:ext>
            </a:extLst>
          </p:cNvPr>
          <p:cNvSpPr>
            <a:spLocks noGrp="1"/>
          </p:cNvSpPr>
          <p:nvPr>
            <p:ph type="ftr" sz="quarter" idx="11"/>
          </p:nvPr>
        </p:nvSpPr>
        <p:spPr>
          <a:xfrm>
            <a:off x="5424487" y="6350000"/>
            <a:ext cx="2286000" cy="365125"/>
          </a:xfrm>
        </p:spPr>
        <p:txBody>
          <a:bodyPr/>
          <a:lstStyle/>
          <a:p>
            <a:r>
              <a:rPr lang="en-US" dirty="0"/>
              <a:t>Pitch deck title</a:t>
            </a:r>
          </a:p>
        </p:txBody>
      </p:sp>
      <p:sp>
        <p:nvSpPr>
          <p:cNvPr id="25" name="Slide Number Placeholder 24">
            <a:extLst>
              <a:ext uri="{FF2B5EF4-FFF2-40B4-BE49-F238E27FC236}">
                <a16:creationId xmlns:a16="http://schemas.microsoft.com/office/drawing/2014/main" id="{192F5D44-F3E7-4917-B2F7-31AFADC9C7F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16</a:t>
            </a:fld>
            <a:endParaRPr lang="en-US" dirty="0"/>
          </a:p>
        </p:txBody>
      </p:sp>
    </p:spTree>
    <p:extLst>
      <p:ext uri="{BB962C8B-B14F-4D97-AF65-F5344CB8AC3E}">
        <p14:creationId xmlns:p14="http://schemas.microsoft.com/office/powerpoint/2010/main" val="4151694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914400" y="896112"/>
            <a:ext cx="10515600" cy="1325563"/>
          </a:xfrm>
        </p:spPr>
        <p:txBody>
          <a:bodyPr/>
          <a:lstStyle/>
          <a:p>
            <a:r>
              <a:rPr lang="en-ZA" dirty="0"/>
              <a:t>OUR COMPETITION GRAPHIC</a:t>
            </a:r>
          </a:p>
        </p:txBody>
      </p:sp>
      <p:sp>
        <p:nvSpPr>
          <p:cNvPr id="5" name="Text Placeholder 4">
            <a:extLst>
              <a:ext uri="{FF2B5EF4-FFF2-40B4-BE49-F238E27FC236}">
                <a16:creationId xmlns:a16="http://schemas.microsoft.com/office/drawing/2014/main" id="{AB97FAAF-FD5C-4EDE-A2D8-148266453488}"/>
              </a:ext>
            </a:extLst>
          </p:cNvPr>
          <p:cNvSpPr>
            <a:spLocks noGrp="1"/>
          </p:cNvSpPr>
          <p:nvPr>
            <p:ph type="body" sz="quarter" idx="12"/>
          </p:nvPr>
        </p:nvSpPr>
        <p:spPr>
          <a:xfrm>
            <a:off x="5271896" y="2355182"/>
            <a:ext cx="1980000" cy="365760"/>
          </a:xfrm>
        </p:spPr>
        <p:txBody>
          <a:bodyPr>
            <a:normAutofit/>
          </a:bodyPr>
          <a:lstStyle/>
          <a:p>
            <a:r>
              <a:rPr lang="en-ZA" dirty="0"/>
              <a:t>CONVENIENT</a:t>
            </a:r>
          </a:p>
        </p:txBody>
      </p:sp>
      <p:sp>
        <p:nvSpPr>
          <p:cNvPr id="7" name="Text Placeholder 6">
            <a:extLst>
              <a:ext uri="{FF2B5EF4-FFF2-40B4-BE49-F238E27FC236}">
                <a16:creationId xmlns:a16="http://schemas.microsoft.com/office/drawing/2014/main" id="{E9C0C8B1-2DBC-40B1-BBA7-7B3D396478A1}"/>
              </a:ext>
            </a:extLst>
          </p:cNvPr>
          <p:cNvSpPr>
            <a:spLocks noGrp="1"/>
          </p:cNvSpPr>
          <p:nvPr>
            <p:ph type="body" sz="quarter" idx="14"/>
          </p:nvPr>
        </p:nvSpPr>
        <p:spPr>
          <a:xfrm>
            <a:off x="1070771" y="3383280"/>
            <a:ext cx="1980000" cy="365760"/>
          </a:xfrm>
        </p:spPr>
        <p:txBody>
          <a:bodyPr>
            <a:normAutofit/>
          </a:bodyPr>
          <a:lstStyle/>
          <a:p>
            <a:r>
              <a:rPr lang="en-ZA" dirty="0"/>
              <a:t>EXPENSIVE</a:t>
            </a:r>
          </a:p>
        </p:txBody>
      </p:sp>
      <p:sp>
        <p:nvSpPr>
          <p:cNvPr id="8" name="Text Placeholder 7">
            <a:extLst>
              <a:ext uri="{FF2B5EF4-FFF2-40B4-BE49-F238E27FC236}">
                <a16:creationId xmlns:a16="http://schemas.microsoft.com/office/drawing/2014/main" id="{B2F06784-6A30-4941-B70A-A58B611950D4}"/>
              </a:ext>
            </a:extLst>
          </p:cNvPr>
          <p:cNvSpPr>
            <a:spLocks noGrp="1"/>
          </p:cNvSpPr>
          <p:nvPr>
            <p:ph type="body" sz="quarter" idx="15"/>
          </p:nvPr>
        </p:nvSpPr>
        <p:spPr>
          <a:xfrm>
            <a:off x="9171870" y="3383280"/>
            <a:ext cx="1980000" cy="365760"/>
          </a:xfrm>
        </p:spPr>
        <p:txBody>
          <a:bodyPr>
            <a:normAutofit/>
          </a:bodyPr>
          <a:lstStyle/>
          <a:p>
            <a:r>
              <a:rPr lang="en-ZA" dirty="0"/>
              <a:t>AFFORDABLE</a:t>
            </a:r>
          </a:p>
        </p:txBody>
      </p:sp>
      <p:sp>
        <p:nvSpPr>
          <p:cNvPr id="6" name="Text Placeholder 5">
            <a:extLst>
              <a:ext uri="{FF2B5EF4-FFF2-40B4-BE49-F238E27FC236}">
                <a16:creationId xmlns:a16="http://schemas.microsoft.com/office/drawing/2014/main" id="{7F0BD43D-EBFD-48E7-A1D3-EB9228D4C58B}"/>
              </a:ext>
            </a:extLst>
          </p:cNvPr>
          <p:cNvSpPr>
            <a:spLocks noGrp="1"/>
          </p:cNvSpPr>
          <p:nvPr>
            <p:ph type="body" sz="quarter" idx="13"/>
          </p:nvPr>
        </p:nvSpPr>
        <p:spPr>
          <a:xfrm>
            <a:off x="5264750" y="4933275"/>
            <a:ext cx="1980000" cy="365760"/>
          </a:xfrm>
        </p:spPr>
        <p:txBody>
          <a:bodyPr>
            <a:normAutofit/>
          </a:bodyPr>
          <a:lstStyle/>
          <a:p>
            <a:r>
              <a:rPr lang="en-ZA" dirty="0"/>
              <a:t>INCONVENIENT</a:t>
            </a:r>
          </a:p>
        </p:txBody>
      </p:sp>
      <p:sp>
        <p:nvSpPr>
          <p:cNvPr id="66" name="Date Placeholder 65">
            <a:extLst>
              <a:ext uri="{FF2B5EF4-FFF2-40B4-BE49-F238E27FC236}">
                <a16:creationId xmlns:a16="http://schemas.microsoft.com/office/drawing/2014/main" id="{59A0522D-B6EE-4F94-BDEF-847D5C397217}"/>
              </a:ext>
            </a:extLst>
          </p:cNvPr>
          <p:cNvSpPr>
            <a:spLocks noGrp="1"/>
          </p:cNvSpPr>
          <p:nvPr>
            <p:ph type="dt" sz="half" idx="10"/>
          </p:nvPr>
        </p:nvSpPr>
        <p:spPr>
          <a:xfrm>
            <a:off x="914400" y="6353175"/>
            <a:ext cx="1097280" cy="365125"/>
          </a:xfrm>
        </p:spPr>
        <p:txBody>
          <a:bodyPr/>
          <a:lstStyle/>
          <a:p>
            <a:r>
              <a:rPr lang="en-US" dirty="0"/>
              <a:t>20XX</a:t>
            </a:r>
          </a:p>
        </p:txBody>
      </p:sp>
      <p:sp>
        <p:nvSpPr>
          <p:cNvPr id="3" name="Footer Placeholder 2">
            <a:extLst>
              <a:ext uri="{FF2B5EF4-FFF2-40B4-BE49-F238E27FC236}">
                <a16:creationId xmlns:a16="http://schemas.microsoft.com/office/drawing/2014/main" id="{5B3A2CF7-0DCE-4D70-AFCB-E7731D477447}"/>
              </a:ext>
            </a:extLst>
          </p:cNvPr>
          <p:cNvSpPr>
            <a:spLocks noGrp="1"/>
          </p:cNvSpPr>
          <p:nvPr>
            <p:ph type="ftr" sz="quarter" idx="11"/>
          </p:nvPr>
        </p:nvSpPr>
        <p:spPr>
          <a:xfrm>
            <a:off x="5424488" y="6350000"/>
            <a:ext cx="2286000" cy="365125"/>
          </a:xfrm>
        </p:spPr>
        <p:txBody>
          <a:bodyPr/>
          <a:lstStyle/>
          <a:p>
            <a:r>
              <a:rPr lang="en-ZA" dirty="0"/>
              <a:t>Pitch deck title</a:t>
            </a:r>
          </a:p>
        </p:txBody>
      </p:sp>
      <p:sp>
        <p:nvSpPr>
          <p:cNvPr id="4" name="Slide Number Placeholder 3">
            <a:extLst>
              <a:ext uri="{FF2B5EF4-FFF2-40B4-BE49-F238E27FC236}">
                <a16:creationId xmlns:a16="http://schemas.microsoft.com/office/drawing/2014/main" id="{4A9FC2EB-9617-4A9A-B4B6-0EC42705E1CE}"/>
              </a:ext>
            </a:extLst>
          </p:cNvPr>
          <p:cNvSpPr>
            <a:spLocks noGrp="1"/>
          </p:cNvSpPr>
          <p:nvPr>
            <p:ph type="sldNum" sz="quarter" idx="16"/>
          </p:nvPr>
        </p:nvSpPr>
        <p:spPr>
          <a:xfrm>
            <a:off x="11123295" y="6356350"/>
            <a:ext cx="457200" cy="365125"/>
          </a:xfrm>
        </p:spPr>
        <p:txBody>
          <a:bodyPr/>
          <a:lstStyle/>
          <a:p>
            <a:fld id="{19B51A1E-902D-48AF-9020-955120F399B6}" type="slidenum">
              <a:rPr lang="en-ZA" smtClean="0"/>
              <a:pPr/>
              <a:t>17</a:t>
            </a:fld>
            <a:endParaRPr lang="en-ZA" dirty="0"/>
          </a:p>
        </p:txBody>
      </p:sp>
      <p:grpSp>
        <p:nvGrpSpPr>
          <p:cNvPr id="46" name="Group 45">
            <a:extLst>
              <a:ext uri="{FF2B5EF4-FFF2-40B4-BE49-F238E27FC236}">
                <a16:creationId xmlns:a16="http://schemas.microsoft.com/office/drawing/2014/main" id="{447437F9-5384-40BC-B985-6BE54CDAEAA6}"/>
              </a:ext>
              <a:ext uri="{C183D7F6-B498-43B3-948B-1728B52AA6E4}">
                <adec:decorative xmlns:adec="http://schemas.microsoft.com/office/drawing/2017/decorative" val="1"/>
              </a:ext>
            </a:extLst>
          </p:cNvPr>
          <p:cNvGrpSpPr/>
          <p:nvPr/>
        </p:nvGrpSpPr>
        <p:grpSpPr>
          <a:xfrm>
            <a:off x="1179196" y="2452440"/>
            <a:ext cx="2103120" cy="481137"/>
            <a:chOff x="1179196" y="2452440"/>
            <a:chExt cx="2103120" cy="481137"/>
          </a:xfrm>
        </p:grpSpPr>
        <p:sp>
          <p:nvSpPr>
            <p:cNvPr id="14" name="TextBox 13">
              <a:extLst>
                <a:ext uri="{FF2B5EF4-FFF2-40B4-BE49-F238E27FC236}">
                  <a16:creationId xmlns:a16="http://schemas.microsoft.com/office/drawing/2014/main" id="{3830258B-22ED-44CB-8BE8-E38BCB85CD0F}"/>
                </a:ext>
              </a:extLst>
            </p:cNvPr>
            <p:cNvSpPr txBox="1"/>
            <p:nvPr/>
          </p:nvSpPr>
          <p:spPr>
            <a:xfrm>
              <a:off x="1179196" y="2452440"/>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A</a:t>
              </a:r>
            </a:p>
          </p:txBody>
        </p:sp>
        <p:sp>
          <p:nvSpPr>
            <p:cNvPr id="38" name="Oval 37">
              <a:extLst>
                <a:ext uri="{FF2B5EF4-FFF2-40B4-BE49-F238E27FC236}">
                  <a16:creationId xmlns:a16="http://schemas.microsoft.com/office/drawing/2014/main" id="{55C9973C-ED15-46F3-B016-E56B3D18D584}"/>
                </a:ext>
                <a:ext uri="{C183D7F6-B498-43B3-948B-1728B52AA6E4}">
                  <adec:decorative xmlns:adec="http://schemas.microsoft.com/office/drawing/2017/decorative" val="1"/>
                </a:ext>
              </a:extLst>
            </p:cNvPr>
            <p:cNvSpPr/>
            <p:nvPr/>
          </p:nvSpPr>
          <p:spPr>
            <a:xfrm>
              <a:off x="2139316" y="2750697"/>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49" name="Group 48">
            <a:extLst>
              <a:ext uri="{FF2B5EF4-FFF2-40B4-BE49-F238E27FC236}">
                <a16:creationId xmlns:a16="http://schemas.microsoft.com/office/drawing/2014/main" id="{CCD46A36-6829-43A3-A146-261A38226283}"/>
              </a:ext>
              <a:ext uri="{C183D7F6-B498-43B3-948B-1728B52AA6E4}">
                <adec:decorative xmlns:adec="http://schemas.microsoft.com/office/drawing/2017/decorative" val="1"/>
              </a:ext>
            </a:extLst>
          </p:cNvPr>
          <p:cNvGrpSpPr/>
          <p:nvPr/>
        </p:nvGrpSpPr>
        <p:grpSpPr>
          <a:xfrm>
            <a:off x="2237505" y="4868466"/>
            <a:ext cx="2103120" cy="484983"/>
            <a:chOff x="2237505" y="4868466"/>
            <a:chExt cx="2103120" cy="484983"/>
          </a:xfrm>
        </p:grpSpPr>
        <p:sp>
          <p:nvSpPr>
            <p:cNvPr id="20" name="TextBox 19">
              <a:extLst>
                <a:ext uri="{FF2B5EF4-FFF2-40B4-BE49-F238E27FC236}">
                  <a16:creationId xmlns:a16="http://schemas.microsoft.com/office/drawing/2014/main" id="{80AE2041-0530-4EA5-9FC0-81520FC890B3}"/>
                </a:ext>
              </a:extLst>
            </p:cNvPr>
            <p:cNvSpPr txBox="1"/>
            <p:nvPr/>
          </p:nvSpPr>
          <p:spPr>
            <a:xfrm>
              <a:off x="2237505" y="5045672"/>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E</a:t>
              </a:r>
            </a:p>
          </p:txBody>
        </p:sp>
        <p:sp>
          <p:nvSpPr>
            <p:cNvPr id="39" name="Oval 38">
              <a:extLst>
                <a:ext uri="{FF2B5EF4-FFF2-40B4-BE49-F238E27FC236}">
                  <a16:creationId xmlns:a16="http://schemas.microsoft.com/office/drawing/2014/main" id="{F5F26221-7CC2-4359-8ED9-F81947086237}"/>
                </a:ext>
                <a:ext uri="{C183D7F6-B498-43B3-948B-1728B52AA6E4}">
                  <adec:decorative xmlns:adec="http://schemas.microsoft.com/office/drawing/2017/decorative" val="1"/>
                </a:ext>
              </a:extLst>
            </p:cNvPr>
            <p:cNvSpPr/>
            <p:nvPr/>
          </p:nvSpPr>
          <p:spPr>
            <a:xfrm>
              <a:off x="3197625" y="4868466"/>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50" name="Group 49">
            <a:extLst>
              <a:ext uri="{FF2B5EF4-FFF2-40B4-BE49-F238E27FC236}">
                <a16:creationId xmlns:a16="http://schemas.microsoft.com/office/drawing/2014/main" id="{10E609FE-6FC7-4F85-A363-135D41A36187}"/>
              </a:ext>
              <a:ext uri="{C183D7F6-B498-43B3-948B-1728B52AA6E4}">
                <adec:decorative xmlns:adec="http://schemas.microsoft.com/office/drawing/2017/decorative" val="1"/>
              </a:ext>
            </a:extLst>
          </p:cNvPr>
          <p:cNvGrpSpPr/>
          <p:nvPr/>
        </p:nvGrpSpPr>
        <p:grpSpPr>
          <a:xfrm>
            <a:off x="8113395" y="4035304"/>
            <a:ext cx="2103120" cy="484988"/>
            <a:chOff x="8113395" y="4035304"/>
            <a:chExt cx="2103120" cy="484988"/>
          </a:xfrm>
        </p:grpSpPr>
        <p:sp>
          <p:nvSpPr>
            <p:cNvPr id="24" name="TextBox 23">
              <a:extLst>
                <a:ext uri="{FF2B5EF4-FFF2-40B4-BE49-F238E27FC236}">
                  <a16:creationId xmlns:a16="http://schemas.microsoft.com/office/drawing/2014/main" id="{4573C6D3-EE2C-4FA0-B8A3-BFB7561DFE6A}"/>
                </a:ext>
              </a:extLst>
            </p:cNvPr>
            <p:cNvSpPr txBox="1"/>
            <p:nvPr/>
          </p:nvSpPr>
          <p:spPr>
            <a:xfrm>
              <a:off x="8113395" y="4212515"/>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C</a:t>
              </a:r>
            </a:p>
          </p:txBody>
        </p:sp>
        <p:sp>
          <p:nvSpPr>
            <p:cNvPr id="41" name="Oval 40">
              <a:extLst>
                <a:ext uri="{FF2B5EF4-FFF2-40B4-BE49-F238E27FC236}">
                  <a16:creationId xmlns:a16="http://schemas.microsoft.com/office/drawing/2014/main" id="{63FBA2A8-2592-468B-9867-0573EE41A6E6}"/>
                </a:ext>
                <a:ext uri="{C183D7F6-B498-43B3-948B-1728B52AA6E4}">
                  <adec:decorative xmlns:adec="http://schemas.microsoft.com/office/drawing/2017/decorative" val="1"/>
                </a:ext>
              </a:extLst>
            </p:cNvPr>
            <p:cNvSpPr/>
            <p:nvPr/>
          </p:nvSpPr>
          <p:spPr>
            <a:xfrm>
              <a:off x="9073515" y="4035304"/>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51" name="Group 50">
            <a:extLst>
              <a:ext uri="{FF2B5EF4-FFF2-40B4-BE49-F238E27FC236}">
                <a16:creationId xmlns:a16="http://schemas.microsoft.com/office/drawing/2014/main" id="{97355E86-B99C-4CB2-BA03-E335BA74DB40}"/>
              </a:ext>
              <a:ext uri="{C183D7F6-B498-43B3-948B-1728B52AA6E4}">
                <adec:decorative xmlns:adec="http://schemas.microsoft.com/office/drawing/2017/decorative" val="1"/>
              </a:ext>
            </a:extLst>
          </p:cNvPr>
          <p:cNvGrpSpPr/>
          <p:nvPr/>
        </p:nvGrpSpPr>
        <p:grpSpPr>
          <a:xfrm>
            <a:off x="7384570" y="4873925"/>
            <a:ext cx="2103120" cy="482268"/>
            <a:chOff x="7384570" y="4873925"/>
            <a:chExt cx="2103120" cy="482268"/>
          </a:xfrm>
        </p:grpSpPr>
        <p:sp>
          <p:nvSpPr>
            <p:cNvPr id="22" name="TextBox 21">
              <a:extLst>
                <a:ext uri="{FF2B5EF4-FFF2-40B4-BE49-F238E27FC236}">
                  <a16:creationId xmlns:a16="http://schemas.microsoft.com/office/drawing/2014/main" id="{AD8239A1-E348-4BC7-863A-0309627C3F79}"/>
                </a:ext>
              </a:extLst>
            </p:cNvPr>
            <p:cNvSpPr txBox="1"/>
            <p:nvPr/>
          </p:nvSpPr>
          <p:spPr>
            <a:xfrm>
              <a:off x="7384570" y="5048416"/>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B</a:t>
              </a:r>
            </a:p>
          </p:txBody>
        </p:sp>
        <p:sp>
          <p:nvSpPr>
            <p:cNvPr id="43" name="Oval 42">
              <a:extLst>
                <a:ext uri="{FF2B5EF4-FFF2-40B4-BE49-F238E27FC236}">
                  <a16:creationId xmlns:a16="http://schemas.microsoft.com/office/drawing/2014/main" id="{07B08B9D-A0D0-44F8-A36F-BAAACC6E641F}"/>
                </a:ext>
                <a:ext uri="{C183D7F6-B498-43B3-948B-1728B52AA6E4}">
                  <adec:decorative xmlns:adec="http://schemas.microsoft.com/office/drawing/2017/decorative" val="1"/>
                </a:ext>
              </a:extLst>
            </p:cNvPr>
            <p:cNvSpPr/>
            <p:nvPr/>
          </p:nvSpPr>
          <p:spPr>
            <a:xfrm>
              <a:off x="8344690" y="4873925"/>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47" name="Group 46">
            <a:extLst>
              <a:ext uri="{FF2B5EF4-FFF2-40B4-BE49-F238E27FC236}">
                <a16:creationId xmlns:a16="http://schemas.microsoft.com/office/drawing/2014/main" id="{61E8B745-AD39-4513-AE1B-1FC9361CC7DE}"/>
              </a:ext>
              <a:ext uri="{C183D7F6-B498-43B3-948B-1728B52AA6E4}">
                <adec:decorative xmlns:adec="http://schemas.microsoft.com/office/drawing/2017/decorative" val="1"/>
              </a:ext>
            </a:extLst>
          </p:cNvPr>
          <p:cNvGrpSpPr/>
          <p:nvPr/>
        </p:nvGrpSpPr>
        <p:grpSpPr>
          <a:xfrm>
            <a:off x="1777326" y="4025314"/>
            <a:ext cx="2103120" cy="479559"/>
            <a:chOff x="1777326" y="4025314"/>
            <a:chExt cx="2103120" cy="479559"/>
          </a:xfrm>
        </p:grpSpPr>
        <p:sp>
          <p:nvSpPr>
            <p:cNvPr id="18" name="TextBox 17">
              <a:extLst>
                <a:ext uri="{FF2B5EF4-FFF2-40B4-BE49-F238E27FC236}">
                  <a16:creationId xmlns:a16="http://schemas.microsoft.com/office/drawing/2014/main" id="{FE647F01-3E62-426C-949D-8345E4501813}"/>
                </a:ext>
              </a:extLst>
            </p:cNvPr>
            <p:cNvSpPr txBox="1"/>
            <p:nvPr/>
          </p:nvSpPr>
          <p:spPr>
            <a:xfrm>
              <a:off x="1777326" y="4197096"/>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D</a:t>
              </a:r>
            </a:p>
          </p:txBody>
        </p:sp>
        <p:sp>
          <p:nvSpPr>
            <p:cNvPr id="45" name="Oval 44">
              <a:extLst>
                <a:ext uri="{FF2B5EF4-FFF2-40B4-BE49-F238E27FC236}">
                  <a16:creationId xmlns:a16="http://schemas.microsoft.com/office/drawing/2014/main" id="{C6BEF52E-5CE0-4BEE-858D-15F90438D545}"/>
                </a:ext>
                <a:ext uri="{C183D7F6-B498-43B3-948B-1728B52AA6E4}">
                  <adec:decorative xmlns:adec="http://schemas.microsoft.com/office/drawing/2017/decorative" val="1"/>
                </a:ext>
              </a:extLst>
            </p:cNvPr>
            <p:cNvSpPr/>
            <p:nvPr/>
          </p:nvSpPr>
          <p:spPr>
            <a:xfrm>
              <a:off x="2737446" y="4025314"/>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53" name="Group 52">
            <a:extLst>
              <a:ext uri="{FF2B5EF4-FFF2-40B4-BE49-F238E27FC236}">
                <a16:creationId xmlns:a16="http://schemas.microsoft.com/office/drawing/2014/main" id="{761FFCDD-A5D1-437E-9BBD-090DE98F5F5B}"/>
              </a:ext>
              <a:ext uri="{C183D7F6-B498-43B3-948B-1728B52AA6E4}">
                <adec:decorative xmlns:adec="http://schemas.microsoft.com/office/drawing/2017/decorative" val="1"/>
              </a:ext>
            </a:extLst>
          </p:cNvPr>
          <p:cNvGrpSpPr/>
          <p:nvPr/>
        </p:nvGrpSpPr>
        <p:grpSpPr>
          <a:xfrm>
            <a:off x="8966337" y="2010684"/>
            <a:ext cx="1510910" cy="594065"/>
            <a:chOff x="8966337" y="2010684"/>
            <a:chExt cx="1510910" cy="594065"/>
          </a:xfrm>
        </p:grpSpPr>
        <p:sp>
          <p:nvSpPr>
            <p:cNvPr id="54" name="Oval 53">
              <a:extLst>
                <a:ext uri="{FF2B5EF4-FFF2-40B4-BE49-F238E27FC236}">
                  <a16:creationId xmlns:a16="http://schemas.microsoft.com/office/drawing/2014/main" id="{81E45DAF-25CC-4774-B217-D71FE1B0147C}"/>
                </a:ext>
                <a:ext uri="{C183D7F6-B498-43B3-948B-1728B52AA6E4}">
                  <adec:decorative xmlns:adec="http://schemas.microsoft.com/office/drawing/2017/decorative" val="1"/>
                </a:ext>
              </a:extLst>
            </p:cNvPr>
            <p:cNvSpPr/>
            <p:nvPr/>
          </p:nvSpPr>
          <p:spPr>
            <a:xfrm>
              <a:off x="9630352" y="2421869"/>
              <a:ext cx="182880" cy="182880"/>
            </a:xfrm>
            <a:prstGeom prst="ellipse">
              <a:avLst/>
            </a:prstGeom>
            <a:solidFill>
              <a:schemeClr val="accent4"/>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 Placeholder 3">
              <a:extLst>
                <a:ext uri="{FF2B5EF4-FFF2-40B4-BE49-F238E27FC236}">
                  <a16:creationId xmlns:a16="http://schemas.microsoft.com/office/drawing/2014/main" id="{D142D114-E32A-4CD4-A831-9783D5F783A4}"/>
                </a:ext>
              </a:extLst>
            </p:cNvPr>
            <p:cNvSpPr txBox="1">
              <a:spLocks/>
            </p:cNvSpPr>
            <p:nvPr/>
          </p:nvSpPr>
          <p:spPr>
            <a:xfrm>
              <a:off x="8966337" y="2010684"/>
              <a:ext cx="1510910" cy="40005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cap="all" baseline="0">
                  <a:solidFill>
                    <a:schemeClr val="accent4"/>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CONTOSO</a:t>
              </a:r>
            </a:p>
          </p:txBody>
        </p:sp>
      </p:grpSp>
    </p:spTree>
    <p:extLst>
      <p:ext uri="{BB962C8B-B14F-4D97-AF65-F5344CB8AC3E}">
        <p14:creationId xmlns:p14="http://schemas.microsoft.com/office/powerpoint/2010/main" val="2752798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4937760" y="898524"/>
            <a:ext cx="6800850" cy="1325880"/>
          </a:xfrm>
        </p:spPr>
        <p:txBody>
          <a:bodyPr/>
          <a:lstStyle/>
          <a:p>
            <a:r>
              <a:rPr lang="en-US" dirty="0"/>
              <a:t>GROWTH STRATEGY</a:t>
            </a:r>
          </a:p>
        </p:txBody>
      </p:sp>
      <p:sp>
        <p:nvSpPr>
          <p:cNvPr id="12" name="Text Placeholder 11">
            <a:extLst>
              <a:ext uri="{FF2B5EF4-FFF2-40B4-BE49-F238E27FC236}">
                <a16:creationId xmlns:a16="http://schemas.microsoft.com/office/drawing/2014/main" id="{534736B3-AED1-4C54-B8E7-8E4D26E3B97F}"/>
              </a:ext>
            </a:extLst>
          </p:cNvPr>
          <p:cNvSpPr>
            <a:spLocks noGrp="1"/>
          </p:cNvSpPr>
          <p:nvPr>
            <p:ph type="body" sz="quarter" idx="20"/>
          </p:nvPr>
        </p:nvSpPr>
        <p:spPr>
          <a:xfrm>
            <a:off x="4932208" y="1818208"/>
            <a:ext cx="6336792" cy="539812"/>
          </a:xfrm>
        </p:spPr>
        <p:txBody>
          <a:bodyPr/>
          <a:lstStyle/>
          <a:p>
            <a:r>
              <a:rPr lang="en-ZA" dirty="0"/>
              <a:t>How we’ll scale in the future</a:t>
            </a:r>
          </a:p>
          <a:p>
            <a:endParaRPr lang="en-US" dirty="0"/>
          </a:p>
        </p:txBody>
      </p:sp>
      <p:sp>
        <p:nvSpPr>
          <p:cNvPr id="63" name="Text Placeholder 62">
            <a:extLst>
              <a:ext uri="{FF2B5EF4-FFF2-40B4-BE49-F238E27FC236}">
                <a16:creationId xmlns:a16="http://schemas.microsoft.com/office/drawing/2014/main" id="{984DC875-B30E-4034-B7A4-390DBB6378E2}"/>
              </a:ext>
            </a:extLst>
          </p:cNvPr>
          <p:cNvSpPr>
            <a:spLocks noGrp="1"/>
          </p:cNvSpPr>
          <p:nvPr>
            <p:ph type="body" sz="quarter" idx="15"/>
          </p:nvPr>
        </p:nvSpPr>
        <p:spPr>
          <a:xfrm>
            <a:off x="4937760" y="2606040"/>
            <a:ext cx="6339840" cy="365760"/>
          </a:xfrm>
        </p:spPr>
        <p:txBody>
          <a:bodyPr/>
          <a:lstStyle/>
          <a:p>
            <a:r>
              <a:rPr lang="en-US" dirty="0"/>
              <a:t>PHASE 1: FEB 20XX</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4937760" y="2907792"/>
            <a:ext cx="6336792" cy="640080"/>
          </a:xfrm>
        </p:spPr>
        <p:txBody>
          <a:bodyPr>
            <a:noAutofit/>
          </a:bodyPr>
          <a:lstStyle/>
          <a:p>
            <a:r>
              <a:rPr lang="en-US" dirty="0"/>
              <a:t>Roll out product to high profile or top-level participants to help establish the product</a:t>
            </a:r>
          </a:p>
        </p:txBody>
      </p:sp>
      <p:sp>
        <p:nvSpPr>
          <p:cNvPr id="65" name="Text Placeholder 64">
            <a:extLst>
              <a:ext uri="{FF2B5EF4-FFF2-40B4-BE49-F238E27FC236}">
                <a16:creationId xmlns:a16="http://schemas.microsoft.com/office/drawing/2014/main" id="{77320A72-527D-4F04-AF2E-E0B73E486504}"/>
              </a:ext>
            </a:extLst>
          </p:cNvPr>
          <p:cNvSpPr>
            <a:spLocks noGrp="1"/>
          </p:cNvSpPr>
          <p:nvPr>
            <p:ph type="body" sz="quarter" idx="17"/>
          </p:nvPr>
        </p:nvSpPr>
        <p:spPr>
          <a:xfrm>
            <a:off x="4937760" y="3895344"/>
            <a:ext cx="6339840" cy="365760"/>
          </a:xfrm>
        </p:spPr>
        <p:txBody>
          <a:bodyPr/>
          <a:lstStyle/>
          <a:p>
            <a:r>
              <a:rPr lang="en-US" dirty="0"/>
              <a:t>PHASE 2: MAY 20XX</a:t>
            </a:r>
          </a:p>
        </p:txBody>
      </p:sp>
      <p:sp>
        <p:nvSpPr>
          <p:cNvPr id="64" name="Text Placeholder 63">
            <a:extLst>
              <a:ext uri="{FF2B5EF4-FFF2-40B4-BE49-F238E27FC236}">
                <a16:creationId xmlns:a16="http://schemas.microsoft.com/office/drawing/2014/main" id="{57D67FB9-44E6-49D8-9419-FD6B4644CB1D}"/>
              </a:ext>
            </a:extLst>
          </p:cNvPr>
          <p:cNvSpPr>
            <a:spLocks noGrp="1"/>
          </p:cNvSpPr>
          <p:nvPr>
            <p:ph type="body" sz="quarter" idx="16"/>
          </p:nvPr>
        </p:nvSpPr>
        <p:spPr>
          <a:xfrm>
            <a:off x="4937760" y="4206240"/>
            <a:ext cx="6336792" cy="640080"/>
          </a:xfrm>
        </p:spPr>
        <p:txBody>
          <a:bodyPr>
            <a:noAutofit/>
          </a:bodyPr>
          <a:lstStyle/>
          <a:p>
            <a:r>
              <a:rPr lang="en-US" dirty="0"/>
              <a:t>Release of the product to the general public and monitor press release and social media accounts</a:t>
            </a:r>
          </a:p>
        </p:txBody>
      </p:sp>
      <p:sp>
        <p:nvSpPr>
          <p:cNvPr id="67" name="Text Placeholder 66">
            <a:extLst>
              <a:ext uri="{FF2B5EF4-FFF2-40B4-BE49-F238E27FC236}">
                <a16:creationId xmlns:a16="http://schemas.microsoft.com/office/drawing/2014/main" id="{6E771E27-902A-4BA5-BF20-88B7F7F8F9A6}"/>
              </a:ext>
            </a:extLst>
          </p:cNvPr>
          <p:cNvSpPr>
            <a:spLocks noGrp="1"/>
          </p:cNvSpPr>
          <p:nvPr>
            <p:ph type="body" sz="quarter" idx="19"/>
          </p:nvPr>
        </p:nvSpPr>
        <p:spPr>
          <a:xfrm>
            <a:off x="4933747" y="5221224"/>
            <a:ext cx="6339840" cy="365760"/>
          </a:xfrm>
        </p:spPr>
        <p:txBody>
          <a:bodyPr/>
          <a:lstStyle/>
          <a:p>
            <a:r>
              <a:rPr lang="en-US" dirty="0"/>
              <a:t>PHASE 3: OCT 20XX</a:t>
            </a:r>
          </a:p>
        </p:txBody>
      </p:sp>
      <p:sp>
        <p:nvSpPr>
          <p:cNvPr id="66" name="Text Placeholder 65">
            <a:extLst>
              <a:ext uri="{FF2B5EF4-FFF2-40B4-BE49-F238E27FC236}">
                <a16:creationId xmlns:a16="http://schemas.microsoft.com/office/drawing/2014/main" id="{0B4C1BA5-5E1C-4F99-8F66-BCA2EBDF4FBE}"/>
              </a:ext>
            </a:extLst>
          </p:cNvPr>
          <p:cNvSpPr>
            <a:spLocks noGrp="1"/>
          </p:cNvSpPr>
          <p:nvPr>
            <p:ph type="body" sz="quarter" idx="18"/>
          </p:nvPr>
        </p:nvSpPr>
        <p:spPr>
          <a:xfrm>
            <a:off x="4933747" y="5541264"/>
            <a:ext cx="6336792" cy="640080"/>
          </a:xfrm>
        </p:spPr>
        <p:txBody>
          <a:bodyPr/>
          <a:lstStyle/>
          <a:p>
            <a:r>
              <a:rPr lang="en-US" dirty="0"/>
              <a:t>Gather feedback and adjust product design as necessary</a:t>
            </a:r>
          </a:p>
        </p:txBody>
      </p:sp>
      <p:sp>
        <p:nvSpPr>
          <p:cNvPr id="4" name="Date Placeholder 3">
            <a:extLst>
              <a:ext uri="{FF2B5EF4-FFF2-40B4-BE49-F238E27FC236}">
                <a16:creationId xmlns:a16="http://schemas.microsoft.com/office/drawing/2014/main" id="{A50C75D2-5D5B-46F8-8017-90EEE14714AB}"/>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73BBD69A-115E-4656-A53E-500EC253A087}"/>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7CA6FA97-1026-4096-AB75-6CB2D1A8B7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3721975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914400" y="896112"/>
            <a:ext cx="9124951" cy="1325563"/>
          </a:xfrm>
        </p:spPr>
        <p:txBody>
          <a:bodyPr/>
          <a:lstStyle/>
          <a:p>
            <a:r>
              <a:rPr lang="en-US" dirty="0"/>
              <a:t>TRACTION</a:t>
            </a:r>
          </a:p>
        </p:txBody>
      </p:sp>
      <p:sp>
        <p:nvSpPr>
          <p:cNvPr id="12" name="Text Placeholder 11">
            <a:extLst>
              <a:ext uri="{FF2B5EF4-FFF2-40B4-BE49-F238E27FC236}">
                <a16:creationId xmlns:a16="http://schemas.microsoft.com/office/drawing/2014/main" id="{9637FD5B-C365-4A61-B1ED-ACD08F00805E}"/>
              </a:ext>
            </a:extLst>
          </p:cNvPr>
          <p:cNvSpPr>
            <a:spLocks noGrp="1"/>
          </p:cNvSpPr>
          <p:nvPr>
            <p:ph type="body" sz="quarter" idx="14"/>
          </p:nvPr>
        </p:nvSpPr>
        <p:spPr>
          <a:xfrm>
            <a:off x="914400" y="1595438"/>
            <a:ext cx="9124950" cy="600075"/>
          </a:xfrm>
        </p:spPr>
        <p:txBody>
          <a:bodyPr/>
          <a:lstStyle/>
          <a:p>
            <a:r>
              <a:rPr lang="en-ZA" dirty="0"/>
              <a:t>Forecasting for success</a:t>
            </a:r>
          </a:p>
        </p:txBody>
      </p:sp>
      <p:sp>
        <p:nvSpPr>
          <p:cNvPr id="9" name="Text Placeholder 8">
            <a:extLst>
              <a:ext uri="{FF2B5EF4-FFF2-40B4-BE49-F238E27FC236}">
                <a16:creationId xmlns:a16="http://schemas.microsoft.com/office/drawing/2014/main" id="{C54CD4A7-4E1A-4902-993B-81A396A3670C}"/>
              </a:ext>
            </a:extLst>
          </p:cNvPr>
          <p:cNvSpPr>
            <a:spLocks noGrp="1"/>
          </p:cNvSpPr>
          <p:nvPr>
            <p:ph type="body" idx="13"/>
          </p:nvPr>
        </p:nvSpPr>
        <p:spPr>
          <a:xfrm>
            <a:off x="914400" y="2354580"/>
            <a:ext cx="4297679" cy="455295"/>
          </a:xfrm>
        </p:spPr>
        <p:txBody>
          <a:bodyPr/>
          <a:lstStyle/>
          <a:p>
            <a:r>
              <a:rPr lang="en-US" dirty="0"/>
              <a:t>KEY METRICS</a:t>
            </a:r>
          </a:p>
        </p:txBody>
      </p:sp>
      <p:graphicFrame>
        <p:nvGraphicFramePr>
          <p:cNvPr id="11" name="Table 11">
            <a:extLst>
              <a:ext uri="{FF2B5EF4-FFF2-40B4-BE49-F238E27FC236}">
                <a16:creationId xmlns:a16="http://schemas.microsoft.com/office/drawing/2014/main" id="{1CA23F63-61EC-4BE5-8A2D-0A89EBD54F67}"/>
              </a:ext>
            </a:extLst>
          </p:cNvPr>
          <p:cNvGraphicFramePr>
            <a:graphicFrameLocks noGrp="1"/>
          </p:cNvGraphicFramePr>
          <p:nvPr>
            <p:ph sz="half" idx="1"/>
            <p:extLst>
              <p:ext uri="{D42A27DB-BD31-4B8C-83A1-F6EECF244321}">
                <p14:modId xmlns:p14="http://schemas.microsoft.com/office/powerpoint/2010/main" val="716638500"/>
              </p:ext>
            </p:extLst>
          </p:nvPr>
        </p:nvGraphicFramePr>
        <p:xfrm>
          <a:off x="914400" y="2990850"/>
          <a:ext cx="4298950" cy="2928689"/>
        </p:xfrm>
        <a:graphic>
          <a:graphicData uri="http://schemas.openxmlformats.org/drawingml/2006/table">
            <a:tbl>
              <a:tblPr firstRow="1" bandRow="1">
                <a:tableStyleId>{69012ECD-51FC-41F1-AA8D-1B2483CD663E}</a:tableStyleId>
              </a:tblPr>
              <a:tblGrid>
                <a:gridCol w="859790">
                  <a:extLst>
                    <a:ext uri="{9D8B030D-6E8A-4147-A177-3AD203B41FA5}">
                      <a16:colId xmlns:a16="http://schemas.microsoft.com/office/drawing/2014/main" val="3233966979"/>
                    </a:ext>
                  </a:extLst>
                </a:gridCol>
                <a:gridCol w="859790">
                  <a:extLst>
                    <a:ext uri="{9D8B030D-6E8A-4147-A177-3AD203B41FA5}">
                      <a16:colId xmlns:a16="http://schemas.microsoft.com/office/drawing/2014/main" val="1158840958"/>
                    </a:ext>
                  </a:extLst>
                </a:gridCol>
                <a:gridCol w="859790">
                  <a:extLst>
                    <a:ext uri="{9D8B030D-6E8A-4147-A177-3AD203B41FA5}">
                      <a16:colId xmlns:a16="http://schemas.microsoft.com/office/drawing/2014/main" val="1014947327"/>
                    </a:ext>
                  </a:extLst>
                </a:gridCol>
                <a:gridCol w="859790">
                  <a:extLst>
                    <a:ext uri="{9D8B030D-6E8A-4147-A177-3AD203B41FA5}">
                      <a16:colId xmlns:a16="http://schemas.microsoft.com/office/drawing/2014/main" val="2653728004"/>
                    </a:ext>
                  </a:extLst>
                </a:gridCol>
                <a:gridCol w="859790">
                  <a:extLst>
                    <a:ext uri="{9D8B030D-6E8A-4147-A177-3AD203B41FA5}">
                      <a16:colId xmlns:a16="http://schemas.microsoft.com/office/drawing/2014/main" val="4218738779"/>
                    </a:ext>
                  </a:extLst>
                </a:gridCol>
              </a:tblGrid>
              <a:tr h="658733">
                <a:tc>
                  <a:txBody>
                    <a:bodyPr/>
                    <a:lstStyle/>
                    <a:p>
                      <a:endParaRPr lang="en-US" sz="1100" dirty="0"/>
                    </a:p>
                  </a:txBody>
                  <a:tcPr/>
                </a:tc>
                <a:tc>
                  <a:txBody>
                    <a:bodyPr/>
                    <a:lstStyle/>
                    <a:p>
                      <a:pPr algn="ctr"/>
                      <a:r>
                        <a:rPr lang="en-US" sz="1100" dirty="0"/>
                        <a:t>Clients</a:t>
                      </a:r>
                      <a:endParaRPr lang="ru-RU" sz="1100" dirty="0"/>
                    </a:p>
                  </a:txBody>
                  <a:tcPr marL="95186" marR="95186" marT="47593" marB="47593" anchor="ctr"/>
                </a:tc>
                <a:tc>
                  <a:txBody>
                    <a:bodyPr/>
                    <a:lstStyle/>
                    <a:p>
                      <a:pPr algn="ctr"/>
                      <a:r>
                        <a:rPr lang="en-US" sz="1100" dirty="0"/>
                        <a:t>Orders</a:t>
                      </a:r>
                      <a:endParaRPr lang="ru-RU" sz="1100" dirty="0"/>
                    </a:p>
                  </a:txBody>
                  <a:tcPr marL="95186" marR="95186" marT="47593" marB="47593" anchor="ctr"/>
                </a:tc>
                <a:tc>
                  <a:txBody>
                    <a:bodyPr/>
                    <a:lstStyle/>
                    <a:p>
                      <a:pPr algn="ctr"/>
                      <a:r>
                        <a:rPr lang="en-US" sz="1100" dirty="0"/>
                        <a:t>Gross revenue</a:t>
                      </a:r>
                      <a:endParaRPr lang="ru-RU" sz="1100" dirty="0"/>
                    </a:p>
                  </a:txBody>
                  <a:tcPr marL="95186" marR="95186" marT="47593" marB="47593" anchor="ctr"/>
                </a:tc>
                <a:tc>
                  <a:txBody>
                    <a:bodyPr/>
                    <a:lstStyle/>
                    <a:p>
                      <a:pPr algn="ctr"/>
                      <a:r>
                        <a:rPr lang="en-US" sz="1100" dirty="0"/>
                        <a:t>Net revenue</a:t>
                      </a:r>
                      <a:endParaRPr lang="ru-RU" sz="1100" dirty="0"/>
                    </a:p>
                  </a:txBody>
                  <a:tcPr marL="95186" marR="95186" marT="47593" marB="47593" anchor="ctr"/>
                </a:tc>
                <a:extLst>
                  <a:ext uri="{0D108BD9-81ED-4DB2-BD59-A6C34878D82A}">
                    <a16:rowId xmlns:a16="http://schemas.microsoft.com/office/drawing/2014/main" val="3213590700"/>
                  </a:ext>
                </a:extLst>
              </a:tr>
              <a:tr h="567489">
                <a:tc>
                  <a:txBody>
                    <a:bodyPr/>
                    <a:lstStyle/>
                    <a:p>
                      <a:pPr algn="ctr"/>
                      <a:r>
                        <a:rPr lang="en-US" sz="1100" dirty="0"/>
                        <a:t>20XX</a:t>
                      </a:r>
                      <a:endParaRPr lang="ru-RU" sz="1100" dirty="0"/>
                    </a:p>
                  </a:txBody>
                  <a:tcPr anchor="ctr"/>
                </a:tc>
                <a:tc>
                  <a:txBody>
                    <a:bodyPr/>
                    <a:lstStyle/>
                    <a:p>
                      <a:pPr algn="r"/>
                      <a:r>
                        <a:rPr lang="en-US" sz="1100" dirty="0"/>
                        <a:t>10</a:t>
                      </a:r>
                      <a:endParaRPr lang="ru-RU" sz="1100" dirty="0"/>
                    </a:p>
                  </a:txBody>
                  <a:tcPr marL="95186" marR="95186" marT="47593" marB="47593" anchor="ctr"/>
                </a:tc>
                <a:tc>
                  <a:txBody>
                    <a:bodyPr/>
                    <a:lstStyle/>
                    <a:p>
                      <a:pPr algn="r"/>
                      <a:r>
                        <a:rPr lang="en-US" sz="1100" dirty="0"/>
                        <a:t>1100</a:t>
                      </a:r>
                      <a:endParaRPr lang="ru-RU" sz="1100" dirty="0"/>
                    </a:p>
                  </a:txBody>
                  <a:tcPr marL="95186" marR="95186" marT="47593" marB="47593" anchor="ctr"/>
                </a:tc>
                <a:tc>
                  <a:txBody>
                    <a:bodyPr/>
                    <a:lstStyle/>
                    <a:p>
                      <a:pPr algn="r"/>
                      <a:r>
                        <a:rPr lang="en-US" sz="1100" dirty="0"/>
                        <a:t>$10,000</a:t>
                      </a:r>
                      <a:endParaRPr lang="ru-RU" sz="1100" dirty="0"/>
                    </a:p>
                  </a:txBody>
                  <a:tcPr marL="95186" marR="95186" marT="47593" marB="47593" anchor="ctr"/>
                </a:tc>
                <a:tc>
                  <a:txBody>
                    <a:bodyPr/>
                    <a:lstStyle/>
                    <a:p>
                      <a:pPr algn="r"/>
                      <a:r>
                        <a:rPr lang="en-US" sz="1100" dirty="0"/>
                        <a:t>$7,000</a:t>
                      </a:r>
                      <a:endParaRPr lang="ru-RU" sz="1100" dirty="0"/>
                    </a:p>
                  </a:txBody>
                  <a:tcPr marL="95186" marR="95186" marT="47593" marB="47593" anchor="ctr"/>
                </a:tc>
                <a:extLst>
                  <a:ext uri="{0D108BD9-81ED-4DB2-BD59-A6C34878D82A}">
                    <a16:rowId xmlns:a16="http://schemas.microsoft.com/office/drawing/2014/main" val="2830826746"/>
                  </a:ext>
                </a:extLst>
              </a:tr>
              <a:tr h="567489">
                <a:tc>
                  <a:txBody>
                    <a:bodyPr/>
                    <a:lstStyle/>
                    <a:p>
                      <a:pPr algn="ctr"/>
                      <a:r>
                        <a:rPr lang="en-US" sz="1100" dirty="0"/>
                        <a:t>20XX</a:t>
                      </a:r>
                      <a:endParaRPr lang="ru-RU" sz="1100" dirty="0"/>
                    </a:p>
                  </a:txBody>
                  <a:tcPr anchor="ctr"/>
                </a:tc>
                <a:tc>
                  <a:txBody>
                    <a:bodyPr/>
                    <a:lstStyle/>
                    <a:p>
                      <a:pPr algn="r"/>
                      <a:r>
                        <a:rPr lang="en-US" sz="1100" dirty="0"/>
                        <a:t>20</a:t>
                      </a:r>
                      <a:endParaRPr lang="ru-RU" sz="1100" dirty="0"/>
                    </a:p>
                  </a:txBody>
                  <a:tcPr marL="95186" marR="95186" marT="47593" marB="47593" anchor="ctr"/>
                </a:tc>
                <a:tc>
                  <a:txBody>
                    <a:bodyPr/>
                    <a:lstStyle/>
                    <a:p>
                      <a:pPr algn="r"/>
                      <a:r>
                        <a:rPr lang="en-US" sz="1100" dirty="0"/>
                        <a:t>200</a:t>
                      </a:r>
                      <a:endParaRPr lang="ru-RU" sz="1100" dirty="0"/>
                    </a:p>
                  </a:txBody>
                  <a:tcPr marL="95186" marR="95186" marT="47593" marB="47593"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dirty="0"/>
                        <a:t>$20,000</a:t>
                      </a:r>
                      <a:endParaRPr lang="ru-RU" sz="1100" dirty="0"/>
                    </a:p>
                  </a:txBody>
                  <a:tcPr marL="95186" marR="95186" marT="47593" marB="47593"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dirty="0"/>
                        <a:t>$16,000</a:t>
                      </a:r>
                      <a:endParaRPr lang="ru-RU" sz="1100" dirty="0"/>
                    </a:p>
                  </a:txBody>
                  <a:tcPr marL="95186" marR="95186" marT="47593" marB="47593" anchor="ctr"/>
                </a:tc>
                <a:extLst>
                  <a:ext uri="{0D108BD9-81ED-4DB2-BD59-A6C34878D82A}">
                    <a16:rowId xmlns:a16="http://schemas.microsoft.com/office/drawing/2014/main" val="2517333721"/>
                  </a:ext>
                </a:extLst>
              </a:tr>
              <a:tr h="567489">
                <a:tc>
                  <a:txBody>
                    <a:bodyPr/>
                    <a:lstStyle/>
                    <a:p>
                      <a:pPr algn="ctr"/>
                      <a:r>
                        <a:rPr lang="en-US" sz="1100" dirty="0"/>
                        <a:t>20XX</a:t>
                      </a:r>
                      <a:endParaRPr lang="ru-RU" sz="1100" dirty="0"/>
                    </a:p>
                  </a:txBody>
                  <a:tcPr anchor="ctr"/>
                </a:tc>
                <a:tc>
                  <a:txBody>
                    <a:bodyPr/>
                    <a:lstStyle/>
                    <a:p>
                      <a:pPr algn="r"/>
                      <a:r>
                        <a:rPr lang="en-US" sz="1100" dirty="0"/>
                        <a:t>30</a:t>
                      </a:r>
                      <a:endParaRPr lang="ru-RU" sz="1100" dirty="0"/>
                    </a:p>
                  </a:txBody>
                  <a:tcPr marL="95186" marR="95186" marT="47593" marB="47593" anchor="ctr"/>
                </a:tc>
                <a:tc>
                  <a:txBody>
                    <a:bodyPr/>
                    <a:lstStyle/>
                    <a:p>
                      <a:pPr algn="r"/>
                      <a:r>
                        <a:rPr lang="en-US" sz="1100" dirty="0"/>
                        <a:t>300</a:t>
                      </a:r>
                      <a:endParaRPr lang="ru-RU" sz="1100" dirty="0"/>
                    </a:p>
                  </a:txBody>
                  <a:tcPr marL="95186" marR="95186" marT="47593" marB="47593"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dirty="0"/>
                        <a:t>$30,000</a:t>
                      </a:r>
                      <a:endParaRPr lang="ru-RU" sz="1100" dirty="0"/>
                    </a:p>
                  </a:txBody>
                  <a:tcPr marL="95186" marR="95186" marT="47593" marB="47593"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dirty="0"/>
                        <a:t>$25,000</a:t>
                      </a:r>
                      <a:endParaRPr lang="ru-RU" sz="1100" dirty="0"/>
                    </a:p>
                  </a:txBody>
                  <a:tcPr marL="95186" marR="95186" marT="47593" marB="47593" anchor="ctr"/>
                </a:tc>
                <a:extLst>
                  <a:ext uri="{0D108BD9-81ED-4DB2-BD59-A6C34878D82A}">
                    <a16:rowId xmlns:a16="http://schemas.microsoft.com/office/drawing/2014/main" val="3321589815"/>
                  </a:ext>
                </a:extLst>
              </a:tr>
              <a:tr h="567489">
                <a:tc>
                  <a:txBody>
                    <a:bodyPr/>
                    <a:lstStyle/>
                    <a:p>
                      <a:pPr algn="ctr"/>
                      <a:r>
                        <a:rPr lang="en-US" sz="1100" dirty="0"/>
                        <a:t>20XX</a:t>
                      </a:r>
                      <a:endParaRPr lang="ru-RU" sz="1100" dirty="0"/>
                    </a:p>
                  </a:txBody>
                  <a:tcPr anchor="ctr"/>
                </a:tc>
                <a:tc>
                  <a:txBody>
                    <a:bodyPr/>
                    <a:lstStyle/>
                    <a:p>
                      <a:pPr algn="r"/>
                      <a:r>
                        <a:rPr lang="en-US" sz="1100" dirty="0"/>
                        <a:t>40</a:t>
                      </a:r>
                      <a:endParaRPr lang="ru-RU" sz="1100" dirty="0"/>
                    </a:p>
                  </a:txBody>
                  <a:tcPr marL="95186" marR="95186" marT="47593" marB="47593" anchor="ctr"/>
                </a:tc>
                <a:tc>
                  <a:txBody>
                    <a:bodyPr/>
                    <a:lstStyle/>
                    <a:p>
                      <a:pPr algn="r"/>
                      <a:r>
                        <a:rPr lang="en-US" sz="1100" dirty="0"/>
                        <a:t>400</a:t>
                      </a:r>
                      <a:endParaRPr lang="ru-RU" sz="1100" dirty="0"/>
                    </a:p>
                  </a:txBody>
                  <a:tcPr marL="95186" marR="95186" marT="47593" marB="47593"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dirty="0"/>
                        <a:t>$40,000</a:t>
                      </a:r>
                      <a:endParaRPr lang="ru-RU" sz="1100" dirty="0"/>
                    </a:p>
                  </a:txBody>
                  <a:tcPr marL="95186" marR="95186" marT="47593" marB="47593"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dirty="0"/>
                        <a:t>$30,000</a:t>
                      </a:r>
                      <a:endParaRPr lang="ru-RU" sz="1100" dirty="0"/>
                    </a:p>
                  </a:txBody>
                  <a:tcPr marL="95186" marR="95186" marT="47593" marB="47593" anchor="ctr"/>
                </a:tc>
                <a:extLst>
                  <a:ext uri="{0D108BD9-81ED-4DB2-BD59-A6C34878D82A}">
                    <a16:rowId xmlns:a16="http://schemas.microsoft.com/office/drawing/2014/main" val="3345832805"/>
                  </a:ext>
                </a:extLst>
              </a:tr>
            </a:tbl>
          </a:graphicData>
        </a:graphic>
      </p:graphicFrame>
      <p:sp>
        <p:nvSpPr>
          <p:cNvPr id="7" name="Text Placeholder 6">
            <a:extLst>
              <a:ext uri="{FF2B5EF4-FFF2-40B4-BE49-F238E27FC236}">
                <a16:creationId xmlns:a16="http://schemas.microsoft.com/office/drawing/2014/main" id="{AC6715B5-2190-4A3A-B45B-26A2669D1708}"/>
              </a:ext>
            </a:extLst>
          </p:cNvPr>
          <p:cNvSpPr>
            <a:spLocks noGrp="1"/>
          </p:cNvSpPr>
          <p:nvPr>
            <p:ph type="body" sz="quarter" idx="3"/>
          </p:nvPr>
        </p:nvSpPr>
        <p:spPr>
          <a:xfrm>
            <a:off x="6373368" y="2352675"/>
            <a:ext cx="4297680" cy="457200"/>
          </a:xfrm>
        </p:spPr>
        <p:txBody>
          <a:bodyPr/>
          <a:lstStyle/>
          <a:p>
            <a:r>
              <a:rPr lang="en-US" dirty="0"/>
              <a:t>REVENUE BY YEAR</a:t>
            </a:r>
          </a:p>
        </p:txBody>
      </p:sp>
      <p:graphicFrame>
        <p:nvGraphicFramePr>
          <p:cNvPr id="27" name="Content Placeholder 13" descr="Chart">
            <a:extLst>
              <a:ext uri="{FF2B5EF4-FFF2-40B4-BE49-F238E27FC236}">
                <a16:creationId xmlns:a16="http://schemas.microsoft.com/office/drawing/2014/main" id="{864E5252-A4EE-4C7C-AF7F-132ED2B8ECD8}"/>
              </a:ext>
            </a:extLst>
          </p:cNvPr>
          <p:cNvGraphicFramePr>
            <a:graphicFrameLocks noGrp="1"/>
          </p:cNvGraphicFramePr>
          <p:nvPr>
            <p:ph sz="half" idx="2"/>
            <p:extLst>
              <p:ext uri="{D42A27DB-BD31-4B8C-83A1-F6EECF244321}">
                <p14:modId xmlns:p14="http://schemas.microsoft.com/office/powerpoint/2010/main" val="1068245613"/>
              </p:ext>
            </p:extLst>
          </p:nvPr>
        </p:nvGraphicFramePr>
        <p:xfrm>
          <a:off x="6372225" y="2990850"/>
          <a:ext cx="4297363" cy="3105150"/>
        </p:xfrm>
        <a:graphic>
          <a:graphicData uri="http://schemas.openxmlformats.org/drawingml/2006/chart">
            <c:chart xmlns:c="http://schemas.openxmlformats.org/drawingml/2006/chart" xmlns:r="http://schemas.openxmlformats.org/officeDocument/2006/relationships" r:id="rId2"/>
          </a:graphicData>
        </a:graphic>
      </p:graphicFrame>
      <p:sp>
        <p:nvSpPr>
          <p:cNvPr id="32" name="Date Placeholder 31">
            <a:extLst>
              <a:ext uri="{FF2B5EF4-FFF2-40B4-BE49-F238E27FC236}">
                <a16:creationId xmlns:a16="http://schemas.microsoft.com/office/drawing/2014/main" id="{E9EBB125-3717-454C-B67A-6062EA38DBCB}"/>
              </a:ext>
            </a:extLst>
          </p:cNvPr>
          <p:cNvSpPr>
            <a:spLocks noGrp="1"/>
          </p:cNvSpPr>
          <p:nvPr>
            <p:ph type="dt" sz="half" idx="10"/>
          </p:nvPr>
        </p:nvSpPr>
        <p:spPr>
          <a:xfrm>
            <a:off x="914400" y="6353175"/>
            <a:ext cx="1097280" cy="365125"/>
          </a:xfrm>
        </p:spPr>
        <p:txBody>
          <a:bodyPr/>
          <a:lstStyle/>
          <a:p>
            <a:r>
              <a:rPr lang="en-US" dirty="0"/>
              <a:t>20XX</a:t>
            </a:r>
          </a:p>
        </p:txBody>
      </p:sp>
      <p:sp>
        <p:nvSpPr>
          <p:cNvPr id="33" name="Footer Placeholder 32">
            <a:extLst>
              <a:ext uri="{FF2B5EF4-FFF2-40B4-BE49-F238E27FC236}">
                <a16:creationId xmlns:a16="http://schemas.microsoft.com/office/drawing/2014/main" id="{199BD19A-6E75-40A9-B2F6-ACE9757F9F17}"/>
              </a:ext>
            </a:extLst>
          </p:cNvPr>
          <p:cNvSpPr>
            <a:spLocks noGrp="1"/>
          </p:cNvSpPr>
          <p:nvPr>
            <p:ph type="ftr" sz="quarter" idx="11"/>
          </p:nvPr>
        </p:nvSpPr>
        <p:spPr>
          <a:xfrm>
            <a:off x="5424487" y="6350000"/>
            <a:ext cx="2286000" cy="365125"/>
          </a:xfrm>
        </p:spPr>
        <p:txBody>
          <a:bodyPr/>
          <a:lstStyle/>
          <a:p>
            <a:r>
              <a:rPr lang="en-US" dirty="0"/>
              <a:t>Pitch deck title</a:t>
            </a:r>
          </a:p>
        </p:txBody>
      </p:sp>
      <p:sp>
        <p:nvSpPr>
          <p:cNvPr id="34" name="Slide Number Placeholder 33">
            <a:extLst>
              <a:ext uri="{FF2B5EF4-FFF2-40B4-BE49-F238E27FC236}">
                <a16:creationId xmlns:a16="http://schemas.microsoft.com/office/drawing/2014/main" id="{6B5C6981-F34F-439A-B2E5-6227C9257FA1}"/>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19</a:t>
            </a:fld>
            <a:endParaRPr lang="en-US" dirty="0"/>
          </a:p>
        </p:txBody>
      </p:sp>
    </p:spTree>
    <p:extLst>
      <p:ext uri="{BB962C8B-B14F-4D97-AF65-F5344CB8AC3E}">
        <p14:creationId xmlns:p14="http://schemas.microsoft.com/office/powerpoint/2010/main" val="460935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DF816-D12A-408B-BFA5-FAAFCA246154}"/>
              </a:ext>
            </a:extLst>
          </p:cNvPr>
          <p:cNvSpPr>
            <a:spLocks noGrp="1"/>
          </p:cNvSpPr>
          <p:nvPr>
            <p:ph type="title"/>
          </p:nvPr>
        </p:nvSpPr>
        <p:spPr/>
        <p:txBody>
          <a:bodyPr/>
          <a:lstStyle/>
          <a:p>
            <a:r>
              <a:rPr lang="en-CA" dirty="0"/>
              <a:t>Evaluation</a:t>
            </a:r>
          </a:p>
        </p:txBody>
      </p:sp>
      <p:sp>
        <p:nvSpPr>
          <p:cNvPr id="3" name="Text Placeholder 2">
            <a:extLst>
              <a:ext uri="{FF2B5EF4-FFF2-40B4-BE49-F238E27FC236}">
                <a16:creationId xmlns:a16="http://schemas.microsoft.com/office/drawing/2014/main" id="{0AF47200-A0C2-47CE-8B79-63558FB8CE42}"/>
              </a:ext>
            </a:extLst>
          </p:cNvPr>
          <p:cNvSpPr>
            <a:spLocks noGrp="1"/>
          </p:cNvSpPr>
          <p:nvPr>
            <p:ph type="body" idx="13"/>
          </p:nvPr>
        </p:nvSpPr>
        <p:spPr/>
        <p:txBody>
          <a:bodyPr/>
          <a:lstStyle/>
          <a:p>
            <a:r>
              <a:rPr lang="en-CA" dirty="0">
                <a:solidFill>
                  <a:srgbClr val="20AA2D"/>
                </a:solidFill>
              </a:rPr>
              <a:t>What can stay</a:t>
            </a:r>
          </a:p>
        </p:txBody>
      </p:sp>
      <p:sp>
        <p:nvSpPr>
          <p:cNvPr id="4" name="Content Placeholder 3">
            <a:extLst>
              <a:ext uri="{FF2B5EF4-FFF2-40B4-BE49-F238E27FC236}">
                <a16:creationId xmlns:a16="http://schemas.microsoft.com/office/drawing/2014/main" id="{76038F7E-1968-4147-8806-58362FDE577B}"/>
              </a:ext>
            </a:extLst>
          </p:cNvPr>
          <p:cNvSpPr>
            <a:spLocks noGrp="1"/>
          </p:cNvSpPr>
          <p:nvPr>
            <p:ph sz="half" idx="1"/>
          </p:nvPr>
        </p:nvSpPr>
        <p:spPr/>
        <p:txBody>
          <a:bodyPr/>
          <a:lstStyle/>
          <a:p>
            <a:r>
              <a:rPr lang="en-CA" dirty="0"/>
              <a:t>Simple structure</a:t>
            </a:r>
          </a:p>
          <a:p>
            <a:r>
              <a:rPr lang="en-CA" dirty="0"/>
              <a:t>Clean design</a:t>
            </a:r>
          </a:p>
        </p:txBody>
      </p:sp>
      <p:sp>
        <p:nvSpPr>
          <p:cNvPr id="5" name="Text Placeholder 4">
            <a:extLst>
              <a:ext uri="{FF2B5EF4-FFF2-40B4-BE49-F238E27FC236}">
                <a16:creationId xmlns:a16="http://schemas.microsoft.com/office/drawing/2014/main" id="{BBC9AD5E-4B4E-4726-A9BF-1C46184EFA83}"/>
              </a:ext>
            </a:extLst>
          </p:cNvPr>
          <p:cNvSpPr>
            <a:spLocks noGrp="1"/>
          </p:cNvSpPr>
          <p:nvPr>
            <p:ph type="body" sz="quarter" idx="3"/>
          </p:nvPr>
        </p:nvSpPr>
        <p:spPr/>
        <p:txBody>
          <a:bodyPr/>
          <a:lstStyle/>
          <a:p>
            <a:r>
              <a:rPr lang="en-CA" dirty="0"/>
              <a:t>What Needs change</a:t>
            </a:r>
          </a:p>
        </p:txBody>
      </p:sp>
      <p:sp>
        <p:nvSpPr>
          <p:cNvPr id="6" name="Content Placeholder 5">
            <a:extLst>
              <a:ext uri="{FF2B5EF4-FFF2-40B4-BE49-F238E27FC236}">
                <a16:creationId xmlns:a16="http://schemas.microsoft.com/office/drawing/2014/main" id="{3CAE2F3E-7FB3-43B6-BF5A-1375AB5C2730}"/>
              </a:ext>
            </a:extLst>
          </p:cNvPr>
          <p:cNvSpPr>
            <a:spLocks noGrp="1"/>
          </p:cNvSpPr>
          <p:nvPr>
            <p:ph sz="half" idx="2"/>
          </p:nvPr>
        </p:nvSpPr>
        <p:spPr/>
        <p:txBody>
          <a:bodyPr/>
          <a:lstStyle/>
          <a:p>
            <a:r>
              <a:rPr lang="en-CA" dirty="0"/>
              <a:t>Mismatched fonts</a:t>
            </a:r>
          </a:p>
          <a:p>
            <a:r>
              <a:rPr lang="en-CA" dirty="0"/>
              <a:t>Boring background</a:t>
            </a:r>
          </a:p>
          <a:p>
            <a:r>
              <a:rPr lang="en-CA" dirty="0"/>
              <a:t>Hover boxes are too large</a:t>
            </a:r>
          </a:p>
        </p:txBody>
      </p:sp>
      <p:sp>
        <p:nvSpPr>
          <p:cNvPr id="9" name="Slide Number Placeholder 8">
            <a:extLst>
              <a:ext uri="{FF2B5EF4-FFF2-40B4-BE49-F238E27FC236}">
                <a16:creationId xmlns:a16="http://schemas.microsoft.com/office/drawing/2014/main" id="{6896A012-C091-47D1-9626-D4821AD200C0}"/>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993929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4294-49A0-4C63-A7D7-E3BF9E591F59}"/>
              </a:ext>
            </a:extLst>
          </p:cNvPr>
          <p:cNvSpPr>
            <a:spLocks noGrp="1"/>
          </p:cNvSpPr>
          <p:nvPr>
            <p:ph type="title"/>
          </p:nvPr>
        </p:nvSpPr>
        <p:spPr>
          <a:xfrm>
            <a:off x="838200" y="896112"/>
            <a:ext cx="10515600" cy="1325563"/>
          </a:xfrm>
        </p:spPr>
        <p:txBody>
          <a:bodyPr/>
          <a:lstStyle/>
          <a:p>
            <a:r>
              <a:rPr lang="en-ZA" dirty="0"/>
              <a:t>TWO YEAR ACTION PLAN</a:t>
            </a:r>
          </a:p>
        </p:txBody>
      </p:sp>
      <p:sp>
        <p:nvSpPr>
          <p:cNvPr id="32" name="Text Placeholder 31">
            <a:extLst>
              <a:ext uri="{FF2B5EF4-FFF2-40B4-BE49-F238E27FC236}">
                <a16:creationId xmlns:a16="http://schemas.microsoft.com/office/drawing/2014/main" id="{0830F660-D88D-4A5F-8F7C-44B1D5C8E661}"/>
              </a:ext>
            </a:extLst>
          </p:cNvPr>
          <p:cNvSpPr>
            <a:spLocks noGrp="1"/>
          </p:cNvSpPr>
          <p:nvPr>
            <p:ph type="body" sz="quarter" idx="59"/>
          </p:nvPr>
        </p:nvSpPr>
        <p:spPr>
          <a:xfrm>
            <a:off x="2258568" y="2304288"/>
            <a:ext cx="1554480" cy="561975"/>
          </a:xfrm>
        </p:spPr>
        <p:txBody>
          <a:bodyPr>
            <a:normAutofit/>
          </a:bodyPr>
          <a:lstStyle/>
          <a:p>
            <a:r>
              <a:rPr lang="en-ZA" dirty="0"/>
              <a:t>Draft blueprints</a:t>
            </a:r>
          </a:p>
        </p:txBody>
      </p:sp>
      <p:sp>
        <p:nvSpPr>
          <p:cNvPr id="33" name="Text Placeholder 32">
            <a:extLst>
              <a:ext uri="{FF2B5EF4-FFF2-40B4-BE49-F238E27FC236}">
                <a16:creationId xmlns:a16="http://schemas.microsoft.com/office/drawing/2014/main" id="{C77C5603-8643-4603-9AC4-34B768C3DBB3}"/>
              </a:ext>
            </a:extLst>
          </p:cNvPr>
          <p:cNvSpPr>
            <a:spLocks noGrp="1"/>
          </p:cNvSpPr>
          <p:nvPr>
            <p:ph type="body" sz="quarter" idx="60"/>
          </p:nvPr>
        </p:nvSpPr>
        <p:spPr>
          <a:xfrm>
            <a:off x="2313432" y="2615184"/>
            <a:ext cx="1463040" cy="224670"/>
          </a:xfrm>
        </p:spPr>
        <p:txBody>
          <a:bodyPr anchor="t" anchorCtr="0">
            <a:noAutofit/>
          </a:bodyPr>
          <a:lstStyle/>
          <a:p>
            <a:r>
              <a:rPr lang="en-ZA" dirty="0"/>
              <a:t>Feb 20XX</a:t>
            </a:r>
          </a:p>
        </p:txBody>
      </p:sp>
      <p:sp>
        <p:nvSpPr>
          <p:cNvPr id="370" name="Text Placeholder 369">
            <a:extLst>
              <a:ext uri="{FF2B5EF4-FFF2-40B4-BE49-F238E27FC236}">
                <a16:creationId xmlns:a16="http://schemas.microsoft.com/office/drawing/2014/main" id="{0DC8C4F9-0201-4398-9035-72D47B8BF16E}"/>
              </a:ext>
            </a:extLst>
          </p:cNvPr>
          <p:cNvSpPr>
            <a:spLocks noGrp="1"/>
          </p:cNvSpPr>
          <p:nvPr>
            <p:ph type="body" sz="quarter" idx="61"/>
          </p:nvPr>
        </p:nvSpPr>
        <p:spPr>
          <a:xfrm>
            <a:off x="4667859" y="2302547"/>
            <a:ext cx="1554480" cy="561975"/>
          </a:xfrm>
        </p:spPr>
        <p:txBody>
          <a:bodyPr/>
          <a:lstStyle/>
          <a:p>
            <a:r>
              <a:rPr lang="en-US" dirty="0"/>
              <a:t>run focus group</a:t>
            </a:r>
          </a:p>
        </p:txBody>
      </p:sp>
      <p:sp>
        <p:nvSpPr>
          <p:cNvPr id="407" name="Text Placeholder 406">
            <a:extLst>
              <a:ext uri="{FF2B5EF4-FFF2-40B4-BE49-F238E27FC236}">
                <a16:creationId xmlns:a16="http://schemas.microsoft.com/office/drawing/2014/main" id="{36719383-F8EF-4FB6-BDDE-C0D7D49E7872}"/>
              </a:ext>
            </a:extLst>
          </p:cNvPr>
          <p:cNvSpPr>
            <a:spLocks noGrp="1"/>
          </p:cNvSpPr>
          <p:nvPr>
            <p:ph type="body" sz="quarter" idx="62"/>
          </p:nvPr>
        </p:nvSpPr>
        <p:spPr>
          <a:xfrm>
            <a:off x="4722723" y="2613443"/>
            <a:ext cx="1463040" cy="224670"/>
          </a:xfrm>
        </p:spPr>
        <p:txBody>
          <a:bodyPr/>
          <a:lstStyle/>
          <a:p>
            <a:r>
              <a:rPr lang="en-US" dirty="0"/>
              <a:t>May 20XX</a:t>
            </a:r>
          </a:p>
        </p:txBody>
      </p:sp>
      <p:sp>
        <p:nvSpPr>
          <p:cNvPr id="408" name="Text Placeholder 407">
            <a:extLst>
              <a:ext uri="{FF2B5EF4-FFF2-40B4-BE49-F238E27FC236}">
                <a16:creationId xmlns:a16="http://schemas.microsoft.com/office/drawing/2014/main" id="{177C5727-7047-4DA0-9BDA-091AE83D6E32}"/>
              </a:ext>
            </a:extLst>
          </p:cNvPr>
          <p:cNvSpPr>
            <a:spLocks noGrp="1"/>
          </p:cNvSpPr>
          <p:nvPr>
            <p:ph type="body" sz="quarter" idx="63"/>
          </p:nvPr>
        </p:nvSpPr>
        <p:spPr>
          <a:xfrm>
            <a:off x="8577756" y="2319697"/>
            <a:ext cx="1554480" cy="561975"/>
          </a:xfrm>
        </p:spPr>
        <p:txBody>
          <a:bodyPr/>
          <a:lstStyle/>
          <a:p>
            <a:r>
              <a:rPr lang="en-US" dirty="0"/>
              <a:t>Gather feedback</a:t>
            </a:r>
          </a:p>
        </p:txBody>
      </p:sp>
      <p:sp>
        <p:nvSpPr>
          <p:cNvPr id="409" name="Text Placeholder 408">
            <a:extLst>
              <a:ext uri="{FF2B5EF4-FFF2-40B4-BE49-F238E27FC236}">
                <a16:creationId xmlns:a16="http://schemas.microsoft.com/office/drawing/2014/main" id="{40FE6D64-CA3D-45C9-B6AE-A27DA1FDA971}"/>
              </a:ext>
            </a:extLst>
          </p:cNvPr>
          <p:cNvSpPr>
            <a:spLocks noGrp="1"/>
          </p:cNvSpPr>
          <p:nvPr>
            <p:ph type="body" sz="quarter" idx="64"/>
          </p:nvPr>
        </p:nvSpPr>
        <p:spPr>
          <a:xfrm>
            <a:off x="8632620" y="2630593"/>
            <a:ext cx="1463040" cy="224670"/>
          </a:xfrm>
        </p:spPr>
        <p:txBody>
          <a:bodyPr/>
          <a:lstStyle/>
          <a:p>
            <a:r>
              <a:rPr lang="en-US" dirty="0"/>
              <a:t>Oct 20XX</a:t>
            </a:r>
          </a:p>
        </p:txBody>
      </p:sp>
      <p:sp>
        <p:nvSpPr>
          <p:cNvPr id="6" name="Text Placeholder 5">
            <a:extLst>
              <a:ext uri="{FF2B5EF4-FFF2-40B4-BE49-F238E27FC236}">
                <a16:creationId xmlns:a16="http://schemas.microsoft.com/office/drawing/2014/main" id="{A6861FF3-B902-4DEC-B46D-0F2E499C51CF}"/>
              </a:ext>
            </a:extLst>
          </p:cNvPr>
          <p:cNvSpPr>
            <a:spLocks noGrp="1"/>
          </p:cNvSpPr>
          <p:nvPr>
            <p:ph type="body" sz="quarter" idx="33"/>
          </p:nvPr>
        </p:nvSpPr>
        <p:spPr>
          <a:xfrm>
            <a:off x="914399" y="3354712"/>
            <a:ext cx="731520" cy="457200"/>
          </a:xfrm>
        </p:spPr>
        <p:txBody>
          <a:bodyPr>
            <a:normAutofit/>
          </a:bodyPr>
          <a:lstStyle/>
          <a:p>
            <a:r>
              <a:rPr lang="en-ZA" dirty="0"/>
              <a:t>20XX</a:t>
            </a:r>
          </a:p>
        </p:txBody>
      </p:sp>
      <p:sp>
        <p:nvSpPr>
          <p:cNvPr id="7" name="Text Placeholder 6">
            <a:extLst>
              <a:ext uri="{FF2B5EF4-FFF2-40B4-BE49-F238E27FC236}">
                <a16:creationId xmlns:a16="http://schemas.microsoft.com/office/drawing/2014/main" id="{05941AA2-C85B-41A7-9264-A0C66F32930C}"/>
              </a:ext>
            </a:extLst>
          </p:cNvPr>
          <p:cNvSpPr>
            <a:spLocks noGrp="1"/>
          </p:cNvSpPr>
          <p:nvPr>
            <p:ph type="body" sz="quarter" idx="34"/>
          </p:nvPr>
        </p:nvSpPr>
        <p:spPr>
          <a:xfrm>
            <a:off x="1965960" y="3502152"/>
            <a:ext cx="640080" cy="201776"/>
          </a:xfrm>
        </p:spPr>
        <p:txBody>
          <a:bodyPr>
            <a:noAutofit/>
          </a:bodyPr>
          <a:lstStyle/>
          <a:p>
            <a:r>
              <a:rPr lang="en-ZA" dirty="0"/>
              <a:t>JAN</a:t>
            </a:r>
          </a:p>
        </p:txBody>
      </p:sp>
      <p:sp>
        <p:nvSpPr>
          <p:cNvPr id="8" name="Text Placeholder 7">
            <a:extLst>
              <a:ext uri="{FF2B5EF4-FFF2-40B4-BE49-F238E27FC236}">
                <a16:creationId xmlns:a16="http://schemas.microsoft.com/office/drawing/2014/main" id="{2C4BD3D3-C7A9-46F1-8ED8-AB8D1BB89262}"/>
              </a:ext>
            </a:extLst>
          </p:cNvPr>
          <p:cNvSpPr>
            <a:spLocks noGrp="1"/>
          </p:cNvSpPr>
          <p:nvPr>
            <p:ph type="body" sz="quarter" idx="35"/>
          </p:nvPr>
        </p:nvSpPr>
        <p:spPr>
          <a:xfrm>
            <a:off x="2753880" y="3502152"/>
            <a:ext cx="640080" cy="201776"/>
          </a:xfrm>
        </p:spPr>
        <p:txBody>
          <a:bodyPr>
            <a:noAutofit/>
          </a:bodyPr>
          <a:lstStyle/>
          <a:p>
            <a:r>
              <a:rPr lang="en-ZA" dirty="0"/>
              <a:t>FEB</a:t>
            </a:r>
          </a:p>
        </p:txBody>
      </p:sp>
      <p:sp>
        <p:nvSpPr>
          <p:cNvPr id="9" name="Text Placeholder 8">
            <a:extLst>
              <a:ext uri="{FF2B5EF4-FFF2-40B4-BE49-F238E27FC236}">
                <a16:creationId xmlns:a16="http://schemas.microsoft.com/office/drawing/2014/main" id="{873EDDDB-6509-4407-BA35-232AAF9F198D}"/>
              </a:ext>
            </a:extLst>
          </p:cNvPr>
          <p:cNvSpPr>
            <a:spLocks noGrp="1"/>
          </p:cNvSpPr>
          <p:nvPr>
            <p:ph type="body" sz="quarter" idx="36"/>
          </p:nvPr>
        </p:nvSpPr>
        <p:spPr>
          <a:xfrm>
            <a:off x="3541800" y="3502152"/>
            <a:ext cx="640080" cy="201776"/>
          </a:xfrm>
        </p:spPr>
        <p:txBody>
          <a:bodyPr>
            <a:noAutofit/>
          </a:bodyPr>
          <a:lstStyle/>
          <a:p>
            <a:r>
              <a:rPr lang="en-ZA" dirty="0"/>
              <a:t>MAR</a:t>
            </a:r>
          </a:p>
        </p:txBody>
      </p:sp>
      <p:sp>
        <p:nvSpPr>
          <p:cNvPr id="10" name="Text Placeholder 9">
            <a:extLst>
              <a:ext uri="{FF2B5EF4-FFF2-40B4-BE49-F238E27FC236}">
                <a16:creationId xmlns:a16="http://schemas.microsoft.com/office/drawing/2014/main" id="{A33A061F-AC2A-4E3F-B448-DC6FEC307A53}"/>
              </a:ext>
            </a:extLst>
          </p:cNvPr>
          <p:cNvSpPr>
            <a:spLocks noGrp="1"/>
          </p:cNvSpPr>
          <p:nvPr>
            <p:ph type="body" sz="quarter" idx="37"/>
          </p:nvPr>
        </p:nvSpPr>
        <p:spPr>
          <a:xfrm>
            <a:off x="4329720" y="3502152"/>
            <a:ext cx="640080" cy="201776"/>
          </a:xfrm>
        </p:spPr>
        <p:txBody>
          <a:bodyPr>
            <a:noAutofit/>
          </a:bodyPr>
          <a:lstStyle/>
          <a:p>
            <a:r>
              <a:rPr lang="en-ZA" dirty="0"/>
              <a:t>APR</a:t>
            </a:r>
          </a:p>
        </p:txBody>
      </p:sp>
      <p:sp>
        <p:nvSpPr>
          <p:cNvPr id="12" name="Text Placeholder 11">
            <a:extLst>
              <a:ext uri="{FF2B5EF4-FFF2-40B4-BE49-F238E27FC236}">
                <a16:creationId xmlns:a16="http://schemas.microsoft.com/office/drawing/2014/main" id="{FAC81818-8260-4E49-9FCC-569FDE30B0B1}"/>
              </a:ext>
            </a:extLst>
          </p:cNvPr>
          <p:cNvSpPr>
            <a:spLocks noGrp="1"/>
          </p:cNvSpPr>
          <p:nvPr>
            <p:ph type="body" sz="quarter" idx="39"/>
          </p:nvPr>
        </p:nvSpPr>
        <p:spPr>
          <a:xfrm>
            <a:off x="5117640" y="3502152"/>
            <a:ext cx="640080" cy="201776"/>
          </a:xfrm>
        </p:spPr>
        <p:txBody>
          <a:bodyPr>
            <a:noAutofit/>
          </a:bodyPr>
          <a:lstStyle/>
          <a:p>
            <a:r>
              <a:rPr lang="en-ZA" dirty="0"/>
              <a:t>MAY</a:t>
            </a:r>
          </a:p>
        </p:txBody>
      </p:sp>
      <p:sp>
        <p:nvSpPr>
          <p:cNvPr id="13" name="Text Placeholder 12">
            <a:extLst>
              <a:ext uri="{FF2B5EF4-FFF2-40B4-BE49-F238E27FC236}">
                <a16:creationId xmlns:a16="http://schemas.microsoft.com/office/drawing/2014/main" id="{D1FD068B-6917-4C40-B40D-5F7B670EA7BE}"/>
              </a:ext>
            </a:extLst>
          </p:cNvPr>
          <p:cNvSpPr>
            <a:spLocks noGrp="1"/>
          </p:cNvSpPr>
          <p:nvPr>
            <p:ph type="body" sz="quarter" idx="40"/>
          </p:nvPr>
        </p:nvSpPr>
        <p:spPr>
          <a:xfrm>
            <a:off x="5905560" y="3502152"/>
            <a:ext cx="640080" cy="201776"/>
          </a:xfrm>
        </p:spPr>
        <p:txBody>
          <a:bodyPr>
            <a:noAutofit/>
          </a:bodyPr>
          <a:lstStyle/>
          <a:p>
            <a:r>
              <a:rPr lang="en-ZA" dirty="0"/>
              <a:t>JUN</a:t>
            </a:r>
          </a:p>
        </p:txBody>
      </p:sp>
      <p:sp>
        <p:nvSpPr>
          <p:cNvPr id="14" name="Text Placeholder 13">
            <a:extLst>
              <a:ext uri="{FF2B5EF4-FFF2-40B4-BE49-F238E27FC236}">
                <a16:creationId xmlns:a16="http://schemas.microsoft.com/office/drawing/2014/main" id="{EEAE71AD-30AF-4021-B577-B686EC6DA329}"/>
              </a:ext>
            </a:extLst>
          </p:cNvPr>
          <p:cNvSpPr>
            <a:spLocks noGrp="1"/>
          </p:cNvSpPr>
          <p:nvPr>
            <p:ph type="body" sz="quarter" idx="41"/>
          </p:nvPr>
        </p:nvSpPr>
        <p:spPr>
          <a:xfrm>
            <a:off x="6693480" y="3502152"/>
            <a:ext cx="640080" cy="201776"/>
          </a:xfrm>
        </p:spPr>
        <p:txBody>
          <a:bodyPr>
            <a:noAutofit/>
          </a:bodyPr>
          <a:lstStyle/>
          <a:p>
            <a:r>
              <a:rPr lang="en-ZA" dirty="0"/>
              <a:t>JUL</a:t>
            </a:r>
          </a:p>
        </p:txBody>
      </p:sp>
      <p:sp>
        <p:nvSpPr>
          <p:cNvPr id="16" name="Text Placeholder 15">
            <a:extLst>
              <a:ext uri="{FF2B5EF4-FFF2-40B4-BE49-F238E27FC236}">
                <a16:creationId xmlns:a16="http://schemas.microsoft.com/office/drawing/2014/main" id="{D8E5FFBE-125E-43C8-A66E-DE8D2FE7AF38}"/>
              </a:ext>
            </a:extLst>
          </p:cNvPr>
          <p:cNvSpPr>
            <a:spLocks noGrp="1"/>
          </p:cNvSpPr>
          <p:nvPr>
            <p:ph type="body" sz="quarter" idx="43"/>
          </p:nvPr>
        </p:nvSpPr>
        <p:spPr>
          <a:xfrm>
            <a:off x="7481400" y="3502152"/>
            <a:ext cx="640080" cy="201776"/>
          </a:xfrm>
        </p:spPr>
        <p:txBody>
          <a:bodyPr>
            <a:noAutofit/>
          </a:bodyPr>
          <a:lstStyle/>
          <a:p>
            <a:r>
              <a:rPr lang="en-ZA" dirty="0"/>
              <a:t>AUG</a:t>
            </a:r>
          </a:p>
        </p:txBody>
      </p:sp>
      <p:sp>
        <p:nvSpPr>
          <p:cNvPr id="17" name="Text Placeholder 16">
            <a:extLst>
              <a:ext uri="{FF2B5EF4-FFF2-40B4-BE49-F238E27FC236}">
                <a16:creationId xmlns:a16="http://schemas.microsoft.com/office/drawing/2014/main" id="{7209F81D-5EC6-4D97-B0C2-AC00081AB1A7}"/>
              </a:ext>
            </a:extLst>
          </p:cNvPr>
          <p:cNvSpPr>
            <a:spLocks noGrp="1"/>
          </p:cNvSpPr>
          <p:nvPr>
            <p:ph type="body" sz="quarter" idx="44"/>
          </p:nvPr>
        </p:nvSpPr>
        <p:spPr>
          <a:xfrm>
            <a:off x="8269320" y="3502152"/>
            <a:ext cx="640080" cy="201776"/>
          </a:xfrm>
        </p:spPr>
        <p:txBody>
          <a:bodyPr>
            <a:noAutofit/>
          </a:bodyPr>
          <a:lstStyle/>
          <a:p>
            <a:r>
              <a:rPr lang="en-ZA" dirty="0"/>
              <a:t>SEP</a:t>
            </a:r>
          </a:p>
        </p:txBody>
      </p:sp>
      <p:sp>
        <p:nvSpPr>
          <p:cNvPr id="15" name="Text Placeholder 14">
            <a:extLst>
              <a:ext uri="{FF2B5EF4-FFF2-40B4-BE49-F238E27FC236}">
                <a16:creationId xmlns:a16="http://schemas.microsoft.com/office/drawing/2014/main" id="{4A477EE3-A17C-4158-91E8-03A401BE96CB}"/>
              </a:ext>
            </a:extLst>
          </p:cNvPr>
          <p:cNvSpPr>
            <a:spLocks noGrp="1"/>
          </p:cNvSpPr>
          <p:nvPr>
            <p:ph type="body" sz="quarter" idx="42"/>
          </p:nvPr>
        </p:nvSpPr>
        <p:spPr>
          <a:xfrm>
            <a:off x="9057240" y="3502152"/>
            <a:ext cx="640080" cy="201776"/>
          </a:xfrm>
        </p:spPr>
        <p:txBody>
          <a:bodyPr>
            <a:noAutofit/>
          </a:bodyPr>
          <a:lstStyle/>
          <a:p>
            <a:r>
              <a:rPr lang="en-ZA" dirty="0"/>
              <a:t>OCT</a:t>
            </a:r>
          </a:p>
        </p:txBody>
      </p:sp>
      <p:sp>
        <p:nvSpPr>
          <p:cNvPr id="18" name="Text Placeholder 17">
            <a:extLst>
              <a:ext uri="{FF2B5EF4-FFF2-40B4-BE49-F238E27FC236}">
                <a16:creationId xmlns:a16="http://schemas.microsoft.com/office/drawing/2014/main" id="{C477818B-3CAB-4A39-939D-99E98D2EE682}"/>
              </a:ext>
            </a:extLst>
          </p:cNvPr>
          <p:cNvSpPr>
            <a:spLocks noGrp="1"/>
          </p:cNvSpPr>
          <p:nvPr>
            <p:ph type="body" sz="quarter" idx="45"/>
          </p:nvPr>
        </p:nvSpPr>
        <p:spPr>
          <a:xfrm>
            <a:off x="9845160" y="3502152"/>
            <a:ext cx="640080" cy="201776"/>
          </a:xfrm>
        </p:spPr>
        <p:txBody>
          <a:bodyPr>
            <a:noAutofit/>
          </a:bodyPr>
          <a:lstStyle/>
          <a:p>
            <a:r>
              <a:rPr lang="en-ZA" dirty="0"/>
              <a:t>NOV</a:t>
            </a:r>
          </a:p>
        </p:txBody>
      </p:sp>
      <p:sp>
        <p:nvSpPr>
          <p:cNvPr id="19" name="Text Placeholder 18">
            <a:extLst>
              <a:ext uri="{FF2B5EF4-FFF2-40B4-BE49-F238E27FC236}">
                <a16:creationId xmlns:a16="http://schemas.microsoft.com/office/drawing/2014/main" id="{A7907FC8-DAAF-4896-A2B1-C173BF2FAE69}"/>
              </a:ext>
            </a:extLst>
          </p:cNvPr>
          <p:cNvSpPr>
            <a:spLocks noGrp="1"/>
          </p:cNvSpPr>
          <p:nvPr>
            <p:ph type="body" sz="quarter" idx="46"/>
          </p:nvPr>
        </p:nvSpPr>
        <p:spPr>
          <a:xfrm>
            <a:off x="10633085" y="3502152"/>
            <a:ext cx="640080" cy="201776"/>
          </a:xfrm>
        </p:spPr>
        <p:txBody>
          <a:bodyPr>
            <a:noAutofit/>
          </a:bodyPr>
          <a:lstStyle/>
          <a:p>
            <a:r>
              <a:rPr lang="en-ZA" dirty="0"/>
              <a:t>DEC</a:t>
            </a:r>
          </a:p>
        </p:txBody>
      </p:sp>
      <p:sp>
        <p:nvSpPr>
          <p:cNvPr id="11" name="Year">
            <a:extLst>
              <a:ext uri="{FF2B5EF4-FFF2-40B4-BE49-F238E27FC236}">
                <a16:creationId xmlns:a16="http://schemas.microsoft.com/office/drawing/2014/main" id="{44D29552-2F85-4F4F-9B7F-B79798681FB6}"/>
              </a:ext>
            </a:extLst>
          </p:cNvPr>
          <p:cNvSpPr>
            <a:spLocks noGrp="1"/>
          </p:cNvSpPr>
          <p:nvPr>
            <p:ph type="body" sz="quarter" idx="38"/>
          </p:nvPr>
        </p:nvSpPr>
        <p:spPr>
          <a:xfrm>
            <a:off x="914400" y="4292468"/>
            <a:ext cx="731520" cy="457200"/>
          </a:xfrm>
        </p:spPr>
        <p:txBody>
          <a:bodyPr>
            <a:normAutofit/>
          </a:bodyPr>
          <a:lstStyle/>
          <a:p>
            <a:r>
              <a:rPr lang="en-ZA" dirty="0"/>
              <a:t>20XX</a:t>
            </a:r>
          </a:p>
        </p:txBody>
      </p:sp>
      <p:sp>
        <p:nvSpPr>
          <p:cNvPr id="20" name="Text Placeholder 19">
            <a:extLst>
              <a:ext uri="{FF2B5EF4-FFF2-40B4-BE49-F238E27FC236}">
                <a16:creationId xmlns:a16="http://schemas.microsoft.com/office/drawing/2014/main" id="{FEC65619-A68A-4D21-9D17-40F8692EF196}"/>
              </a:ext>
            </a:extLst>
          </p:cNvPr>
          <p:cNvSpPr>
            <a:spLocks noGrp="1"/>
          </p:cNvSpPr>
          <p:nvPr>
            <p:ph type="body" sz="quarter" idx="47"/>
          </p:nvPr>
        </p:nvSpPr>
        <p:spPr>
          <a:xfrm>
            <a:off x="1969915" y="4425696"/>
            <a:ext cx="640080" cy="201776"/>
          </a:xfrm>
        </p:spPr>
        <p:txBody>
          <a:bodyPr>
            <a:noAutofit/>
          </a:bodyPr>
          <a:lstStyle/>
          <a:p>
            <a:r>
              <a:rPr lang="en-ZA" dirty="0"/>
              <a:t>JAN</a:t>
            </a:r>
          </a:p>
        </p:txBody>
      </p:sp>
      <p:sp>
        <p:nvSpPr>
          <p:cNvPr id="21" name="Text Placeholder 20">
            <a:extLst>
              <a:ext uri="{FF2B5EF4-FFF2-40B4-BE49-F238E27FC236}">
                <a16:creationId xmlns:a16="http://schemas.microsoft.com/office/drawing/2014/main" id="{D9C4CCA5-A2BE-4897-994D-9B1669D69FD3}"/>
              </a:ext>
            </a:extLst>
          </p:cNvPr>
          <p:cNvSpPr>
            <a:spLocks noGrp="1"/>
          </p:cNvSpPr>
          <p:nvPr>
            <p:ph type="body" sz="quarter" idx="48"/>
          </p:nvPr>
        </p:nvSpPr>
        <p:spPr>
          <a:xfrm>
            <a:off x="2757602" y="4425696"/>
            <a:ext cx="640080" cy="201776"/>
          </a:xfrm>
        </p:spPr>
        <p:txBody>
          <a:bodyPr>
            <a:noAutofit/>
          </a:bodyPr>
          <a:lstStyle/>
          <a:p>
            <a:r>
              <a:rPr lang="en-ZA" dirty="0"/>
              <a:t>FEB</a:t>
            </a:r>
          </a:p>
        </p:txBody>
      </p:sp>
      <p:sp>
        <p:nvSpPr>
          <p:cNvPr id="22" name="Text Placeholder 21">
            <a:extLst>
              <a:ext uri="{FF2B5EF4-FFF2-40B4-BE49-F238E27FC236}">
                <a16:creationId xmlns:a16="http://schemas.microsoft.com/office/drawing/2014/main" id="{0C5FD452-DC3E-4D62-B19B-0A79E604A8A8}"/>
              </a:ext>
            </a:extLst>
          </p:cNvPr>
          <p:cNvSpPr>
            <a:spLocks noGrp="1"/>
          </p:cNvSpPr>
          <p:nvPr>
            <p:ph type="body" sz="quarter" idx="49"/>
          </p:nvPr>
        </p:nvSpPr>
        <p:spPr>
          <a:xfrm>
            <a:off x="3545289" y="4425696"/>
            <a:ext cx="640080" cy="201776"/>
          </a:xfrm>
        </p:spPr>
        <p:txBody>
          <a:bodyPr>
            <a:noAutofit/>
          </a:bodyPr>
          <a:lstStyle/>
          <a:p>
            <a:r>
              <a:rPr lang="en-ZA" dirty="0"/>
              <a:t>MAR</a:t>
            </a:r>
          </a:p>
        </p:txBody>
      </p:sp>
      <p:sp>
        <p:nvSpPr>
          <p:cNvPr id="23" name="Text Placeholder 22">
            <a:extLst>
              <a:ext uri="{FF2B5EF4-FFF2-40B4-BE49-F238E27FC236}">
                <a16:creationId xmlns:a16="http://schemas.microsoft.com/office/drawing/2014/main" id="{96D290B2-F312-4D9A-96C7-D40523406AC5}"/>
              </a:ext>
            </a:extLst>
          </p:cNvPr>
          <p:cNvSpPr>
            <a:spLocks noGrp="1"/>
          </p:cNvSpPr>
          <p:nvPr>
            <p:ph type="body" sz="quarter" idx="50"/>
          </p:nvPr>
        </p:nvSpPr>
        <p:spPr>
          <a:xfrm>
            <a:off x="4332976" y="4425696"/>
            <a:ext cx="640080" cy="201776"/>
          </a:xfrm>
        </p:spPr>
        <p:txBody>
          <a:bodyPr>
            <a:noAutofit/>
          </a:bodyPr>
          <a:lstStyle/>
          <a:p>
            <a:r>
              <a:rPr lang="en-ZA" dirty="0"/>
              <a:t>APR</a:t>
            </a:r>
          </a:p>
        </p:txBody>
      </p:sp>
      <p:sp>
        <p:nvSpPr>
          <p:cNvPr id="24" name="Text Placeholder 23">
            <a:extLst>
              <a:ext uri="{FF2B5EF4-FFF2-40B4-BE49-F238E27FC236}">
                <a16:creationId xmlns:a16="http://schemas.microsoft.com/office/drawing/2014/main" id="{80E52477-0BA9-471B-B2C2-F1A03FCF188F}"/>
              </a:ext>
            </a:extLst>
          </p:cNvPr>
          <p:cNvSpPr>
            <a:spLocks noGrp="1"/>
          </p:cNvSpPr>
          <p:nvPr>
            <p:ph type="body" sz="quarter" idx="51"/>
          </p:nvPr>
        </p:nvSpPr>
        <p:spPr>
          <a:xfrm>
            <a:off x="5120663" y="4425696"/>
            <a:ext cx="640080" cy="201776"/>
          </a:xfrm>
        </p:spPr>
        <p:txBody>
          <a:bodyPr>
            <a:noAutofit/>
          </a:bodyPr>
          <a:lstStyle/>
          <a:p>
            <a:r>
              <a:rPr lang="en-ZA" dirty="0"/>
              <a:t>MAY</a:t>
            </a:r>
          </a:p>
        </p:txBody>
      </p:sp>
      <p:sp>
        <p:nvSpPr>
          <p:cNvPr id="25" name="Text Placeholder 24">
            <a:extLst>
              <a:ext uri="{FF2B5EF4-FFF2-40B4-BE49-F238E27FC236}">
                <a16:creationId xmlns:a16="http://schemas.microsoft.com/office/drawing/2014/main" id="{70D1D022-03FA-47E6-8430-252C6D5B4C4E}"/>
              </a:ext>
            </a:extLst>
          </p:cNvPr>
          <p:cNvSpPr>
            <a:spLocks noGrp="1"/>
          </p:cNvSpPr>
          <p:nvPr>
            <p:ph type="body" sz="quarter" idx="52"/>
          </p:nvPr>
        </p:nvSpPr>
        <p:spPr>
          <a:xfrm>
            <a:off x="5908350" y="4425696"/>
            <a:ext cx="640080" cy="201776"/>
          </a:xfrm>
        </p:spPr>
        <p:txBody>
          <a:bodyPr>
            <a:noAutofit/>
          </a:bodyPr>
          <a:lstStyle/>
          <a:p>
            <a:r>
              <a:rPr lang="en-ZA" dirty="0"/>
              <a:t>JUN</a:t>
            </a:r>
          </a:p>
        </p:txBody>
      </p:sp>
      <p:sp>
        <p:nvSpPr>
          <p:cNvPr id="26" name="Text Placeholder 25">
            <a:extLst>
              <a:ext uri="{FF2B5EF4-FFF2-40B4-BE49-F238E27FC236}">
                <a16:creationId xmlns:a16="http://schemas.microsoft.com/office/drawing/2014/main" id="{FA7483FC-7290-41B1-B371-ECA1174519DE}"/>
              </a:ext>
            </a:extLst>
          </p:cNvPr>
          <p:cNvSpPr>
            <a:spLocks noGrp="1"/>
          </p:cNvSpPr>
          <p:nvPr>
            <p:ph type="body" sz="quarter" idx="53"/>
          </p:nvPr>
        </p:nvSpPr>
        <p:spPr>
          <a:xfrm>
            <a:off x="6696037" y="4425696"/>
            <a:ext cx="640080" cy="201776"/>
          </a:xfrm>
        </p:spPr>
        <p:txBody>
          <a:bodyPr>
            <a:noAutofit/>
          </a:bodyPr>
          <a:lstStyle/>
          <a:p>
            <a:r>
              <a:rPr lang="en-ZA" dirty="0"/>
              <a:t>JUL</a:t>
            </a:r>
          </a:p>
        </p:txBody>
      </p:sp>
      <p:sp>
        <p:nvSpPr>
          <p:cNvPr id="28" name="Text Placeholder 27">
            <a:extLst>
              <a:ext uri="{FF2B5EF4-FFF2-40B4-BE49-F238E27FC236}">
                <a16:creationId xmlns:a16="http://schemas.microsoft.com/office/drawing/2014/main" id="{D149E385-DCE9-4DC9-8F0A-F8BAF02D9797}"/>
              </a:ext>
            </a:extLst>
          </p:cNvPr>
          <p:cNvSpPr>
            <a:spLocks noGrp="1"/>
          </p:cNvSpPr>
          <p:nvPr>
            <p:ph type="body" sz="quarter" idx="55"/>
          </p:nvPr>
        </p:nvSpPr>
        <p:spPr>
          <a:xfrm>
            <a:off x="7483724" y="4425696"/>
            <a:ext cx="640080" cy="201776"/>
          </a:xfrm>
        </p:spPr>
        <p:txBody>
          <a:bodyPr>
            <a:noAutofit/>
          </a:bodyPr>
          <a:lstStyle/>
          <a:p>
            <a:r>
              <a:rPr lang="en-ZA" dirty="0"/>
              <a:t>AUG</a:t>
            </a:r>
          </a:p>
        </p:txBody>
      </p:sp>
      <p:sp>
        <p:nvSpPr>
          <p:cNvPr id="29" name="Text Placeholder 28">
            <a:extLst>
              <a:ext uri="{FF2B5EF4-FFF2-40B4-BE49-F238E27FC236}">
                <a16:creationId xmlns:a16="http://schemas.microsoft.com/office/drawing/2014/main" id="{B7A506EE-32D5-4685-97A6-8FDFEF238C43}"/>
              </a:ext>
            </a:extLst>
          </p:cNvPr>
          <p:cNvSpPr>
            <a:spLocks noGrp="1"/>
          </p:cNvSpPr>
          <p:nvPr>
            <p:ph type="body" sz="quarter" idx="56"/>
          </p:nvPr>
        </p:nvSpPr>
        <p:spPr>
          <a:xfrm>
            <a:off x="8271411" y="4425696"/>
            <a:ext cx="640080" cy="201776"/>
          </a:xfrm>
        </p:spPr>
        <p:txBody>
          <a:bodyPr>
            <a:noAutofit/>
          </a:bodyPr>
          <a:lstStyle/>
          <a:p>
            <a:r>
              <a:rPr lang="en-ZA" dirty="0"/>
              <a:t>SEP</a:t>
            </a:r>
          </a:p>
        </p:txBody>
      </p:sp>
      <p:sp>
        <p:nvSpPr>
          <p:cNvPr id="27" name="Text Placeholder 26">
            <a:extLst>
              <a:ext uri="{FF2B5EF4-FFF2-40B4-BE49-F238E27FC236}">
                <a16:creationId xmlns:a16="http://schemas.microsoft.com/office/drawing/2014/main" id="{1787EDAC-5EAB-4A0D-9BD2-D6E9FD0B26A1}"/>
              </a:ext>
            </a:extLst>
          </p:cNvPr>
          <p:cNvSpPr>
            <a:spLocks noGrp="1"/>
          </p:cNvSpPr>
          <p:nvPr>
            <p:ph type="body" sz="quarter" idx="54"/>
          </p:nvPr>
        </p:nvSpPr>
        <p:spPr>
          <a:xfrm>
            <a:off x="9059098" y="4425696"/>
            <a:ext cx="640080" cy="201776"/>
          </a:xfrm>
        </p:spPr>
        <p:txBody>
          <a:bodyPr>
            <a:noAutofit/>
          </a:bodyPr>
          <a:lstStyle/>
          <a:p>
            <a:r>
              <a:rPr lang="en-ZA" dirty="0"/>
              <a:t>OCT</a:t>
            </a:r>
          </a:p>
        </p:txBody>
      </p:sp>
      <p:sp>
        <p:nvSpPr>
          <p:cNvPr id="30" name="Text Placeholder 29">
            <a:extLst>
              <a:ext uri="{FF2B5EF4-FFF2-40B4-BE49-F238E27FC236}">
                <a16:creationId xmlns:a16="http://schemas.microsoft.com/office/drawing/2014/main" id="{E80CB353-63CA-4305-9748-807B6905DBFF}"/>
              </a:ext>
            </a:extLst>
          </p:cNvPr>
          <p:cNvSpPr>
            <a:spLocks noGrp="1"/>
          </p:cNvSpPr>
          <p:nvPr>
            <p:ph type="body" sz="quarter" idx="57"/>
          </p:nvPr>
        </p:nvSpPr>
        <p:spPr>
          <a:xfrm>
            <a:off x="9846785" y="4425696"/>
            <a:ext cx="640080" cy="201776"/>
          </a:xfrm>
        </p:spPr>
        <p:txBody>
          <a:bodyPr>
            <a:noAutofit/>
          </a:bodyPr>
          <a:lstStyle/>
          <a:p>
            <a:r>
              <a:rPr lang="en-ZA" dirty="0"/>
              <a:t>NOV</a:t>
            </a:r>
          </a:p>
        </p:txBody>
      </p:sp>
      <p:sp>
        <p:nvSpPr>
          <p:cNvPr id="31" name="Text Placeholder 30">
            <a:extLst>
              <a:ext uri="{FF2B5EF4-FFF2-40B4-BE49-F238E27FC236}">
                <a16:creationId xmlns:a16="http://schemas.microsoft.com/office/drawing/2014/main" id="{1B52C010-5159-4F61-821F-E73647E7C066}"/>
              </a:ext>
            </a:extLst>
          </p:cNvPr>
          <p:cNvSpPr>
            <a:spLocks noGrp="1"/>
          </p:cNvSpPr>
          <p:nvPr>
            <p:ph type="body" sz="quarter" idx="58"/>
          </p:nvPr>
        </p:nvSpPr>
        <p:spPr>
          <a:xfrm>
            <a:off x="10634472" y="4425696"/>
            <a:ext cx="640080" cy="201776"/>
          </a:xfrm>
        </p:spPr>
        <p:txBody>
          <a:bodyPr>
            <a:noAutofit/>
          </a:bodyPr>
          <a:lstStyle/>
          <a:p>
            <a:r>
              <a:rPr lang="en-ZA" dirty="0"/>
              <a:t>DEC</a:t>
            </a:r>
          </a:p>
        </p:txBody>
      </p:sp>
      <p:sp>
        <p:nvSpPr>
          <p:cNvPr id="554" name="Text Placeholder 553">
            <a:extLst>
              <a:ext uri="{FF2B5EF4-FFF2-40B4-BE49-F238E27FC236}">
                <a16:creationId xmlns:a16="http://schemas.microsoft.com/office/drawing/2014/main" id="{47A68155-DE7E-43BB-B44A-7FB1896936F3}"/>
              </a:ext>
            </a:extLst>
          </p:cNvPr>
          <p:cNvSpPr>
            <a:spLocks noGrp="1"/>
          </p:cNvSpPr>
          <p:nvPr>
            <p:ph type="body" sz="quarter" idx="65"/>
          </p:nvPr>
        </p:nvSpPr>
        <p:spPr>
          <a:xfrm>
            <a:off x="2302341" y="5269637"/>
            <a:ext cx="1554480" cy="561975"/>
          </a:xfrm>
        </p:spPr>
        <p:txBody>
          <a:bodyPr/>
          <a:lstStyle/>
          <a:p>
            <a:r>
              <a:rPr lang="en-US" dirty="0"/>
              <a:t>Test design</a:t>
            </a:r>
          </a:p>
        </p:txBody>
      </p:sp>
      <p:sp>
        <p:nvSpPr>
          <p:cNvPr id="555" name="Text Placeholder 554">
            <a:extLst>
              <a:ext uri="{FF2B5EF4-FFF2-40B4-BE49-F238E27FC236}">
                <a16:creationId xmlns:a16="http://schemas.microsoft.com/office/drawing/2014/main" id="{2EA4CDFB-F76D-429B-984A-315FD33E85C2}"/>
              </a:ext>
            </a:extLst>
          </p:cNvPr>
          <p:cNvSpPr>
            <a:spLocks noGrp="1"/>
          </p:cNvSpPr>
          <p:nvPr>
            <p:ph type="body" sz="quarter" idx="66"/>
          </p:nvPr>
        </p:nvSpPr>
        <p:spPr>
          <a:xfrm>
            <a:off x="2357205" y="5580533"/>
            <a:ext cx="1463040" cy="224670"/>
          </a:xfrm>
        </p:spPr>
        <p:txBody>
          <a:bodyPr/>
          <a:lstStyle/>
          <a:p>
            <a:r>
              <a:rPr lang="en-US" dirty="0"/>
              <a:t>Feb 20XX</a:t>
            </a:r>
          </a:p>
        </p:txBody>
      </p:sp>
      <p:sp>
        <p:nvSpPr>
          <p:cNvPr id="556" name="Text Placeholder 555">
            <a:extLst>
              <a:ext uri="{FF2B5EF4-FFF2-40B4-BE49-F238E27FC236}">
                <a16:creationId xmlns:a16="http://schemas.microsoft.com/office/drawing/2014/main" id="{854FD9ED-4041-410B-93B1-9B3DAE4C8FB4}"/>
              </a:ext>
            </a:extLst>
          </p:cNvPr>
          <p:cNvSpPr>
            <a:spLocks noGrp="1"/>
          </p:cNvSpPr>
          <p:nvPr>
            <p:ph type="body" sz="quarter" idx="67"/>
          </p:nvPr>
        </p:nvSpPr>
        <p:spPr>
          <a:xfrm>
            <a:off x="6222339" y="5272948"/>
            <a:ext cx="1554480" cy="561975"/>
          </a:xfrm>
        </p:spPr>
        <p:txBody>
          <a:bodyPr/>
          <a:lstStyle/>
          <a:p>
            <a:r>
              <a:rPr lang="en-US" dirty="0"/>
              <a:t>Launch design</a:t>
            </a:r>
          </a:p>
        </p:txBody>
      </p:sp>
      <p:sp>
        <p:nvSpPr>
          <p:cNvPr id="557" name="Text Placeholder 556">
            <a:extLst>
              <a:ext uri="{FF2B5EF4-FFF2-40B4-BE49-F238E27FC236}">
                <a16:creationId xmlns:a16="http://schemas.microsoft.com/office/drawing/2014/main" id="{6B7C42E3-7D15-496E-946F-401A49BFD09E}"/>
              </a:ext>
            </a:extLst>
          </p:cNvPr>
          <p:cNvSpPr>
            <a:spLocks noGrp="1"/>
          </p:cNvSpPr>
          <p:nvPr>
            <p:ph type="body" sz="quarter" idx="68"/>
          </p:nvPr>
        </p:nvSpPr>
        <p:spPr>
          <a:xfrm>
            <a:off x="6277203" y="5583844"/>
            <a:ext cx="1463040" cy="224670"/>
          </a:xfrm>
        </p:spPr>
        <p:txBody>
          <a:bodyPr/>
          <a:lstStyle/>
          <a:p>
            <a:r>
              <a:rPr lang="en-US" dirty="0"/>
              <a:t>July 20XX</a:t>
            </a:r>
          </a:p>
        </p:txBody>
      </p:sp>
      <p:sp>
        <p:nvSpPr>
          <p:cNvPr id="558" name="Text Placeholder 557">
            <a:extLst>
              <a:ext uri="{FF2B5EF4-FFF2-40B4-BE49-F238E27FC236}">
                <a16:creationId xmlns:a16="http://schemas.microsoft.com/office/drawing/2014/main" id="{CAFD0B98-F30B-4B42-9952-008A84A1701A}"/>
              </a:ext>
            </a:extLst>
          </p:cNvPr>
          <p:cNvSpPr>
            <a:spLocks noGrp="1"/>
          </p:cNvSpPr>
          <p:nvPr>
            <p:ph type="body" sz="quarter" idx="69"/>
          </p:nvPr>
        </p:nvSpPr>
        <p:spPr>
          <a:xfrm>
            <a:off x="10161393" y="5272948"/>
            <a:ext cx="1554480" cy="561975"/>
          </a:xfrm>
        </p:spPr>
        <p:txBody>
          <a:bodyPr/>
          <a:lstStyle/>
          <a:p>
            <a:r>
              <a:rPr lang="en-US" dirty="0"/>
              <a:t>Deliver to client</a:t>
            </a:r>
          </a:p>
        </p:txBody>
      </p:sp>
      <p:sp>
        <p:nvSpPr>
          <p:cNvPr id="559" name="Text Placeholder 558">
            <a:extLst>
              <a:ext uri="{FF2B5EF4-FFF2-40B4-BE49-F238E27FC236}">
                <a16:creationId xmlns:a16="http://schemas.microsoft.com/office/drawing/2014/main" id="{7E377FA3-206F-4D84-8212-D6C57108A7BA}"/>
              </a:ext>
            </a:extLst>
          </p:cNvPr>
          <p:cNvSpPr>
            <a:spLocks noGrp="1"/>
          </p:cNvSpPr>
          <p:nvPr>
            <p:ph type="body" sz="quarter" idx="70"/>
          </p:nvPr>
        </p:nvSpPr>
        <p:spPr>
          <a:xfrm>
            <a:off x="10216257" y="5583844"/>
            <a:ext cx="1463040" cy="224670"/>
          </a:xfrm>
        </p:spPr>
        <p:txBody>
          <a:bodyPr/>
          <a:lstStyle/>
          <a:p>
            <a:r>
              <a:rPr lang="en-US" dirty="0"/>
              <a:t>Dec 20XX</a:t>
            </a:r>
          </a:p>
        </p:txBody>
      </p:sp>
      <p:sp>
        <p:nvSpPr>
          <p:cNvPr id="234" name="Date Placeholder 233">
            <a:extLst>
              <a:ext uri="{FF2B5EF4-FFF2-40B4-BE49-F238E27FC236}">
                <a16:creationId xmlns:a16="http://schemas.microsoft.com/office/drawing/2014/main" id="{97B42A28-9673-438C-9EEE-0311F40F940A}"/>
              </a:ext>
            </a:extLst>
          </p:cNvPr>
          <p:cNvSpPr>
            <a:spLocks noGrp="1"/>
          </p:cNvSpPr>
          <p:nvPr>
            <p:ph type="dt" sz="half" idx="10"/>
          </p:nvPr>
        </p:nvSpPr>
        <p:spPr>
          <a:xfrm>
            <a:off x="914400" y="6353175"/>
            <a:ext cx="1097280" cy="365125"/>
          </a:xfrm>
        </p:spPr>
        <p:txBody>
          <a:bodyPr/>
          <a:lstStyle/>
          <a:p>
            <a:r>
              <a:rPr lang="en-US" dirty="0"/>
              <a:t>20XX</a:t>
            </a:r>
          </a:p>
        </p:txBody>
      </p:sp>
      <p:sp>
        <p:nvSpPr>
          <p:cNvPr id="137" name="Footer Placeholder 136">
            <a:extLst>
              <a:ext uri="{FF2B5EF4-FFF2-40B4-BE49-F238E27FC236}">
                <a16:creationId xmlns:a16="http://schemas.microsoft.com/office/drawing/2014/main" id="{96352484-2A5E-4DED-974A-51FCF839D625}"/>
              </a:ext>
            </a:extLst>
          </p:cNvPr>
          <p:cNvSpPr>
            <a:spLocks noGrp="1"/>
          </p:cNvSpPr>
          <p:nvPr>
            <p:ph type="ftr" sz="quarter" idx="11"/>
          </p:nvPr>
        </p:nvSpPr>
        <p:spPr>
          <a:xfrm>
            <a:off x="5424487" y="6350000"/>
            <a:ext cx="2286000" cy="365125"/>
          </a:xfrm>
        </p:spPr>
        <p:txBody>
          <a:bodyPr/>
          <a:lstStyle/>
          <a:p>
            <a:r>
              <a:rPr lang="en-ZA" dirty="0"/>
              <a:t>Pitch deck title</a:t>
            </a:r>
          </a:p>
        </p:txBody>
      </p:sp>
      <p:sp>
        <p:nvSpPr>
          <p:cNvPr id="138" name="Slide Number Placeholder 137">
            <a:extLst>
              <a:ext uri="{FF2B5EF4-FFF2-40B4-BE49-F238E27FC236}">
                <a16:creationId xmlns:a16="http://schemas.microsoft.com/office/drawing/2014/main" id="{C0EE7122-1CD2-46FC-B8ED-13A3D7A67D19}"/>
              </a:ext>
            </a:extLst>
          </p:cNvPr>
          <p:cNvSpPr>
            <a:spLocks noGrp="1"/>
          </p:cNvSpPr>
          <p:nvPr>
            <p:ph type="sldNum" sz="quarter" idx="12"/>
          </p:nvPr>
        </p:nvSpPr>
        <p:spPr>
          <a:xfrm>
            <a:off x="11123295" y="6356350"/>
            <a:ext cx="457200" cy="365125"/>
          </a:xfrm>
        </p:spPr>
        <p:txBody>
          <a:bodyPr/>
          <a:lstStyle/>
          <a:p>
            <a:fld id="{19B51A1E-902D-48AF-9020-955120F399B6}" type="slidenum">
              <a:rPr lang="en-ZA" smtClean="0"/>
              <a:pPr/>
              <a:t>20</a:t>
            </a:fld>
            <a:endParaRPr lang="en-ZA" dirty="0"/>
          </a:p>
        </p:txBody>
      </p:sp>
    </p:spTree>
    <p:extLst>
      <p:ext uri="{BB962C8B-B14F-4D97-AF65-F5344CB8AC3E}">
        <p14:creationId xmlns:p14="http://schemas.microsoft.com/office/powerpoint/2010/main" val="3060063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914400" y="896112"/>
            <a:ext cx="10515600" cy="1325563"/>
          </a:xfrm>
        </p:spPr>
        <p:txBody>
          <a:bodyPr/>
          <a:lstStyle/>
          <a:p>
            <a:r>
              <a:rPr lang="en-US" dirty="0"/>
              <a:t>FINANCIALS</a:t>
            </a:r>
          </a:p>
        </p:txBody>
      </p:sp>
      <p:graphicFrame>
        <p:nvGraphicFramePr>
          <p:cNvPr id="9" name="Table 9">
            <a:extLst>
              <a:ext uri="{FF2B5EF4-FFF2-40B4-BE49-F238E27FC236}">
                <a16:creationId xmlns:a16="http://schemas.microsoft.com/office/drawing/2014/main" id="{4FEE1642-B122-4C8C-812B-30F133EF6C27}"/>
              </a:ext>
            </a:extLst>
          </p:cNvPr>
          <p:cNvGraphicFramePr>
            <a:graphicFrameLocks noGrp="1"/>
          </p:cNvGraphicFramePr>
          <p:nvPr>
            <p:ph idx="1"/>
            <p:extLst>
              <p:ext uri="{D42A27DB-BD31-4B8C-83A1-F6EECF244321}">
                <p14:modId xmlns:p14="http://schemas.microsoft.com/office/powerpoint/2010/main" val="2906025217"/>
              </p:ext>
            </p:extLst>
          </p:nvPr>
        </p:nvGraphicFramePr>
        <p:xfrm>
          <a:off x="1020763" y="1825625"/>
          <a:ext cx="10021217" cy="4136262"/>
        </p:xfrm>
        <a:graphic>
          <a:graphicData uri="http://schemas.openxmlformats.org/drawingml/2006/table">
            <a:tbl>
              <a:tblPr firstRow="1" bandRow="1">
                <a:tableStyleId>{17292A2E-F333-43FB-9621-5CBBE7FDCDCB}</a:tableStyleId>
              </a:tblPr>
              <a:tblGrid>
                <a:gridCol w="2848175">
                  <a:extLst>
                    <a:ext uri="{9D8B030D-6E8A-4147-A177-3AD203B41FA5}">
                      <a16:colId xmlns:a16="http://schemas.microsoft.com/office/drawing/2014/main" val="3446012419"/>
                    </a:ext>
                  </a:extLst>
                </a:gridCol>
                <a:gridCol w="1240789">
                  <a:extLst>
                    <a:ext uri="{9D8B030D-6E8A-4147-A177-3AD203B41FA5}">
                      <a16:colId xmlns:a16="http://schemas.microsoft.com/office/drawing/2014/main" val="4052646397"/>
                    </a:ext>
                  </a:extLst>
                </a:gridCol>
                <a:gridCol w="1781249">
                  <a:extLst>
                    <a:ext uri="{9D8B030D-6E8A-4147-A177-3AD203B41FA5}">
                      <a16:colId xmlns:a16="http://schemas.microsoft.com/office/drawing/2014/main" val="1935352797"/>
                    </a:ext>
                  </a:extLst>
                </a:gridCol>
                <a:gridCol w="2075502">
                  <a:extLst>
                    <a:ext uri="{9D8B030D-6E8A-4147-A177-3AD203B41FA5}">
                      <a16:colId xmlns:a16="http://schemas.microsoft.com/office/drawing/2014/main" val="1218263486"/>
                    </a:ext>
                  </a:extLst>
                </a:gridCol>
                <a:gridCol w="2075502">
                  <a:extLst>
                    <a:ext uri="{9D8B030D-6E8A-4147-A177-3AD203B41FA5}">
                      <a16:colId xmlns:a16="http://schemas.microsoft.com/office/drawing/2014/main" val="3235153012"/>
                    </a:ext>
                  </a:extLst>
                </a:gridCol>
              </a:tblGrid>
              <a:tr h="318174">
                <a:tc>
                  <a:txBody>
                    <a:bodyPr/>
                    <a:lstStyle/>
                    <a:p>
                      <a:pPr algn="l" fontAlgn="b"/>
                      <a:endParaRPr lang="en-US" sz="1400" b="0" i="0" u="none" strike="noStrike" dirty="0">
                        <a:solidFill>
                          <a:schemeClr val="bg1"/>
                        </a:solidFill>
                        <a:effectLst/>
                        <a:latin typeface="+mn-lt"/>
                      </a:endParaRPr>
                    </a:p>
                  </a:txBody>
                  <a:tcPr marL="288000" anchor="b"/>
                </a:tc>
                <a:tc>
                  <a:txBody>
                    <a:bodyPr/>
                    <a:lstStyle/>
                    <a:p>
                      <a:pPr algn="r" fontAlgn="b"/>
                      <a:r>
                        <a:rPr lang="en-US" sz="1400" b="1" u="none" strike="noStrike" dirty="0">
                          <a:solidFill>
                            <a:schemeClr val="bg1"/>
                          </a:solidFill>
                          <a:effectLst/>
                        </a:rPr>
                        <a:t>Year 1</a:t>
                      </a:r>
                      <a:endParaRPr lang="en-US" sz="1400" b="1" i="0" u="none" strike="noStrike" dirty="0">
                        <a:solidFill>
                          <a:schemeClr val="bg1"/>
                        </a:solidFill>
                        <a:effectLst/>
                        <a:latin typeface="+mn-lt"/>
                      </a:endParaRPr>
                    </a:p>
                  </a:txBody>
                  <a:tcPr anchor="b"/>
                </a:tc>
                <a:tc>
                  <a:txBody>
                    <a:bodyPr/>
                    <a:lstStyle/>
                    <a:p>
                      <a:pPr algn="r" fontAlgn="b"/>
                      <a:r>
                        <a:rPr lang="en-US" sz="1400" b="1" u="none" strike="noStrike" dirty="0">
                          <a:solidFill>
                            <a:schemeClr val="bg1"/>
                          </a:solidFill>
                          <a:effectLst/>
                        </a:rPr>
                        <a:t>Year 2</a:t>
                      </a:r>
                      <a:endParaRPr lang="en-US" sz="1400" b="1" i="0" u="none" strike="noStrike" dirty="0">
                        <a:solidFill>
                          <a:schemeClr val="bg1"/>
                        </a:solidFill>
                        <a:effectLst/>
                        <a:latin typeface="+mn-lt"/>
                      </a:endParaRPr>
                    </a:p>
                  </a:txBody>
                  <a:tcPr anchor="b"/>
                </a:tc>
                <a:tc>
                  <a:txBody>
                    <a:bodyPr/>
                    <a:lstStyle/>
                    <a:p>
                      <a:pPr algn="r" fontAlgn="b"/>
                      <a:r>
                        <a:rPr lang="en-US" sz="1400" b="1" u="none" strike="noStrike" dirty="0">
                          <a:solidFill>
                            <a:schemeClr val="bg1"/>
                          </a:solidFill>
                          <a:effectLst/>
                        </a:rPr>
                        <a:t>Year 3</a:t>
                      </a:r>
                      <a:endParaRPr lang="en-US" sz="1400" b="1" i="0" u="none" strike="noStrike" dirty="0">
                        <a:solidFill>
                          <a:schemeClr val="bg1"/>
                        </a:solidFill>
                        <a:effectLst/>
                        <a:latin typeface="+mn-lt"/>
                      </a:endParaRPr>
                    </a:p>
                  </a:txBody>
                  <a:tcPr anchor="b"/>
                </a:tc>
                <a:tc>
                  <a:txBody>
                    <a:bodyPr/>
                    <a:lstStyle/>
                    <a:p>
                      <a:pPr algn="l" fontAlgn="b"/>
                      <a:endParaRPr lang="en-US" sz="1400" b="0" i="0" u="none" strike="noStrike" dirty="0">
                        <a:solidFill>
                          <a:schemeClr val="bg1"/>
                        </a:solidFill>
                        <a:effectLst/>
                        <a:latin typeface="+mn-lt"/>
                      </a:endParaRPr>
                    </a:p>
                  </a:txBody>
                  <a:tcPr anchor="b"/>
                </a:tc>
                <a:extLst>
                  <a:ext uri="{0D108BD9-81ED-4DB2-BD59-A6C34878D82A}">
                    <a16:rowId xmlns:a16="http://schemas.microsoft.com/office/drawing/2014/main" val="4140773105"/>
                  </a:ext>
                </a:extLst>
              </a:tr>
              <a:tr h="318174">
                <a:tc>
                  <a:txBody>
                    <a:bodyPr/>
                    <a:lstStyle/>
                    <a:p>
                      <a:pPr algn="l" fontAlgn="b"/>
                      <a:r>
                        <a:rPr lang="en-US" sz="1400" b="0" i="0" u="none" strike="noStrike" dirty="0">
                          <a:solidFill>
                            <a:schemeClr val="tx1"/>
                          </a:solidFill>
                          <a:effectLst/>
                          <a:latin typeface="+mn-lt"/>
                        </a:rPr>
                        <a:t>INCOME</a:t>
                      </a:r>
                    </a:p>
                  </a:txBody>
                  <a:tcPr marL="288000" anchor="b"/>
                </a:tc>
                <a:tc>
                  <a:txBody>
                    <a:bodyPr/>
                    <a:lstStyle/>
                    <a:p>
                      <a:pPr algn="r" fontAlgn="b"/>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4004244551"/>
                  </a:ext>
                </a:extLst>
              </a:tr>
              <a:tr h="318174">
                <a:tc>
                  <a:txBody>
                    <a:bodyPr/>
                    <a:lstStyle/>
                    <a:p>
                      <a:pPr lvl="1" algn="l" fontAlgn="b"/>
                      <a:r>
                        <a:rPr lang="en-US" sz="1400" b="0" u="none" strike="noStrike" dirty="0">
                          <a:solidFill>
                            <a:schemeClr val="tx1"/>
                          </a:solidFill>
                          <a:effectLst/>
                        </a:rPr>
                        <a:t>Users</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400,000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1,600,000</a:t>
                      </a:r>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1543393929"/>
                  </a:ext>
                </a:extLst>
              </a:tr>
              <a:tr h="318174">
                <a:tc>
                  <a:txBody>
                    <a:bodyPr/>
                    <a:lstStyle/>
                    <a:p>
                      <a:pPr lvl="1" algn="l" fontAlgn="b"/>
                      <a:r>
                        <a:rPr lang="en-US" sz="1400" b="0" u="none" strike="noStrike" dirty="0">
                          <a:solidFill>
                            <a:schemeClr val="tx1"/>
                          </a:solidFill>
                          <a:effectLst/>
                        </a:rPr>
                        <a:t>Sales</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4,000,000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16,000,000</a:t>
                      </a:r>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255711469"/>
                  </a:ext>
                </a:extLst>
              </a:tr>
              <a:tr h="318174">
                <a:tc>
                  <a:txBody>
                    <a:bodyPr/>
                    <a:lstStyle/>
                    <a:p>
                      <a:pPr lvl="1" algn="l" fontAlgn="b"/>
                      <a:r>
                        <a:rPr lang="en-US" sz="1400" b="0" u="none" strike="noStrike" dirty="0">
                          <a:solidFill>
                            <a:schemeClr val="tx1"/>
                          </a:solidFill>
                          <a:effectLst/>
                        </a:rPr>
                        <a:t>Average price per sale</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75</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80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90</a:t>
                      </a:r>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1498944196"/>
                  </a:ext>
                </a:extLst>
              </a:tr>
              <a:tr h="318174">
                <a:tc>
                  <a:txBody>
                    <a:bodyPr/>
                    <a:lstStyle/>
                    <a:p>
                      <a:pPr lvl="1" algn="l" fontAlgn="b"/>
                      <a:r>
                        <a:rPr lang="en-US" sz="1400" b="0" u="none" strike="noStrike" dirty="0">
                          <a:solidFill>
                            <a:schemeClr val="tx1"/>
                          </a:solidFill>
                          <a:effectLst/>
                        </a:rPr>
                        <a:t>Revenue @ 15%</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5,625,000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48,000,000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216,000,000</a:t>
                      </a:r>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2561606819"/>
                  </a:ext>
                </a:extLst>
              </a:tr>
              <a:tr h="318174">
                <a:tc>
                  <a:txBody>
                    <a:bodyPr/>
                    <a:lstStyle/>
                    <a:p>
                      <a:pPr algn="l" fontAlgn="b"/>
                      <a:r>
                        <a:rPr lang="en-US" sz="1400" b="1" u="none" strike="noStrike" dirty="0">
                          <a:solidFill>
                            <a:schemeClr val="tx1"/>
                          </a:solidFill>
                          <a:effectLst/>
                        </a:rPr>
                        <a:t>Gross profit</a:t>
                      </a:r>
                      <a:endParaRPr lang="en-US" sz="1400" b="1" i="0" u="none" strike="noStrike" dirty="0">
                        <a:solidFill>
                          <a:schemeClr val="tx1"/>
                        </a:solidFill>
                        <a:effectLst/>
                        <a:latin typeface="+mn-lt"/>
                      </a:endParaRPr>
                    </a:p>
                  </a:txBody>
                  <a:tcPr marL="288000" anchor="b"/>
                </a:tc>
                <a:tc>
                  <a:txBody>
                    <a:bodyPr/>
                    <a:lstStyle/>
                    <a:p>
                      <a:pPr algn="r" fontAlgn="b"/>
                      <a:r>
                        <a:rPr lang="en-US" sz="1400" b="1" u="none" strike="noStrike" dirty="0">
                          <a:solidFill>
                            <a:schemeClr val="tx1"/>
                          </a:solidFill>
                          <a:effectLst/>
                        </a:rPr>
                        <a:t>5,625,000</a:t>
                      </a:r>
                      <a:endParaRPr lang="en-US" sz="1400" b="1" i="0" u="none" strike="noStrike" dirty="0">
                        <a:solidFill>
                          <a:schemeClr val="tx1"/>
                        </a:solidFill>
                        <a:effectLst/>
                        <a:latin typeface="+mn-lt"/>
                      </a:endParaRPr>
                    </a:p>
                  </a:txBody>
                  <a:tcPr anchor="b"/>
                </a:tc>
                <a:tc>
                  <a:txBody>
                    <a:bodyPr/>
                    <a:lstStyle/>
                    <a:p>
                      <a:pPr algn="r" fontAlgn="b"/>
                      <a:r>
                        <a:rPr lang="en-US" sz="1400" b="1" u="none" strike="noStrike" dirty="0">
                          <a:solidFill>
                            <a:schemeClr val="tx1"/>
                          </a:solidFill>
                          <a:effectLst/>
                        </a:rPr>
                        <a:t>48,000,000</a:t>
                      </a:r>
                      <a:endParaRPr lang="en-US" sz="1400" b="1" i="0" u="none" strike="noStrike" dirty="0">
                        <a:solidFill>
                          <a:schemeClr val="tx1"/>
                        </a:solidFill>
                        <a:effectLst/>
                        <a:latin typeface="+mn-lt"/>
                      </a:endParaRPr>
                    </a:p>
                  </a:txBody>
                  <a:tcPr anchor="b"/>
                </a:tc>
                <a:tc>
                  <a:txBody>
                    <a:bodyPr/>
                    <a:lstStyle/>
                    <a:p>
                      <a:pPr algn="r" fontAlgn="b"/>
                      <a:r>
                        <a:rPr lang="en-US" sz="1400" b="1" u="none" strike="noStrike" dirty="0">
                          <a:solidFill>
                            <a:schemeClr val="tx1"/>
                          </a:solidFill>
                          <a:effectLst/>
                        </a:rPr>
                        <a:t>216,000,000</a:t>
                      </a:r>
                      <a:endParaRPr lang="en-US" sz="1400" b="1"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365120011"/>
                  </a:ext>
                </a:extLst>
              </a:tr>
              <a:tr h="318174">
                <a:tc>
                  <a:txBody>
                    <a:bodyPr/>
                    <a:lstStyle/>
                    <a:p>
                      <a:pPr algn="l" fontAlgn="b"/>
                      <a:r>
                        <a:rPr lang="en-US" sz="1400" b="0" u="none" strike="noStrike" dirty="0">
                          <a:solidFill>
                            <a:schemeClr val="tx1"/>
                          </a:solidFill>
                          <a:effectLst/>
                        </a:rPr>
                        <a:t>EXPENSES</a:t>
                      </a:r>
                      <a:endParaRPr lang="en-US" sz="1400" b="0" i="0" u="none" strike="noStrike" dirty="0">
                        <a:solidFill>
                          <a:schemeClr val="tx1"/>
                        </a:solidFill>
                        <a:effectLst/>
                        <a:latin typeface="+mn-lt"/>
                      </a:endParaRPr>
                    </a:p>
                  </a:txBody>
                  <a:tcPr marL="288000" anchor="b"/>
                </a:tc>
                <a:tc>
                  <a:txBody>
                    <a:bodyPr/>
                    <a:lstStyle/>
                    <a:p>
                      <a:pPr algn="l" fontAlgn="b"/>
                      <a:endParaRPr lang="en-US" sz="1400" b="0" i="0" u="none" strike="noStrike" dirty="0">
                        <a:solidFill>
                          <a:schemeClr val="tx1"/>
                        </a:solidFill>
                        <a:effectLst/>
                        <a:latin typeface="+mn-lt"/>
                      </a:endParaRPr>
                    </a:p>
                  </a:txBody>
                  <a:tcPr anchor="b"/>
                </a:tc>
                <a:tc>
                  <a:txBody>
                    <a:bodyPr/>
                    <a:lstStyle/>
                    <a:p>
                      <a:pPr algn="l" fontAlgn="b"/>
                      <a:endParaRPr lang="en-US" sz="1400" b="0" i="0" u="none" strike="noStrike" dirty="0">
                        <a:solidFill>
                          <a:schemeClr val="tx1"/>
                        </a:solidFill>
                        <a:effectLst/>
                        <a:latin typeface="+mn-lt"/>
                      </a:endParaRPr>
                    </a:p>
                  </a:txBody>
                  <a:tcPr anchor="b"/>
                </a:tc>
                <a:tc>
                  <a:txBody>
                    <a:bodyPr/>
                    <a:lstStyle/>
                    <a:p>
                      <a:pPr algn="l" fontAlgn="b"/>
                      <a:endParaRPr lang="en-US" sz="1400" b="0" i="0" u="none" strike="noStrike" dirty="0">
                        <a:solidFill>
                          <a:schemeClr val="tx1"/>
                        </a:solidFill>
                        <a:effectLst/>
                        <a:latin typeface="+mn-lt"/>
                      </a:endParaRPr>
                    </a:p>
                  </a:txBody>
                  <a:tcPr anchor="b"/>
                </a:tc>
                <a:tc>
                  <a:txBody>
                    <a:bodyPr/>
                    <a:lstStyle/>
                    <a:p>
                      <a:pPr algn="l"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4241422160"/>
                  </a:ext>
                </a:extLst>
              </a:tr>
              <a:tr h="318174">
                <a:tc>
                  <a:txBody>
                    <a:bodyPr/>
                    <a:lstStyle/>
                    <a:p>
                      <a:pPr marL="457200" lvl="1" indent="0" algn="l" fontAlgn="b">
                        <a:buFont typeface="Arial" panose="020B0604020202020204" pitchFamily="34" charset="0"/>
                        <a:buNone/>
                      </a:pPr>
                      <a:r>
                        <a:rPr lang="en-US" sz="1400" b="0" u="none" strike="noStrike" dirty="0">
                          <a:solidFill>
                            <a:schemeClr val="tx1"/>
                          </a:solidFill>
                          <a:effectLst/>
                        </a:rPr>
                        <a:t>Sales &amp; marketing</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5,062,500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38,400,000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151,200,000</a:t>
                      </a:r>
                      <a:endParaRPr lang="en-US" sz="1400" b="0" i="0" u="none" strike="noStrike" dirty="0">
                        <a:solidFill>
                          <a:schemeClr val="tx1"/>
                        </a:solidFill>
                        <a:effectLst/>
                        <a:latin typeface="+mn-lt"/>
                      </a:endParaRPr>
                    </a:p>
                  </a:txBody>
                  <a:tcPr anchor="b"/>
                </a:tc>
                <a:tc>
                  <a:txBody>
                    <a:bodyPr/>
                    <a:lstStyle/>
                    <a:p>
                      <a:pPr algn="l" fontAlgn="b"/>
                      <a:r>
                        <a:rPr lang="en-US" sz="1400" b="0" u="none" strike="noStrike" dirty="0">
                          <a:solidFill>
                            <a:schemeClr val="tx1"/>
                          </a:solidFill>
                          <a:effectLst/>
                        </a:rPr>
                        <a:t>70%</a:t>
                      </a:r>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2662407092"/>
                  </a:ext>
                </a:extLst>
              </a:tr>
              <a:tr h="318174">
                <a:tc>
                  <a:txBody>
                    <a:bodyPr/>
                    <a:lstStyle/>
                    <a:p>
                      <a:pPr marL="457200" lvl="1" indent="0" algn="l" fontAlgn="b">
                        <a:buFont typeface="Arial" panose="020B0604020202020204" pitchFamily="34" charset="0"/>
                        <a:buNone/>
                      </a:pPr>
                      <a:r>
                        <a:rPr lang="en-US" sz="1400" b="0" u="none" strike="noStrike" dirty="0">
                          <a:solidFill>
                            <a:schemeClr val="tx1"/>
                          </a:solidFill>
                          <a:effectLst/>
                        </a:rPr>
                        <a:t>Customer service</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1,687,500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9,600,000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21,600,000</a:t>
                      </a:r>
                      <a:endParaRPr lang="en-US" sz="1400" b="0" i="0" u="none" strike="noStrike" dirty="0">
                        <a:solidFill>
                          <a:schemeClr val="tx1"/>
                        </a:solidFill>
                        <a:effectLst/>
                        <a:latin typeface="+mn-lt"/>
                      </a:endParaRPr>
                    </a:p>
                  </a:txBody>
                  <a:tcPr anchor="b"/>
                </a:tc>
                <a:tc>
                  <a:txBody>
                    <a:bodyPr/>
                    <a:lstStyle/>
                    <a:p>
                      <a:pPr algn="l" fontAlgn="b"/>
                      <a:r>
                        <a:rPr lang="en-US" sz="1400" b="0" u="none" strike="noStrike" dirty="0">
                          <a:solidFill>
                            <a:schemeClr val="tx1"/>
                          </a:solidFill>
                          <a:effectLst/>
                        </a:rPr>
                        <a:t>10%</a:t>
                      </a:r>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1806368409"/>
                  </a:ext>
                </a:extLst>
              </a:tr>
              <a:tr h="318174">
                <a:tc>
                  <a:txBody>
                    <a:bodyPr/>
                    <a:lstStyle/>
                    <a:p>
                      <a:pPr marL="457200" lvl="1" indent="0" algn="l" fontAlgn="b">
                        <a:buFont typeface="Arial" panose="020B0604020202020204" pitchFamily="34" charset="0"/>
                        <a:buNone/>
                      </a:pPr>
                      <a:r>
                        <a:rPr lang="en-US" sz="1400" b="0" u="none" strike="noStrike" dirty="0">
                          <a:solidFill>
                            <a:schemeClr val="tx1"/>
                          </a:solidFill>
                          <a:effectLst/>
                        </a:rPr>
                        <a:t>Product development</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562,500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2,400,000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10,800,000</a:t>
                      </a:r>
                      <a:endParaRPr lang="en-US" sz="1400" b="0" i="0" u="none" strike="noStrike" dirty="0">
                        <a:solidFill>
                          <a:schemeClr val="tx1"/>
                        </a:solidFill>
                        <a:effectLst/>
                        <a:latin typeface="+mn-lt"/>
                      </a:endParaRPr>
                    </a:p>
                  </a:txBody>
                  <a:tcPr anchor="b"/>
                </a:tc>
                <a:tc>
                  <a:txBody>
                    <a:bodyPr/>
                    <a:lstStyle/>
                    <a:p>
                      <a:pPr algn="l" fontAlgn="b"/>
                      <a:r>
                        <a:rPr lang="en-US" sz="1400" b="0" u="none" strike="noStrike" dirty="0">
                          <a:solidFill>
                            <a:schemeClr val="tx1"/>
                          </a:solidFill>
                          <a:effectLst/>
                        </a:rPr>
                        <a:t>5%</a:t>
                      </a:r>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879688327"/>
                  </a:ext>
                </a:extLst>
              </a:tr>
              <a:tr h="318174">
                <a:tc>
                  <a:txBody>
                    <a:bodyPr/>
                    <a:lstStyle/>
                    <a:p>
                      <a:pPr marL="457200" lvl="1" indent="0" algn="l" fontAlgn="b">
                        <a:buFont typeface="Arial" panose="020B0604020202020204" pitchFamily="34" charset="0"/>
                        <a:buNone/>
                      </a:pPr>
                      <a:r>
                        <a:rPr lang="en-US" sz="1400" b="0" u="none" strike="noStrike" dirty="0">
                          <a:solidFill>
                            <a:schemeClr val="tx1"/>
                          </a:solidFill>
                          <a:effectLst/>
                        </a:rPr>
                        <a:t>Research</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281,250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2,400,000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4,320,000</a:t>
                      </a:r>
                      <a:endParaRPr lang="en-US" sz="1400" b="0" i="0" u="none" strike="noStrike" dirty="0">
                        <a:solidFill>
                          <a:schemeClr val="tx1"/>
                        </a:solidFill>
                        <a:effectLst/>
                        <a:latin typeface="+mn-lt"/>
                      </a:endParaRPr>
                    </a:p>
                  </a:txBody>
                  <a:tcPr anchor="b"/>
                </a:tc>
                <a:tc>
                  <a:txBody>
                    <a:bodyPr/>
                    <a:lstStyle/>
                    <a:p>
                      <a:pPr algn="l" fontAlgn="b"/>
                      <a:r>
                        <a:rPr lang="en-US" sz="1400" b="0" u="none" strike="noStrike" dirty="0">
                          <a:solidFill>
                            <a:schemeClr val="tx1"/>
                          </a:solidFill>
                          <a:effectLst/>
                        </a:rPr>
                        <a:t>2%</a:t>
                      </a:r>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1613433075"/>
                  </a:ext>
                </a:extLst>
              </a:tr>
              <a:tr h="318174">
                <a:tc>
                  <a:txBody>
                    <a:bodyPr/>
                    <a:lstStyle/>
                    <a:p>
                      <a:pPr algn="l" fontAlgn="b"/>
                      <a:r>
                        <a:rPr lang="en-US" sz="1400" b="1" u="none" strike="noStrike" dirty="0">
                          <a:solidFill>
                            <a:schemeClr val="tx1"/>
                          </a:solidFill>
                          <a:effectLst/>
                        </a:rPr>
                        <a:t>Total expenses</a:t>
                      </a:r>
                      <a:endParaRPr lang="en-US" sz="1400" b="1" i="0" u="none" strike="noStrike" dirty="0">
                        <a:solidFill>
                          <a:schemeClr val="tx1"/>
                        </a:solidFill>
                        <a:effectLst/>
                        <a:latin typeface="+mn-lt"/>
                      </a:endParaRPr>
                    </a:p>
                  </a:txBody>
                  <a:tcPr marL="288000" anchor="b"/>
                </a:tc>
                <a:tc>
                  <a:txBody>
                    <a:bodyPr/>
                    <a:lstStyle/>
                    <a:p>
                      <a:pPr algn="r" fontAlgn="b"/>
                      <a:r>
                        <a:rPr lang="en-US" sz="1400" b="1" u="none" strike="noStrike" dirty="0">
                          <a:solidFill>
                            <a:schemeClr val="tx1"/>
                          </a:solidFill>
                          <a:effectLst/>
                        </a:rPr>
                        <a:t>7,593,750</a:t>
                      </a:r>
                      <a:endParaRPr lang="en-US" sz="1400" b="1" i="0" u="none" strike="noStrike" dirty="0">
                        <a:solidFill>
                          <a:schemeClr val="tx1"/>
                        </a:solidFill>
                        <a:effectLst/>
                        <a:latin typeface="+mn-lt"/>
                      </a:endParaRPr>
                    </a:p>
                  </a:txBody>
                  <a:tcPr anchor="b"/>
                </a:tc>
                <a:tc>
                  <a:txBody>
                    <a:bodyPr/>
                    <a:lstStyle/>
                    <a:p>
                      <a:pPr algn="r" fontAlgn="b"/>
                      <a:r>
                        <a:rPr lang="en-US" sz="1400" b="1" u="none" strike="noStrike" dirty="0">
                          <a:solidFill>
                            <a:schemeClr val="tx1"/>
                          </a:solidFill>
                          <a:effectLst/>
                        </a:rPr>
                        <a:t>52,800,000</a:t>
                      </a:r>
                      <a:endParaRPr lang="en-US" sz="1400" b="1" i="0" u="none" strike="noStrike" dirty="0">
                        <a:solidFill>
                          <a:schemeClr val="tx1"/>
                        </a:solidFill>
                        <a:effectLst/>
                        <a:latin typeface="+mn-lt"/>
                      </a:endParaRPr>
                    </a:p>
                  </a:txBody>
                  <a:tcPr anchor="b"/>
                </a:tc>
                <a:tc>
                  <a:txBody>
                    <a:bodyPr/>
                    <a:lstStyle/>
                    <a:p>
                      <a:pPr algn="r" fontAlgn="b"/>
                      <a:r>
                        <a:rPr lang="en-US" sz="1400" b="1" u="none" strike="noStrike" dirty="0">
                          <a:solidFill>
                            <a:schemeClr val="tx1"/>
                          </a:solidFill>
                          <a:effectLst/>
                        </a:rPr>
                        <a:t>187,920,000</a:t>
                      </a:r>
                      <a:endParaRPr lang="en-US" sz="1400" b="1" i="0" u="none" strike="noStrike" dirty="0">
                        <a:solidFill>
                          <a:schemeClr val="tx1"/>
                        </a:solidFill>
                        <a:effectLst/>
                        <a:latin typeface="+mn-lt"/>
                      </a:endParaRPr>
                    </a:p>
                  </a:txBody>
                  <a:tcPr anchor="b"/>
                </a:tc>
                <a:tc>
                  <a:txBody>
                    <a:bodyPr/>
                    <a:lstStyle/>
                    <a:p>
                      <a:pPr algn="l"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2301145645"/>
                  </a:ext>
                </a:extLst>
              </a:tr>
            </a:tbl>
          </a:graphicData>
        </a:graphic>
      </p:graphicFrame>
      <p:sp>
        <p:nvSpPr>
          <p:cNvPr id="2" name="Date Placeholder 1">
            <a:extLst>
              <a:ext uri="{FF2B5EF4-FFF2-40B4-BE49-F238E27FC236}">
                <a16:creationId xmlns:a16="http://schemas.microsoft.com/office/drawing/2014/main" id="{3942D108-1BA8-4015-8A00-41E4AF57BE59}"/>
              </a:ext>
            </a:extLst>
          </p:cNvPr>
          <p:cNvSpPr>
            <a:spLocks noGrp="1"/>
          </p:cNvSpPr>
          <p:nvPr>
            <p:ph type="dt" sz="half" idx="10"/>
          </p:nvPr>
        </p:nvSpPr>
        <p:spPr>
          <a:xfrm>
            <a:off x="914400" y="6353175"/>
            <a:ext cx="1097280" cy="365125"/>
          </a:xfrm>
        </p:spPr>
        <p:txBody>
          <a:bodyPr/>
          <a:lstStyle/>
          <a:p>
            <a:r>
              <a:rPr lang="en-US" dirty="0"/>
              <a:t>20XX</a:t>
            </a:r>
          </a:p>
        </p:txBody>
      </p:sp>
      <p:sp>
        <p:nvSpPr>
          <p:cNvPr id="3" name="Footer Placeholder 2">
            <a:extLst>
              <a:ext uri="{FF2B5EF4-FFF2-40B4-BE49-F238E27FC236}">
                <a16:creationId xmlns:a16="http://schemas.microsoft.com/office/drawing/2014/main" id="{DC8DAF17-B5B6-4AFF-9C90-893745070A63}"/>
              </a:ext>
            </a:extLst>
          </p:cNvPr>
          <p:cNvSpPr>
            <a:spLocks noGrp="1"/>
          </p:cNvSpPr>
          <p:nvPr>
            <p:ph type="ftr" sz="quarter" idx="11"/>
          </p:nvPr>
        </p:nvSpPr>
        <p:spPr>
          <a:xfrm>
            <a:off x="5424488" y="6350000"/>
            <a:ext cx="2286000" cy="365125"/>
          </a:xfrm>
        </p:spPr>
        <p:txBody>
          <a:bodyPr/>
          <a:lstStyle/>
          <a:p>
            <a:r>
              <a:rPr lang="en-US" dirty="0"/>
              <a:t>Pitch deck title</a:t>
            </a:r>
          </a:p>
        </p:txBody>
      </p:sp>
      <p:sp>
        <p:nvSpPr>
          <p:cNvPr id="4" name="Slide Number Placeholder 3">
            <a:extLst>
              <a:ext uri="{FF2B5EF4-FFF2-40B4-BE49-F238E27FC236}">
                <a16:creationId xmlns:a16="http://schemas.microsoft.com/office/drawing/2014/main" id="{6C126668-687B-47AB-A399-9943A8F2E33B}"/>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21</a:t>
            </a:fld>
            <a:endParaRPr lang="en-US" dirty="0"/>
          </a:p>
        </p:txBody>
      </p:sp>
    </p:spTree>
    <p:extLst>
      <p:ext uri="{BB962C8B-B14F-4D97-AF65-F5344CB8AC3E}">
        <p14:creationId xmlns:p14="http://schemas.microsoft.com/office/powerpoint/2010/main" val="566997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8CBB6-3E1C-47C3-8FD3-76E467E37220}"/>
              </a:ext>
            </a:extLst>
          </p:cNvPr>
          <p:cNvSpPr>
            <a:spLocks noGrp="1"/>
          </p:cNvSpPr>
          <p:nvPr>
            <p:ph type="title"/>
          </p:nvPr>
        </p:nvSpPr>
        <p:spPr>
          <a:xfrm>
            <a:off x="914400" y="896112"/>
            <a:ext cx="10363200" cy="1325880"/>
          </a:xfrm>
        </p:spPr>
        <p:txBody>
          <a:bodyPr/>
          <a:lstStyle/>
          <a:p>
            <a:r>
              <a:rPr lang="en-US" dirty="0"/>
              <a:t>MEET THE TEAM</a:t>
            </a:r>
          </a:p>
        </p:txBody>
      </p:sp>
      <p:pic>
        <p:nvPicPr>
          <p:cNvPr id="18" name="Picture Placeholder 17" descr="Team member">
            <a:extLst>
              <a:ext uri="{FF2B5EF4-FFF2-40B4-BE49-F238E27FC236}">
                <a16:creationId xmlns:a16="http://schemas.microsoft.com/office/drawing/2014/main" id="{A29F69E9-F6FB-4FAB-A0B0-4C51160EB665}"/>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914400" y="1993392"/>
            <a:ext cx="2286000" cy="2286000"/>
          </a:xfrm>
        </p:spPr>
      </p:pic>
      <p:sp>
        <p:nvSpPr>
          <p:cNvPr id="4" name="Content Placeholder 3">
            <a:extLst>
              <a:ext uri="{FF2B5EF4-FFF2-40B4-BE49-F238E27FC236}">
                <a16:creationId xmlns:a16="http://schemas.microsoft.com/office/drawing/2014/main" id="{186EAA5E-3E3A-409F-A421-F53741918486}"/>
              </a:ext>
            </a:extLst>
          </p:cNvPr>
          <p:cNvSpPr>
            <a:spLocks noGrp="1"/>
          </p:cNvSpPr>
          <p:nvPr>
            <p:ph type="body" sz="quarter" idx="14"/>
          </p:nvPr>
        </p:nvSpPr>
        <p:spPr>
          <a:xfrm>
            <a:off x="838200" y="4507992"/>
            <a:ext cx="2286000" cy="274320"/>
          </a:xfrm>
        </p:spPr>
        <p:txBody>
          <a:bodyPr vert="horz" lIns="91440" tIns="45720" rIns="91440" bIns="45720" rtlCol="0" anchor="t">
            <a:noAutofit/>
          </a:bodyPr>
          <a:lstStyle/>
          <a:p>
            <a:r>
              <a:rPr lang="en-ZA" noProof="1"/>
              <a:t>Takuma Hayashi</a:t>
            </a:r>
            <a:endParaRPr lang="en-US" dirty="0"/>
          </a:p>
        </p:txBody>
      </p:sp>
      <p:sp>
        <p:nvSpPr>
          <p:cNvPr id="5" name="Text Placeholder 4">
            <a:extLst>
              <a:ext uri="{FF2B5EF4-FFF2-40B4-BE49-F238E27FC236}">
                <a16:creationId xmlns:a16="http://schemas.microsoft.com/office/drawing/2014/main" id="{1F900204-405E-4560-819C-434FF6C45019}"/>
              </a:ext>
            </a:extLst>
          </p:cNvPr>
          <p:cNvSpPr>
            <a:spLocks noGrp="1"/>
          </p:cNvSpPr>
          <p:nvPr>
            <p:ph type="body" sz="quarter" idx="15"/>
          </p:nvPr>
        </p:nvSpPr>
        <p:spPr>
          <a:xfrm>
            <a:off x="838200" y="4837176"/>
            <a:ext cx="2286000" cy="457200"/>
          </a:xfrm>
        </p:spPr>
        <p:txBody>
          <a:bodyPr/>
          <a:lstStyle/>
          <a:p>
            <a:r>
              <a:rPr lang="en-ZA" noProof="1"/>
              <a:t>President</a:t>
            </a:r>
            <a:endParaRPr lang="en-US" dirty="0"/>
          </a:p>
        </p:txBody>
      </p:sp>
      <p:pic>
        <p:nvPicPr>
          <p:cNvPr id="20" name="Picture Placeholder 19" descr="Team member">
            <a:extLst>
              <a:ext uri="{FF2B5EF4-FFF2-40B4-BE49-F238E27FC236}">
                <a16:creationId xmlns:a16="http://schemas.microsoft.com/office/drawing/2014/main" id="{690CDA68-0D57-4F68-AFBF-96B7995ADBD7}"/>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3610808" y="1993392"/>
            <a:ext cx="2286000" cy="2286000"/>
          </a:xfrm>
        </p:spPr>
      </p:pic>
      <p:sp>
        <p:nvSpPr>
          <p:cNvPr id="7" name="Text Placeholder 6">
            <a:extLst>
              <a:ext uri="{FF2B5EF4-FFF2-40B4-BE49-F238E27FC236}">
                <a16:creationId xmlns:a16="http://schemas.microsoft.com/office/drawing/2014/main" id="{E016A120-88C7-4911-9035-81E321D67395}"/>
              </a:ext>
            </a:extLst>
          </p:cNvPr>
          <p:cNvSpPr>
            <a:spLocks noGrp="1"/>
          </p:cNvSpPr>
          <p:nvPr>
            <p:ph type="body" sz="quarter" idx="17"/>
          </p:nvPr>
        </p:nvSpPr>
        <p:spPr>
          <a:xfrm>
            <a:off x="3535680" y="4511617"/>
            <a:ext cx="2286000" cy="274320"/>
          </a:xfrm>
        </p:spPr>
        <p:txBody>
          <a:bodyPr/>
          <a:lstStyle/>
          <a:p>
            <a:r>
              <a:rPr lang="en-ZA" noProof="1"/>
              <a:t>Mirjam Nilsson</a:t>
            </a:r>
            <a:endParaRPr lang="en-US" dirty="0"/>
          </a:p>
        </p:txBody>
      </p:sp>
      <p:sp>
        <p:nvSpPr>
          <p:cNvPr id="8" name="Text Placeholder 7">
            <a:extLst>
              <a:ext uri="{FF2B5EF4-FFF2-40B4-BE49-F238E27FC236}">
                <a16:creationId xmlns:a16="http://schemas.microsoft.com/office/drawing/2014/main" id="{C33D07E9-A00F-441F-A19A-C2C489A92299}"/>
              </a:ext>
            </a:extLst>
          </p:cNvPr>
          <p:cNvSpPr>
            <a:spLocks noGrp="1"/>
          </p:cNvSpPr>
          <p:nvPr>
            <p:ph type="body" sz="quarter" idx="18"/>
          </p:nvPr>
        </p:nvSpPr>
        <p:spPr>
          <a:xfrm>
            <a:off x="3535680" y="4839223"/>
            <a:ext cx="2286000" cy="457200"/>
          </a:xfrm>
        </p:spPr>
        <p:txBody>
          <a:bodyPr/>
          <a:lstStyle/>
          <a:p>
            <a:r>
              <a:rPr lang="en-ZA" noProof="1"/>
              <a:t>Chief Executive Officer</a:t>
            </a:r>
            <a:endParaRPr lang="en-US" dirty="0"/>
          </a:p>
        </p:txBody>
      </p:sp>
      <p:pic>
        <p:nvPicPr>
          <p:cNvPr id="22" name="Picture Placeholder 21" descr="Team member">
            <a:extLst>
              <a:ext uri="{FF2B5EF4-FFF2-40B4-BE49-F238E27FC236}">
                <a16:creationId xmlns:a16="http://schemas.microsoft.com/office/drawing/2014/main" id="{C35ADEBC-00B6-4A47-8274-08DBCA2D10C7}"/>
              </a:ext>
            </a:extLst>
          </p:cNvPr>
          <p:cNvPicPr>
            <a:picLocks noGrp="1" noChangeAspect="1"/>
          </p:cNvPicPr>
          <p:nvPr>
            <p:ph type="pic" sz="quarter" idx="22"/>
          </p:nvPr>
        </p:nvPicPr>
        <p:blipFill rotWithShape="1">
          <a:blip r:embed="rId4" cstate="screen">
            <a:extLst>
              <a:ext uri="{28A0092B-C50C-407E-A947-70E740481C1C}">
                <a14:useLocalDpi xmlns:a14="http://schemas.microsoft.com/office/drawing/2010/main" val="0"/>
              </a:ext>
            </a:extLst>
          </a:blip>
          <a:srcRect/>
          <a:stretch/>
        </p:blipFill>
        <p:spPr>
          <a:xfrm>
            <a:off x="6307216" y="1993392"/>
            <a:ext cx="2286000" cy="2286000"/>
          </a:xfrm>
        </p:spPr>
      </p:pic>
      <p:sp>
        <p:nvSpPr>
          <p:cNvPr id="13" name="Text Placeholder 12">
            <a:extLst>
              <a:ext uri="{FF2B5EF4-FFF2-40B4-BE49-F238E27FC236}">
                <a16:creationId xmlns:a16="http://schemas.microsoft.com/office/drawing/2014/main" id="{4560C212-98A3-4513-8BBF-0BA514C705C8}"/>
              </a:ext>
            </a:extLst>
          </p:cNvPr>
          <p:cNvSpPr>
            <a:spLocks noGrp="1"/>
          </p:cNvSpPr>
          <p:nvPr>
            <p:ph type="body" sz="quarter" idx="23"/>
          </p:nvPr>
        </p:nvSpPr>
        <p:spPr>
          <a:xfrm>
            <a:off x="6233160" y="4511617"/>
            <a:ext cx="2286000" cy="274320"/>
          </a:xfrm>
        </p:spPr>
        <p:txBody>
          <a:bodyPr/>
          <a:lstStyle/>
          <a:p>
            <a:r>
              <a:rPr lang="en-ZA" noProof="1"/>
              <a:t>Flora Berggren</a:t>
            </a:r>
            <a:endParaRPr lang="en-US" dirty="0"/>
          </a:p>
        </p:txBody>
      </p:sp>
      <p:sp>
        <p:nvSpPr>
          <p:cNvPr id="14" name="Text Placeholder 13">
            <a:extLst>
              <a:ext uri="{FF2B5EF4-FFF2-40B4-BE49-F238E27FC236}">
                <a16:creationId xmlns:a16="http://schemas.microsoft.com/office/drawing/2014/main" id="{662090AE-B52C-4B7E-8BBC-06B8CC8CBE5C}"/>
              </a:ext>
            </a:extLst>
          </p:cNvPr>
          <p:cNvSpPr>
            <a:spLocks noGrp="1"/>
          </p:cNvSpPr>
          <p:nvPr>
            <p:ph type="body" sz="quarter" idx="24"/>
          </p:nvPr>
        </p:nvSpPr>
        <p:spPr>
          <a:xfrm>
            <a:off x="6233160" y="4839223"/>
            <a:ext cx="2286000" cy="457200"/>
          </a:xfrm>
        </p:spPr>
        <p:txBody>
          <a:bodyPr/>
          <a:lstStyle/>
          <a:p>
            <a:r>
              <a:rPr lang="en-ZA" noProof="1"/>
              <a:t>Chief Operations Officer</a:t>
            </a:r>
            <a:endParaRPr lang="en-ZA" dirty="0"/>
          </a:p>
        </p:txBody>
      </p:sp>
      <p:pic>
        <p:nvPicPr>
          <p:cNvPr id="24" name="Picture Placeholder 23" descr="Team member">
            <a:extLst>
              <a:ext uri="{FF2B5EF4-FFF2-40B4-BE49-F238E27FC236}">
                <a16:creationId xmlns:a16="http://schemas.microsoft.com/office/drawing/2014/main" id="{C5E98411-8320-41C1-B774-8A9CDCFADD1E}"/>
              </a:ext>
            </a:extLst>
          </p:cNvPr>
          <p:cNvPicPr>
            <a:picLocks noGrp="1" noChangeAspect="1"/>
          </p:cNvPicPr>
          <p:nvPr>
            <p:ph type="pic" sz="quarter" idx="19"/>
          </p:nvPr>
        </p:nvPicPr>
        <p:blipFill rotWithShape="1">
          <a:blip r:embed="rId5" cstate="screen">
            <a:extLst>
              <a:ext uri="{28A0092B-C50C-407E-A947-70E740481C1C}">
                <a14:useLocalDpi xmlns:a14="http://schemas.microsoft.com/office/drawing/2010/main" val="0"/>
              </a:ext>
            </a:extLst>
          </a:blip>
          <a:srcRect/>
          <a:stretch/>
        </p:blipFill>
        <p:spPr>
          <a:xfrm>
            <a:off x="9003624" y="1993392"/>
            <a:ext cx="2286000" cy="2286000"/>
          </a:xfrm>
        </p:spPr>
      </p:pic>
      <p:sp>
        <p:nvSpPr>
          <p:cNvPr id="10" name="Text Placeholder 9">
            <a:extLst>
              <a:ext uri="{FF2B5EF4-FFF2-40B4-BE49-F238E27FC236}">
                <a16:creationId xmlns:a16="http://schemas.microsoft.com/office/drawing/2014/main" id="{36998623-CD6E-4F07-82C7-711073B5C971}"/>
              </a:ext>
            </a:extLst>
          </p:cNvPr>
          <p:cNvSpPr>
            <a:spLocks noGrp="1"/>
          </p:cNvSpPr>
          <p:nvPr>
            <p:ph type="body" sz="quarter" idx="20"/>
          </p:nvPr>
        </p:nvSpPr>
        <p:spPr>
          <a:xfrm>
            <a:off x="8927973" y="4507992"/>
            <a:ext cx="2286000" cy="274320"/>
          </a:xfrm>
        </p:spPr>
        <p:txBody>
          <a:bodyPr/>
          <a:lstStyle/>
          <a:p>
            <a:r>
              <a:rPr lang="en-US" dirty="0"/>
              <a:t>Rajesh Santoshi</a:t>
            </a:r>
          </a:p>
          <a:p>
            <a:endParaRPr lang="en-US" dirty="0"/>
          </a:p>
        </p:txBody>
      </p:sp>
      <p:sp>
        <p:nvSpPr>
          <p:cNvPr id="11" name="Text Placeholder 10">
            <a:extLst>
              <a:ext uri="{FF2B5EF4-FFF2-40B4-BE49-F238E27FC236}">
                <a16:creationId xmlns:a16="http://schemas.microsoft.com/office/drawing/2014/main" id="{37D13AAE-496F-4AD6-9898-9FB30ADDC616}"/>
              </a:ext>
            </a:extLst>
          </p:cNvPr>
          <p:cNvSpPr>
            <a:spLocks noGrp="1"/>
          </p:cNvSpPr>
          <p:nvPr>
            <p:ph type="body" sz="quarter" idx="21"/>
          </p:nvPr>
        </p:nvSpPr>
        <p:spPr>
          <a:xfrm>
            <a:off x="8927973" y="4837176"/>
            <a:ext cx="2286000" cy="457200"/>
          </a:xfrm>
        </p:spPr>
        <p:txBody>
          <a:bodyPr/>
          <a:lstStyle/>
          <a:p>
            <a:r>
              <a:rPr lang="en-ZA" noProof="1"/>
              <a:t>VP Marketing</a:t>
            </a:r>
            <a:endParaRPr lang="en-US" dirty="0"/>
          </a:p>
        </p:txBody>
      </p:sp>
      <p:sp>
        <p:nvSpPr>
          <p:cNvPr id="25" name="Date Placeholder 24">
            <a:extLst>
              <a:ext uri="{FF2B5EF4-FFF2-40B4-BE49-F238E27FC236}">
                <a16:creationId xmlns:a16="http://schemas.microsoft.com/office/drawing/2014/main" id="{30EE1282-C186-4186-81BA-B5AF1F1BCE1A}"/>
              </a:ext>
            </a:extLst>
          </p:cNvPr>
          <p:cNvSpPr>
            <a:spLocks noGrp="1"/>
          </p:cNvSpPr>
          <p:nvPr>
            <p:ph type="dt" sz="half" idx="10"/>
          </p:nvPr>
        </p:nvSpPr>
        <p:spPr>
          <a:xfrm>
            <a:off x="914400" y="6353175"/>
            <a:ext cx="1097280" cy="365125"/>
          </a:xfrm>
        </p:spPr>
        <p:txBody>
          <a:bodyPr/>
          <a:lstStyle/>
          <a:p>
            <a:r>
              <a:rPr lang="en-US" dirty="0"/>
              <a:t>20XX</a:t>
            </a:r>
          </a:p>
        </p:txBody>
      </p:sp>
      <p:sp>
        <p:nvSpPr>
          <p:cNvPr id="26" name="Footer Placeholder 25">
            <a:extLst>
              <a:ext uri="{FF2B5EF4-FFF2-40B4-BE49-F238E27FC236}">
                <a16:creationId xmlns:a16="http://schemas.microsoft.com/office/drawing/2014/main" id="{475DB075-B851-4F39-BA9F-B73949568323}"/>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27" name="Slide Number Placeholder 26">
            <a:extLst>
              <a:ext uri="{FF2B5EF4-FFF2-40B4-BE49-F238E27FC236}">
                <a16:creationId xmlns:a16="http://schemas.microsoft.com/office/drawing/2014/main" id="{2966A2AB-239B-430D-8FC5-15939706D066}"/>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22</a:t>
            </a:fld>
            <a:endParaRPr lang="en-US" dirty="0"/>
          </a:p>
        </p:txBody>
      </p:sp>
    </p:spTree>
    <p:extLst>
      <p:ext uri="{BB962C8B-B14F-4D97-AF65-F5344CB8AC3E}">
        <p14:creationId xmlns:p14="http://schemas.microsoft.com/office/powerpoint/2010/main" val="1386261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19DB-D6DF-4D0C-9164-039C04B146DA}"/>
              </a:ext>
            </a:extLst>
          </p:cNvPr>
          <p:cNvSpPr>
            <a:spLocks noGrp="1"/>
          </p:cNvSpPr>
          <p:nvPr>
            <p:ph type="title"/>
          </p:nvPr>
        </p:nvSpPr>
        <p:spPr>
          <a:xfrm>
            <a:off x="914400" y="896112"/>
            <a:ext cx="10515600" cy="1325880"/>
          </a:xfrm>
        </p:spPr>
        <p:txBody>
          <a:bodyPr/>
          <a:lstStyle/>
          <a:p>
            <a:r>
              <a:rPr lang="en-US" dirty="0"/>
              <a:t>MEET THE TEAM </a:t>
            </a:r>
          </a:p>
        </p:txBody>
      </p:sp>
      <p:pic>
        <p:nvPicPr>
          <p:cNvPr id="7" name="Picture Placeholder 6" descr="Team member&#10;">
            <a:extLst>
              <a:ext uri="{FF2B5EF4-FFF2-40B4-BE49-F238E27FC236}">
                <a16:creationId xmlns:a16="http://schemas.microsoft.com/office/drawing/2014/main" id="{CA0CDA8D-9DA3-4051-9051-FE32968D8DB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914400" y="1975104"/>
            <a:ext cx="2057400" cy="1371600"/>
          </a:xfrm>
        </p:spPr>
      </p:pic>
      <p:sp>
        <p:nvSpPr>
          <p:cNvPr id="5" name="Content Placeholder 4">
            <a:extLst>
              <a:ext uri="{FF2B5EF4-FFF2-40B4-BE49-F238E27FC236}">
                <a16:creationId xmlns:a16="http://schemas.microsoft.com/office/drawing/2014/main" id="{101B65AC-607F-41E3-B834-929E87597DB6}"/>
              </a:ext>
            </a:extLst>
          </p:cNvPr>
          <p:cNvSpPr>
            <a:spLocks noGrp="1"/>
          </p:cNvSpPr>
          <p:nvPr>
            <p:ph type="body" sz="quarter" idx="14"/>
          </p:nvPr>
        </p:nvSpPr>
        <p:spPr>
          <a:xfrm>
            <a:off x="838200" y="3474720"/>
            <a:ext cx="2057400" cy="274320"/>
          </a:xfrm>
        </p:spPr>
        <p:txBody>
          <a:bodyPr vert="horz" lIns="91440" tIns="45720" rIns="91440" bIns="45720" rtlCol="0" anchor="t">
            <a:normAutofit/>
          </a:bodyPr>
          <a:lstStyle/>
          <a:p>
            <a:r>
              <a:rPr lang="en-US" noProof="1"/>
              <a:t>Takuma Hayashi</a:t>
            </a:r>
            <a:endParaRPr lang="en-US" dirty="0"/>
          </a:p>
          <a:p>
            <a:endParaRPr lang="en-US" dirty="0"/>
          </a:p>
        </p:txBody>
      </p:sp>
      <p:sp>
        <p:nvSpPr>
          <p:cNvPr id="105" name="Text Placeholder 104">
            <a:extLst>
              <a:ext uri="{FF2B5EF4-FFF2-40B4-BE49-F238E27FC236}">
                <a16:creationId xmlns:a16="http://schemas.microsoft.com/office/drawing/2014/main" id="{C0115D94-C7BC-4335-BAD7-8D8ED290BC82}"/>
              </a:ext>
            </a:extLst>
          </p:cNvPr>
          <p:cNvSpPr>
            <a:spLocks noGrp="1"/>
          </p:cNvSpPr>
          <p:nvPr>
            <p:ph type="body" sz="quarter" idx="15"/>
          </p:nvPr>
        </p:nvSpPr>
        <p:spPr>
          <a:xfrm>
            <a:off x="838200" y="3703320"/>
            <a:ext cx="2057400" cy="274320"/>
          </a:xfrm>
        </p:spPr>
        <p:txBody>
          <a:bodyPr/>
          <a:lstStyle/>
          <a:p>
            <a:r>
              <a:rPr lang="en-US" dirty="0"/>
              <a:t>President</a:t>
            </a:r>
          </a:p>
        </p:txBody>
      </p:sp>
      <p:pic>
        <p:nvPicPr>
          <p:cNvPr id="132" name="Picture Placeholder 131" descr="Team member&#10;">
            <a:extLst>
              <a:ext uri="{FF2B5EF4-FFF2-40B4-BE49-F238E27FC236}">
                <a16:creationId xmlns:a16="http://schemas.microsoft.com/office/drawing/2014/main" id="{8F4E9A66-B492-4691-B3DA-B4C5D0B17BB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3682999" y="1975104"/>
            <a:ext cx="2057400" cy="1371600"/>
          </a:xfrm>
        </p:spPr>
      </p:pic>
      <p:sp>
        <p:nvSpPr>
          <p:cNvPr id="167" name="Text Placeholder 166">
            <a:extLst>
              <a:ext uri="{FF2B5EF4-FFF2-40B4-BE49-F238E27FC236}">
                <a16:creationId xmlns:a16="http://schemas.microsoft.com/office/drawing/2014/main" id="{34F3DF5B-5412-4826-8645-EEBA0D802C2D}"/>
              </a:ext>
            </a:extLst>
          </p:cNvPr>
          <p:cNvSpPr>
            <a:spLocks noGrp="1"/>
          </p:cNvSpPr>
          <p:nvPr>
            <p:ph type="body" sz="quarter" idx="17"/>
          </p:nvPr>
        </p:nvSpPr>
        <p:spPr>
          <a:xfrm>
            <a:off x="3608832" y="3474720"/>
            <a:ext cx="2057400" cy="274320"/>
          </a:xfrm>
        </p:spPr>
        <p:txBody>
          <a:bodyPr/>
          <a:lstStyle/>
          <a:p>
            <a:r>
              <a:rPr lang="en-ZA" noProof="1"/>
              <a:t>Mirjam Nilsson</a:t>
            </a:r>
            <a:endParaRPr lang="en-US" dirty="0"/>
          </a:p>
        </p:txBody>
      </p:sp>
      <p:sp>
        <p:nvSpPr>
          <p:cNvPr id="108" name="Text Placeholder 107">
            <a:extLst>
              <a:ext uri="{FF2B5EF4-FFF2-40B4-BE49-F238E27FC236}">
                <a16:creationId xmlns:a16="http://schemas.microsoft.com/office/drawing/2014/main" id="{63F9EB3C-9071-4DFA-B753-4B00630DAB15}"/>
              </a:ext>
            </a:extLst>
          </p:cNvPr>
          <p:cNvSpPr>
            <a:spLocks noGrp="1"/>
          </p:cNvSpPr>
          <p:nvPr>
            <p:ph type="body" sz="quarter" idx="18"/>
          </p:nvPr>
        </p:nvSpPr>
        <p:spPr>
          <a:xfrm>
            <a:off x="3608832" y="3703320"/>
            <a:ext cx="2057400" cy="274320"/>
          </a:xfrm>
        </p:spPr>
        <p:txBody>
          <a:bodyPr/>
          <a:lstStyle/>
          <a:p>
            <a:r>
              <a:rPr lang="en-US" dirty="0"/>
              <a:t>Chief Executive Officer</a:t>
            </a:r>
          </a:p>
        </p:txBody>
      </p:sp>
      <p:pic>
        <p:nvPicPr>
          <p:cNvPr id="134" name="Picture Placeholder 133" descr="Team member&#10;">
            <a:extLst>
              <a:ext uri="{FF2B5EF4-FFF2-40B4-BE49-F238E27FC236}">
                <a16:creationId xmlns:a16="http://schemas.microsoft.com/office/drawing/2014/main" id="{7C3209F2-A6E7-4E6E-9ED7-88DB1491337B}"/>
              </a:ext>
            </a:extLst>
          </p:cNvPr>
          <p:cNvPicPr>
            <a:picLocks noGrp="1" noChangeAspect="1"/>
          </p:cNvPicPr>
          <p:nvPr>
            <p:ph type="pic" sz="quarter" idx="22"/>
          </p:nvPr>
        </p:nvPicPr>
        <p:blipFill rotWithShape="1">
          <a:blip r:embed="rId4" cstate="screen">
            <a:extLst>
              <a:ext uri="{28A0092B-C50C-407E-A947-70E740481C1C}">
                <a14:useLocalDpi xmlns:a14="http://schemas.microsoft.com/office/drawing/2010/main" val="0"/>
              </a:ext>
            </a:extLst>
          </a:blip>
          <a:srcRect/>
          <a:stretch/>
        </p:blipFill>
        <p:spPr>
          <a:xfrm>
            <a:off x="6451598" y="1975104"/>
            <a:ext cx="2057400" cy="1371600"/>
          </a:xfrm>
        </p:spPr>
      </p:pic>
      <p:sp>
        <p:nvSpPr>
          <p:cNvPr id="169" name="Text Placeholder 168">
            <a:extLst>
              <a:ext uri="{FF2B5EF4-FFF2-40B4-BE49-F238E27FC236}">
                <a16:creationId xmlns:a16="http://schemas.microsoft.com/office/drawing/2014/main" id="{FE80166A-20E8-411D-96BC-75FEEC4E0219}"/>
              </a:ext>
            </a:extLst>
          </p:cNvPr>
          <p:cNvSpPr>
            <a:spLocks noGrp="1"/>
          </p:cNvSpPr>
          <p:nvPr>
            <p:ph type="body" sz="quarter" idx="23"/>
          </p:nvPr>
        </p:nvSpPr>
        <p:spPr>
          <a:xfrm>
            <a:off x="6379464" y="3474720"/>
            <a:ext cx="2057400" cy="274320"/>
          </a:xfrm>
        </p:spPr>
        <p:txBody>
          <a:bodyPr/>
          <a:lstStyle/>
          <a:p>
            <a:r>
              <a:rPr lang="en-ZA" noProof="1"/>
              <a:t>Flora Berggren</a:t>
            </a:r>
            <a:endParaRPr lang="en-US" dirty="0"/>
          </a:p>
        </p:txBody>
      </p:sp>
      <p:sp>
        <p:nvSpPr>
          <p:cNvPr id="114" name="Text Placeholder 113">
            <a:extLst>
              <a:ext uri="{FF2B5EF4-FFF2-40B4-BE49-F238E27FC236}">
                <a16:creationId xmlns:a16="http://schemas.microsoft.com/office/drawing/2014/main" id="{26B2DF49-E133-458E-A0A3-95699B807A37}"/>
              </a:ext>
            </a:extLst>
          </p:cNvPr>
          <p:cNvSpPr>
            <a:spLocks noGrp="1"/>
          </p:cNvSpPr>
          <p:nvPr>
            <p:ph type="body" sz="quarter" idx="24"/>
          </p:nvPr>
        </p:nvSpPr>
        <p:spPr>
          <a:xfrm>
            <a:off x="6379464" y="3703320"/>
            <a:ext cx="2057400" cy="274320"/>
          </a:xfrm>
        </p:spPr>
        <p:txBody>
          <a:bodyPr/>
          <a:lstStyle/>
          <a:p>
            <a:r>
              <a:rPr lang="en-US" dirty="0"/>
              <a:t>Chief Operations Officer</a:t>
            </a:r>
          </a:p>
        </p:txBody>
      </p:sp>
      <p:pic>
        <p:nvPicPr>
          <p:cNvPr id="136" name="Picture Placeholder 135" descr="Team member&#10;">
            <a:extLst>
              <a:ext uri="{FF2B5EF4-FFF2-40B4-BE49-F238E27FC236}">
                <a16:creationId xmlns:a16="http://schemas.microsoft.com/office/drawing/2014/main" id="{F83F74CF-7091-486A-8608-FD1A1B0D1A3D}"/>
              </a:ext>
            </a:extLst>
          </p:cNvPr>
          <p:cNvPicPr>
            <a:picLocks noGrp="1" noChangeAspect="1"/>
          </p:cNvPicPr>
          <p:nvPr>
            <p:ph type="pic" sz="quarter" idx="19"/>
          </p:nvPr>
        </p:nvPicPr>
        <p:blipFill rotWithShape="1">
          <a:blip r:embed="rId5" cstate="screen">
            <a:extLst>
              <a:ext uri="{28A0092B-C50C-407E-A947-70E740481C1C}">
                <a14:useLocalDpi xmlns:a14="http://schemas.microsoft.com/office/drawing/2010/main" val="0"/>
              </a:ext>
            </a:extLst>
          </a:blip>
          <a:srcRect/>
          <a:stretch/>
        </p:blipFill>
        <p:spPr>
          <a:xfrm>
            <a:off x="9220198" y="1975104"/>
            <a:ext cx="2057400" cy="1371600"/>
          </a:xfrm>
        </p:spPr>
      </p:pic>
      <p:sp>
        <p:nvSpPr>
          <p:cNvPr id="195" name="Text Placeholder 194">
            <a:extLst>
              <a:ext uri="{FF2B5EF4-FFF2-40B4-BE49-F238E27FC236}">
                <a16:creationId xmlns:a16="http://schemas.microsoft.com/office/drawing/2014/main" id="{B001DDFA-0453-47D8-9BD6-CB19AC5C2DEA}"/>
              </a:ext>
            </a:extLst>
          </p:cNvPr>
          <p:cNvSpPr>
            <a:spLocks noGrp="1"/>
          </p:cNvSpPr>
          <p:nvPr>
            <p:ph type="body" sz="quarter" idx="20"/>
          </p:nvPr>
        </p:nvSpPr>
        <p:spPr>
          <a:xfrm>
            <a:off x="9140952" y="3474720"/>
            <a:ext cx="2057400" cy="274320"/>
          </a:xfrm>
        </p:spPr>
        <p:txBody>
          <a:bodyPr/>
          <a:lstStyle/>
          <a:p>
            <a:r>
              <a:rPr lang="en-US" dirty="0"/>
              <a:t>Rajesh Santoshi</a:t>
            </a:r>
          </a:p>
        </p:txBody>
      </p:sp>
      <p:sp>
        <p:nvSpPr>
          <p:cNvPr id="111" name="Text Placeholder 110">
            <a:extLst>
              <a:ext uri="{FF2B5EF4-FFF2-40B4-BE49-F238E27FC236}">
                <a16:creationId xmlns:a16="http://schemas.microsoft.com/office/drawing/2014/main" id="{D5B53DE2-EE01-4DD5-92A1-4B57F680DA0A}"/>
              </a:ext>
            </a:extLst>
          </p:cNvPr>
          <p:cNvSpPr>
            <a:spLocks noGrp="1"/>
          </p:cNvSpPr>
          <p:nvPr>
            <p:ph type="body" sz="quarter" idx="21"/>
          </p:nvPr>
        </p:nvSpPr>
        <p:spPr>
          <a:xfrm>
            <a:off x="9140952" y="3703320"/>
            <a:ext cx="2057400" cy="274320"/>
          </a:xfrm>
        </p:spPr>
        <p:txBody>
          <a:bodyPr/>
          <a:lstStyle/>
          <a:p>
            <a:r>
              <a:rPr lang="en-US" dirty="0"/>
              <a:t>VP Marketing</a:t>
            </a:r>
          </a:p>
        </p:txBody>
      </p:sp>
      <p:pic>
        <p:nvPicPr>
          <p:cNvPr id="142" name="Picture Placeholder 141" descr="Team member&#10;">
            <a:extLst>
              <a:ext uri="{FF2B5EF4-FFF2-40B4-BE49-F238E27FC236}">
                <a16:creationId xmlns:a16="http://schemas.microsoft.com/office/drawing/2014/main" id="{2EC99944-3745-4CDC-ABE0-ACB4A5C28C94}"/>
              </a:ext>
            </a:extLst>
          </p:cNvPr>
          <p:cNvPicPr>
            <a:picLocks noGrp="1" noChangeAspect="1"/>
          </p:cNvPicPr>
          <p:nvPr>
            <p:ph type="pic" sz="quarter" idx="25"/>
          </p:nvPr>
        </p:nvPicPr>
        <p:blipFill rotWithShape="1">
          <a:blip r:embed="rId6" cstate="screen">
            <a:extLst>
              <a:ext uri="{28A0092B-C50C-407E-A947-70E740481C1C}">
                <a14:useLocalDpi xmlns:a14="http://schemas.microsoft.com/office/drawing/2010/main" val="0"/>
              </a:ext>
            </a:extLst>
          </a:blip>
          <a:srcRect/>
          <a:stretch/>
        </p:blipFill>
        <p:spPr>
          <a:xfrm>
            <a:off x="914400" y="4160520"/>
            <a:ext cx="2057400" cy="1371600"/>
          </a:xfrm>
        </p:spPr>
      </p:pic>
      <p:sp>
        <p:nvSpPr>
          <p:cNvPr id="170" name="Text Placeholder 169">
            <a:extLst>
              <a:ext uri="{FF2B5EF4-FFF2-40B4-BE49-F238E27FC236}">
                <a16:creationId xmlns:a16="http://schemas.microsoft.com/office/drawing/2014/main" id="{DD20772A-CDEF-4574-906A-1C9FE68DF2EF}"/>
              </a:ext>
            </a:extLst>
          </p:cNvPr>
          <p:cNvSpPr>
            <a:spLocks noGrp="1"/>
          </p:cNvSpPr>
          <p:nvPr>
            <p:ph type="body" sz="quarter" idx="26"/>
          </p:nvPr>
        </p:nvSpPr>
        <p:spPr>
          <a:xfrm>
            <a:off x="838200" y="5669280"/>
            <a:ext cx="2057400" cy="274320"/>
          </a:xfrm>
        </p:spPr>
        <p:txBody>
          <a:bodyPr/>
          <a:lstStyle/>
          <a:p>
            <a:r>
              <a:rPr lang="en-US" dirty="0"/>
              <a:t>Graham Barnes</a:t>
            </a:r>
          </a:p>
        </p:txBody>
      </p:sp>
      <p:sp>
        <p:nvSpPr>
          <p:cNvPr id="117" name="Text Placeholder 116">
            <a:extLst>
              <a:ext uri="{FF2B5EF4-FFF2-40B4-BE49-F238E27FC236}">
                <a16:creationId xmlns:a16="http://schemas.microsoft.com/office/drawing/2014/main" id="{D15A3296-4D71-494B-B254-97159DB72626}"/>
              </a:ext>
            </a:extLst>
          </p:cNvPr>
          <p:cNvSpPr>
            <a:spLocks noGrp="1"/>
          </p:cNvSpPr>
          <p:nvPr>
            <p:ph type="body" sz="quarter" idx="27"/>
          </p:nvPr>
        </p:nvSpPr>
        <p:spPr>
          <a:xfrm>
            <a:off x="838200" y="5907024"/>
            <a:ext cx="2057400" cy="274320"/>
          </a:xfrm>
        </p:spPr>
        <p:txBody>
          <a:bodyPr/>
          <a:lstStyle/>
          <a:p>
            <a:r>
              <a:rPr lang="en-US" dirty="0"/>
              <a:t>VP Product</a:t>
            </a:r>
          </a:p>
        </p:txBody>
      </p:sp>
      <p:pic>
        <p:nvPicPr>
          <p:cNvPr id="144" name="Picture Placeholder 143" descr="Team member&#10;">
            <a:extLst>
              <a:ext uri="{FF2B5EF4-FFF2-40B4-BE49-F238E27FC236}">
                <a16:creationId xmlns:a16="http://schemas.microsoft.com/office/drawing/2014/main" id="{8BEEAB52-7C39-4CD6-8BA5-E3E06128F995}"/>
              </a:ext>
            </a:extLst>
          </p:cNvPr>
          <p:cNvPicPr>
            <a:picLocks noGrp="1" noChangeAspect="1"/>
          </p:cNvPicPr>
          <p:nvPr>
            <p:ph type="pic" sz="quarter" idx="28"/>
          </p:nvPr>
        </p:nvPicPr>
        <p:blipFill rotWithShape="1">
          <a:blip r:embed="rId7" cstate="screen">
            <a:extLst>
              <a:ext uri="{28A0092B-C50C-407E-A947-70E740481C1C}">
                <a14:useLocalDpi xmlns:a14="http://schemas.microsoft.com/office/drawing/2010/main" val="0"/>
              </a:ext>
            </a:extLst>
          </a:blip>
          <a:srcRect/>
          <a:stretch/>
        </p:blipFill>
        <p:spPr>
          <a:xfrm>
            <a:off x="3685032" y="4160520"/>
            <a:ext cx="2057400" cy="1371600"/>
          </a:xfrm>
        </p:spPr>
      </p:pic>
      <p:sp>
        <p:nvSpPr>
          <p:cNvPr id="196" name="Text Placeholder 195">
            <a:extLst>
              <a:ext uri="{FF2B5EF4-FFF2-40B4-BE49-F238E27FC236}">
                <a16:creationId xmlns:a16="http://schemas.microsoft.com/office/drawing/2014/main" id="{B8C82538-934B-4F09-A997-AF290EAB2516}"/>
              </a:ext>
            </a:extLst>
          </p:cNvPr>
          <p:cNvSpPr>
            <a:spLocks noGrp="1"/>
          </p:cNvSpPr>
          <p:nvPr>
            <p:ph type="body" sz="quarter" idx="29"/>
          </p:nvPr>
        </p:nvSpPr>
        <p:spPr>
          <a:xfrm>
            <a:off x="3608832" y="5669280"/>
            <a:ext cx="2057400" cy="274320"/>
          </a:xfrm>
        </p:spPr>
        <p:txBody>
          <a:bodyPr/>
          <a:lstStyle/>
          <a:p>
            <a:r>
              <a:rPr lang="en-US" dirty="0"/>
              <a:t>Rowan Murphy</a:t>
            </a:r>
          </a:p>
          <a:p>
            <a:endParaRPr lang="en-US" dirty="0"/>
          </a:p>
        </p:txBody>
      </p:sp>
      <p:sp>
        <p:nvSpPr>
          <p:cNvPr id="120" name="Text Placeholder 119">
            <a:extLst>
              <a:ext uri="{FF2B5EF4-FFF2-40B4-BE49-F238E27FC236}">
                <a16:creationId xmlns:a16="http://schemas.microsoft.com/office/drawing/2014/main" id="{2957FF06-3763-4A35-B89C-DFDE9225C49E}"/>
              </a:ext>
            </a:extLst>
          </p:cNvPr>
          <p:cNvSpPr>
            <a:spLocks noGrp="1"/>
          </p:cNvSpPr>
          <p:nvPr>
            <p:ph type="body" sz="quarter" idx="30"/>
          </p:nvPr>
        </p:nvSpPr>
        <p:spPr>
          <a:xfrm>
            <a:off x="3608832" y="5907024"/>
            <a:ext cx="2057400" cy="274320"/>
          </a:xfrm>
        </p:spPr>
        <p:txBody>
          <a:bodyPr/>
          <a:lstStyle/>
          <a:p>
            <a:r>
              <a:rPr lang="en-US" dirty="0"/>
              <a:t>SEO Strategist</a:t>
            </a:r>
          </a:p>
        </p:txBody>
      </p:sp>
      <p:pic>
        <p:nvPicPr>
          <p:cNvPr id="146" name="Picture Placeholder 145" descr="Team member&#10;">
            <a:extLst>
              <a:ext uri="{FF2B5EF4-FFF2-40B4-BE49-F238E27FC236}">
                <a16:creationId xmlns:a16="http://schemas.microsoft.com/office/drawing/2014/main" id="{E528CDB1-6E7A-407B-9C4E-802034803C1A}"/>
              </a:ext>
            </a:extLst>
          </p:cNvPr>
          <p:cNvPicPr>
            <a:picLocks noGrp="1" noChangeAspect="1"/>
          </p:cNvPicPr>
          <p:nvPr>
            <p:ph type="pic" sz="quarter" idx="34"/>
          </p:nvPr>
        </p:nvPicPr>
        <p:blipFill rotWithShape="1">
          <a:blip r:embed="rId8" cstate="screen">
            <a:extLst>
              <a:ext uri="{28A0092B-C50C-407E-A947-70E740481C1C}">
                <a14:useLocalDpi xmlns:a14="http://schemas.microsoft.com/office/drawing/2010/main" val="0"/>
              </a:ext>
            </a:extLst>
          </a:blip>
          <a:srcRect/>
          <a:stretch/>
        </p:blipFill>
        <p:spPr>
          <a:xfrm>
            <a:off x="6455664" y="4160520"/>
            <a:ext cx="2057400" cy="1371600"/>
          </a:xfrm>
        </p:spPr>
      </p:pic>
      <p:sp>
        <p:nvSpPr>
          <p:cNvPr id="199" name="Text Placeholder 198">
            <a:extLst>
              <a:ext uri="{FF2B5EF4-FFF2-40B4-BE49-F238E27FC236}">
                <a16:creationId xmlns:a16="http://schemas.microsoft.com/office/drawing/2014/main" id="{04948E3C-A3FE-4466-B9AF-64926082EB15}"/>
              </a:ext>
            </a:extLst>
          </p:cNvPr>
          <p:cNvSpPr>
            <a:spLocks noGrp="1"/>
          </p:cNvSpPr>
          <p:nvPr>
            <p:ph type="body" sz="quarter" idx="35"/>
          </p:nvPr>
        </p:nvSpPr>
        <p:spPr>
          <a:xfrm>
            <a:off x="6379464" y="5669280"/>
            <a:ext cx="2057400" cy="274320"/>
          </a:xfrm>
        </p:spPr>
        <p:txBody>
          <a:bodyPr/>
          <a:lstStyle/>
          <a:p>
            <a:r>
              <a:rPr lang="en-US" dirty="0"/>
              <a:t>Elizabeth Moore</a:t>
            </a:r>
          </a:p>
          <a:p>
            <a:endParaRPr lang="en-US" dirty="0"/>
          </a:p>
        </p:txBody>
      </p:sp>
      <p:sp>
        <p:nvSpPr>
          <p:cNvPr id="126" name="Text Placeholder 125">
            <a:extLst>
              <a:ext uri="{FF2B5EF4-FFF2-40B4-BE49-F238E27FC236}">
                <a16:creationId xmlns:a16="http://schemas.microsoft.com/office/drawing/2014/main" id="{C1295FA5-5D7E-4C71-8D41-7B2C1DD68969}"/>
              </a:ext>
            </a:extLst>
          </p:cNvPr>
          <p:cNvSpPr>
            <a:spLocks noGrp="1"/>
          </p:cNvSpPr>
          <p:nvPr>
            <p:ph type="body" sz="quarter" idx="36"/>
          </p:nvPr>
        </p:nvSpPr>
        <p:spPr>
          <a:xfrm>
            <a:off x="6379464" y="5907024"/>
            <a:ext cx="2057400" cy="274320"/>
          </a:xfrm>
        </p:spPr>
        <p:txBody>
          <a:bodyPr/>
          <a:lstStyle/>
          <a:p>
            <a:r>
              <a:rPr lang="en-US" dirty="0"/>
              <a:t>Product Designer</a:t>
            </a:r>
          </a:p>
        </p:txBody>
      </p:sp>
      <p:pic>
        <p:nvPicPr>
          <p:cNvPr id="148" name="Picture Placeholder 147" descr="Team member&#10;">
            <a:extLst>
              <a:ext uri="{FF2B5EF4-FFF2-40B4-BE49-F238E27FC236}">
                <a16:creationId xmlns:a16="http://schemas.microsoft.com/office/drawing/2014/main" id="{50A872A8-9A23-480D-A329-E17CADC31896}"/>
              </a:ext>
            </a:extLst>
          </p:cNvPr>
          <p:cNvPicPr>
            <a:picLocks noGrp="1" noChangeAspect="1"/>
          </p:cNvPicPr>
          <p:nvPr>
            <p:ph type="pic" sz="quarter" idx="31"/>
          </p:nvPr>
        </p:nvPicPr>
        <p:blipFill rotWithShape="1">
          <a:blip r:embed="rId9" cstate="screen">
            <a:extLst>
              <a:ext uri="{28A0092B-C50C-407E-A947-70E740481C1C}">
                <a14:useLocalDpi xmlns:a14="http://schemas.microsoft.com/office/drawing/2010/main" val="0"/>
              </a:ext>
            </a:extLst>
          </a:blip>
          <a:srcRect/>
          <a:stretch/>
        </p:blipFill>
        <p:spPr>
          <a:xfrm>
            <a:off x="9217152" y="4160520"/>
            <a:ext cx="2057400" cy="1371600"/>
          </a:xfrm>
        </p:spPr>
      </p:pic>
      <p:sp>
        <p:nvSpPr>
          <p:cNvPr id="197" name="Text Placeholder 196">
            <a:extLst>
              <a:ext uri="{FF2B5EF4-FFF2-40B4-BE49-F238E27FC236}">
                <a16:creationId xmlns:a16="http://schemas.microsoft.com/office/drawing/2014/main" id="{44822433-57B4-47FE-8A65-31F967025FCB}"/>
              </a:ext>
            </a:extLst>
          </p:cNvPr>
          <p:cNvSpPr>
            <a:spLocks noGrp="1"/>
          </p:cNvSpPr>
          <p:nvPr>
            <p:ph type="body" sz="quarter" idx="32"/>
          </p:nvPr>
        </p:nvSpPr>
        <p:spPr>
          <a:xfrm>
            <a:off x="9140952" y="5669280"/>
            <a:ext cx="2057400" cy="274320"/>
          </a:xfrm>
        </p:spPr>
        <p:txBody>
          <a:bodyPr/>
          <a:lstStyle/>
          <a:p>
            <a:r>
              <a:rPr lang="en-US" dirty="0"/>
              <a:t>Robin Kline</a:t>
            </a:r>
          </a:p>
          <a:p>
            <a:endParaRPr lang="en-US" dirty="0"/>
          </a:p>
        </p:txBody>
      </p:sp>
      <p:sp>
        <p:nvSpPr>
          <p:cNvPr id="286" name="Text Placeholder 285">
            <a:extLst>
              <a:ext uri="{FF2B5EF4-FFF2-40B4-BE49-F238E27FC236}">
                <a16:creationId xmlns:a16="http://schemas.microsoft.com/office/drawing/2014/main" id="{833FB8AA-A79A-4E59-8BC8-67DD8F3134BA}"/>
              </a:ext>
            </a:extLst>
          </p:cNvPr>
          <p:cNvSpPr>
            <a:spLocks noGrp="1"/>
          </p:cNvSpPr>
          <p:nvPr>
            <p:ph type="body" sz="quarter" idx="33"/>
          </p:nvPr>
        </p:nvSpPr>
        <p:spPr>
          <a:xfrm>
            <a:off x="9140952" y="5907024"/>
            <a:ext cx="2057400" cy="274320"/>
          </a:xfrm>
        </p:spPr>
        <p:txBody>
          <a:bodyPr/>
          <a:lstStyle/>
          <a:p>
            <a:r>
              <a:rPr lang="en-US" dirty="0"/>
              <a:t>Content Developer</a:t>
            </a:r>
          </a:p>
        </p:txBody>
      </p:sp>
      <p:sp>
        <p:nvSpPr>
          <p:cNvPr id="200" name="Date Placeholder 199">
            <a:extLst>
              <a:ext uri="{FF2B5EF4-FFF2-40B4-BE49-F238E27FC236}">
                <a16:creationId xmlns:a16="http://schemas.microsoft.com/office/drawing/2014/main" id="{AE84ABA0-2F5A-475F-9D78-AF5569E276E7}"/>
              </a:ext>
            </a:extLst>
          </p:cNvPr>
          <p:cNvSpPr>
            <a:spLocks noGrp="1"/>
          </p:cNvSpPr>
          <p:nvPr>
            <p:ph type="dt" sz="half" idx="10"/>
          </p:nvPr>
        </p:nvSpPr>
        <p:spPr>
          <a:xfrm>
            <a:off x="914400" y="6353175"/>
            <a:ext cx="1097280" cy="365125"/>
          </a:xfrm>
        </p:spPr>
        <p:txBody>
          <a:bodyPr/>
          <a:lstStyle/>
          <a:p>
            <a:r>
              <a:rPr lang="en-US" dirty="0"/>
              <a:t>20XX</a:t>
            </a:r>
          </a:p>
        </p:txBody>
      </p:sp>
      <p:sp>
        <p:nvSpPr>
          <p:cNvPr id="201" name="Footer Placeholder 200">
            <a:extLst>
              <a:ext uri="{FF2B5EF4-FFF2-40B4-BE49-F238E27FC236}">
                <a16:creationId xmlns:a16="http://schemas.microsoft.com/office/drawing/2014/main" id="{219BAD73-DA19-4724-A3A1-40363F2C79D5}"/>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202" name="Slide Number Placeholder 201">
            <a:extLst>
              <a:ext uri="{FF2B5EF4-FFF2-40B4-BE49-F238E27FC236}">
                <a16:creationId xmlns:a16="http://schemas.microsoft.com/office/drawing/2014/main" id="{ED6B041C-4941-4234-B2B0-0061E5062B46}"/>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23</a:t>
            </a:fld>
            <a:endParaRPr lang="en-US" dirty="0"/>
          </a:p>
        </p:txBody>
      </p:sp>
    </p:spTree>
    <p:extLst>
      <p:ext uri="{BB962C8B-B14F-4D97-AF65-F5344CB8AC3E}">
        <p14:creationId xmlns:p14="http://schemas.microsoft.com/office/powerpoint/2010/main" val="2369402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652D5-79D1-472D-A29A-E1E6F1C209B2}"/>
              </a:ext>
            </a:extLst>
          </p:cNvPr>
          <p:cNvSpPr>
            <a:spLocks noGrp="1"/>
          </p:cNvSpPr>
          <p:nvPr>
            <p:ph type="title"/>
          </p:nvPr>
        </p:nvSpPr>
        <p:spPr>
          <a:xfrm>
            <a:off x="914400" y="896112"/>
            <a:ext cx="10058400" cy="694171"/>
          </a:xfrm>
        </p:spPr>
        <p:txBody>
          <a:bodyPr>
            <a:normAutofit fontScale="90000"/>
          </a:bodyPr>
          <a:lstStyle/>
          <a:p>
            <a:r>
              <a:rPr lang="en-US" dirty="0"/>
              <a:t>FUNDING</a:t>
            </a:r>
          </a:p>
        </p:txBody>
      </p:sp>
      <p:sp>
        <p:nvSpPr>
          <p:cNvPr id="108" name="Text Placeholder 107">
            <a:extLst>
              <a:ext uri="{FF2B5EF4-FFF2-40B4-BE49-F238E27FC236}">
                <a16:creationId xmlns:a16="http://schemas.microsoft.com/office/drawing/2014/main" id="{4424F001-15F3-481C-8AD7-34A18560F6B6}"/>
              </a:ext>
            </a:extLst>
          </p:cNvPr>
          <p:cNvSpPr>
            <a:spLocks noGrp="1"/>
          </p:cNvSpPr>
          <p:nvPr>
            <p:ph type="body" sz="quarter" idx="14"/>
          </p:nvPr>
        </p:nvSpPr>
        <p:spPr>
          <a:xfrm>
            <a:off x="2678424" y="2107851"/>
            <a:ext cx="1530196" cy="394033"/>
          </a:xfrm>
        </p:spPr>
        <p:txBody>
          <a:bodyPr/>
          <a:lstStyle/>
          <a:p>
            <a:r>
              <a:rPr lang="en-US" dirty="0"/>
              <a:t>$14,000</a:t>
            </a:r>
          </a:p>
        </p:txBody>
      </p:sp>
      <p:sp>
        <p:nvSpPr>
          <p:cNvPr id="112" name="Text Placeholder 111">
            <a:extLst>
              <a:ext uri="{FF2B5EF4-FFF2-40B4-BE49-F238E27FC236}">
                <a16:creationId xmlns:a16="http://schemas.microsoft.com/office/drawing/2014/main" id="{4E34F5C7-47F6-4356-B7A3-3453191B5A96}"/>
              </a:ext>
            </a:extLst>
          </p:cNvPr>
          <p:cNvSpPr>
            <a:spLocks noGrp="1"/>
          </p:cNvSpPr>
          <p:nvPr>
            <p:ph type="body" sz="quarter" idx="18"/>
          </p:nvPr>
        </p:nvSpPr>
        <p:spPr>
          <a:xfrm>
            <a:off x="2052902" y="2559632"/>
            <a:ext cx="2070325" cy="380859"/>
          </a:xfrm>
        </p:spPr>
        <p:txBody>
          <a:bodyPr/>
          <a:lstStyle/>
          <a:p>
            <a:r>
              <a:rPr lang="en-US" dirty="0"/>
              <a:t>Angel Investments</a:t>
            </a:r>
          </a:p>
        </p:txBody>
      </p:sp>
      <p:sp>
        <p:nvSpPr>
          <p:cNvPr id="158" name="Text Placeholder 157">
            <a:extLst>
              <a:ext uri="{FF2B5EF4-FFF2-40B4-BE49-F238E27FC236}">
                <a16:creationId xmlns:a16="http://schemas.microsoft.com/office/drawing/2014/main" id="{EFD90D1C-94E0-4F56-B0F9-6A9406B79838}"/>
              </a:ext>
            </a:extLst>
          </p:cNvPr>
          <p:cNvSpPr>
            <a:spLocks noGrp="1"/>
          </p:cNvSpPr>
          <p:nvPr>
            <p:ph type="body" sz="quarter" idx="22"/>
          </p:nvPr>
        </p:nvSpPr>
        <p:spPr>
          <a:xfrm>
            <a:off x="1878637" y="2848394"/>
            <a:ext cx="2074739" cy="509921"/>
          </a:xfrm>
        </p:spPr>
        <p:txBody>
          <a:bodyPr/>
          <a:lstStyle/>
          <a:p>
            <a:r>
              <a:rPr lang="en-ZA" dirty="0"/>
              <a:t>Amount obtained through other investors</a:t>
            </a:r>
          </a:p>
        </p:txBody>
      </p:sp>
      <p:sp>
        <p:nvSpPr>
          <p:cNvPr id="167" name="Text Placeholder 166">
            <a:extLst>
              <a:ext uri="{FF2B5EF4-FFF2-40B4-BE49-F238E27FC236}">
                <a16:creationId xmlns:a16="http://schemas.microsoft.com/office/drawing/2014/main" id="{43C3B087-7705-4070-93F8-BC86E9F83F18}"/>
              </a:ext>
            </a:extLst>
          </p:cNvPr>
          <p:cNvSpPr>
            <a:spLocks noGrp="1"/>
          </p:cNvSpPr>
          <p:nvPr>
            <p:ph type="body" sz="quarter" idx="15"/>
          </p:nvPr>
        </p:nvSpPr>
        <p:spPr>
          <a:xfrm>
            <a:off x="7060242" y="1685195"/>
            <a:ext cx="1050925" cy="377825"/>
          </a:xfrm>
        </p:spPr>
        <p:txBody>
          <a:bodyPr/>
          <a:lstStyle/>
          <a:p>
            <a:r>
              <a:rPr lang="en-US" dirty="0"/>
              <a:t>$12,000</a:t>
            </a:r>
          </a:p>
        </p:txBody>
      </p:sp>
      <p:sp>
        <p:nvSpPr>
          <p:cNvPr id="170" name="Text Placeholder 169">
            <a:extLst>
              <a:ext uri="{FF2B5EF4-FFF2-40B4-BE49-F238E27FC236}">
                <a16:creationId xmlns:a16="http://schemas.microsoft.com/office/drawing/2014/main" id="{13D21C61-A57D-40F1-9196-FE77AB342A9D}"/>
              </a:ext>
            </a:extLst>
          </p:cNvPr>
          <p:cNvSpPr>
            <a:spLocks noGrp="1"/>
          </p:cNvSpPr>
          <p:nvPr>
            <p:ph type="body" sz="quarter" idx="19"/>
          </p:nvPr>
        </p:nvSpPr>
        <p:spPr>
          <a:xfrm>
            <a:off x="7667063" y="2203470"/>
            <a:ext cx="1680922" cy="377825"/>
          </a:xfrm>
        </p:spPr>
        <p:txBody>
          <a:bodyPr/>
          <a:lstStyle/>
          <a:p>
            <a:r>
              <a:rPr lang="en-US" dirty="0"/>
              <a:t>Property</a:t>
            </a:r>
          </a:p>
        </p:txBody>
      </p:sp>
      <p:sp>
        <p:nvSpPr>
          <p:cNvPr id="173" name="Text Placeholder 172">
            <a:extLst>
              <a:ext uri="{FF2B5EF4-FFF2-40B4-BE49-F238E27FC236}">
                <a16:creationId xmlns:a16="http://schemas.microsoft.com/office/drawing/2014/main" id="{D1886D69-C12D-4FC9-AFA3-56F0DF589499}"/>
              </a:ext>
            </a:extLst>
          </p:cNvPr>
          <p:cNvSpPr>
            <a:spLocks noGrp="1"/>
          </p:cNvSpPr>
          <p:nvPr>
            <p:ph type="body" sz="quarter" idx="23"/>
          </p:nvPr>
        </p:nvSpPr>
        <p:spPr>
          <a:xfrm>
            <a:off x="7662713" y="2512081"/>
            <a:ext cx="1957767" cy="569574"/>
          </a:xfrm>
        </p:spPr>
        <p:txBody>
          <a:bodyPr/>
          <a:lstStyle/>
          <a:p>
            <a:r>
              <a:rPr lang="en-US" dirty="0"/>
              <a:t>Revenue obtained from property rentals</a:t>
            </a:r>
          </a:p>
        </p:txBody>
      </p:sp>
      <p:sp>
        <p:nvSpPr>
          <p:cNvPr id="168" name="Text Placeholder 167">
            <a:extLst>
              <a:ext uri="{FF2B5EF4-FFF2-40B4-BE49-F238E27FC236}">
                <a16:creationId xmlns:a16="http://schemas.microsoft.com/office/drawing/2014/main" id="{2B47CF13-61A7-4BC8-9B02-FB3DC2802A92}"/>
              </a:ext>
            </a:extLst>
          </p:cNvPr>
          <p:cNvSpPr>
            <a:spLocks noGrp="1"/>
          </p:cNvSpPr>
          <p:nvPr>
            <p:ph type="body" sz="quarter" idx="16"/>
          </p:nvPr>
        </p:nvSpPr>
        <p:spPr>
          <a:xfrm>
            <a:off x="1996818" y="4181199"/>
            <a:ext cx="1050925" cy="377825"/>
          </a:xfrm>
        </p:spPr>
        <p:txBody>
          <a:bodyPr/>
          <a:lstStyle/>
          <a:p>
            <a:r>
              <a:rPr lang="en-US" dirty="0"/>
              <a:t>$32,000</a:t>
            </a:r>
          </a:p>
        </p:txBody>
      </p:sp>
      <p:sp>
        <p:nvSpPr>
          <p:cNvPr id="171" name="Text Placeholder 170">
            <a:extLst>
              <a:ext uri="{FF2B5EF4-FFF2-40B4-BE49-F238E27FC236}">
                <a16:creationId xmlns:a16="http://schemas.microsoft.com/office/drawing/2014/main" id="{43541AC6-4418-4655-9BD6-8D3B4319AB78}"/>
              </a:ext>
            </a:extLst>
          </p:cNvPr>
          <p:cNvSpPr>
            <a:spLocks noGrp="1"/>
          </p:cNvSpPr>
          <p:nvPr>
            <p:ph type="body" sz="quarter" idx="20"/>
          </p:nvPr>
        </p:nvSpPr>
        <p:spPr>
          <a:xfrm>
            <a:off x="1810730" y="4727342"/>
            <a:ext cx="1857095" cy="377825"/>
          </a:xfrm>
        </p:spPr>
        <p:txBody>
          <a:bodyPr/>
          <a:lstStyle/>
          <a:p>
            <a:r>
              <a:rPr lang="en-US" dirty="0"/>
              <a:t>Cash</a:t>
            </a:r>
          </a:p>
        </p:txBody>
      </p:sp>
      <p:sp>
        <p:nvSpPr>
          <p:cNvPr id="174" name="Text Placeholder 173">
            <a:extLst>
              <a:ext uri="{FF2B5EF4-FFF2-40B4-BE49-F238E27FC236}">
                <a16:creationId xmlns:a16="http://schemas.microsoft.com/office/drawing/2014/main" id="{DAF907A1-DBDD-411E-BC9F-BB69FB37B6B2}"/>
              </a:ext>
            </a:extLst>
          </p:cNvPr>
          <p:cNvSpPr>
            <a:spLocks noGrp="1"/>
          </p:cNvSpPr>
          <p:nvPr>
            <p:ph type="body" sz="quarter" idx="24"/>
          </p:nvPr>
        </p:nvSpPr>
        <p:spPr>
          <a:xfrm>
            <a:off x="1308100" y="5052157"/>
            <a:ext cx="2350537" cy="875894"/>
          </a:xfrm>
        </p:spPr>
        <p:txBody>
          <a:bodyPr/>
          <a:lstStyle/>
          <a:p>
            <a:r>
              <a:rPr lang="en-US" dirty="0"/>
              <a:t>Liquid cash we have on hand</a:t>
            </a:r>
          </a:p>
        </p:txBody>
      </p:sp>
      <p:graphicFrame>
        <p:nvGraphicFramePr>
          <p:cNvPr id="61" name="Content Placeholder 57" descr="Pie Chart Placeholder&#10;">
            <a:extLst>
              <a:ext uri="{FF2B5EF4-FFF2-40B4-BE49-F238E27FC236}">
                <a16:creationId xmlns:a16="http://schemas.microsoft.com/office/drawing/2014/main" id="{5BDE8D49-5874-418A-8F81-242E30C69ED6}"/>
              </a:ext>
              <a:ext uri="{C183D7F6-B498-43B3-948B-1728B52AA6E4}">
                <adec:decorative xmlns:adec="http://schemas.microsoft.com/office/drawing/2017/decorative" val="0"/>
              </a:ext>
            </a:extLst>
          </p:cNvPr>
          <p:cNvGraphicFramePr>
            <a:graphicFrameLocks noGrp="1"/>
          </p:cNvGraphicFramePr>
          <p:nvPr>
            <p:ph sz="quarter" idx="13"/>
            <p:extLst>
              <p:ext uri="{D42A27DB-BD31-4B8C-83A1-F6EECF244321}">
                <p14:modId xmlns:p14="http://schemas.microsoft.com/office/powerpoint/2010/main" val="902677040"/>
              </p:ext>
            </p:extLst>
          </p:nvPr>
        </p:nvGraphicFramePr>
        <p:xfrm>
          <a:off x="3883025" y="2093913"/>
          <a:ext cx="3908425" cy="3887787"/>
        </p:xfrm>
        <a:graphic>
          <a:graphicData uri="http://schemas.openxmlformats.org/drawingml/2006/chart">
            <c:chart xmlns:c="http://schemas.openxmlformats.org/drawingml/2006/chart" xmlns:r="http://schemas.openxmlformats.org/officeDocument/2006/relationships" r:id="rId2"/>
          </a:graphicData>
        </a:graphic>
      </p:graphicFrame>
      <p:sp>
        <p:nvSpPr>
          <p:cNvPr id="169" name="Text Placeholder 168">
            <a:extLst>
              <a:ext uri="{FF2B5EF4-FFF2-40B4-BE49-F238E27FC236}">
                <a16:creationId xmlns:a16="http://schemas.microsoft.com/office/drawing/2014/main" id="{8FB0EC63-FA2C-4A82-9D41-47DFE5F7DE85}"/>
              </a:ext>
            </a:extLst>
          </p:cNvPr>
          <p:cNvSpPr>
            <a:spLocks noGrp="1"/>
          </p:cNvSpPr>
          <p:nvPr>
            <p:ph type="body" sz="quarter" idx="17"/>
          </p:nvPr>
        </p:nvSpPr>
        <p:spPr>
          <a:xfrm>
            <a:off x="8493650" y="5089231"/>
            <a:ext cx="1050925" cy="377825"/>
          </a:xfrm>
        </p:spPr>
        <p:txBody>
          <a:bodyPr/>
          <a:lstStyle/>
          <a:p>
            <a:r>
              <a:rPr lang="en-US" dirty="0"/>
              <a:t>$82,000</a:t>
            </a:r>
          </a:p>
        </p:txBody>
      </p:sp>
      <p:sp>
        <p:nvSpPr>
          <p:cNvPr id="172" name="Text Placeholder 171">
            <a:extLst>
              <a:ext uri="{FF2B5EF4-FFF2-40B4-BE49-F238E27FC236}">
                <a16:creationId xmlns:a16="http://schemas.microsoft.com/office/drawing/2014/main" id="{3759AF57-6AD5-4115-B7E8-513786CD6D5E}"/>
              </a:ext>
            </a:extLst>
          </p:cNvPr>
          <p:cNvSpPr>
            <a:spLocks noGrp="1"/>
          </p:cNvSpPr>
          <p:nvPr>
            <p:ph type="body" sz="quarter" idx="21"/>
          </p:nvPr>
        </p:nvSpPr>
        <p:spPr>
          <a:xfrm>
            <a:off x="8544683" y="5490771"/>
            <a:ext cx="1513717" cy="377825"/>
          </a:xfrm>
        </p:spPr>
        <p:txBody>
          <a:bodyPr/>
          <a:lstStyle/>
          <a:p>
            <a:r>
              <a:rPr lang="en-US" dirty="0"/>
              <a:t>Shares</a:t>
            </a:r>
          </a:p>
        </p:txBody>
      </p:sp>
      <p:sp>
        <p:nvSpPr>
          <p:cNvPr id="175" name="Text Placeholder 174">
            <a:extLst>
              <a:ext uri="{FF2B5EF4-FFF2-40B4-BE49-F238E27FC236}">
                <a16:creationId xmlns:a16="http://schemas.microsoft.com/office/drawing/2014/main" id="{1C2A3150-D3A6-44B1-BE90-42E759F97946}"/>
              </a:ext>
            </a:extLst>
          </p:cNvPr>
          <p:cNvSpPr>
            <a:spLocks noGrp="1"/>
          </p:cNvSpPr>
          <p:nvPr>
            <p:ph type="body" sz="quarter" idx="25"/>
          </p:nvPr>
        </p:nvSpPr>
        <p:spPr>
          <a:xfrm>
            <a:off x="8541799" y="5792787"/>
            <a:ext cx="1783301" cy="447757"/>
          </a:xfrm>
        </p:spPr>
        <p:txBody>
          <a:bodyPr/>
          <a:lstStyle/>
          <a:p>
            <a:r>
              <a:rPr lang="en-US" dirty="0"/>
              <a:t>Number of shares converted into USD</a:t>
            </a:r>
          </a:p>
        </p:txBody>
      </p:sp>
      <p:sp>
        <p:nvSpPr>
          <p:cNvPr id="3" name="Date Placeholder 2">
            <a:extLst>
              <a:ext uri="{FF2B5EF4-FFF2-40B4-BE49-F238E27FC236}">
                <a16:creationId xmlns:a16="http://schemas.microsoft.com/office/drawing/2014/main" id="{C55B1865-9A2B-4217-AF05-71AE68C7FE43}"/>
              </a:ext>
            </a:extLst>
          </p:cNvPr>
          <p:cNvSpPr>
            <a:spLocks noGrp="1"/>
          </p:cNvSpPr>
          <p:nvPr>
            <p:ph type="dt" sz="half" idx="10"/>
          </p:nvPr>
        </p:nvSpPr>
        <p:spPr>
          <a:xfrm>
            <a:off x="914400" y="6353175"/>
            <a:ext cx="1097280" cy="365125"/>
          </a:xfrm>
        </p:spPr>
        <p:txBody>
          <a:bodyPr/>
          <a:lstStyle/>
          <a:p>
            <a:r>
              <a:rPr lang="en-US" dirty="0"/>
              <a:t>20XX</a:t>
            </a:r>
          </a:p>
        </p:txBody>
      </p:sp>
      <p:sp>
        <p:nvSpPr>
          <p:cNvPr id="4" name="Footer Placeholder 3">
            <a:extLst>
              <a:ext uri="{FF2B5EF4-FFF2-40B4-BE49-F238E27FC236}">
                <a16:creationId xmlns:a16="http://schemas.microsoft.com/office/drawing/2014/main" id="{7FED5181-99FF-4087-A479-63C8C04E88CF}"/>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5" name="Slide Number Placeholder 4">
            <a:extLst>
              <a:ext uri="{FF2B5EF4-FFF2-40B4-BE49-F238E27FC236}">
                <a16:creationId xmlns:a16="http://schemas.microsoft.com/office/drawing/2014/main" id="{AA1B47D8-A8FC-413D-8889-804077DF432B}"/>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24</a:t>
            </a:fld>
            <a:endParaRPr lang="en-US" dirty="0"/>
          </a:p>
        </p:txBody>
      </p:sp>
      <p:grpSp>
        <p:nvGrpSpPr>
          <p:cNvPr id="7" name="Group 6">
            <a:extLst>
              <a:ext uri="{FF2B5EF4-FFF2-40B4-BE49-F238E27FC236}">
                <a16:creationId xmlns:a16="http://schemas.microsoft.com/office/drawing/2014/main" id="{1B3DC700-C227-478E-A345-FBCE9C296815}"/>
              </a:ext>
              <a:ext uri="{C183D7F6-B498-43B3-948B-1728B52AA6E4}">
                <adec:decorative xmlns:adec="http://schemas.microsoft.com/office/drawing/2017/decorative" val="1"/>
              </a:ext>
            </a:extLst>
          </p:cNvPr>
          <p:cNvGrpSpPr/>
          <p:nvPr/>
        </p:nvGrpSpPr>
        <p:grpSpPr>
          <a:xfrm>
            <a:off x="3685283" y="2226807"/>
            <a:ext cx="779076" cy="340983"/>
            <a:chOff x="3685283" y="2226807"/>
            <a:chExt cx="779076" cy="340983"/>
          </a:xfrm>
        </p:grpSpPr>
        <p:cxnSp>
          <p:nvCxnSpPr>
            <p:cNvPr id="19" name="Straight Connector 18">
              <a:extLst>
                <a:ext uri="{FF2B5EF4-FFF2-40B4-BE49-F238E27FC236}">
                  <a16:creationId xmlns:a16="http://schemas.microsoft.com/office/drawing/2014/main" id="{B9D65749-16A6-4B89-8E7F-7D7BDE6B22E0}"/>
                </a:ext>
              </a:extLst>
            </p:cNvPr>
            <p:cNvCxnSpPr>
              <a:cxnSpLocks/>
            </p:cNvCxnSpPr>
            <p:nvPr/>
          </p:nvCxnSpPr>
          <p:spPr>
            <a:xfrm>
              <a:off x="3685283" y="2249649"/>
              <a:ext cx="69383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58C3010-03A0-40A1-9BDA-9299FD60B5E2}"/>
                </a:ext>
              </a:extLst>
            </p:cNvPr>
            <p:cNvCxnSpPr>
              <a:cxnSpLocks/>
            </p:cNvCxnSpPr>
            <p:nvPr/>
          </p:nvCxnSpPr>
          <p:spPr>
            <a:xfrm rot="3600000">
              <a:off x="4293867" y="2397299"/>
              <a:ext cx="34098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EE308CFA-66AB-49D0-9990-1541A54A172F}"/>
              </a:ext>
              <a:ext uri="{C183D7F6-B498-43B3-948B-1728B52AA6E4}">
                <adec:decorative xmlns:adec="http://schemas.microsoft.com/office/drawing/2017/decorative" val="1"/>
              </a:ext>
            </a:extLst>
          </p:cNvPr>
          <p:cNvGrpSpPr/>
          <p:nvPr/>
        </p:nvGrpSpPr>
        <p:grpSpPr>
          <a:xfrm>
            <a:off x="3019343" y="4026441"/>
            <a:ext cx="779076" cy="340983"/>
            <a:chOff x="3019343" y="4026441"/>
            <a:chExt cx="779076" cy="340983"/>
          </a:xfrm>
        </p:grpSpPr>
        <p:cxnSp>
          <p:nvCxnSpPr>
            <p:cNvPr id="21" name="Straight Connector 20">
              <a:extLst>
                <a:ext uri="{FF2B5EF4-FFF2-40B4-BE49-F238E27FC236}">
                  <a16:creationId xmlns:a16="http://schemas.microsoft.com/office/drawing/2014/main" id="{2CCFD450-D6B8-4095-8A5D-6B5BD1CC865F}"/>
                </a:ext>
              </a:extLst>
            </p:cNvPr>
            <p:cNvCxnSpPr>
              <a:cxnSpLocks/>
            </p:cNvCxnSpPr>
            <p:nvPr/>
          </p:nvCxnSpPr>
          <p:spPr>
            <a:xfrm flipV="1">
              <a:off x="3019343" y="4344582"/>
              <a:ext cx="69383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8F6EF06-9292-4045-A9AE-84E639E726B7}"/>
                </a:ext>
              </a:extLst>
            </p:cNvPr>
            <p:cNvCxnSpPr>
              <a:cxnSpLocks/>
            </p:cNvCxnSpPr>
            <p:nvPr/>
          </p:nvCxnSpPr>
          <p:spPr>
            <a:xfrm rot="18000000" flipV="1">
              <a:off x="3627927" y="4196933"/>
              <a:ext cx="34098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14F7C23B-1987-4CEC-AD97-4A3FDBC4615D}"/>
              </a:ext>
              <a:ext uri="{C183D7F6-B498-43B3-948B-1728B52AA6E4}">
                <adec:decorative xmlns:adec="http://schemas.microsoft.com/office/drawing/2017/decorative" val="1"/>
              </a:ext>
            </a:extLst>
          </p:cNvPr>
          <p:cNvGrpSpPr/>
          <p:nvPr/>
        </p:nvGrpSpPr>
        <p:grpSpPr>
          <a:xfrm>
            <a:off x="6305669" y="1830680"/>
            <a:ext cx="714906" cy="291867"/>
            <a:chOff x="6305669" y="1830680"/>
            <a:chExt cx="714906" cy="291867"/>
          </a:xfrm>
        </p:grpSpPr>
        <p:cxnSp>
          <p:nvCxnSpPr>
            <p:cNvPr id="23" name="Straight Connector 22">
              <a:extLst>
                <a:ext uri="{FF2B5EF4-FFF2-40B4-BE49-F238E27FC236}">
                  <a16:creationId xmlns:a16="http://schemas.microsoft.com/office/drawing/2014/main" id="{0F7BB223-D798-4D7C-94EB-B8D0CA8C586A}"/>
                </a:ext>
              </a:extLst>
            </p:cNvPr>
            <p:cNvCxnSpPr>
              <a:cxnSpLocks/>
            </p:cNvCxnSpPr>
            <p:nvPr/>
          </p:nvCxnSpPr>
          <p:spPr>
            <a:xfrm flipH="1">
              <a:off x="6378636" y="1850232"/>
              <a:ext cx="64193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E9AF9B2-AAD9-4D0C-8C1E-81BCC0E661EF}"/>
                </a:ext>
              </a:extLst>
            </p:cNvPr>
            <p:cNvCxnSpPr>
              <a:cxnSpLocks/>
            </p:cNvCxnSpPr>
            <p:nvPr/>
          </p:nvCxnSpPr>
          <p:spPr>
            <a:xfrm rot="18000000" flipH="1">
              <a:off x="6159735" y="1976614"/>
              <a:ext cx="291867"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9225A8C6-D18E-4B99-B094-6D80F69688D2}"/>
              </a:ext>
              <a:ext uri="{C183D7F6-B498-43B3-948B-1728B52AA6E4}">
                <adec:decorative xmlns:adec="http://schemas.microsoft.com/office/drawing/2017/decorative" val="1"/>
              </a:ext>
            </a:extLst>
          </p:cNvPr>
          <p:cNvGrpSpPr/>
          <p:nvPr/>
        </p:nvGrpSpPr>
        <p:grpSpPr>
          <a:xfrm>
            <a:off x="7679009" y="4922928"/>
            <a:ext cx="779073" cy="340983"/>
            <a:chOff x="7679009" y="4922928"/>
            <a:chExt cx="779073" cy="340983"/>
          </a:xfrm>
        </p:grpSpPr>
        <p:cxnSp>
          <p:nvCxnSpPr>
            <p:cNvPr id="25" name="Straight Connector 24">
              <a:extLst>
                <a:ext uri="{FF2B5EF4-FFF2-40B4-BE49-F238E27FC236}">
                  <a16:creationId xmlns:a16="http://schemas.microsoft.com/office/drawing/2014/main" id="{28E77889-C42A-47F1-8CBD-F41BF7B7701C}"/>
                </a:ext>
              </a:extLst>
            </p:cNvPr>
            <p:cNvCxnSpPr>
              <a:cxnSpLocks/>
            </p:cNvCxnSpPr>
            <p:nvPr/>
          </p:nvCxnSpPr>
          <p:spPr>
            <a:xfrm flipH="1" flipV="1">
              <a:off x="7764252" y="5241070"/>
              <a:ext cx="69383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4B205E0-5B6C-4056-B2B1-62A42F2F70B4}"/>
                </a:ext>
              </a:extLst>
            </p:cNvPr>
            <p:cNvCxnSpPr>
              <a:cxnSpLocks/>
            </p:cNvCxnSpPr>
            <p:nvPr/>
          </p:nvCxnSpPr>
          <p:spPr>
            <a:xfrm rot="3600000" flipH="1" flipV="1">
              <a:off x="7508517" y="5093420"/>
              <a:ext cx="34098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31" name="Graphic 30">
            <a:extLst>
              <a:ext uri="{FF2B5EF4-FFF2-40B4-BE49-F238E27FC236}">
                <a16:creationId xmlns:a16="http://schemas.microsoft.com/office/drawing/2014/main" id="{E75182C3-A0D2-4BC2-90C5-ADA69CB362FC}"/>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2115096" y="1981119"/>
            <a:ext cx="472658" cy="441807"/>
          </a:xfrm>
          <a:prstGeom prst="rect">
            <a:avLst/>
          </a:prstGeom>
        </p:spPr>
      </p:pic>
      <p:pic>
        <p:nvPicPr>
          <p:cNvPr id="32" name="Graphic 31">
            <a:extLst>
              <a:ext uri="{FF2B5EF4-FFF2-40B4-BE49-F238E27FC236}">
                <a16:creationId xmlns:a16="http://schemas.microsoft.com/office/drawing/2014/main" id="{E88DF4D7-FEE9-4928-AFFF-7E256B7DCAA6}"/>
              </a:ext>
              <a:ext uri="{C183D7F6-B498-43B3-948B-1728B52AA6E4}">
                <adec:decorative xmlns:adec="http://schemas.microsoft.com/office/drawing/2017/decorative" val="1"/>
              </a:ext>
            </a:extLst>
          </p:cNvPr>
          <p:cNvPicPr>
            <a:picLocks noChangeAspect="1"/>
          </p:cNvPicPr>
          <p:nvPr/>
        </p:nvPicPr>
        <p:blipFill>
          <a:blip r:embed="rId5" cstate="screen">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518738" y="4122660"/>
            <a:ext cx="441808" cy="441807"/>
          </a:xfrm>
          <a:prstGeom prst="rect">
            <a:avLst/>
          </a:prstGeom>
        </p:spPr>
      </p:pic>
      <p:pic>
        <p:nvPicPr>
          <p:cNvPr id="33" name="Graphic 32">
            <a:extLst>
              <a:ext uri="{FF2B5EF4-FFF2-40B4-BE49-F238E27FC236}">
                <a16:creationId xmlns:a16="http://schemas.microsoft.com/office/drawing/2014/main" id="{72D82517-DBCB-4B44-8BD1-F6928D07FE27}"/>
              </a:ext>
              <a:ext uri="{C183D7F6-B498-43B3-948B-1728B52AA6E4}">
                <adec:decorative xmlns:adec="http://schemas.microsoft.com/office/drawing/2017/decorative" val="1"/>
              </a:ext>
            </a:extLst>
          </p:cNvPr>
          <p:cNvPicPr>
            <a:picLocks noChangeAspect="1"/>
          </p:cNvPicPr>
          <p:nvPr/>
        </p:nvPicPr>
        <p:blipFill>
          <a:blip r:embed="rId7" cstate="screen">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8134351" y="1610832"/>
            <a:ext cx="441804" cy="441804"/>
          </a:xfrm>
          <a:prstGeom prst="rect">
            <a:avLst/>
          </a:prstGeom>
        </p:spPr>
      </p:pic>
      <p:pic>
        <p:nvPicPr>
          <p:cNvPr id="34" name="Graphic 33">
            <a:extLst>
              <a:ext uri="{FF2B5EF4-FFF2-40B4-BE49-F238E27FC236}">
                <a16:creationId xmlns:a16="http://schemas.microsoft.com/office/drawing/2014/main" id="{8AFAE958-CCC5-4D21-944A-716AFF1AA5C6}"/>
              </a:ext>
              <a:ext uri="{C183D7F6-B498-43B3-948B-1728B52AA6E4}">
                <adec:decorative xmlns:adec="http://schemas.microsoft.com/office/drawing/2017/decorative" val="1"/>
              </a:ext>
            </a:extLst>
          </p:cNvPr>
          <p:cNvPicPr>
            <a:picLocks noChangeAspect="1"/>
          </p:cNvPicPr>
          <p:nvPr/>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9588355" y="4948963"/>
            <a:ext cx="400604" cy="485988"/>
          </a:xfrm>
          <a:prstGeom prst="rect">
            <a:avLst/>
          </a:prstGeom>
        </p:spPr>
      </p:pic>
    </p:spTree>
    <p:extLst>
      <p:ext uri="{BB962C8B-B14F-4D97-AF65-F5344CB8AC3E}">
        <p14:creationId xmlns:p14="http://schemas.microsoft.com/office/powerpoint/2010/main" val="3586986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4937760" y="898525"/>
            <a:ext cx="6400800" cy="1325880"/>
          </a:xfrm>
        </p:spPr>
        <p:txBody>
          <a:bodyPr>
            <a:normAutofit/>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sz="quarter" idx="13"/>
          </p:nvPr>
        </p:nvSpPr>
        <p:spPr>
          <a:xfrm>
            <a:off x="4937760" y="2254670"/>
            <a:ext cx="6400800" cy="4114800"/>
          </a:xfrm>
        </p:spPr>
        <p:txBody>
          <a:bodyPr vert="horz" lIns="91440" tIns="45720" rIns="91440" bIns="45720" rtlCol="0" anchor="t">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783DCDC2-CD20-4DB5-9E57-C77BD206EA93}"/>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36CE3610-5D4C-4D4E-9629-C65577BBB474}"/>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AEB35E65-4915-4C63-8216-0ED593FFC50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25</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084664" y="1122363"/>
            <a:ext cx="5486400" cy="2387600"/>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6080759" y="3602038"/>
            <a:ext cx="5486400" cy="1655762"/>
          </a:xfrm>
        </p:spPr>
        <p:txBody>
          <a:bodyPr bIns="0">
            <a:normAutofit/>
          </a:bodyPr>
          <a:lstStyle/>
          <a:p>
            <a:r>
              <a:rPr lang="en-US" dirty="0"/>
              <a:t>Mirjam Nilsson</a:t>
            </a:r>
          </a:p>
          <a:p>
            <a:r>
              <a:rPr lang="en-US" dirty="0"/>
              <a:t>206-555-0146</a:t>
            </a:r>
          </a:p>
          <a:p>
            <a:r>
              <a:rPr lang="en-US" dirty="0"/>
              <a:t>mirjam@contoso.com</a:t>
            </a:r>
          </a:p>
          <a:p>
            <a:r>
              <a:rPr lang="en-US" dirty="0"/>
              <a:t>www.contoso.com</a:t>
            </a:r>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2436E-81CF-43B9-BACB-9ED00DA7CAF8}"/>
              </a:ext>
            </a:extLst>
          </p:cNvPr>
          <p:cNvSpPr>
            <a:spLocks noGrp="1"/>
          </p:cNvSpPr>
          <p:nvPr>
            <p:ph type="ctrTitle"/>
          </p:nvPr>
        </p:nvSpPr>
        <p:spPr/>
        <p:txBody>
          <a:bodyPr/>
          <a:lstStyle/>
          <a:p>
            <a:r>
              <a:rPr lang="en-CA" dirty="0"/>
              <a:t>1</a:t>
            </a:r>
            <a:r>
              <a:rPr lang="en-CA" baseline="30000" dirty="0"/>
              <a:t>st</a:t>
            </a:r>
            <a:r>
              <a:rPr lang="en-CA" dirty="0"/>
              <a:t> problem</a:t>
            </a:r>
          </a:p>
        </p:txBody>
      </p:sp>
    </p:spTree>
    <p:extLst>
      <p:ext uri="{BB962C8B-B14F-4D97-AF65-F5344CB8AC3E}">
        <p14:creationId xmlns:p14="http://schemas.microsoft.com/office/powerpoint/2010/main" val="3389595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468A9-C125-441F-AC36-0D6AB0DDE95D}"/>
              </a:ext>
            </a:extLst>
          </p:cNvPr>
          <p:cNvSpPr>
            <a:spLocks noGrp="1"/>
          </p:cNvSpPr>
          <p:nvPr>
            <p:ph type="title"/>
          </p:nvPr>
        </p:nvSpPr>
        <p:spPr/>
        <p:txBody>
          <a:bodyPr/>
          <a:lstStyle/>
          <a:p>
            <a:r>
              <a:rPr lang="en-CA" dirty="0"/>
              <a:t>1</a:t>
            </a:r>
            <a:r>
              <a:rPr lang="en-CA" baseline="30000" dirty="0"/>
              <a:t>st</a:t>
            </a:r>
            <a:r>
              <a:rPr lang="en-CA" dirty="0"/>
              <a:t> problem</a:t>
            </a:r>
          </a:p>
        </p:txBody>
      </p:sp>
      <p:pic>
        <p:nvPicPr>
          <p:cNvPr id="10" name="Picture 9" descr="Graphical user interface&#10;&#10;Description automatically generated with medium confidence">
            <a:extLst>
              <a:ext uri="{FF2B5EF4-FFF2-40B4-BE49-F238E27FC236}">
                <a16:creationId xmlns:a16="http://schemas.microsoft.com/office/drawing/2014/main" id="{A243ADCE-3FF5-4586-89AA-C7BDF4467F7E}"/>
              </a:ext>
            </a:extLst>
          </p:cNvPr>
          <p:cNvPicPr>
            <a:picLocks noChangeAspect="1"/>
          </p:cNvPicPr>
          <p:nvPr/>
        </p:nvPicPr>
        <p:blipFill>
          <a:blip r:embed="rId2"/>
          <a:stretch>
            <a:fillRect/>
          </a:stretch>
        </p:blipFill>
        <p:spPr>
          <a:xfrm>
            <a:off x="-1" y="0"/>
            <a:ext cx="12298261" cy="6858000"/>
          </a:xfrm>
          <a:prstGeom prst="rect">
            <a:avLst/>
          </a:prstGeom>
        </p:spPr>
      </p:pic>
    </p:spTree>
    <p:extLst>
      <p:ext uri="{BB962C8B-B14F-4D97-AF65-F5344CB8AC3E}">
        <p14:creationId xmlns:p14="http://schemas.microsoft.com/office/powerpoint/2010/main" val="4182738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2436E-81CF-43B9-BACB-9ED00DA7CAF8}"/>
              </a:ext>
            </a:extLst>
          </p:cNvPr>
          <p:cNvSpPr>
            <a:spLocks noGrp="1"/>
          </p:cNvSpPr>
          <p:nvPr>
            <p:ph type="ctrTitle"/>
          </p:nvPr>
        </p:nvSpPr>
        <p:spPr/>
        <p:txBody>
          <a:bodyPr/>
          <a:lstStyle/>
          <a:p>
            <a:r>
              <a:rPr lang="en-CA" dirty="0"/>
              <a:t>2</a:t>
            </a:r>
            <a:r>
              <a:rPr lang="en-CA" baseline="30000" dirty="0"/>
              <a:t>nd</a:t>
            </a:r>
            <a:r>
              <a:rPr lang="en-CA" dirty="0"/>
              <a:t> problem</a:t>
            </a:r>
          </a:p>
        </p:txBody>
      </p:sp>
    </p:spTree>
    <p:extLst>
      <p:ext uri="{BB962C8B-B14F-4D97-AF65-F5344CB8AC3E}">
        <p14:creationId xmlns:p14="http://schemas.microsoft.com/office/powerpoint/2010/main" val="2712094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7EDCF78-62CF-4B2D-B990-6B6154F00031}"/>
              </a:ext>
            </a:extLst>
          </p:cNvPr>
          <p:cNvPicPr>
            <a:picLocks noChangeAspect="1"/>
          </p:cNvPicPr>
          <p:nvPr/>
        </p:nvPicPr>
        <p:blipFill>
          <a:blip r:embed="rId2"/>
          <a:stretch>
            <a:fillRect/>
          </a:stretch>
        </p:blipFill>
        <p:spPr>
          <a:xfrm>
            <a:off x="0" y="0"/>
            <a:ext cx="12289872" cy="6858000"/>
          </a:xfrm>
          <a:prstGeom prst="rect">
            <a:avLst/>
          </a:prstGeom>
        </p:spPr>
      </p:pic>
    </p:spTree>
    <p:extLst>
      <p:ext uri="{BB962C8B-B14F-4D97-AF65-F5344CB8AC3E}">
        <p14:creationId xmlns:p14="http://schemas.microsoft.com/office/powerpoint/2010/main" val="514660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t>ABOUT US</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a:normAutofit/>
          </a:bodyPr>
          <a:lstStyle/>
          <a:p>
            <a:r>
              <a:rPr lang="en-US" dirty="0"/>
              <a:t>At Contoso, we empower organizations to foster collaborative thinking to further drive workplace innovation. By closing the loop and leveraging agile frameworks, we help business grow organically and foster a consumer-first mindset.</a:t>
            </a:r>
          </a:p>
          <a:p>
            <a:endParaRPr lang="en-US" dirty="0"/>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a:xfrm>
            <a:off x="4937760" y="6353175"/>
            <a:ext cx="1097280" cy="365125"/>
          </a:xfrm>
        </p:spPr>
        <p:txBody>
          <a:bodyPr/>
          <a:lstStyle/>
          <a:p>
            <a:r>
              <a:rPr lang="en-US" dirty="0"/>
              <a:t>20XX</a:t>
            </a:r>
          </a:p>
        </p:txBody>
      </p:sp>
      <p:sp>
        <p:nvSpPr>
          <p:cNvPr id="37" name="Footer Placeholder 36">
            <a:extLst>
              <a:ext uri="{FF2B5EF4-FFF2-40B4-BE49-F238E27FC236}">
                <a16:creationId xmlns:a16="http://schemas.microsoft.com/office/drawing/2014/main" id="{5FA84566-6373-4E7B-AA6F-CA6C7346EC47}"/>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937760" y="898524"/>
            <a:ext cx="6339840" cy="1325880"/>
          </a:xfrm>
        </p:spPr>
        <p:txBody>
          <a:bodyPr/>
          <a:lstStyle/>
          <a:p>
            <a:r>
              <a:rPr lang="en-US" dirty="0"/>
              <a:t>PROBLEM</a:t>
            </a:r>
          </a:p>
        </p:txBody>
      </p:sp>
      <p:sp>
        <p:nvSpPr>
          <p:cNvPr id="4" name="Text Placeholder 3">
            <a:extLst>
              <a:ext uri="{FF2B5EF4-FFF2-40B4-BE49-F238E27FC236}">
                <a16:creationId xmlns:a16="http://schemas.microsoft.com/office/drawing/2014/main" id="{BABB466A-6DA0-4EE9-9405-F74957757BA9}"/>
              </a:ext>
            </a:extLst>
          </p:cNvPr>
          <p:cNvSpPr>
            <a:spLocks noGrp="1"/>
          </p:cNvSpPr>
          <p:nvPr>
            <p:ph type="body" sz="quarter" idx="15"/>
          </p:nvPr>
        </p:nvSpPr>
        <p:spPr>
          <a:xfrm>
            <a:off x="4937760" y="2080153"/>
            <a:ext cx="3200400" cy="365760"/>
          </a:xfrm>
        </p:spPr>
        <p:txBody>
          <a:bodyPr/>
          <a:lstStyle/>
          <a:p>
            <a:r>
              <a:rPr lang="en-US" dirty="0"/>
              <a:t>MARKET GAP</a:t>
            </a:r>
          </a:p>
        </p:txBody>
      </p:sp>
      <p:sp>
        <p:nvSpPr>
          <p:cNvPr id="17" name="Text Placeholder 16">
            <a:extLst>
              <a:ext uri="{FF2B5EF4-FFF2-40B4-BE49-F238E27FC236}">
                <a16:creationId xmlns:a16="http://schemas.microsoft.com/office/drawing/2014/main" id="{D3928F89-1741-4079-8DFF-2009EF9B9931}"/>
              </a:ext>
            </a:extLst>
          </p:cNvPr>
          <p:cNvSpPr>
            <a:spLocks noGrp="1"/>
          </p:cNvSpPr>
          <p:nvPr>
            <p:ph type="body" sz="quarter" idx="13"/>
          </p:nvPr>
        </p:nvSpPr>
        <p:spPr>
          <a:xfrm>
            <a:off x="4937760" y="2491866"/>
            <a:ext cx="3200400" cy="731520"/>
          </a:xfrm>
        </p:spPr>
        <p:txBody>
          <a:bodyPr>
            <a:noAutofit/>
          </a:bodyPr>
          <a:lstStyle/>
          <a:p>
            <a:r>
              <a:rPr lang="en-US" dirty="0"/>
              <a:t>Few, if any, products on the market help customers like we do</a:t>
            </a:r>
          </a:p>
        </p:txBody>
      </p:sp>
      <p:sp>
        <p:nvSpPr>
          <p:cNvPr id="6" name="Text Placeholder 5">
            <a:extLst>
              <a:ext uri="{FF2B5EF4-FFF2-40B4-BE49-F238E27FC236}">
                <a16:creationId xmlns:a16="http://schemas.microsoft.com/office/drawing/2014/main" id="{EFF9651D-8E27-4952-804A-2D2C0A55A0F8}"/>
              </a:ext>
            </a:extLst>
          </p:cNvPr>
          <p:cNvSpPr>
            <a:spLocks noGrp="1"/>
          </p:cNvSpPr>
          <p:nvPr>
            <p:ph type="body" sz="quarter" idx="17"/>
          </p:nvPr>
        </p:nvSpPr>
        <p:spPr>
          <a:xfrm>
            <a:off x="4937760" y="3417082"/>
            <a:ext cx="3200400" cy="365760"/>
          </a:xfrm>
        </p:spPr>
        <p:txBody>
          <a:bodyPr/>
          <a:lstStyle/>
          <a:p>
            <a:r>
              <a:rPr lang="en-US" dirty="0"/>
              <a:t>CUSTOMERS</a:t>
            </a:r>
          </a:p>
        </p:txBody>
      </p:sp>
      <p:sp>
        <p:nvSpPr>
          <p:cNvPr id="5" name="Text Placeholder 4">
            <a:extLst>
              <a:ext uri="{FF2B5EF4-FFF2-40B4-BE49-F238E27FC236}">
                <a16:creationId xmlns:a16="http://schemas.microsoft.com/office/drawing/2014/main" id="{1A129DD3-8F5E-43F6-9716-7C33D00A50F8}"/>
              </a:ext>
            </a:extLst>
          </p:cNvPr>
          <p:cNvSpPr>
            <a:spLocks noGrp="1"/>
          </p:cNvSpPr>
          <p:nvPr>
            <p:ph type="body" sz="quarter" idx="16"/>
          </p:nvPr>
        </p:nvSpPr>
        <p:spPr>
          <a:xfrm>
            <a:off x="4937760" y="3837939"/>
            <a:ext cx="3200400" cy="731520"/>
          </a:xfrm>
        </p:spPr>
        <p:txBody>
          <a:bodyPr>
            <a:noAutofit/>
          </a:bodyPr>
          <a:lstStyle/>
          <a:p>
            <a:r>
              <a:rPr lang="en-US" dirty="0"/>
              <a:t>66% of US consumers spend money on multiple products that only partially resolves their issue</a:t>
            </a:r>
          </a:p>
        </p:txBody>
      </p:sp>
      <p:sp>
        <p:nvSpPr>
          <p:cNvPr id="27" name="Text Placeholder 26">
            <a:extLst>
              <a:ext uri="{FF2B5EF4-FFF2-40B4-BE49-F238E27FC236}">
                <a16:creationId xmlns:a16="http://schemas.microsoft.com/office/drawing/2014/main" id="{430EFC93-5195-49E7-91E1-75A347D5E41B}"/>
              </a:ext>
            </a:extLst>
          </p:cNvPr>
          <p:cNvSpPr>
            <a:spLocks noGrp="1"/>
          </p:cNvSpPr>
          <p:nvPr>
            <p:ph type="body" sz="quarter" idx="19"/>
          </p:nvPr>
        </p:nvSpPr>
        <p:spPr>
          <a:xfrm>
            <a:off x="4933747" y="4790587"/>
            <a:ext cx="3200400" cy="365760"/>
          </a:xfrm>
        </p:spPr>
        <p:txBody>
          <a:bodyPr/>
          <a:lstStyle/>
          <a:p>
            <a:r>
              <a:rPr lang="en-US" dirty="0"/>
              <a:t>FINANCIALS</a:t>
            </a:r>
          </a:p>
        </p:txBody>
      </p:sp>
      <p:sp>
        <p:nvSpPr>
          <p:cNvPr id="26" name="Text Placeholder 25">
            <a:extLst>
              <a:ext uri="{FF2B5EF4-FFF2-40B4-BE49-F238E27FC236}">
                <a16:creationId xmlns:a16="http://schemas.microsoft.com/office/drawing/2014/main" id="{BB8742E0-C216-468F-8B77-C0F53FD25808}"/>
              </a:ext>
            </a:extLst>
          </p:cNvPr>
          <p:cNvSpPr>
            <a:spLocks noGrp="1"/>
          </p:cNvSpPr>
          <p:nvPr>
            <p:ph type="body" sz="quarter" idx="18"/>
          </p:nvPr>
        </p:nvSpPr>
        <p:spPr>
          <a:xfrm>
            <a:off x="4933747" y="5203301"/>
            <a:ext cx="3200400" cy="731520"/>
          </a:xfrm>
        </p:spPr>
        <p:txBody>
          <a:bodyPr>
            <a:noAutofit/>
          </a:bodyPr>
          <a:lstStyle/>
          <a:p>
            <a:r>
              <a:rPr lang="en-US" dirty="0"/>
              <a:t>Millennials account for about a quarter of the $48 billion spent on other products in 2018</a:t>
            </a:r>
          </a:p>
        </p:txBody>
      </p:sp>
      <p:sp>
        <p:nvSpPr>
          <p:cNvPr id="29" name="Text Placeholder 28">
            <a:extLst>
              <a:ext uri="{FF2B5EF4-FFF2-40B4-BE49-F238E27FC236}">
                <a16:creationId xmlns:a16="http://schemas.microsoft.com/office/drawing/2014/main" id="{4E9F7C96-64EE-4251-8329-BA0DE2E3AC69}"/>
              </a:ext>
            </a:extLst>
          </p:cNvPr>
          <p:cNvSpPr>
            <a:spLocks noGrp="1"/>
          </p:cNvSpPr>
          <p:nvPr>
            <p:ph type="body" sz="quarter" idx="21"/>
          </p:nvPr>
        </p:nvSpPr>
        <p:spPr>
          <a:xfrm>
            <a:off x="8486217" y="2080153"/>
            <a:ext cx="3200400" cy="365760"/>
          </a:xfrm>
        </p:spPr>
        <p:txBody>
          <a:bodyPr/>
          <a:lstStyle/>
          <a:p>
            <a:r>
              <a:rPr lang="en-US" dirty="0"/>
              <a:t>COSTS</a:t>
            </a:r>
          </a:p>
        </p:txBody>
      </p:sp>
      <p:sp>
        <p:nvSpPr>
          <p:cNvPr id="28" name="Text Placeholder 27">
            <a:extLst>
              <a:ext uri="{FF2B5EF4-FFF2-40B4-BE49-F238E27FC236}">
                <a16:creationId xmlns:a16="http://schemas.microsoft.com/office/drawing/2014/main" id="{8364155F-C202-4D9C-8682-0AAAE7595599}"/>
              </a:ext>
            </a:extLst>
          </p:cNvPr>
          <p:cNvSpPr>
            <a:spLocks noGrp="1"/>
          </p:cNvSpPr>
          <p:nvPr>
            <p:ph type="body" sz="quarter" idx="20"/>
          </p:nvPr>
        </p:nvSpPr>
        <p:spPr>
          <a:xfrm>
            <a:off x="8486217" y="2486550"/>
            <a:ext cx="3200400" cy="731520"/>
          </a:xfrm>
        </p:spPr>
        <p:txBody>
          <a:bodyPr/>
          <a:lstStyle/>
          <a:p>
            <a:r>
              <a:rPr lang="en-US" dirty="0"/>
              <a:t>Loss of productivity costing consumers thousands of dollars </a:t>
            </a:r>
          </a:p>
        </p:txBody>
      </p:sp>
      <p:sp>
        <p:nvSpPr>
          <p:cNvPr id="31" name="Text Placeholder 30">
            <a:extLst>
              <a:ext uri="{FF2B5EF4-FFF2-40B4-BE49-F238E27FC236}">
                <a16:creationId xmlns:a16="http://schemas.microsoft.com/office/drawing/2014/main" id="{8E3EA43D-68CC-4A91-9A23-A95AB9E8E360}"/>
              </a:ext>
            </a:extLst>
          </p:cNvPr>
          <p:cNvSpPr>
            <a:spLocks noGrp="1"/>
          </p:cNvSpPr>
          <p:nvPr>
            <p:ph type="body" sz="quarter" idx="23"/>
          </p:nvPr>
        </p:nvSpPr>
        <p:spPr>
          <a:xfrm>
            <a:off x="8486217" y="3417082"/>
            <a:ext cx="3200400" cy="365760"/>
          </a:xfrm>
        </p:spPr>
        <p:txBody>
          <a:bodyPr/>
          <a:lstStyle/>
          <a:p>
            <a:r>
              <a:rPr lang="en-US" dirty="0"/>
              <a:t>USABILITY</a:t>
            </a:r>
          </a:p>
        </p:txBody>
      </p:sp>
      <p:sp>
        <p:nvSpPr>
          <p:cNvPr id="30" name="Text Placeholder 29">
            <a:extLst>
              <a:ext uri="{FF2B5EF4-FFF2-40B4-BE49-F238E27FC236}">
                <a16:creationId xmlns:a16="http://schemas.microsoft.com/office/drawing/2014/main" id="{0FC4960F-BEF7-4EA7-8F63-B36D60AE5B60}"/>
              </a:ext>
            </a:extLst>
          </p:cNvPr>
          <p:cNvSpPr>
            <a:spLocks noGrp="1"/>
          </p:cNvSpPr>
          <p:nvPr>
            <p:ph type="body" sz="quarter" idx="22"/>
          </p:nvPr>
        </p:nvSpPr>
        <p:spPr>
          <a:xfrm>
            <a:off x="8486217" y="3832623"/>
            <a:ext cx="3200400" cy="731520"/>
          </a:xfrm>
        </p:spPr>
        <p:txBody>
          <a:bodyPr/>
          <a:lstStyle/>
          <a:p>
            <a:r>
              <a:rPr lang="en-US" dirty="0"/>
              <a:t>Customers want something easy to use that helps make their life easier </a:t>
            </a:r>
          </a:p>
        </p:txBody>
      </p:sp>
      <p:sp>
        <p:nvSpPr>
          <p:cNvPr id="8" name="Date Placeholder 7">
            <a:extLst>
              <a:ext uri="{FF2B5EF4-FFF2-40B4-BE49-F238E27FC236}">
                <a16:creationId xmlns:a16="http://schemas.microsoft.com/office/drawing/2014/main" id="{B3ACFBD1-CF18-4304-BC3A-FC464B0DB65A}"/>
              </a:ext>
            </a:extLst>
          </p:cNvPr>
          <p:cNvSpPr>
            <a:spLocks noGrp="1"/>
          </p:cNvSpPr>
          <p:nvPr>
            <p:ph type="dt" sz="half" idx="10"/>
          </p:nvPr>
        </p:nvSpPr>
        <p:spPr>
          <a:xfrm>
            <a:off x="4937760" y="6353175"/>
            <a:ext cx="1097280" cy="365125"/>
          </a:xfrm>
        </p:spPr>
        <p:txBody>
          <a:bodyPr/>
          <a:lstStyle/>
          <a:p>
            <a:r>
              <a:rPr lang="en-US" dirty="0"/>
              <a:t>20XX</a:t>
            </a:r>
          </a:p>
        </p:txBody>
      </p:sp>
      <p:sp>
        <p:nvSpPr>
          <p:cNvPr id="9" name="Footer Placeholder 8">
            <a:extLst>
              <a:ext uri="{FF2B5EF4-FFF2-40B4-BE49-F238E27FC236}">
                <a16:creationId xmlns:a16="http://schemas.microsoft.com/office/drawing/2014/main" id="{8D17D6B4-CFB8-4987-8B02-27797B688865}"/>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1418789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937760" y="898525"/>
            <a:ext cx="6800850" cy="1325880"/>
          </a:xfrm>
        </p:spPr>
        <p:txBody>
          <a:bodyPr/>
          <a:lstStyle/>
          <a:p>
            <a:r>
              <a:rPr lang="en-US" dirty="0"/>
              <a:t>SOLUTION</a:t>
            </a:r>
          </a:p>
        </p:txBody>
      </p:sp>
      <p:sp>
        <p:nvSpPr>
          <p:cNvPr id="66" name="Text Placeholder 65">
            <a:extLst>
              <a:ext uri="{FF2B5EF4-FFF2-40B4-BE49-F238E27FC236}">
                <a16:creationId xmlns:a16="http://schemas.microsoft.com/office/drawing/2014/main" id="{2803ED57-1A43-46A8-BC98-811CA2CD7EE3}"/>
              </a:ext>
            </a:extLst>
          </p:cNvPr>
          <p:cNvSpPr>
            <a:spLocks noGrp="1"/>
          </p:cNvSpPr>
          <p:nvPr>
            <p:ph type="body" sz="quarter" idx="15"/>
          </p:nvPr>
        </p:nvSpPr>
        <p:spPr>
          <a:xfrm>
            <a:off x="4937760" y="2084832"/>
            <a:ext cx="3200400" cy="365760"/>
          </a:xfrm>
        </p:spPr>
        <p:txBody>
          <a:bodyPr/>
          <a:lstStyle/>
          <a:p>
            <a:r>
              <a:rPr lang="en-US" dirty="0"/>
              <a:t>CLOSE THE GAP</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4914900" y="2496312"/>
            <a:ext cx="3200400" cy="1188720"/>
          </a:xfrm>
        </p:spPr>
        <p:txBody>
          <a:bodyPr vert="horz" lIns="91440" tIns="45720" rIns="91440" bIns="45720" rtlCol="0" anchor="t">
            <a:noAutofit/>
          </a:bodyPr>
          <a:lstStyle/>
          <a:p>
            <a:r>
              <a:rPr lang="en-US" dirty="0"/>
              <a:t>Our product makes consumer lives easier, and no other product on the market offers the same features</a:t>
            </a:r>
          </a:p>
        </p:txBody>
      </p:sp>
      <p:sp>
        <p:nvSpPr>
          <p:cNvPr id="67" name="Text Placeholder 66">
            <a:extLst>
              <a:ext uri="{FF2B5EF4-FFF2-40B4-BE49-F238E27FC236}">
                <a16:creationId xmlns:a16="http://schemas.microsoft.com/office/drawing/2014/main" id="{5DD7E283-D713-4AC9-9B8C-608BBA10A820}"/>
              </a:ext>
            </a:extLst>
          </p:cNvPr>
          <p:cNvSpPr>
            <a:spLocks noGrp="1"/>
          </p:cNvSpPr>
          <p:nvPr>
            <p:ph type="body" sz="quarter" idx="16"/>
          </p:nvPr>
        </p:nvSpPr>
        <p:spPr>
          <a:xfrm>
            <a:off x="8538777" y="2084832"/>
            <a:ext cx="3200400" cy="365760"/>
          </a:xfrm>
        </p:spPr>
        <p:txBody>
          <a:bodyPr/>
          <a:lstStyle/>
          <a:p>
            <a:r>
              <a:rPr lang="en-US" dirty="0"/>
              <a:t>COST SAVINGS</a:t>
            </a:r>
          </a:p>
        </p:txBody>
      </p:sp>
      <p:sp>
        <p:nvSpPr>
          <p:cNvPr id="65" name="Text Placeholder 64">
            <a:extLst>
              <a:ext uri="{FF2B5EF4-FFF2-40B4-BE49-F238E27FC236}">
                <a16:creationId xmlns:a16="http://schemas.microsoft.com/office/drawing/2014/main" id="{3965A28E-5CC3-459C-83AA-167F9F4CE00C}"/>
              </a:ext>
            </a:extLst>
          </p:cNvPr>
          <p:cNvSpPr>
            <a:spLocks noGrp="1"/>
          </p:cNvSpPr>
          <p:nvPr>
            <p:ph type="body" sz="quarter" idx="14"/>
          </p:nvPr>
        </p:nvSpPr>
        <p:spPr>
          <a:xfrm>
            <a:off x="8535924" y="2496312"/>
            <a:ext cx="3200400" cy="1188720"/>
          </a:xfrm>
        </p:spPr>
        <p:txBody>
          <a:bodyPr/>
          <a:lstStyle/>
          <a:p>
            <a:r>
              <a:rPr lang="en-US" dirty="0"/>
              <a:t>Reduce expenses for replacement products </a:t>
            </a:r>
          </a:p>
        </p:txBody>
      </p:sp>
      <p:sp>
        <p:nvSpPr>
          <p:cNvPr id="70" name="Text Placeholder 69">
            <a:extLst>
              <a:ext uri="{FF2B5EF4-FFF2-40B4-BE49-F238E27FC236}">
                <a16:creationId xmlns:a16="http://schemas.microsoft.com/office/drawing/2014/main" id="{C0199418-7058-49B4-86EA-CE4B3CCD4F32}"/>
              </a:ext>
            </a:extLst>
          </p:cNvPr>
          <p:cNvSpPr>
            <a:spLocks noGrp="1"/>
          </p:cNvSpPr>
          <p:nvPr>
            <p:ph type="body" sz="quarter" idx="19"/>
          </p:nvPr>
        </p:nvSpPr>
        <p:spPr>
          <a:xfrm>
            <a:off x="4937760" y="3838956"/>
            <a:ext cx="3200400" cy="365760"/>
          </a:xfrm>
        </p:spPr>
        <p:txBody>
          <a:bodyPr/>
          <a:lstStyle/>
          <a:p>
            <a:r>
              <a:rPr lang="en-US" dirty="0"/>
              <a:t>TARGET AUDIENCE</a:t>
            </a:r>
          </a:p>
        </p:txBody>
      </p:sp>
      <p:sp>
        <p:nvSpPr>
          <p:cNvPr id="68" name="Text Placeholder 67">
            <a:extLst>
              <a:ext uri="{FF2B5EF4-FFF2-40B4-BE49-F238E27FC236}">
                <a16:creationId xmlns:a16="http://schemas.microsoft.com/office/drawing/2014/main" id="{C5A9125A-B202-417F-B5CA-681093F8A950}"/>
              </a:ext>
            </a:extLst>
          </p:cNvPr>
          <p:cNvSpPr>
            <a:spLocks noGrp="1"/>
          </p:cNvSpPr>
          <p:nvPr>
            <p:ph type="body" sz="quarter" idx="17"/>
          </p:nvPr>
        </p:nvSpPr>
        <p:spPr>
          <a:xfrm>
            <a:off x="4937760" y="4255479"/>
            <a:ext cx="3200400" cy="1188720"/>
          </a:xfrm>
        </p:spPr>
        <p:txBody>
          <a:bodyPr/>
          <a:lstStyle/>
          <a:p>
            <a:r>
              <a:rPr lang="en-US" dirty="0"/>
              <a:t>Gen Z (18-25 years old)</a:t>
            </a:r>
          </a:p>
          <a:p>
            <a:endParaRPr lang="en-US" dirty="0"/>
          </a:p>
        </p:txBody>
      </p:sp>
      <p:sp>
        <p:nvSpPr>
          <p:cNvPr id="71" name="Text Placeholder 70">
            <a:extLst>
              <a:ext uri="{FF2B5EF4-FFF2-40B4-BE49-F238E27FC236}">
                <a16:creationId xmlns:a16="http://schemas.microsoft.com/office/drawing/2014/main" id="{8B815D0D-0225-4E87-A49A-44A085054872}"/>
              </a:ext>
            </a:extLst>
          </p:cNvPr>
          <p:cNvSpPr>
            <a:spLocks noGrp="1"/>
          </p:cNvSpPr>
          <p:nvPr>
            <p:ph type="body" sz="quarter" idx="20"/>
          </p:nvPr>
        </p:nvSpPr>
        <p:spPr>
          <a:xfrm>
            <a:off x="8535924" y="3838956"/>
            <a:ext cx="3200400" cy="365760"/>
          </a:xfrm>
        </p:spPr>
        <p:txBody>
          <a:bodyPr/>
          <a:lstStyle/>
          <a:p>
            <a:r>
              <a:rPr lang="en-US" dirty="0"/>
              <a:t>EASY TO USE</a:t>
            </a:r>
          </a:p>
        </p:txBody>
      </p:sp>
      <p:sp>
        <p:nvSpPr>
          <p:cNvPr id="69" name="Text Placeholder 68">
            <a:extLst>
              <a:ext uri="{FF2B5EF4-FFF2-40B4-BE49-F238E27FC236}">
                <a16:creationId xmlns:a16="http://schemas.microsoft.com/office/drawing/2014/main" id="{E79D8DDE-4530-4049-9A8C-A811A2C5D18A}"/>
              </a:ext>
            </a:extLst>
          </p:cNvPr>
          <p:cNvSpPr>
            <a:spLocks noGrp="1"/>
          </p:cNvSpPr>
          <p:nvPr>
            <p:ph type="body" sz="quarter" idx="18"/>
          </p:nvPr>
        </p:nvSpPr>
        <p:spPr>
          <a:xfrm>
            <a:off x="8535924" y="4252806"/>
            <a:ext cx="3200400" cy="1188720"/>
          </a:xfrm>
        </p:spPr>
        <p:txBody>
          <a:bodyPr/>
          <a:lstStyle/>
          <a:p>
            <a:r>
              <a:rPr lang="en-US" dirty="0"/>
              <a:t>Simple design that gives customers the targeted information they need</a:t>
            </a:r>
          </a:p>
        </p:txBody>
      </p:sp>
      <p:sp>
        <p:nvSpPr>
          <p:cNvPr id="4" name="Date Placeholder 3">
            <a:extLst>
              <a:ext uri="{FF2B5EF4-FFF2-40B4-BE49-F238E27FC236}">
                <a16:creationId xmlns:a16="http://schemas.microsoft.com/office/drawing/2014/main" id="{64CDF2CB-D253-426E-B44A-B095AC439248}"/>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E524A206-FA1A-4C14-B6FB-CD12350EE3DF}"/>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1593920805"/>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_tm33968143_Win32_JB_SL_v3" id="{C3D5CE6D-3494-4BBD-B7F5-AA5B348ED394}" vid="{982B489A-C9B1-4FBF-BBC5-D41820D271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7CDCE58-E008-4D50-B18E-ADC19CB290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6D1D862-643C-46A1-A5ED-679CEB6DE28E}">
  <ds:schemaRefs>
    <ds:schemaRef ds:uri="http://schemas.microsoft.com/sharepoint/v3/contenttype/forms"/>
  </ds:schemaRefs>
</ds:datastoreItem>
</file>

<file path=customXml/itemProps3.xml><?xml version="1.0" encoding="utf-8"?>
<ds:datastoreItem xmlns:ds="http://schemas.openxmlformats.org/officeDocument/2006/customXml" ds:itemID="{854F7209-A407-4CFB-9C3E-C69AB93152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Colorful abstract pitch deck</Template>
  <TotalTime>117</TotalTime>
  <Words>923</Words>
  <Application>Microsoft Office PowerPoint</Application>
  <PresentationFormat>Widescreen</PresentationFormat>
  <Paragraphs>326</Paragraphs>
  <Slides>26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Avenir Next LT Pro</vt:lpstr>
      <vt:lpstr>Calibri</vt:lpstr>
      <vt:lpstr>Office Theme</vt:lpstr>
      <vt:lpstr>Planetary Guide Modernization</vt:lpstr>
      <vt:lpstr>Evaluation</vt:lpstr>
      <vt:lpstr>1st problem</vt:lpstr>
      <vt:lpstr>1st problem</vt:lpstr>
      <vt:lpstr>2nd problem</vt:lpstr>
      <vt:lpstr>PowerPoint Presentation</vt:lpstr>
      <vt:lpstr>ABOUT US</vt:lpstr>
      <vt:lpstr>PROBLEM</vt:lpstr>
      <vt:lpstr>SOLUTION</vt:lpstr>
      <vt:lpstr>PRODUCT OVERVIEW</vt:lpstr>
      <vt:lpstr>PRODUCT BENEFITS</vt:lpstr>
      <vt:lpstr>COMPANY OVERVIEW</vt:lpstr>
      <vt:lpstr>BUSINESS MODEL</vt:lpstr>
      <vt:lpstr>MARKET OVERVIEW</vt:lpstr>
      <vt:lpstr>MARKET COMPARISON</vt:lpstr>
      <vt:lpstr>OUR COMPETITION</vt:lpstr>
      <vt:lpstr>OUR COMPETITION GRAPHIC</vt:lpstr>
      <vt:lpstr>GROWTH STRATEGY</vt:lpstr>
      <vt:lpstr>TRACTION</vt:lpstr>
      <vt:lpstr>TWO YEAR ACTION PLAN</vt:lpstr>
      <vt:lpstr>FINANCIALS</vt:lpstr>
      <vt:lpstr>MEET THE TEAM</vt:lpstr>
      <vt:lpstr>MEET THE TEAM </vt:lpstr>
      <vt:lpstr>FUNDING</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Alexandre Pineau</dc:creator>
  <cp:lastModifiedBy>Alexandre Pineau</cp:lastModifiedBy>
  <cp:revision>7</cp:revision>
  <dcterms:created xsi:type="dcterms:W3CDTF">2021-10-27T00:42:29Z</dcterms:created>
  <dcterms:modified xsi:type="dcterms:W3CDTF">2021-10-28T22:22:04Z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